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5"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41"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CL"/>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CL"/>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8C255066-F1BA-4FF7-8E9A-FCD2D8EFD26F}" type="slidenum">
              <a:rPr lang="es-CL"/>
              <a:pPr/>
              <a:t>‹Nº›</a:t>
            </a:fld>
            <a:endParaRPr lang="es-C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7D334-083D-4118-8238-1DBF7BE74F60}" type="datetimeFigureOut">
              <a:rPr lang="es-CL" smtClean="0"/>
              <a:pPr/>
              <a:t>20-04-2015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57A895B-930D-448B-897B-022800289F6A}" type="slidenum">
              <a:rPr lang="es-CL" smtClean="0"/>
              <a:pPr/>
              <a:t>‹Nº›</a:t>
            </a:fld>
            <a:endParaRPr lang="es-CL"/>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7D334-083D-4118-8238-1DBF7BE74F60}" type="datetimeFigureOut">
              <a:rPr lang="es-CL" smtClean="0"/>
              <a:pPr/>
              <a:t>20-04-2015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A895B-930D-448B-897B-022800289F6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E:\Victor%20Jara%20-%20Luchin.mid"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63.jpeg"/><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http://www.iimv.org/IIMV/miembros/imagenes/mhacchile.gi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79.jpeg"/></Relationships>
</file>

<file path=ppt/slides/_rels/slide7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7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10.jpeg"/><Relationship Id="rId4" Type="http://schemas.openxmlformats.org/officeDocument/2006/relationships/slide" Target="slide13.xml"/></Relationships>
</file>

<file path=ppt/slides/_rels/slide9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571472" y="896171"/>
            <a:ext cx="7921625" cy="5632311"/>
          </a:xfrm>
          <a:prstGeom prst="rect">
            <a:avLst/>
          </a:prstGeom>
          <a:noFill/>
          <a:ln w="9525">
            <a:noFill/>
            <a:miter lim="800000"/>
            <a:headEnd/>
            <a:tailEnd/>
          </a:ln>
          <a:effectLst/>
        </p:spPr>
        <p:txBody>
          <a:bodyPr wrap="square" anchor="ctr">
            <a:spAutoFit/>
          </a:bodyPr>
          <a:lstStyle/>
          <a:p>
            <a:pPr algn="ctr"/>
            <a:r>
              <a:rPr lang="es-CL" sz="3600" b="1" dirty="0" smtClean="0">
                <a:latin typeface="Century Gothic" pitchFamily="34" charset="0"/>
              </a:rPr>
              <a:t>Inserción Laboral</a:t>
            </a:r>
          </a:p>
          <a:p>
            <a:pPr algn="ctr"/>
            <a:endParaRPr lang="es-CL" sz="3600" b="1" dirty="0">
              <a:latin typeface="Century Gothic" pitchFamily="34" charset="0"/>
            </a:endParaRPr>
          </a:p>
          <a:p>
            <a:pPr algn="ctr"/>
            <a:endParaRPr lang="es-CL" sz="3600" b="1" dirty="0" smtClean="0">
              <a:latin typeface="Century Gothic" pitchFamily="34" charset="0"/>
            </a:endParaRPr>
          </a:p>
          <a:p>
            <a:pPr algn="ctr"/>
            <a:endParaRPr lang="es-CL" sz="3600" b="1" dirty="0">
              <a:latin typeface="Century Gothic" pitchFamily="34" charset="0"/>
            </a:endParaRPr>
          </a:p>
          <a:p>
            <a:pPr algn="ctr"/>
            <a:endParaRPr lang="es-CL" sz="3600" b="1" dirty="0" smtClean="0">
              <a:latin typeface="Century Gothic" pitchFamily="34" charset="0"/>
            </a:endParaRPr>
          </a:p>
          <a:p>
            <a:pPr algn="ctr"/>
            <a:endParaRPr lang="es-CL" sz="3600" b="1" dirty="0" smtClean="0">
              <a:latin typeface="Century Gothic" pitchFamily="34" charset="0"/>
            </a:endParaRPr>
          </a:p>
          <a:p>
            <a:pPr algn="ctr"/>
            <a:endParaRPr lang="es-CL" sz="3600" b="1" dirty="0">
              <a:latin typeface="Century Gothic" pitchFamily="34" charset="0"/>
            </a:endParaRPr>
          </a:p>
          <a:p>
            <a:pPr algn="ctr"/>
            <a:r>
              <a:rPr lang="es-CL" sz="3600" b="1" dirty="0" smtClean="0">
                <a:latin typeface="Century Gothic" pitchFamily="34" charset="0"/>
              </a:rPr>
              <a:t>Introducción a la Unidad III : “Generando capacidad emprendedora” </a:t>
            </a:r>
            <a:endParaRPr lang="es-CL" sz="3600" b="1" dirty="0">
              <a:latin typeface="Century Gothic" pitchFamily="34" charset="0"/>
            </a:endParaRPr>
          </a:p>
        </p:txBody>
      </p:sp>
      <p:pic>
        <p:nvPicPr>
          <p:cNvPr id="121858" name="Picture 2" descr="http://www.theclinic.cl/wp-content/uploads/2009/05/economia1.jpg"/>
          <p:cNvPicPr>
            <a:picLocks noChangeAspect="1" noChangeArrowheads="1"/>
          </p:cNvPicPr>
          <p:nvPr/>
        </p:nvPicPr>
        <p:blipFill>
          <a:blip r:embed="rId2" cstate="print"/>
          <a:srcRect/>
          <a:stretch>
            <a:fillRect/>
          </a:stretch>
        </p:blipFill>
        <p:spPr bwMode="auto">
          <a:xfrm>
            <a:off x="2627784" y="1700808"/>
            <a:ext cx="3631403" cy="294627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547813" y="354013"/>
            <a:ext cx="4222750" cy="519112"/>
          </a:xfrm>
          <a:prstGeom prst="rect">
            <a:avLst/>
          </a:prstGeom>
          <a:noFill/>
          <a:ln w="9525">
            <a:noFill/>
            <a:miter lim="800000"/>
            <a:headEnd/>
            <a:tailEnd/>
          </a:ln>
          <a:effectLst/>
        </p:spPr>
        <p:txBody>
          <a:bodyPr wrap="none">
            <a:spAutoFit/>
          </a:bodyPr>
          <a:lstStyle/>
          <a:p>
            <a:r>
              <a:rPr lang="es-CL" sz="2800" b="1">
                <a:solidFill>
                  <a:srgbClr val="FF0000"/>
                </a:solidFill>
                <a:latin typeface="Century Gothic" pitchFamily="34" charset="0"/>
              </a:rPr>
              <a:t>Factor Productivo Tierra</a:t>
            </a:r>
          </a:p>
        </p:txBody>
      </p:sp>
      <p:sp>
        <p:nvSpPr>
          <p:cNvPr id="143363" name="Rectangle 3"/>
          <p:cNvSpPr>
            <a:spLocks noChangeArrowheads="1"/>
          </p:cNvSpPr>
          <p:nvPr/>
        </p:nvSpPr>
        <p:spPr bwMode="auto">
          <a:xfrm>
            <a:off x="2916238" y="1044575"/>
            <a:ext cx="4176712" cy="2835275"/>
          </a:xfrm>
          <a:prstGeom prst="rect">
            <a:avLst/>
          </a:prstGeom>
          <a:noFill/>
          <a:ln w="9525">
            <a:noFill/>
            <a:miter lim="800000"/>
            <a:headEnd/>
            <a:tailEnd/>
          </a:ln>
          <a:effectLst/>
        </p:spPr>
        <p:txBody>
          <a:bodyPr anchor="ctr">
            <a:spAutoFit/>
          </a:bodyPr>
          <a:lstStyle/>
          <a:p>
            <a:pPr algn="ctr" fontAlgn="ctr">
              <a:buClr>
                <a:schemeClr val="tx1"/>
              </a:buClr>
              <a:tabLst>
                <a:tab pos="457200" algn="l"/>
              </a:tabLst>
            </a:pPr>
            <a:r>
              <a:rPr lang="es-ES_tradnl" sz="2000" b="1" dirty="0">
                <a:latin typeface="Century Gothic" pitchFamily="34" charset="0"/>
              </a:rPr>
              <a:t>Tierra y recursos naturales: </a:t>
            </a:r>
          </a:p>
          <a:p>
            <a:pPr algn="ctr" fontAlgn="ctr">
              <a:buClr>
                <a:schemeClr val="tx1"/>
              </a:buClr>
              <a:tabLst>
                <a:tab pos="457200" algn="l"/>
              </a:tabLst>
            </a:pPr>
            <a:r>
              <a:rPr lang="es-ES_tradnl" sz="2000" b="1" dirty="0">
                <a:latin typeface="Century Gothic" pitchFamily="34" charset="0"/>
              </a:rPr>
              <a:t>Son todos aquellos bienes que no son producidos por el hombre y que están disponibles en la naturaleza. Se consideran como tales el </a:t>
            </a:r>
            <a:r>
              <a:rPr lang="es-ES_tradnl" sz="2000" b="1" dirty="0">
                <a:solidFill>
                  <a:srgbClr val="3333CC"/>
                </a:solidFill>
                <a:latin typeface="Century Gothic" pitchFamily="34" charset="0"/>
              </a:rPr>
              <a:t>agua</a:t>
            </a:r>
            <a:r>
              <a:rPr lang="es-ES_tradnl" sz="2000" b="1" dirty="0">
                <a:latin typeface="Century Gothic" pitchFamily="34" charset="0"/>
              </a:rPr>
              <a:t>, los </a:t>
            </a:r>
            <a:r>
              <a:rPr lang="es-ES_tradnl" sz="2000" b="1" dirty="0">
                <a:solidFill>
                  <a:srgbClr val="3333CC"/>
                </a:solidFill>
                <a:latin typeface="Century Gothic" pitchFamily="34" charset="0"/>
              </a:rPr>
              <a:t>minerales</a:t>
            </a:r>
            <a:r>
              <a:rPr lang="es-ES_tradnl" sz="2000" b="1" dirty="0">
                <a:latin typeface="Century Gothic" pitchFamily="34" charset="0"/>
              </a:rPr>
              <a:t>, la </a:t>
            </a:r>
            <a:r>
              <a:rPr lang="es-ES_tradnl" sz="2000" b="1" dirty="0">
                <a:solidFill>
                  <a:srgbClr val="3333CC"/>
                </a:solidFill>
                <a:latin typeface="Century Gothic" pitchFamily="34" charset="0"/>
              </a:rPr>
              <a:t>tierra</a:t>
            </a:r>
            <a:r>
              <a:rPr lang="es-ES_tradnl" sz="2000" b="1" dirty="0">
                <a:latin typeface="Century Gothic" pitchFamily="34" charset="0"/>
              </a:rPr>
              <a:t>, los </a:t>
            </a:r>
            <a:r>
              <a:rPr lang="es-ES_tradnl" sz="2000" b="1" dirty="0">
                <a:solidFill>
                  <a:srgbClr val="3333CC"/>
                </a:solidFill>
                <a:latin typeface="Century Gothic" pitchFamily="34" charset="0"/>
              </a:rPr>
              <a:t>suelos</a:t>
            </a:r>
            <a:r>
              <a:rPr lang="es-ES_tradnl" sz="2000" b="1" dirty="0">
                <a:latin typeface="Century Gothic" pitchFamily="34" charset="0"/>
              </a:rPr>
              <a:t>, los </a:t>
            </a:r>
            <a:r>
              <a:rPr lang="es-ES_tradnl" sz="2000" b="1" dirty="0">
                <a:solidFill>
                  <a:srgbClr val="3333CC"/>
                </a:solidFill>
                <a:latin typeface="Century Gothic" pitchFamily="34" charset="0"/>
              </a:rPr>
              <a:t>peces</a:t>
            </a:r>
            <a:r>
              <a:rPr lang="es-ES_tradnl" sz="2000" b="1" dirty="0">
                <a:latin typeface="Century Gothic" pitchFamily="34" charset="0"/>
              </a:rPr>
              <a:t> y los </a:t>
            </a:r>
            <a:r>
              <a:rPr lang="es-ES_tradnl" sz="2000" b="1" dirty="0">
                <a:solidFill>
                  <a:srgbClr val="3333CC"/>
                </a:solidFill>
                <a:latin typeface="Century Gothic" pitchFamily="34" charset="0"/>
              </a:rPr>
              <a:t>bosques</a:t>
            </a:r>
            <a:r>
              <a:rPr lang="es-ES_tradnl" sz="2000" b="1" dirty="0">
                <a:latin typeface="Century Gothic" pitchFamily="34" charset="0"/>
              </a:rPr>
              <a:t>, entre otros.</a:t>
            </a:r>
          </a:p>
        </p:txBody>
      </p:sp>
      <p:pic>
        <p:nvPicPr>
          <p:cNvPr id="143364" name="Picture 4" descr="terra2"/>
          <p:cNvPicPr>
            <a:picLocks noChangeAspect="1" noChangeArrowheads="1"/>
          </p:cNvPicPr>
          <p:nvPr/>
        </p:nvPicPr>
        <p:blipFill>
          <a:blip r:embed="rId2" cstate="print"/>
          <a:srcRect/>
          <a:stretch>
            <a:fillRect/>
          </a:stretch>
        </p:blipFill>
        <p:spPr bwMode="auto">
          <a:xfrm>
            <a:off x="1979613" y="4076700"/>
            <a:ext cx="2076450" cy="2397125"/>
          </a:xfrm>
          <a:prstGeom prst="rect">
            <a:avLst/>
          </a:prstGeom>
          <a:noFill/>
          <a:ln w="38100" cmpd="dbl">
            <a:solidFill>
              <a:schemeClr val="tx1"/>
            </a:solidFill>
            <a:miter lim="800000"/>
            <a:headEnd/>
            <a:tailEnd/>
          </a:ln>
        </p:spPr>
      </p:pic>
      <p:pic>
        <p:nvPicPr>
          <p:cNvPr id="143365" name="Picture 5" descr="yacimiento"/>
          <p:cNvPicPr>
            <a:picLocks noChangeAspect="1" noChangeArrowheads="1"/>
          </p:cNvPicPr>
          <p:nvPr/>
        </p:nvPicPr>
        <p:blipFill>
          <a:blip r:embed="rId3" cstate="print"/>
          <a:srcRect/>
          <a:stretch>
            <a:fillRect/>
          </a:stretch>
        </p:blipFill>
        <p:spPr bwMode="auto">
          <a:xfrm>
            <a:off x="4859338" y="4292600"/>
            <a:ext cx="3086100" cy="2143125"/>
          </a:xfrm>
          <a:prstGeom prst="rect">
            <a:avLst/>
          </a:prstGeom>
          <a:noFill/>
          <a:ln w="38100" cmpd="dbl">
            <a:solidFill>
              <a:schemeClr val="tx1"/>
            </a:solidFill>
            <a:miter lim="800000"/>
            <a:headEnd/>
            <a:tailEnd/>
          </a:ln>
        </p:spPr>
      </p:pic>
      <p:sp>
        <p:nvSpPr>
          <p:cNvPr id="143366" name="Text Box 6">
            <a:hlinkClick r:id="rId4" action="ppaction://hlinksldjump"/>
          </p:cNvPr>
          <p:cNvSpPr txBox="1">
            <a:spLocks noChangeArrowheads="1"/>
          </p:cNvSpPr>
          <p:nvPr/>
        </p:nvSpPr>
        <p:spPr bwMode="auto">
          <a:xfrm>
            <a:off x="8101013" y="3473450"/>
            <a:ext cx="788987"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5"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6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3363"/>
                                        </p:tgtEl>
                                        <p:attrNameLst>
                                          <p:attrName>style.visibility</p:attrName>
                                        </p:attrNameLst>
                                      </p:cBhvr>
                                      <p:to>
                                        <p:strVal val="visible"/>
                                      </p:to>
                                    </p:set>
                                    <p:anim calcmode="lin" valueType="num">
                                      <p:cBhvr>
                                        <p:cTn id="10" dur="500" fill="hold"/>
                                        <p:tgtEl>
                                          <p:spTgt spid="143363"/>
                                        </p:tgtEl>
                                        <p:attrNameLst>
                                          <p:attrName>ppt_w</p:attrName>
                                        </p:attrNameLst>
                                      </p:cBhvr>
                                      <p:tavLst>
                                        <p:tav tm="0">
                                          <p:val>
                                            <p:fltVal val="0"/>
                                          </p:val>
                                        </p:tav>
                                        <p:tav tm="100000">
                                          <p:val>
                                            <p:strVal val="#ppt_w"/>
                                          </p:val>
                                        </p:tav>
                                      </p:tavLst>
                                    </p:anim>
                                    <p:anim calcmode="lin" valueType="num">
                                      <p:cBhvr>
                                        <p:cTn id="11" dur="500" fill="hold"/>
                                        <p:tgtEl>
                                          <p:spTgt spid="143363"/>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nodeType="afterEffect">
                                  <p:stCondLst>
                                    <p:cond delay="2000"/>
                                  </p:stCondLst>
                                  <p:childTnLst>
                                    <p:set>
                                      <p:cBhvr>
                                        <p:cTn id="14" dur="1" fill="hold">
                                          <p:stCondLst>
                                            <p:cond delay="0"/>
                                          </p:stCondLst>
                                        </p:cTn>
                                        <p:tgtEl>
                                          <p:spTgt spid="143364"/>
                                        </p:tgtEl>
                                        <p:attrNameLst>
                                          <p:attrName>style.visibility</p:attrName>
                                        </p:attrNameLst>
                                      </p:cBhvr>
                                      <p:to>
                                        <p:strVal val="visible"/>
                                      </p:to>
                                    </p:set>
                                    <p:anim calcmode="lin" valueType="num">
                                      <p:cBhvr additive="base">
                                        <p:cTn id="15" dur="500" fill="hold"/>
                                        <p:tgtEl>
                                          <p:spTgt spid="143364"/>
                                        </p:tgtEl>
                                        <p:attrNameLst>
                                          <p:attrName>ppt_x</p:attrName>
                                        </p:attrNameLst>
                                      </p:cBhvr>
                                      <p:tavLst>
                                        <p:tav tm="0">
                                          <p:val>
                                            <p:strVal val="#ppt_x"/>
                                          </p:val>
                                        </p:tav>
                                        <p:tav tm="100000">
                                          <p:val>
                                            <p:strVal val="#ppt_x"/>
                                          </p:val>
                                        </p:tav>
                                      </p:tavLst>
                                    </p:anim>
                                    <p:anim calcmode="lin" valueType="num">
                                      <p:cBhvr additive="base">
                                        <p:cTn id="16" dur="500" fill="hold"/>
                                        <p:tgtEl>
                                          <p:spTgt spid="143364"/>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2" fill="hold" nodeType="afterEffect">
                                  <p:stCondLst>
                                    <p:cond delay="0"/>
                                  </p:stCondLst>
                                  <p:childTnLst>
                                    <p:set>
                                      <p:cBhvr>
                                        <p:cTn id="19" dur="1" fill="hold">
                                          <p:stCondLst>
                                            <p:cond delay="0"/>
                                          </p:stCondLst>
                                        </p:cTn>
                                        <p:tgtEl>
                                          <p:spTgt spid="143365"/>
                                        </p:tgtEl>
                                        <p:attrNameLst>
                                          <p:attrName>style.visibility</p:attrName>
                                        </p:attrNameLst>
                                      </p:cBhvr>
                                      <p:to>
                                        <p:strVal val="visible"/>
                                      </p:to>
                                    </p:set>
                                    <p:anim calcmode="lin" valueType="num">
                                      <p:cBhvr additive="base">
                                        <p:cTn id="20" dur="500" fill="hold"/>
                                        <p:tgtEl>
                                          <p:spTgt spid="143365"/>
                                        </p:tgtEl>
                                        <p:attrNameLst>
                                          <p:attrName>ppt_x</p:attrName>
                                        </p:attrNameLst>
                                      </p:cBhvr>
                                      <p:tavLst>
                                        <p:tav tm="0">
                                          <p:val>
                                            <p:strVal val="1+#ppt_w/2"/>
                                          </p:val>
                                        </p:tav>
                                        <p:tav tm="100000">
                                          <p:val>
                                            <p:strVal val="#ppt_x"/>
                                          </p:val>
                                        </p:tav>
                                      </p:tavLst>
                                    </p:anim>
                                    <p:anim calcmode="lin" valueType="num">
                                      <p:cBhvr additive="base">
                                        <p:cTn id="21"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trabajo003"/>
          <p:cNvPicPr>
            <a:picLocks noChangeAspect="1" noChangeArrowheads="1"/>
          </p:cNvPicPr>
          <p:nvPr/>
        </p:nvPicPr>
        <p:blipFill>
          <a:blip r:embed="rId2" cstate="print"/>
          <a:srcRect/>
          <a:stretch>
            <a:fillRect/>
          </a:stretch>
        </p:blipFill>
        <p:spPr bwMode="auto">
          <a:xfrm>
            <a:off x="3203575" y="3141663"/>
            <a:ext cx="4105275" cy="3175000"/>
          </a:xfrm>
          <a:prstGeom prst="rect">
            <a:avLst/>
          </a:prstGeom>
          <a:noFill/>
          <a:ln w="38100" cmpd="dbl">
            <a:solidFill>
              <a:schemeClr val="tx1"/>
            </a:solidFill>
            <a:miter lim="800000"/>
            <a:headEnd/>
            <a:tailEnd/>
          </a:ln>
        </p:spPr>
      </p:pic>
      <p:sp>
        <p:nvSpPr>
          <p:cNvPr id="144387" name="Rectangle 3"/>
          <p:cNvSpPr>
            <a:spLocks noChangeArrowheads="1"/>
          </p:cNvSpPr>
          <p:nvPr/>
        </p:nvSpPr>
        <p:spPr bwMode="auto">
          <a:xfrm>
            <a:off x="1066800" y="427038"/>
            <a:ext cx="7772400" cy="519112"/>
          </a:xfrm>
          <a:prstGeom prst="rect">
            <a:avLst/>
          </a:prstGeom>
          <a:noFill/>
          <a:ln w="9525">
            <a:noFill/>
            <a:miter lim="800000"/>
            <a:headEnd/>
            <a:tailEnd/>
          </a:ln>
          <a:effectLst/>
        </p:spPr>
        <p:txBody>
          <a:bodyPr>
            <a:spAutoFit/>
          </a:bodyPr>
          <a:lstStyle/>
          <a:p>
            <a:r>
              <a:rPr lang="es-CL" sz="2800" b="1">
                <a:solidFill>
                  <a:srgbClr val="FF0000"/>
                </a:solidFill>
                <a:latin typeface="Century Gothic" pitchFamily="34" charset="0"/>
              </a:rPr>
              <a:t>Factor Productivo: Trabajo,RecursoHumano</a:t>
            </a:r>
          </a:p>
        </p:txBody>
      </p:sp>
      <p:sp>
        <p:nvSpPr>
          <p:cNvPr id="144388" name="Rectangle 4"/>
          <p:cNvSpPr>
            <a:spLocks noChangeArrowheads="1"/>
          </p:cNvSpPr>
          <p:nvPr/>
        </p:nvSpPr>
        <p:spPr bwMode="auto">
          <a:xfrm>
            <a:off x="3779838" y="1700213"/>
            <a:ext cx="2951162" cy="1311275"/>
          </a:xfrm>
          <a:prstGeom prst="rect">
            <a:avLst/>
          </a:prstGeom>
          <a:noFill/>
          <a:ln w="9525">
            <a:noFill/>
            <a:miter lim="800000"/>
            <a:headEnd/>
            <a:tailEnd/>
          </a:ln>
          <a:effectLst/>
        </p:spPr>
        <p:txBody>
          <a:bodyPr anchor="ctr">
            <a:spAutoFit/>
          </a:bodyPr>
          <a:lstStyle/>
          <a:p>
            <a:pPr algn="ctr"/>
            <a:r>
              <a:rPr lang="es-ES_tradnl" sz="2000" b="1" dirty="0">
                <a:latin typeface="Century Gothic" pitchFamily="34" charset="0"/>
              </a:rPr>
              <a:t>Es la </a:t>
            </a:r>
            <a:r>
              <a:rPr lang="es-ES_tradnl" sz="2000" b="1" dirty="0">
                <a:solidFill>
                  <a:srgbClr val="3333CC"/>
                </a:solidFill>
                <a:latin typeface="Century Gothic" pitchFamily="34" charset="0"/>
              </a:rPr>
              <a:t>contribución física y mental</a:t>
            </a:r>
            <a:r>
              <a:rPr lang="es-ES_tradnl" sz="2000" b="1" dirty="0">
                <a:latin typeface="Century Gothic" pitchFamily="34" charset="0"/>
              </a:rPr>
              <a:t> de los seres humanos a la producción.</a:t>
            </a:r>
            <a:r>
              <a:rPr lang="es-ES" sz="2000" b="1" dirty="0">
                <a:latin typeface="Century Gothic" pitchFamily="34" charset="0"/>
              </a:rPr>
              <a:t> </a:t>
            </a:r>
          </a:p>
        </p:txBody>
      </p:sp>
      <p:sp>
        <p:nvSpPr>
          <p:cNvPr id="144389" name="Text Box 5">
            <a:hlinkClick r:id="rId3" action="ppaction://hlinksldjump"/>
          </p:cNvPr>
          <p:cNvSpPr txBox="1">
            <a:spLocks noChangeArrowheads="1"/>
          </p:cNvSpPr>
          <p:nvPr/>
        </p:nvSpPr>
        <p:spPr bwMode="auto">
          <a:xfrm>
            <a:off x="7451725" y="1484313"/>
            <a:ext cx="788988"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4"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4387"/>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4386"/>
                                        </p:tgtEl>
                                        <p:attrNameLst>
                                          <p:attrName>style.visibility</p:attrName>
                                        </p:attrNameLst>
                                      </p:cBhvr>
                                      <p:to>
                                        <p:strVal val="visible"/>
                                      </p:to>
                                    </p:set>
                                    <p:anim calcmode="lin" valueType="num">
                                      <p:cBhvr>
                                        <p:cTn id="10" dur="500" fill="hold"/>
                                        <p:tgtEl>
                                          <p:spTgt spid="144386"/>
                                        </p:tgtEl>
                                        <p:attrNameLst>
                                          <p:attrName>ppt_w</p:attrName>
                                        </p:attrNameLst>
                                      </p:cBhvr>
                                      <p:tavLst>
                                        <p:tav tm="0">
                                          <p:val>
                                            <p:fltVal val="0"/>
                                          </p:val>
                                        </p:tav>
                                        <p:tav tm="100000">
                                          <p:val>
                                            <p:strVal val="#ppt_w"/>
                                          </p:val>
                                        </p:tav>
                                      </p:tavLst>
                                    </p:anim>
                                    <p:anim calcmode="lin" valueType="num">
                                      <p:cBhvr>
                                        <p:cTn id="11" dur="500" fill="hold"/>
                                        <p:tgtEl>
                                          <p:spTgt spid="14438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utoUpdateAnimBg="0"/>
      <p:bldP spid="1443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619250" y="425450"/>
            <a:ext cx="4743450" cy="519113"/>
          </a:xfrm>
          <a:prstGeom prst="rect">
            <a:avLst/>
          </a:prstGeom>
          <a:noFill/>
          <a:ln w="9525">
            <a:noFill/>
            <a:miter lim="800000"/>
            <a:headEnd/>
            <a:tailEnd/>
          </a:ln>
          <a:effectLst/>
        </p:spPr>
        <p:txBody>
          <a:bodyPr wrap="none">
            <a:spAutoFit/>
          </a:bodyPr>
          <a:lstStyle/>
          <a:p>
            <a:r>
              <a:rPr lang="es-CL" sz="2800" b="1">
                <a:solidFill>
                  <a:srgbClr val="FF0000"/>
                </a:solidFill>
                <a:latin typeface="Century Gothic" pitchFamily="34" charset="0"/>
              </a:rPr>
              <a:t>Factor Productivo: Capital</a:t>
            </a:r>
            <a:r>
              <a:rPr lang="es-CL" sz="2400" b="1">
                <a:effectLst>
                  <a:outerShdw blurRad="38100" dist="38100" dir="2700000" algn="tl">
                    <a:srgbClr val="C0C0C0"/>
                  </a:outerShdw>
                </a:effectLst>
                <a:latin typeface="Century Gothic" pitchFamily="34" charset="0"/>
              </a:rPr>
              <a:t> </a:t>
            </a:r>
          </a:p>
        </p:txBody>
      </p:sp>
      <p:sp>
        <p:nvSpPr>
          <p:cNvPr id="145411" name="Text Box 3"/>
          <p:cNvSpPr txBox="1">
            <a:spLocks noChangeArrowheads="1"/>
          </p:cNvSpPr>
          <p:nvPr/>
        </p:nvSpPr>
        <p:spPr bwMode="auto">
          <a:xfrm>
            <a:off x="1547813" y="1341438"/>
            <a:ext cx="7272337" cy="22256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Comprende todos aquellos </a:t>
            </a:r>
            <a:r>
              <a:rPr lang="es-ES_tradnl" sz="2000" b="1" dirty="0">
                <a:solidFill>
                  <a:srgbClr val="3333CC"/>
                </a:solidFill>
                <a:latin typeface="Century Gothic" pitchFamily="34" charset="0"/>
              </a:rPr>
              <a:t>bienes durables</a:t>
            </a:r>
            <a:r>
              <a:rPr lang="es-ES_tradnl" sz="2000" b="1" dirty="0">
                <a:latin typeface="Century Gothic" pitchFamily="34" charset="0"/>
              </a:rPr>
              <a:t> que sirven para </a:t>
            </a:r>
            <a:r>
              <a:rPr lang="es-ES_tradnl" sz="2000" b="1" dirty="0">
                <a:solidFill>
                  <a:srgbClr val="3333CC"/>
                </a:solidFill>
                <a:latin typeface="Century Gothic" pitchFamily="34" charset="0"/>
              </a:rPr>
              <a:t>producir otros bienes</a:t>
            </a:r>
            <a:r>
              <a:rPr lang="es-ES_tradnl" sz="2000" b="1" dirty="0">
                <a:latin typeface="Century Gothic" pitchFamily="34" charset="0"/>
              </a:rPr>
              <a:t>, incluyendo la </a:t>
            </a:r>
            <a:r>
              <a:rPr lang="es-ES_tradnl" sz="2000" b="1" dirty="0">
                <a:solidFill>
                  <a:srgbClr val="3333CC"/>
                </a:solidFill>
                <a:latin typeface="Century Gothic" pitchFamily="34" charset="0"/>
              </a:rPr>
              <a:t>tecnología</a:t>
            </a:r>
            <a:r>
              <a:rPr lang="es-ES_tradnl" sz="2000" b="1" dirty="0">
                <a:latin typeface="Century Gothic" pitchFamily="34" charset="0"/>
              </a:rPr>
              <a:t> y las </a:t>
            </a:r>
            <a:r>
              <a:rPr lang="es-ES_tradnl" sz="2000" b="1" dirty="0">
                <a:solidFill>
                  <a:srgbClr val="3333CC"/>
                </a:solidFill>
                <a:latin typeface="Century Gothic" pitchFamily="34" charset="0"/>
              </a:rPr>
              <a:t>máquinas</a:t>
            </a:r>
            <a:r>
              <a:rPr lang="es-ES_tradnl" sz="2000" b="1" dirty="0">
                <a:latin typeface="Century Gothic" pitchFamily="34" charset="0"/>
              </a:rPr>
              <a:t>. También se considera como capital el </a:t>
            </a:r>
            <a:r>
              <a:rPr lang="es-ES_tradnl" sz="2000" b="1" dirty="0">
                <a:solidFill>
                  <a:srgbClr val="3333CC"/>
                </a:solidFill>
                <a:latin typeface="Century Gothic" pitchFamily="34" charset="0"/>
              </a:rPr>
              <a:t>dinero invertido</a:t>
            </a:r>
            <a:r>
              <a:rPr lang="es-ES_tradnl" sz="2000" b="1" dirty="0">
                <a:latin typeface="Century Gothic" pitchFamily="34" charset="0"/>
              </a:rPr>
              <a:t> en la producción. Por último, existe un </a:t>
            </a:r>
            <a:r>
              <a:rPr lang="es-ES_tradnl" sz="2000" b="1" dirty="0">
                <a:solidFill>
                  <a:srgbClr val="FF0000"/>
                </a:solidFill>
                <a:latin typeface="Century Gothic" pitchFamily="34" charset="0"/>
              </a:rPr>
              <a:t>capital humano</a:t>
            </a:r>
            <a:r>
              <a:rPr lang="es-ES_tradnl" sz="2000" b="1" dirty="0">
                <a:latin typeface="Century Gothic" pitchFamily="34" charset="0"/>
              </a:rPr>
              <a:t> que es la </a:t>
            </a:r>
            <a:r>
              <a:rPr lang="es-ES_tradnl" sz="2000" b="1" dirty="0">
                <a:solidFill>
                  <a:srgbClr val="FF0000"/>
                </a:solidFill>
                <a:latin typeface="Century Gothic" pitchFamily="34" charset="0"/>
              </a:rPr>
              <a:t>educación</a:t>
            </a:r>
            <a:r>
              <a:rPr lang="es-ES_tradnl" sz="2000" b="1" dirty="0">
                <a:latin typeface="Century Gothic" pitchFamily="34" charset="0"/>
              </a:rPr>
              <a:t>, </a:t>
            </a:r>
            <a:r>
              <a:rPr lang="es-ES_tradnl" sz="2000" b="1" dirty="0">
                <a:solidFill>
                  <a:srgbClr val="FF0000"/>
                </a:solidFill>
                <a:latin typeface="Century Gothic" pitchFamily="34" charset="0"/>
              </a:rPr>
              <a:t>capacitación</a:t>
            </a:r>
            <a:r>
              <a:rPr lang="es-ES_tradnl" sz="2000" b="1" dirty="0">
                <a:latin typeface="Century Gothic" pitchFamily="34" charset="0"/>
              </a:rPr>
              <a:t> y </a:t>
            </a:r>
            <a:r>
              <a:rPr lang="es-ES_tradnl" sz="2000" b="1" dirty="0">
                <a:solidFill>
                  <a:srgbClr val="FF0000"/>
                </a:solidFill>
                <a:latin typeface="Century Gothic" pitchFamily="34" charset="0"/>
              </a:rPr>
              <a:t>experiencia</a:t>
            </a:r>
            <a:r>
              <a:rPr lang="es-ES_tradnl" sz="2000" b="1" dirty="0">
                <a:latin typeface="Century Gothic" pitchFamily="34" charset="0"/>
              </a:rPr>
              <a:t> que posee un trabajador y que lo hace más productivo.</a:t>
            </a:r>
            <a:endParaRPr lang="es-ES" sz="2000" b="1" dirty="0">
              <a:latin typeface="Century Gothic" pitchFamily="34" charset="0"/>
            </a:endParaRPr>
          </a:p>
        </p:txBody>
      </p:sp>
      <p:pic>
        <p:nvPicPr>
          <p:cNvPr id="145412" name="Picture 4" descr="8014"/>
          <p:cNvPicPr>
            <a:picLocks noChangeAspect="1" noChangeArrowheads="1"/>
          </p:cNvPicPr>
          <p:nvPr/>
        </p:nvPicPr>
        <p:blipFill>
          <a:blip r:embed="rId2" cstate="print"/>
          <a:srcRect/>
          <a:stretch>
            <a:fillRect/>
          </a:stretch>
        </p:blipFill>
        <p:spPr bwMode="auto">
          <a:xfrm>
            <a:off x="1908175" y="3716338"/>
            <a:ext cx="2784475" cy="2214562"/>
          </a:xfrm>
          <a:prstGeom prst="rect">
            <a:avLst/>
          </a:prstGeom>
          <a:noFill/>
          <a:ln w="38100" cmpd="dbl">
            <a:solidFill>
              <a:schemeClr val="tx1"/>
            </a:solidFill>
            <a:miter lim="800000"/>
            <a:headEnd/>
            <a:tailEnd/>
          </a:ln>
        </p:spPr>
      </p:pic>
      <p:pic>
        <p:nvPicPr>
          <p:cNvPr id="145413" name="Picture 5" descr="2306Image"/>
          <p:cNvPicPr>
            <a:picLocks noChangeAspect="1" noChangeArrowheads="1"/>
          </p:cNvPicPr>
          <p:nvPr/>
        </p:nvPicPr>
        <p:blipFill>
          <a:blip r:embed="rId3" cstate="print"/>
          <a:srcRect/>
          <a:stretch>
            <a:fillRect/>
          </a:stretch>
        </p:blipFill>
        <p:spPr bwMode="auto">
          <a:xfrm>
            <a:off x="5364163" y="3789363"/>
            <a:ext cx="3168650" cy="2039937"/>
          </a:xfrm>
          <a:prstGeom prst="rect">
            <a:avLst/>
          </a:prstGeom>
          <a:noFill/>
          <a:ln w="38100" cmpd="dbl">
            <a:solidFill>
              <a:schemeClr val="tx1"/>
            </a:solidFill>
            <a:miter lim="800000"/>
            <a:headEnd/>
            <a:tailEnd/>
          </a:ln>
        </p:spPr>
      </p:pic>
      <p:sp>
        <p:nvSpPr>
          <p:cNvPr id="145414" name="Text Box 6">
            <a:hlinkClick r:id="rId4" action="ppaction://hlinksldjump"/>
          </p:cNvPr>
          <p:cNvSpPr txBox="1">
            <a:spLocks noChangeArrowheads="1"/>
          </p:cNvSpPr>
          <p:nvPr/>
        </p:nvSpPr>
        <p:spPr bwMode="auto">
          <a:xfrm>
            <a:off x="7164388" y="6092825"/>
            <a:ext cx="788987"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5"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5411"/>
                                        </p:tgtEl>
                                        <p:attrNameLst>
                                          <p:attrName>style.visibility</p:attrName>
                                        </p:attrNameLst>
                                      </p:cBhvr>
                                      <p:to>
                                        <p:strVal val="visible"/>
                                      </p:to>
                                    </p:set>
                                    <p:anim calcmode="lin" valueType="num">
                                      <p:cBhvr>
                                        <p:cTn id="10" dur="500" fill="hold"/>
                                        <p:tgtEl>
                                          <p:spTgt spid="145411"/>
                                        </p:tgtEl>
                                        <p:attrNameLst>
                                          <p:attrName>ppt_w</p:attrName>
                                        </p:attrNameLst>
                                      </p:cBhvr>
                                      <p:tavLst>
                                        <p:tav tm="0">
                                          <p:val>
                                            <p:fltVal val="0"/>
                                          </p:val>
                                        </p:tav>
                                        <p:tav tm="100000">
                                          <p:val>
                                            <p:strVal val="#ppt_w"/>
                                          </p:val>
                                        </p:tav>
                                      </p:tavLst>
                                    </p:anim>
                                    <p:anim calcmode="lin" valueType="num">
                                      <p:cBhvr>
                                        <p:cTn id="11" dur="500" fill="hold"/>
                                        <p:tgtEl>
                                          <p:spTgt spid="145411"/>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nodeType="afterEffect">
                                  <p:stCondLst>
                                    <p:cond delay="2000"/>
                                  </p:stCondLst>
                                  <p:childTnLst>
                                    <p:set>
                                      <p:cBhvr>
                                        <p:cTn id="14" dur="1" fill="hold">
                                          <p:stCondLst>
                                            <p:cond delay="499"/>
                                          </p:stCondLst>
                                        </p:cTn>
                                        <p:tgtEl>
                                          <p:spTgt spid="145412"/>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nodeType="afterEffect">
                                  <p:stCondLst>
                                    <p:cond delay="0"/>
                                  </p:stCondLst>
                                  <p:childTnLst>
                                    <p:set>
                                      <p:cBhvr>
                                        <p:cTn id="17" dur="1" fill="hold">
                                          <p:stCondLst>
                                            <p:cond delay="499"/>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619250" y="425450"/>
            <a:ext cx="4840288" cy="519113"/>
          </a:xfrm>
          <a:prstGeom prst="rect">
            <a:avLst/>
          </a:prstGeom>
          <a:noFill/>
          <a:ln w="9525">
            <a:noFill/>
            <a:miter lim="800000"/>
            <a:headEnd/>
            <a:tailEnd/>
          </a:ln>
          <a:effectLst/>
        </p:spPr>
        <p:txBody>
          <a:bodyPr wrap="none">
            <a:spAutoFit/>
          </a:bodyPr>
          <a:lstStyle/>
          <a:p>
            <a:r>
              <a:rPr lang="es-CL" sz="2800" b="1">
                <a:solidFill>
                  <a:srgbClr val="FF0000"/>
                </a:solidFill>
                <a:latin typeface="Century Gothic" pitchFamily="34" charset="0"/>
              </a:rPr>
              <a:t>Sectores de la producción </a:t>
            </a:r>
          </a:p>
        </p:txBody>
      </p:sp>
      <p:sp>
        <p:nvSpPr>
          <p:cNvPr id="146435" name="Text Box 3"/>
          <p:cNvSpPr txBox="1">
            <a:spLocks noChangeArrowheads="1"/>
          </p:cNvSpPr>
          <p:nvPr/>
        </p:nvSpPr>
        <p:spPr bwMode="auto">
          <a:xfrm>
            <a:off x="1447800" y="1295400"/>
            <a:ext cx="2397125" cy="457200"/>
          </a:xfrm>
          <a:prstGeom prst="rect">
            <a:avLst/>
          </a:prstGeom>
          <a:noFill/>
          <a:ln w="9525">
            <a:noFill/>
            <a:miter lim="800000"/>
            <a:headEnd/>
            <a:tailEnd/>
          </a:ln>
          <a:effectLst/>
        </p:spPr>
        <p:txBody>
          <a:bodyPr wrap="none">
            <a:spAutoFit/>
          </a:bodyPr>
          <a:lstStyle/>
          <a:p>
            <a:r>
              <a:rPr lang="es-ES" sz="2400" b="1">
                <a:solidFill>
                  <a:srgbClr val="3333CC"/>
                </a:solidFill>
                <a:latin typeface="Century Gothic" pitchFamily="34" charset="0"/>
              </a:rPr>
              <a:t>Sector Primario</a:t>
            </a:r>
          </a:p>
        </p:txBody>
      </p:sp>
      <p:sp>
        <p:nvSpPr>
          <p:cNvPr id="146436" name="AutoShape 4"/>
          <p:cNvSpPr>
            <a:spLocks noChangeArrowheads="1"/>
          </p:cNvSpPr>
          <p:nvPr/>
        </p:nvSpPr>
        <p:spPr bwMode="auto">
          <a:xfrm>
            <a:off x="3924300" y="1268413"/>
            <a:ext cx="976313" cy="485775"/>
          </a:xfrm>
          <a:prstGeom prst="rightArrow">
            <a:avLst>
              <a:gd name="adj1" fmla="val 50000"/>
              <a:gd name="adj2" fmla="val 50245"/>
            </a:avLst>
          </a:prstGeom>
          <a:solidFill>
            <a:srgbClr val="969696"/>
          </a:solidFill>
          <a:ln w="9525">
            <a:solidFill>
              <a:schemeClr val="tx1"/>
            </a:solidFill>
            <a:miter lim="800000"/>
            <a:headEnd/>
            <a:tailEnd/>
          </a:ln>
          <a:effectLst/>
        </p:spPr>
        <p:txBody>
          <a:bodyPr wrap="none" anchor="ctr"/>
          <a:lstStyle/>
          <a:p>
            <a:endParaRPr lang="es-CL"/>
          </a:p>
        </p:txBody>
      </p:sp>
      <p:sp>
        <p:nvSpPr>
          <p:cNvPr id="146437" name="Text Box 5"/>
          <p:cNvSpPr txBox="1">
            <a:spLocks noChangeArrowheads="1"/>
          </p:cNvSpPr>
          <p:nvPr/>
        </p:nvSpPr>
        <p:spPr bwMode="auto">
          <a:xfrm>
            <a:off x="5076825" y="1192213"/>
            <a:ext cx="3527425" cy="1200329"/>
          </a:xfrm>
          <a:prstGeom prst="rect">
            <a:avLst/>
          </a:prstGeom>
          <a:noFill/>
          <a:ln w="9525">
            <a:noFill/>
            <a:miter lim="800000"/>
            <a:headEnd/>
            <a:tailEnd/>
          </a:ln>
          <a:effectLst/>
        </p:spPr>
        <p:txBody>
          <a:bodyPr>
            <a:spAutoFit/>
          </a:bodyPr>
          <a:lstStyle/>
          <a:p>
            <a:r>
              <a:rPr lang="es-ES" sz="2400" b="1" dirty="0">
                <a:latin typeface="Century Gothic" pitchFamily="34" charset="0"/>
              </a:rPr>
              <a:t>pequeña minería, silvicultura,</a:t>
            </a:r>
          </a:p>
          <a:p>
            <a:r>
              <a:rPr lang="es-ES" sz="2400" b="1" dirty="0">
                <a:latin typeface="Century Gothic" pitchFamily="34" charset="0"/>
              </a:rPr>
              <a:t>ganadería, caza, y ….</a:t>
            </a:r>
          </a:p>
        </p:txBody>
      </p:sp>
      <p:grpSp>
        <p:nvGrpSpPr>
          <p:cNvPr id="2" name="Group 6"/>
          <p:cNvGrpSpPr>
            <a:grpSpLocks/>
          </p:cNvGrpSpPr>
          <p:nvPr/>
        </p:nvGrpSpPr>
        <p:grpSpPr bwMode="auto">
          <a:xfrm>
            <a:off x="1619250" y="3213100"/>
            <a:ext cx="2828925" cy="2403475"/>
            <a:chOff x="930" y="1570"/>
            <a:chExt cx="1782" cy="1514"/>
          </a:xfrm>
        </p:grpSpPr>
        <p:sp>
          <p:nvSpPr>
            <p:cNvPr id="146439" name="Rectangle 7"/>
            <p:cNvSpPr>
              <a:spLocks noChangeArrowheads="1"/>
            </p:cNvSpPr>
            <p:nvPr/>
          </p:nvSpPr>
          <p:spPr bwMode="auto">
            <a:xfrm>
              <a:off x="1248" y="1570"/>
              <a:ext cx="1088" cy="250"/>
            </a:xfrm>
            <a:prstGeom prst="rect">
              <a:avLst/>
            </a:prstGeom>
            <a:noFill/>
            <a:ln w="9525">
              <a:noFill/>
              <a:miter lim="800000"/>
              <a:headEnd/>
              <a:tailEnd/>
            </a:ln>
            <a:effectLst/>
          </p:spPr>
          <p:txBody>
            <a:bodyPr>
              <a:spAutoFit/>
            </a:bodyPr>
            <a:lstStyle/>
            <a:p>
              <a:pPr algn="ctr"/>
              <a:r>
                <a:rPr lang="es-ES" sz="2000">
                  <a:latin typeface="Century Gothic" pitchFamily="34" charset="0"/>
                </a:rPr>
                <a:t>Agricultura</a:t>
              </a:r>
            </a:p>
          </p:txBody>
        </p:sp>
        <p:pic>
          <p:nvPicPr>
            <p:cNvPr id="146440" name="Picture 8" descr="256pag11b"/>
            <p:cNvPicPr>
              <a:picLocks noChangeAspect="1" noChangeArrowheads="1"/>
            </p:cNvPicPr>
            <p:nvPr/>
          </p:nvPicPr>
          <p:blipFill>
            <a:blip r:embed="rId2" cstate="print"/>
            <a:srcRect/>
            <a:stretch>
              <a:fillRect/>
            </a:stretch>
          </p:blipFill>
          <p:spPr bwMode="auto">
            <a:xfrm>
              <a:off x="930" y="1888"/>
              <a:ext cx="1782" cy="1196"/>
            </a:xfrm>
            <a:prstGeom prst="rect">
              <a:avLst/>
            </a:prstGeom>
            <a:noFill/>
            <a:ln w="38100" cmpd="dbl">
              <a:solidFill>
                <a:schemeClr val="tx1"/>
              </a:solidFill>
              <a:miter lim="800000"/>
              <a:headEnd/>
              <a:tailEnd/>
            </a:ln>
          </p:spPr>
        </p:pic>
      </p:grpSp>
      <p:grpSp>
        <p:nvGrpSpPr>
          <p:cNvPr id="3" name="Group 9"/>
          <p:cNvGrpSpPr>
            <a:grpSpLocks/>
          </p:cNvGrpSpPr>
          <p:nvPr/>
        </p:nvGrpSpPr>
        <p:grpSpPr bwMode="auto">
          <a:xfrm>
            <a:off x="5219700" y="3068638"/>
            <a:ext cx="2794000" cy="2563812"/>
            <a:chOff x="3334" y="2500"/>
            <a:chExt cx="1760" cy="1615"/>
          </a:xfrm>
        </p:grpSpPr>
        <p:sp>
          <p:nvSpPr>
            <p:cNvPr id="146442" name="Rectangle 10"/>
            <p:cNvSpPr>
              <a:spLocks noChangeArrowheads="1"/>
            </p:cNvSpPr>
            <p:nvPr/>
          </p:nvSpPr>
          <p:spPr bwMode="auto">
            <a:xfrm>
              <a:off x="3424" y="2500"/>
              <a:ext cx="1497" cy="250"/>
            </a:xfrm>
            <a:prstGeom prst="rect">
              <a:avLst/>
            </a:prstGeom>
            <a:noFill/>
            <a:ln w="9525">
              <a:noFill/>
              <a:miter lim="800000"/>
              <a:headEnd/>
              <a:tailEnd/>
            </a:ln>
            <a:effectLst/>
          </p:spPr>
          <p:txBody>
            <a:bodyPr>
              <a:spAutoFit/>
            </a:bodyPr>
            <a:lstStyle/>
            <a:p>
              <a:pPr algn="ctr"/>
              <a:r>
                <a:rPr lang="es-ES" sz="2000">
                  <a:latin typeface="Century Gothic" pitchFamily="34" charset="0"/>
                </a:rPr>
                <a:t>Pesca artesanal</a:t>
              </a:r>
            </a:p>
          </p:txBody>
        </p:sp>
        <p:pic>
          <p:nvPicPr>
            <p:cNvPr id="146443" name="Picture 11" descr="pesca%20artesanal"/>
            <p:cNvPicPr>
              <a:picLocks noChangeAspect="1" noChangeArrowheads="1"/>
            </p:cNvPicPr>
            <p:nvPr/>
          </p:nvPicPr>
          <p:blipFill>
            <a:blip r:embed="rId3" cstate="print"/>
            <a:srcRect/>
            <a:stretch>
              <a:fillRect/>
            </a:stretch>
          </p:blipFill>
          <p:spPr bwMode="auto">
            <a:xfrm>
              <a:off x="3334" y="2795"/>
              <a:ext cx="1760" cy="1320"/>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643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64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6436"/>
                                        </p:tgtEl>
                                        <p:attrNameLst>
                                          <p:attrName>style.visibility</p:attrName>
                                        </p:attrNameLst>
                                      </p:cBhvr>
                                      <p:to>
                                        <p:strVal val="visible"/>
                                      </p:to>
                                    </p:set>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46437"/>
                                        </p:tgtEl>
                                        <p:attrNameLst>
                                          <p:attrName>style.visibility</p:attrName>
                                        </p:attrNameLst>
                                      </p:cBhvr>
                                      <p:to>
                                        <p:strVal val="visible"/>
                                      </p:to>
                                    </p:set>
                                    <p:anim calcmode="lin" valueType="num">
                                      <p:cBhvr>
                                        <p:cTn id="16" dur="500" fill="hold"/>
                                        <p:tgtEl>
                                          <p:spTgt spid="146437"/>
                                        </p:tgtEl>
                                        <p:attrNameLst>
                                          <p:attrName>ppt_w</p:attrName>
                                        </p:attrNameLst>
                                      </p:cBhvr>
                                      <p:tavLst>
                                        <p:tav tm="0">
                                          <p:val>
                                            <p:fltVal val="0"/>
                                          </p:val>
                                        </p:tav>
                                        <p:tav tm="100000">
                                          <p:val>
                                            <p:strVal val="#ppt_w"/>
                                          </p:val>
                                        </p:tav>
                                      </p:tavLst>
                                    </p:anim>
                                    <p:anim calcmode="lin" valueType="num">
                                      <p:cBhvr>
                                        <p:cTn id="17" dur="500" fill="hold"/>
                                        <p:tgtEl>
                                          <p:spTgt spid="146437"/>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utoUpdateAnimBg="0"/>
      <p:bldP spid="146436" grpId="0" animBg="1"/>
      <p:bldP spid="14643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143000" y="1524000"/>
            <a:ext cx="3078163" cy="457200"/>
          </a:xfrm>
          <a:prstGeom prst="rect">
            <a:avLst/>
          </a:prstGeom>
          <a:noFill/>
          <a:ln w="9525">
            <a:noFill/>
            <a:miter lim="800000"/>
            <a:headEnd/>
            <a:tailEnd/>
          </a:ln>
          <a:effectLst/>
        </p:spPr>
        <p:txBody>
          <a:bodyPr>
            <a:spAutoFit/>
          </a:bodyPr>
          <a:lstStyle/>
          <a:p>
            <a:r>
              <a:rPr lang="es-ES" sz="2400" b="1">
                <a:solidFill>
                  <a:srgbClr val="3333CC"/>
                </a:solidFill>
                <a:latin typeface="Century Gothic" pitchFamily="34" charset="0"/>
              </a:rPr>
              <a:t>Sector Secundario</a:t>
            </a:r>
          </a:p>
        </p:txBody>
      </p:sp>
      <p:sp>
        <p:nvSpPr>
          <p:cNvPr id="147459" name="AutoShape 3"/>
          <p:cNvSpPr>
            <a:spLocks noChangeArrowheads="1"/>
          </p:cNvSpPr>
          <p:nvPr/>
        </p:nvSpPr>
        <p:spPr bwMode="auto">
          <a:xfrm>
            <a:off x="4191000" y="1524000"/>
            <a:ext cx="976313" cy="485775"/>
          </a:xfrm>
          <a:prstGeom prst="rightArrow">
            <a:avLst>
              <a:gd name="adj1" fmla="val 50000"/>
              <a:gd name="adj2" fmla="val 50245"/>
            </a:avLst>
          </a:prstGeom>
          <a:solidFill>
            <a:srgbClr val="969696"/>
          </a:solidFill>
          <a:ln w="9525">
            <a:solidFill>
              <a:schemeClr val="tx1"/>
            </a:solidFill>
            <a:miter lim="800000"/>
            <a:headEnd/>
            <a:tailEnd/>
          </a:ln>
          <a:effectLst/>
        </p:spPr>
        <p:txBody>
          <a:bodyPr wrap="none" anchor="ctr"/>
          <a:lstStyle/>
          <a:p>
            <a:endParaRPr lang="es-CL"/>
          </a:p>
        </p:txBody>
      </p:sp>
      <p:sp>
        <p:nvSpPr>
          <p:cNvPr id="147460" name="Text Box 4"/>
          <p:cNvSpPr txBox="1">
            <a:spLocks noChangeArrowheads="1"/>
          </p:cNvSpPr>
          <p:nvPr/>
        </p:nvSpPr>
        <p:spPr bwMode="auto">
          <a:xfrm>
            <a:off x="5543550" y="1524000"/>
            <a:ext cx="3600450" cy="701675"/>
          </a:xfrm>
          <a:prstGeom prst="rect">
            <a:avLst/>
          </a:prstGeom>
          <a:noFill/>
          <a:ln w="9525">
            <a:noFill/>
            <a:miter lim="800000"/>
            <a:headEnd/>
            <a:tailEnd/>
          </a:ln>
          <a:effectLst/>
        </p:spPr>
        <p:txBody>
          <a:bodyPr>
            <a:spAutoFit/>
          </a:bodyPr>
          <a:lstStyle/>
          <a:p>
            <a:r>
              <a:rPr lang="es-ES" sz="2000" b="1" dirty="0">
                <a:latin typeface="Century Gothic" pitchFamily="34" charset="0"/>
              </a:rPr>
              <a:t>Manufactura, generación de energía y …</a:t>
            </a:r>
          </a:p>
        </p:txBody>
      </p:sp>
      <p:grpSp>
        <p:nvGrpSpPr>
          <p:cNvPr id="2" name="Group 5"/>
          <p:cNvGrpSpPr>
            <a:grpSpLocks/>
          </p:cNvGrpSpPr>
          <p:nvPr/>
        </p:nvGrpSpPr>
        <p:grpSpPr bwMode="auto">
          <a:xfrm>
            <a:off x="2195513" y="2708275"/>
            <a:ext cx="4908550" cy="3679825"/>
            <a:chOff x="1383" y="1706"/>
            <a:chExt cx="3092" cy="2318"/>
          </a:xfrm>
        </p:grpSpPr>
        <p:sp>
          <p:nvSpPr>
            <p:cNvPr id="147462" name="Rectangle 6"/>
            <p:cNvSpPr>
              <a:spLocks noChangeArrowheads="1"/>
            </p:cNvSpPr>
            <p:nvPr/>
          </p:nvSpPr>
          <p:spPr bwMode="auto">
            <a:xfrm>
              <a:off x="1383" y="1706"/>
              <a:ext cx="1153" cy="250"/>
            </a:xfrm>
            <a:prstGeom prst="rect">
              <a:avLst/>
            </a:prstGeom>
            <a:noFill/>
            <a:ln w="9525">
              <a:noFill/>
              <a:miter lim="800000"/>
              <a:headEnd/>
              <a:tailEnd/>
            </a:ln>
            <a:effectLst/>
          </p:spPr>
          <p:txBody>
            <a:bodyPr wrap="none">
              <a:spAutoFit/>
            </a:bodyPr>
            <a:lstStyle/>
            <a:p>
              <a:r>
                <a:rPr lang="es-ES" sz="2000">
                  <a:latin typeface="Century Gothic" pitchFamily="34" charset="0"/>
                </a:rPr>
                <a:t>Construcción</a:t>
              </a:r>
            </a:p>
          </p:txBody>
        </p:sp>
        <p:pic>
          <p:nvPicPr>
            <p:cNvPr id="147463" name="Picture 7" descr="20031023151854_Estrategias%20de%20desarrollo-construccion%20muelle"/>
            <p:cNvPicPr>
              <a:picLocks noChangeAspect="1" noChangeArrowheads="1"/>
            </p:cNvPicPr>
            <p:nvPr/>
          </p:nvPicPr>
          <p:blipFill>
            <a:blip r:embed="rId2" cstate="print"/>
            <a:srcRect/>
            <a:stretch>
              <a:fillRect/>
            </a:stretch>
          </p:blipFill>
          <p:spPr bwMode="auto">
            <a:xfrm>
              <a:off x="2653" y="1706"/>
              <a:ext cx="1822" cy="2318"/>
            </a:xfrm>
            <a:prstGeom prst="rect">
              <a:avLst/>
            </a:prstGeom>
            <a:noFill/>
            <a:ln w="38100" cmpd="dbl">
              <a:solidFill>
                <a:schemeClr val="tx1"/>
              </a:solidFill>
              <a:miter lim="800000"/>
              <a:headEnd/>
              <a:tailEnd/>
            </a:ln>
          </p:spPr>
        </p:pic>
      </p:grpSp>
      <p:sp>
        <p:nvSpPr>
          <p:cNvPr id="147464" name="Rectangle 8"/>
          <p:cNvSpPr>
            <a:spLocks noChangeArrowheads="1"/>
          </p:cNvSpPr>
          <p:nvPr/>
        </p:nvSpPr>
        <p:spPr bwMode="auto">
          <a:xfrm>
            <a:off x="1619250" y="425450"/>
            <a:ext cx="4840288" cy="519113"/>
          </a:xfrm>
          <a:prstGeom prst="rect">
            <a:avLst/>
          </a:prstGeom>
          <a:noFill/>
          <a:ln w="9525">
            <a:noFill/>
            <a:miter lim="800000"/>
            <a:headEnd/>
            <a:tailEnd/>
          </a:ln>
          <a:effectLst/>
        </p:spPr>
        <p:txBody>
          <a:bodyPr wrap="none">
            <a:spAutoFit/>
          </a:bodyPr>
          <a:lstStyle/>
          <a:p>
            <a:r>
              <a:rPr lang="es-CL" sz="2800" b="1">
                <a:solidFill>
                  <a:srgbClr val="FF0000"/>
                </a:solidFill>
                <a:latin typeface="Century Gothic" pitchFamily="34" charset="0"/>
              </a:rPr>
              <a:t>Sectores de la producción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6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745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7459"/>
                                        </p:tgtEl>
                                        <p:attrNameLst>
                                          <p:attrName>style.visibility</p:attrName>
                                        </p:attrNameLst>
                                      </p:cBhvr>
                                      <p:to>
                                        <p:strVal val="visible"/>
                                      </p:to>
                                    </p:set>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47460"/>
                                        </p:tgtEl>
                                        <p:attrNameLst>
                                          <p:attrName>style.visibility</p:attrName>
                                        </p:attrNameLst>
                                      </p:cBhvr>
                                      <p:to>
                                        <p:strVal val="visible"/>
                                      </p:to>
                                    </p:set>
                                    <p:anim calcmode="lin" valueType="num">
                                      <p:cBhvr>
                                        <p:cTn id="16" dur="500" fill="hold"/>
                                        <p:tgtEl>
                                          <p:spTgt spid="147460"/>
                                        </p:tgtEl>
                                        <p:attrNameLst>
                                          <p:attrName>ppt_w</p:attrName>
                                        </p:attrNameLst>
                                      </p:cBhvr>
                                      <p:tavLst>
                                        <p:tav tm="0">
                                          <p:val>
                                            <p:fltVal val="0"/>
                                          </p:val>
                                        </p:tav>
                                        <p:tav tm="100000">
                                          <p:val>
                                            <p:strVal val="#ppt_w"/>
                                          </p:val>
                                        </p:tav>
                                      </p:tavLst>
                                    </p:anim>
                                    <p:anim calcmode="lin" valueType="num">
                                      <p:cBhvr>
                                        <p:cTn id="17" dur="500" fill="hold"/>
                                        <p:tgtEl>
                                          <p:spTgt spid="147460"/>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P spid="147459" grpId="0" animBg="1"/>
      <p:bldP spid="147460" grpId="0" autoUpdateAnimBg="0"/>
      <p:bldP spid="14746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600200" y="1447800"/>
            <a:ext cx="2459038" cy="457200"/>
          </a:xfrm>
          <a:prstGeom prst="rect">
            <a:avLst/>
          </a:prstGeom>
          <a:noFill/>
          <a:ln w="9525">
            <a:noFill/>
            <a:miter lim="800000"/>
            <a:headEnd/>
            <a:tailEnd/>
          </a:ln>
          <a:effectLst/>
        </p:spPr>
        <p:txBody>
          <a:bodyPr wrap="none">
            <a:spAutoFit/>
          </a:bodyPr>
          <a:lstStyle/>
          <a:p>
            <a:r>
              <a:rPr lang="es-ES" sz="2400" b="1">
                <a:solidFill>
                  <a:srgbClr val="3333CC"/>
                </a:solidFill>
                <a:latin typeface="Century Gothic" pitchFamily="34" charset="0"/>
              </a:rPr>
              <a:t>Sector Terciario</a:t>
            </a:r>
          </a:p>
        </p:txBody>
      </p:sp>
      <p:sp>
        <p:nvSpPr>
          <p:cNvPr id="148483" name="AutoShape 3"/>
          <p:cNvSpPr>
            <a:spLocks noChangeArrowheads="1"/>
          </p:cNvSpPr>
          <p:nvPr/>
        </p:nvSpPr>
        <p:spPr bwMode="auto">
          <a:xfrm>
            <a:off x="4038600" y="14478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s-CL"/>
          </a:p>
        </p:txBody>
      </p:sp>
      <p:sp>
        <p:nvSpPr>
          <p:cNvPr id="148484" name="Text Box 4"/>
          <p:cNvSpPr txBox="1">
            <a:spLocks noChangeArrowheads="1"/>
          </p:cNvSpPr>
          <p:nvPr/>
        </p:nvSpPr>
        <p:spPr bwMode="auto">
          <a:xfrm>
            <a:off x="4972050" y="1314450"/>
            <a:ext cx="4171950" cy="1006475"/>
          </a:xfrm>
          <a:prstGeom prst="rect">
            <a:avLst/>
          </a:prstGeom>
          <a:noFill/>
          <a:ln w="9525">
            <a:noFill/>
            <a:miter lim="800000"/>
            <a:headEnd/>
            <a:tailEnd/>
          </a:ln>
          <a:effectLst/>
        </p:spPr>
        <p:txBody>
          <a:bodyPr>
            <a:spAutoFit/>
          </a:bodyPr>
          <a:lstStyle/>
          <a:p>
            <a:r>
              <a:rPr lang="es-ES" sz="2000" b="1" dirty="0">
                <a:latin typeface="Century Gothic" pitchFamily="34" charset="0"/>
              </a:rPr>
              <a:t>Transportes, comunicaciones, turismo, finanzas, servicios comunales y …</a:t>
            </a:r>
          </a:p>
        </p:txBody>
      </p:sp>
      <p:grpSp>
        <p:nvGrpSpPr>
          <p:cNvPr id="2" name="Group 5"/>
          <p:cNvGrpSpPr>
            <a:grpSpLocks/>
          </p:cNvGrpSpPr>
          <p:nvPr/>
        </p:nvGrpSpPr>
        <p:grpSpPr bwMode="auto">
          <a:xfrm>
            <a:off x="2916238" y="2681288"/>
            <a:ext cx="4135437" cy="3627437"/>
            <a:chOff x="1837" y="1689"/>
            <a:chExt cx="2605" cy="2285"/>
          </a:xfrm>
        </p:grpSpPr>
        <p:sp>
          <p:nvSpPr>
            <p:cNvPr id="148486" name="Rectangle 6"/>
            <p:cNvSpPr>
              <a:spLocks noChangeArrowheads="1"/>
            </p:cNvSpPr>
            <p:nvPr/>
          </p:nvSpPr>
          <p:spPr bwMode="auto">
            <a:xfrm>
              <a:off x="1837" y="1689"/>
              <a:ext cx="894" cy="250"/>
            </a:xfrm>
            <a:prstGeom prst="rect">
              <a:avLst/>
            </a:prstGeom>
            <a:noFill/>
            <a:ln w="9525">
              <a:noFill/>
              <a:miter lim="800000"/>
              <a:headEnd/>
              <a:tailEnd/>
            </a:ln>
            <a:effectLst/>
          </p:spPr>
          <p:txBody>
            <a:bodyPr wrap="none">
              <a:spAutoFit/>
            </a:bodyPr>
            <a:lstStyle/>
            <a:p>
              <a:r>
                <a:rPr lang="es-ES" sz="2000">
                  <a:latin typeface="Century Gothic" pitchFamily="34" charset="0"/>
                </a:rPr>
                <a:t>Comercio</a:t>
              </a:r>
            </a:p>
          </p:txBody>
        </p:sp>
        <p:pic>
          <p:nvPicPr>
            <p:cNvPr id="148487" name="Picture 7" descr="comercio"/>
            <p:cNvPicPr>
              <a:picLocks noChangeAspect="1" noChangeArrowheads="1"/>
            </p:cNvPicPr>
            <p:nvPr/>
          </p:nvPicPr>
          <p:blipFill>
            <a:blip r:embed="rId2" cstate="print"/>
            <a:srcRect/>
            <a:stretch>
              <a:fillRect/>
            </a:stretch>
          </p:blipFill>
          <p:spPr bwMode="auto">
            <a:xfrm>
              <a:off x="2789" y="1706"/>
              <a:ext cx="1653" cy="2268"/>
            </a:xfrm>
            <a:prstGeom prst="rect">
              <a:avLst/>
            </a:prstGeom>
            <a:noFill/>
            <a:ln w="38100" cmpd="dbl">
              <a:solidFill>
                <a:schemeClr val="tx1"/>
              </a:solidFill>
              <a:miter lim="800000"/>
              <a:headEnd/>
              <a:tailEnd/>
            </a:ln>
          </p:spPr>
        </p:pic>
      </p:grpSp>
      <p:sp>
        <p:nvSpPr>
          <p:cNvPr id="148488" name="Rectangle 8"/>
          <p:cNvSpPr>
            <a:spLocks noChangeArrowheads="1"/>
          </p:cNvSpPr>
          <p:nvPr/>
        </p:nvSpPr>
        <p:spPr bwMode="auto">
          <a:xfrm>
            <a:off x="1619250" y="425450"/>
            <a:ext cx="4826000" cy="519113"/>
          </a:xfrm>
          <a:prstGeom prst="rect">
            <a:avLst/>
          </a:prstGeom>
          <a:noFill/>
          <a:ln w="9525">
            <a:noFill/>
            <a:miter lim="800000"/>
            <a:headEnd/>
            <a:tailEnd/>
          </a:ln>
          <a:effectLst/>
        </p:spPr>
        <p:txBody>
          <a:bodyPr wrap="none">
            <a:spAutoFit/>
          </a:bodyPr>
          <a:lstStyle/>
          <a:p>
            <a:r>
              <a:rPr lang="es-CL" sz="2800" b="1">
                <a:solidFill>
                  <a:srgbClr val="FF0000"/>
                </a:solidFill>
                <a:latin typeface="Century Gothic" pitchFamily="34" charset="0"/>
              </a:rPr>
              <a:t>Sectores de la producción</a:t>
            </a:r>
            <a:r>
              <a:rPr lang="es-CL" sz="2400" b="1">
                <a:effectLst>
                  <a:outerShdw blurRad="38100" dist="38100" dir="2700000" algn="tl">
                    <a:srgbClr val="C0C0C0"/>
                  </a:outerShdw>
                </a:effectLst>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848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848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8483"/>
                                        </p:tgtEl>
                                        <p:attrNameLst>
                                          <p:attrName>style.visibility</p:attrName>
                                        </p:attrNameLst>
                                      </p:cBhvr>
                                      <p:to>
                                        <p:strVal val="visible"/>
                                      </p:to>
                                    </p:set>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48484"/>
                                        </p:tgtEl>
                                        <p:attrNameLst>
                                          <p:attrName>style.visibility</p:attrName>
                                        </p:attrNameLst>
                                      </p:cBhvr>
                                      <p:to>
                                        <p:strVal val="visible"/>
                                      </p:to>
                                    </p:set>
                                    <p:anim calcmode="lin" valueType="num">
                                      <p:cBhvr>
                                        <p:cTn id="16" dur="500" fill="hold"/>
                                        <p:tgtEl>
                                          <p:spTgt spid="148484"/>
                                        </p:tgtEl>
                                        <p:attrNameLst>
                                          <p:attrName>ppt_w</p:attrName>
                                        </p:attrNameLst>
                                      </p:cBhvr>
                                      <p:tavLst>
                                        <p:tav tm="0">
                                          <p:val>
                                            <p:fltVal val="0"/>
                                          </p:val>
                                        </p:tav>
                                        <p:tav tm="100000">
                                          <p:val>
                                            <p:strVal val="#ppt_w"/>
                                          </p:val>
                                        </p:tav>
                                      </p:tavLst>
                                    </p:anim>
                                    <p:anim calcmode="lin" valueType="num">
                                      <p:cBhvr>
                                        <p:cTn id="17" dur="500" fill="hold"/>
                                        <p:tgtEl>
                                          <p:spTgt spid="148484"/>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nimBg="1"/>
      <p:bldP spid="148484" grpId="0" autoUpdateAnimBg="0"/>
      <p:bldP spid="14848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331913" y="979488"/>
            <a:ext cx="7713662" cy="457200"/>
          </a:xfrm>
          <a:prstGeom prst="rect">
            <a:avLst/>
          </a:prstGeom>
          <a:noFill/>
          <a:ln w="9525">
            <a:noFill/>
            <a:miter lim="800000"/>
            <a:headEnd/>
            <a:tailEnd/>
          </a:ln>
          <a:effectLst/>
        </p:spPr>
        <p:txBody>
          <a:bodyPr wrap="none">
            <a:spAutoFit/>
          </a:bodyPr>
          <a:lstStyle/>
          <a:p>
            <a:r>
              <a:rPr lang="es-CL" sz="2400" b="1">
                <a:solidFill>
                  <a:srgbClr val="FF0000"/>
                </a:solidFill>
                <a:latin typeface="Century Gothic" pitchFamily="34" charset="0"/>
              </a:rPr>
              <a:t>3.  EL PROBLEMA DE LA DISTRIBUCIÓN DE LOS BIENES</a:t>
            </a:r>
          </a:p>
        </p:txBody>
      </p:sp>
      <p:pic>
        <p:nvPicPr>
          <p:cNvPr id="149507" name="Picture 3" descr="fig1-3b"/>
          <p:cNvPicPr>
            <a:picLocks noChangeAspect="1" noChangeArrowheads="1"/>
          </p:cNvPicPr>
          <p:nvPr/>
        </p:nvPicPr>
        <p:blipFill>
          <a:blip r:embed="rId2" cstate="print"/>
          <a:srcRect/>
          <a:stretch>
            <a:fillRect/>
          </a:stretch>
        </p:blipFill>
        <p:spPr bwMode="auto">
          <a:xfrm>
            <a:off x="1547813" y="2406650"/>
            <a:ext cx="4103687" cy="3281363"/>
          </a:xfrm>
          <a:prstGeom prst="rect">
            <a:avLst/>
          </a:prstGeom>
          <a:noFill/>
          <a:ln w="38100" cmpd="dbl">
            <a:solidFill>
              <a:schemeClr val="tx1"/>
            </a:solidFill>
            <a:miter lim="800000"/>
            <a:headEnd/>
            <a:tailEnd/>
          </a:ln>
        </p:spPr>
      </p:pic>
      <p:sp>
        <p:nvSpPr>
          <p:cNvPr id="149508" name="Text Box 4"/>
          <p:cNvSpPr txBox="1">
            <a:spLocks noChangeArrowheads="1"/>
          </p:cNvSpPr>
          <p:nvPr/>
        </p:nvSpPr>
        <p:spPr bwMode="auto">
          <a:xfrm>
            <a:off x="5795963" y="2349500"/>
            <a:ext cx="2432050" cy="3046988"/>
          </a:xfrm>
          <a:prstGeom prst="rect">
            <a:avLst/>
          </a:prstGeom>
          <a:noFill/>
          <a:ln w="9525">
            <a:noFill/>
            <a:miter lim="800000"/>
            <a:headEnd/>
            <a:tailEnd/>
          </a:ln>
          <a:effectLst/>
        </p:spPr>
        <p:txBody>
          <a:bodyPr>
            <a:spAutoFit/>
          </a:bodyPr>
          <a:lstStyle/>
          <a:p>
            <a:pPr algn="ctr"/>
            <a:r>
              <a:rPr lang="es-ES_tradnl" sz="2400" b="1" dirty="0">
                <a:latin typeface="Century Gothic" pitchFamily="34" charset="0"/>
              </a:rPr>
              <a:t>La distribución es la forma en que se reparte el ingreso nacional o la riqueza de una sociedad entre las personas.</a:t>
            </a:r>
            <a:r>
              <a:rPr lang="es-ES" sz="2400" b="1" dirty="0">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950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9507"/>
                                        </p:tgtEl>
                                        <p:attrNameLst>
                                          <p:attrName>style.visibility</p:attrName>
                                        </p:attrNameLst>
                                      </p:cBhvr>
                                      <p:to>
                                        <p:strVal val="visible"/>
                                      </p:to>
                                    </p:set>
                                    <p:anim calcmode="lin" valueType="num">
                                      <p:cBhvr>
                                        <p:cTn id="10" dur="500" fill="hold"/>
                                        <p:tgtEl>
                                          <p:spTgt spid="149507"/>
                                        </p:tgtEl>
                                        <p:attrNameLst>
                                          <p:attrName>ppt_w</p:attrName>
                                        </p:attrNameLst>
                                      </p:cBhvr>
                                      <p:tavLst>
                                        <p:tav tm="0">
                                          <p:val>
                                            <p:fltVal val="0"/>
                                          </p:val>
                                        </p:tav>
                                        <p:tav tm="100000">
                                          <p:val>
                                            <p:strVal val="#ppt_w"/>
                                          </p:val>
                                        </p:tav>
                                      </p:tavLst>
                                    </p:anim>
                                    <p:anim calcmode="lin" valueType="num">
                                      <p:cBhvr>
                                        <p:cTn id="11" dur="500" fill="hold"/>
                                        <p:tgtEl>
                                          <p:spTgt spid="149507"/>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9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403350" y="836613"/>
            <a:ext cx="6840538" cy="457200"/>
          </a:xfrm>
          <a:prstGeom prst="rect">
            <a:avLst/>
          </a:prstGeom>
          <a:noFill/>
          <a:ln w="9525">
            <a:noFill/>
            <a:miter lim="800000"/>
            <a:headEnd/>
            <a:tailEnd/>
          </a:ln>
          <a:effectLst/>
        </p:spPr>
        <p:txBody>
          <a:bodyPr anchor="ctr">
            <a:spAutoFit/>
          </a:bodyPr>
          <a:lstStyle/>
          <a:p>
            <a:pPr marL="342900" indent="-342900">
              <a:buFontTx/>
              <a:buAutoNum type="alphaLcPeriod"/>
            </a:pPr>
            <a:r>
              <a:rPr lang="es-CL" sz="2400" b="1">
                <a:solidFill>
                  <a:srgbClr val="3333CC"/>
                </a:solidFill>
                <a:latin typeface="Century Gothic" pitchFamily="34" charset="0"/>
              </a:rPr>
              <a:t>La desigualdad económica en la nación</a:t>
            </a:r>
          </a:p>
        </p:txBody>
      </p:sp>
      <p:sp>
        <p:nvSpPr>
          <p:cNvPr id="150531" name="Text Box 3"/>
          <p:cNvSpPr txBox="1">
            <a:spLocks noChangeArrowheads="1"/>
          </p:cNvSpPr>
          <p:nvPr/>
        </p:nvSpPr>
        <p:spPr bwMode="auto">
          <a:xfrm>
            <a:off x="1801767" y="1484313"/>
            <a:ext cx="6870792" cy="707886"/>
          </a:xfrm>
          <a:prstGeom prst="rect">
            <a:avLst/>
          </a:prstGeom>
          <a:noFill/>
          <a:ln w="9525">
            <a:noFill/>
            <a:miter lim="800000"/>
            <a:headEnd/>
            <a:tailEnd/>
          </a:ln>
          <a:effectLst/>
        </p:spPr>
        <p:txBody>
          <a:bodyPr wrap="none">
            <a:spAutoFit/>
          </a:bodyPr>
          <a:lstStyle/>
          <a:p>
            <a:pPr algn="ctr"/>
            <a:r>
              <a:rPr lang="es-ES" sz="2000" b="1" dirty="0">
                <a:latin typeface="Century Gothic" pitchFamily="34" charset="0"/>
              </a:rPr>
              <a:t>Chile se encuentra entre los 10 países </a:t>
            </a:r>
            <a:r>
              <a:rPr lang="es-ES" sz="2000" b="1" dirty="0">
                <a:solidFill>
                  <a:srgbClr val="FF0000"/>
                </a:solidFill>
                <a:latin typeface="Century Gothic" pitchFamily="34" charset="0"/>
              </a:rPr>
              <a:t>más desiguales</a:t>
            </a:r>
          </a:p>
          <a:p>
            <a:pPr algn="ctr"/>
            <a:r>
              <a:rPr lang="es-ES" sz="2000" b="1" dirty="0">
                <a:latin typeface="Century Gothic" pitchFamily="34" charset="0"/>
              </a:rPr>
              <a:t>del mundo.</a:t>
            </a:r>
          </a:p>
        </p:txBody>
      </p:sp>
      <p:sp>
        <p:nvSpPr>
          <p:cNvPr id="150532" name="Rectangle 4"/>
          <p:cNvSpPr>
            <a:spLocks noChangeArrowheads="1"/>
          </p:cNvSpPr>
          <p:nvPr/>
        </p:nvSpPr>
        <p:spPr bwMode="auto">
          <a:xfrm>
            <a:off x="2484438" y="2814638"/>
            <a:ext cx="184150" cy="366712"/>
          </a:xfrm>
          <a:prstGeom prst="rect">
            <a:avLst/>
          </a:prstGeom>
          <a:noFill/>
          <a:ln w="9525">
            <a:noFill/>
            <a:miter lim="800000"/>
            <a:headEnd/>
            <a:tailEnd/>
          </a:ln>
          <a:effectLst/>
        </p:spPr>
        <p:txBody>
          <a:bodyPr wrap="none" anchor="ctr">
            <a:spAutoFit/>
          </a:bodyPr>
          <a:lstStyle/>
          <a:p>
            <a:endParaRPr lang="es-ES"/>
          </a:p>
        </p:txBody>
      </p:sp>
      <p:graphicFrame>
        <p:nvGraphicFramePr>
          <p:cNvPr id="150533" name="Group 5"/>
          <p:cNvGraphicFramePr>
            <a:graphicFrameLocks noGrp="1"/>
          </p:cNvGraphicFramePr>
          <p:nvPr/>
        </p:nvGraphicFramePr>
        <p:xfrm>
          <a:off x="2051050" y="2420938"/>
          <a:ext cx="6192838" cy="4023360"/>
        </p:xfrm>
        <a:graphic>
          <a:graphicData uri="http://schemas.openxmlformats.org/drawingml/2006/table">
            <a:tbl>
              <a:tblPr/>
              <a:tblGrid>
                <a:gridCol w="3257550"/>
                <a:gridCol w="2935288"/>
              </a:tblGrid>
              <a:tr h="3603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País</a:t>
                      </a:r>
                      <a:endParaRPr kumimoji="0" lang="es-ES_tradnl" sz="18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Coeficiente de Gini</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Namibia</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70.7</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err="1" smtClean="0">
                          <a:ln>
                            <a:noFill/>
                          </a:ln>
                          <a:solidFill>
                            <a:srgbClr val="000000"/>
                          </a:solidFill>
                          <a:effectLst/>
                          <a:latin typeface="Century Gothic" pitchFamily="34" charset="0"/>
                          <a:cs typeface="Times New Roman" charset="0"/>
                        </a:rPr>
                        <a:t>Lesotho</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63.2</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err="1" smtClean="0">
                          <a:ln>
                            <a:noFill/>
                          </a:ln>
                          <a:solidFill>
                            <a:srgbClr val="000000"/>
                          </a:solidFill>
                          <a:effectLst/>
                          <a:latin typeface="Century Gothic" pitchFamily="34" charset="0"/>
                          <a:cs typeface="Times New Roman" charset="0"/>
                        </a:rPr>
                        <a:t>Botswana</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63.0</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Sierra Leona</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62.9</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República Centro africana</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61.3</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Swazilandia</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60.9</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Sudáfrica</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59.3</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Brasil</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59.1</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Colombia</a:t>
                      </a:r>
                      <a:endParaRPr kumimoji="0" lang="es-ES_tradnl" sz="1800" b="1"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57.6</a:t>
                      </a:r>
                      <a:endParaRPr kumimoji="0" lang="es-ES_tradnl" sz="1800" b="1"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entury Gothic" pitchFamily="34" charset="0"/>
                          <a:cs typeface="Times New Roman" charset="0"/>
                        </a:rPr>
                        <a:t>Chile</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rgbClr val="000000"/>
                          </a:solidFill>
                          <a:effectLst/>
                          <a:latin typeface="Century Gothic" pitchFamily="34" charset="0"/>
                          <a:cs typeface="Times New Roman" charset="0"/>
                        </a:rPr>
                        <a:t>57.1</a:t>
                      </a:r>
                      <a:endParaRPr kumimoji="0" lang="es-ES_tradnl" sz="1800" b="0" i="0" u="none" strike="noStrike" cap="none" normalizeH="0" baseline="0" dirty="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05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0531"/>
                                        </p:tgtEl>
                                        <p:attrNameLst>
                                          <p:attrName>style.visibility</p:attrName>
                                        </p:attrNameLst>
                                      </p:cBhvr>
                                      <p:to>
                                        <p:strVal val="visible"/>
                                      </p:to>
                                    </p:set>
                                  </p:childTnLst>
                                </p:cTn>
                              </p:par>
                            </p:childTnLst>
                          </p:cTn>
                        </p:par>
                        <p:par>
                          <p:cTn id="10" fill="hold">
                            <p:stCondLst>
                              <p:cond delay="1000"/>
                            </p:stCondLst>
                            <p:childTnLst>
                              <p:par>
                                <p:cTn id="11" presetID="23" presetClass="entr" presetSubtype="16" fill="hold" nodeType="afterEffect">
                                  <p:stCondLst>
                                    <p:cond delay="1000"/>
                                  </p:stCondLst>
                                  <p:childTnLst>
                                    <p:set>
                                      <p:cBhvr>
                                        <p:cTn id="12" dur="1" fill="hold">
                                          <p:stCondLst>
                                            <p:cond delay="0"/>
                                          </p:stCondLst>
                                        </p:cTn>
                                        <p:tgtEl>
                                          <p:spTgt spid="150533"/>
                                        </p:tgtEl>
                                        <p:attrNameLst>
                                          <p:attrName>style.visibility</p:attrName>
                                        </p:attrNameLst>
                                      </p:cBhvr>
                                      <p:to>
                                        <p:strVal val="visible"/>
                                      </p:to>
                                    </p:set>
                                    <p:anim calcmode="lin" valueType="num">
                                      <p:cBhvr>
                                        <p:cTn id="13" dur="500" fill="hold"/>
                                        <p:tgtEl>
                                          <p:spTgt spid="150533"/>
                                        </p:tgtEl>
                                        <p:attrNameLst>
                                          <p:attrName>ppt_w</p:attrName>
                                        </p:attrNameLst>
                                      </p:cBhvr>
                                      <p:tavLst>
                                        <p:tav tm="0">
                                          <p:val>
                                            <p:fltVal val="0"/>
                                          </p:val>
                                        </p:tav>
                                        <p:tav tm="100000">
                                          <p:val>
                                            <p:strVal val="#ppt_w"/>
                                          </p:val>
                                        </p:tav>
                                      </p:tavLst>
                                    </p:anim>
                                    <p:anim calcmode="lin" valueType="num">
                                      <p:cBhvr>
                                        <p:cTn id="14" dur="500" fill="hold"/>
                                        <p:tgtEl>
                                          <p:spTgt spid="150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979613" y="1125538"/>
            <a:ext cx="6119812" cy="1006475"/>
          </a:xfrm>
          <a:prstGeom prst="rect">
            <a:avLst/>
          </a:prstGeom>
          <a:noFill/>
          <a:ln w="9525">
            <a:noFill/>
            <a:miter lim="800000"/>
            <a:headEnd/>
            <a:tailEnd/>
          </a:ln>
          <a:effectLst/>
        </p:spPr>
        <p:txBody>
          <a:bodyPr anchor="ctr">
            <a:spAutoFit/>
          </a:bodyPr>
          <a:lstStyle/>
          <a:p>
            <a:pPr algn="ctr"/>
            <a:r>
              <a:rPr lang="es-ES_tradnl" sz="2000" b="1" dirty="0">
                <a:latin typeface="Century Gothic" pitchFamily="34" charset="0"/>
              </a:rPr>
              <a:t>El </a:t>
            </a:r>
            <a:r>
              <a:rPr lang="es-ES_tradnl" sz="2000" b="1" dirty="0">
                <a:solidFill>
                  <a:srgbClr val="3333CC"/>
                </a:solidFill>
                <a:latin typeface="Century Gothic" pitchFamily="34" charset="0"/>
              </a:rPr>
              <a:t>10 % de los hogares más ricos capta un 41,2%</a:t>
            </a:r>
            <a:r>
              <a:rPr lang="es-ES_tradnl" sz="2000" b="1" dirty="0">
                <a:latin typeface="Century Gothic" pitchFamily="34" charset="0"/>
              </a:rPr>
              <a:t> de los ingresos en 2003, mientras que </a:t>
            </a:r>
            <a:r>
              <a:rPr lang="es-ES_tradnl" sz="2000" b="1" dirty="0">
                <a:solidFill>
                  <a:srgbClr val="FF0000"/>
                </a:solidFill>
                <a:latin typeface="Century Gothic" pitchFamily="34" charset="0"/>
              </a:rPr>
              <a:t>el grupo</a:t>
            </a:r>
            <a:r>
              <a:rPr lang="es-ES_tradnl" sz="2000" b="1" dirty="0">
                <a:latin typeface="Century Gothic" pitchFamily="34" charset="0"/>
              </a:rPr>
              <a:t> </a:t>
            </a:r>
            <a:r>
              <a:rPr lang="es-ES_tradnl" sz="2000" b="1" dirty="0">
                <a:solidFill>
                  <a:srgbClr val="FF0000"/>
                </a:solidFill>
                <a:latin typeface="Century Gothic" pitchFamily="34" charset="0"/>
              </a:rPr>
              <a:t>más pobre percibe sólo un 1,2%.</a:t>
            </a:r>
            <a:r>
              <a:rPr lang="es-ES" sz="2000" b="1" dirty="0">
                <a:latin typeface="Century Gothic" pitchFamily="34" charset="0"/>
              </a:rPr>
              <a:t> </a:t>
            </a:r>
          </a:p>
        </p:txBody>
      </p:sp>
      <p:sp>
        <p:nvSpPr>
          <p:cNvPr id="151555" name="AutoShape 3"/>
          <p:cNvSpPr>
            <a:spLocks noChangeArrowheads="1"/>
          </p:cNvSpPr>
          <p:nvPr/>
        </p:nvSpPr>
        <p:spPr bwMode="auto">
          <a:xfrm>
            <a:off x="4643438" y="2276475"/>
            <a:ext cx="485775" cy="576263"/>
          </a:xfrm>
          <a:prstGeom prst="downArrow">
            <a:avLst>
              <a:gd name="adj1" fmla="val 50000"/>
              <a:gd name="adj2" fmla="val 29657"/>
            </a:avLst>
          </a:prstGeom>
          <a:solidFill>
            <a:srgbClr val="C0C0C0"/>
          </a:solidFill>
          <a:ln w="9525">
            <a:solidFill>
              <a:schemeClr val="tx1"/>
            </a:solidFill>
            <a:miter lim="800000"/>
            <a:headEnd/>
            <a:tailEnd/>
          </a:ln>
          <a:effectLst/>
        </p:spPr>
        <p:txBody>
          <a:bodyPr wrap="none" anchor="ctr"/>
          <a:lstStyle/>
          <a:p>
            <a:endParaRPr lang="es-CL"/>
          </a:p>
        </p:txBody>
      </p:sp>
      <p:sp>
        <p:nvSpPr>
          <p:cNvPr id="151556" name="Text Box 4"/>
          <p:cNvSpPr txBox="1">
            <a:spLocks noChangeArrowheads="1"/>
          </p:cNvSpPr>
          <p:nvPr/>
        </p:nvSpPr>
        <p:spPr bwMode="auto">
          <a:xfrm>
            <a:off x="2668588" y="2924175"/>
            <a:ext cx="4987925" cy="701675"/>
          </a:xfrm>
          <a:prstGeom prst="rect">
            <a:avLst/>
          </a:prstGeom>
          <a:noFill/>
          <a:ln w="9525">
            <a:noFill/>
            <a:miter lim="800000"/>
            <a:headEnd/>
            <a:tailEnd/>
          </a:ln>
          <a:effectLst/>
        </p:spPr>
        <p:txBody>
          <a:bodyPr wrap="none">
            <a:spAutoFit/>
          </a:bodyPr>
          <a:lstStyle/>
          <a:p>
            <a:pPr algn="ctr"/>
            <a:r>
              <a:rPr lang="es-ES" sz="2000" b="1" dirty="0">
                <a:latin typeface="Century Gothic" pitchFamily="34" charset="0"/>
              </a:rPr>
              <a:t>Lo que ha generado el mantenimiento</a:t>
            </a:r>
          </a:p>
          <a:p>
            <a:pPr algn="ctr"/>
            <a:r>
              <a:rPr lang="es-ES" sz="2000" b="1" dirty="0">
                <a:latin typeface="Century Gothic" pitchFamily="34" charset="0"/>
              </a:rPr>
              <a:t>del problema de la </a:t>
            </a:r>
            <a:r>
              <a:rPr lang="es-ES" sz="2000" b="1" u="sng" dirty="0">
                <a:latin typeface="Century Gothic" pitchFamily="34" charset="0"/>
                <a:hlinkClick r:id="rId2" action="ppaction://hlinksldjump"/>
              </a:rPr>
              <a:t>pobreza</a:t>
            </a:r>
            <a:r>
              <a:rPr lang="es-ES" sz="2000" b="1" dirty="0">
                <a:latin typeface="Century Gothic" pitchFamily="34" charset="0"/>
                <a:hlinkClick r:id="rId2" action="ppaction://hlinksldjump"/>
              </a:rPr>
              <a:t>.</a:t>
            </a:r>
            <a:endParaRPr lang="es-ES" sz="2000" b="1" dirty="0">
              <a:latin typeface="Century Gothic" pitchFamily="34" charset="0"/>
            </a:endParaRPr>
          </a:p>
        </p:txBody>
      </p:sp>
      <p:sp>
        <p:nvSpPr>
          <p:cNvPr id="151557" name="AutoShape 5"/>
          <p:cNvSpPr>
            <a:spLocks noChangeArrowheads="1"/>
          </p:cNvSpPr>
          <p:nvPr/>
        </p:nvSpPr>
        <p:spPr bwMode="auto">
          <a:xfrm>
            <a:off x="4643438" y="3716338"/>
            <a:ext cx="485775" cy="576262"/>
          </a:xfrm>
          <a:prstGeom prst="downArrow">
            <a:avLst>
              <a:gd name="adj1" fmla="val 50000"/>
              <a:gd name="adj2" fmla="val 29657"/>
            </a:avLst>
          </a:prstGeom>
          <a:solidFill>
            <a:srgbClr val="C0C0C0"/>
          </a:solidFill>
          <a:ln w="9525">
            <a:solidFill>
              <a:schemeClr val="tx1"/>
            </a:solidFill>
            <a:miter lim="800000"/>
            <a:headEnd/>
            <a:tailEnd/>
          </a:ln>
          <a:effectLst/>
        </p:spPr>
        <p:txBody>
          <a:bodyPr wrap="none" anchor="ctr"/>
          <a:lstStyle/>
          <a:p>
            <a:endParaRPr lang="es-CL"/>
          </a:p>
        </p:txBody>
      </p:sp>
      <p:pic>
        <p:nvPicPr>
          <p:cNvPr id="151558" name="Picture 6" descr="pobreza01"/>
          <p:cNvPicPr>
            <a:picLocks noChangeAspect="1" noChangeArrowheads="1"/>
          </p:cNvPicPr>
          <p:nvPr/>
        </p:nvPicPr>
        <p:blipFill>
          <a:blip r:embed="rId3" cstate="print"/>
          <a:srcRect/>
          <a:stretch>
            <a:fillRect/>
          </a:stretch>
        </p:blipFill>
        <p:spPr bwMode="auto">
          <a:xfrm>
            <a:off x="3708400" y="4437063"/>
            <a:ext cx="2333625" cy="1905000"/>
          </a:xfrm>
          <a:prstGeom prst="rect">
            <a:avLst/>
          </a:prstGeom>
          <a:noFill/>
          <a:ln w="38100" cmpd="dbl">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500" fill="hold"/>
                                        <p:tgtEl>
                                          <p:spTgt spid="151554"/>
                                        </p:tgtEl>
                                        <p:attrNameLst>
                                          <p:attrName>ppt_w</p:attrName>
                                        </p:attrNameLst>
                                      </p:cBhvr>
                                      <p:tavLst>
                                        <p:tav tm="0">
                                          <p:val>
                                            <p:fltVal val="0"/>
                                          </p:val>
                                        </p:tav>
                                        <p:tav tm="100000">
                                          <p:val>
                                            <p:strVal val="#ppt_w"/>
                                          </p:val>
                                        </p:tav>
                                      </p:tavLst>
                                    </p:anim>
                                    <p:anim calcmode="lin" valueType="num">
                                      <p:cBhvr>
                                        <p:cTn id="8" dur="500" fill="hold"/>
                                        <p:tgtEl>
                                          <p:spTgt spid="1515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51555"/>
                                        </p:tgtEl>
                                        <p:attrNameLst>
                                          <p:attrName>style.visibility</p:attrName>
                                        </p:attrNameLst>
                                      </p:cBhvr>
                                      <p:to>
                                        <p:strVal val="visible"/>
                                      </p:to>
                                    </p:set>
                                  </p:childTnLst>
                                </p:cTn>
                              </p:par>
                            </p:childTnLst>
                          </p:cTn>
                        </p:par>
                        <p:par>
                          <p:cTn id="12" fill="hold">
                            <p:stCondLst>
                              <p:cond delay="1000"/>
                            </p:stCondLst>
                            <p:childTnLst>
                              <p:par>
                                <p:cTn id="13" presetID="23" presetClass="entr" presetSubtype="16" fill="hold" grpId="0" nodeType="afterEffect">
                                  <p:stCondLst>
                                    <p:cond delay="2000"/>
                                  </p:stCondLst>
                                  <p:childTnLst>
                                    <p:set>
                                      <p:cBhvr>
                                        <p:cTn id="14" dur="1" fill="hold">
                                          <p:stCondLst>
                                            <p:cond delay="0"/>
                                          </p:stCondLst>
                                        </p:cTn>
                                        <p:tgtEl>
                                          <p:spTgt spid="151556"/>
                                        </p:tgtEl>
                                        <p:attrNameLst>
                                          <p:attrName>style.visibility</p:attrName>
                                        </p:attrNameLst>
                                      </p:cBhvr>
                                      <p:to>
                                        <p:strVal val="visible"/>
                                      </p:to>
                                    </p:set>
                                    <p:anim calcmode="lin" valueType="num">
                                      <p:cBhvr>
                                        <p:cTn id="15" dur="500" fill="hold"/>
                                        <p:tgtEl>
                                          <p:spTgt spid="151556"/>
                                        </p:tgtEl>
                                        <p:attrNameLst>
                                          <p:attrName>ppt_w</p:attrName>
                                        </p:attrNameLst>
                                      </p:cBhvr>
                                      <p:tavLst>
                                        <p:tav tm="0">
                                          <p:val>
                                            <p:fltVal val="0"/>
                                          </p:val>
                                        </p:tav>
                                        <p:tav tm="100000">
                                          <p:val>
                                            <p:strVal val="#ppt_w"/>
                                          </p:val>
                                        </p:tav>
                                      </p:tavLst>
                                    </p:anim>
                                    <p:anim calcmode="lin" valueType="num">
                                      <p:cBhvr>
                                        <p:cTn id="16" dur="500" fill="hold"/>
                                        <p:tgtEl>
                                          <p:spTgt spid="151556"/>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499"/>
                                          </p:stCondLst>
                                        </p:cTn>
                                        <p:tgtEl>
                                          <p:spTgt spid="151557"/>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499"/>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animBg="1"/>
      <p:bldP spid="151556" grpId="0" autoUpdateAnimBg="0"/>
      <p:bldP spid="1515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692275" y="1095375"/>
            <a:ext cx="7054850" cy="457200"/>
          </a:xfrm>
          <a:prstGeom prst="rect">
            <a:avLst/>
          </a:prstGeom>
          <a:noFill/>
          <a:ln w="9525">
            <a:noFill/>
            <a:miter lim="800000"/>
            <a:headEnd/>
            <a:tailEnd/>
          </a:ln>
          <a:effectLst/>
        </p:spPr>
        <p:txBody>
          <a:bodyPr wrap="none" anchor="ctr">
            <a:spAutoFit/>
          </a:bodyPr>
          <a:lstStyle/>
          <a:p>
            <a:pPr algn="ctr" fontAlgn="ctr"/>
            <a:r>
              <a:rPr lang="es-ES_tradnl" sz="2400" b="1">
                <a:solidFill>
                  <a:srgbClr val="FF0000"/>
                </a:solidFill>
                <a:latin typeface="Century Gothic" pitchFamily="34" charset="0"/>
                <a:cs typeface="Times New Roman" charset="0"/>
              </a:rPr>
              <a:t>Evolución de la Línea de Pobreza e Indigencia</a:t>
            </a:r>
            <a:endParaRPr lang="es-ES" sz="2400">
              <a:solidFill>
                <a:srgbClr val="FF0000"/>
              </a:solidFill>
              <a:latin typeface="Century Gothic" pitchFamily="34" charset="0"/>
            </a:endParaRPr>
          </a:p>
        </p:txBody>
      </p:sp>
      <p:graphicFrame>
        <p:nvGraphicFramePr>
          <p:cNvPr id="152766" name="Group 190"/>
          <p:cNvGraphicFramePr>
            <a:graphicFrameLocks noGrp="1"/>
          </p:cNvGraphicFramePr>
          <p:nvPr/>
        </p:nvGraphicFramePr>
        <p:xfrm>
          <a:off x="762000" y="1752600"/>
          <a:ext cx="8158163" cy="1249680"/>
        </p:xfrm>
        <a:graphic>
          <a:graphicData uri="http://schemas.openxmlformats.org/drawingml/2006/table">
            <a:tbl>
              <a:tblPr/>
              <a:tblGrid>
                <a:gridCol w="1525588"/>
                <a:gridCol w="873125"/>
                <a:gridCol w="725487"/>
                <a:gridCol w="728663"/>
                <a:gridCol w="654050"/>
                <a:gridCol w="727075"/>
                <a:gridCol w="725487"/>
                <a:gridCol w="731838"/>
                <a:gridCol w="733425"/>
                <a:gridCol w="733425"/>
              </a:tblGrid>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1987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1990</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1992</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1994</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1996</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1998</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2000</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2003</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chemeClr val="tx1"/>
                          </a:solidFill>
                          <a:effectLst/>
                          <a:latin typeface="Century Gothic" pitchFamily="34" charset="0"/>
                        </a:rPr>
                        <a:t>2006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r>
              <a:tr h="385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Pobres no indigentes %</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27,7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25,7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23,8</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20</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17,5</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16,1</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14,9</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14,1</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chemeClr val="tx1"/>
                          </a:solidFill>
                          <a:effectLst/>
                          <a:latin typeface="Century Gothic" pitchFamily="34" charset="0"/>
                        </a:rPr>
                        <a:t>10,5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indigentes %</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17,4</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12,9</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8,8</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7,6</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5,7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5,6</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5,7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rgbClr val="000000"/>
                          </a:solidFill>
                          <a:effectLst/>
                          <a:latin typeface="Century Gothic" pitchFamily="34" charset="0"/>
                          <a:cs typeface="Times New Roman" charset="0"/>
                        </a:rPr>
                        <a:t>4,7</a:t>
                      </a:r>
                      <a:endParaRPr kumimoji="0" lang="es-ES_tradnl" sz="1600" b="0" i="0" u="none" strike="noStrike" cap="none" normalizeH="0" baseline="0" smtClean="0">
                        <a:ln>
                          <a:noFill/>
                        </a:ln>
                        <a:solidFill>
                          <a:schemeClr val="tx1"/>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chemeClr val="tx1"/>
                          </a:solidFill>
                          <a:effectLst/>
                          <a:latin typeface="Century Gothic" pitchFamily="34" charset="0"/>
                        </a:rPr>
                        <a:t>3,2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2621" name="Text Box 45"/>
          <p:cNvSpPr txBox="1">
            <a:spLocks noChangeArrowheads="1"/>
          </p:cNvSpPr>
          <p:nvPr/>
        </p:nvSpPr>
        <p:spPr bwMode="auto">
          <a:xfrm>
            <a:off x="2417254" y="3284538"/>
            <a:ext cx="5817619" cy="707886"/>
          </a:xfrm>
          <a:prstGeom prst="rect">
            <a:avLst/>
          </a:prstGeom>
          <a:noFill/>
          <a:ln w="9525">
            <a:noFill/>
            <a:miter lim="800000"/>
            <a:headEnd/>
            <a:tailEnd/>
          </a:ln>
          <a:effectLst/>
        </p:spPr>
        <p:txBody>
          <a:bodyPr wrap="none">
            <a:spAutoFit/>
          </a:bodyPr>
          <a:lstStyle/>
          <a:p>
            <a:pPr algn="ctr"/>
            <a:r>
              <a:rPr lang="es-ES" sz="2000" b="1" dirty="0">
                <a:latin typeface="Century Gothic" pitchFamily="34" charset="0"/>
              </a:rPr>
              <a:t>En Chile, la pobreza se mide considerando el</a:t>
            </a:r>
          </a:p>
          <a:p>
            <a:pPr algn="ctr"/>
            <a:r>
              <a:rPr lang="es-ES" sz="2000" b="1" dirty="0">
                <a:latin typeface="Century Gothic" pitchFamily="34" charset="0"/>
              </a:rPr>
              <a:t>Ingreso de las personas.</a:t>
            </a:r>
          </a:p>
        </p:txBody>
      </p:sp>
      <p:sp>
        <p:nvSpPr>
          <p:cNvPr id="152622" name="Text Box 46">
            <a:hlinkClick r:id="rId2" action="ppaction://hlinksldjump"/>
          </p:cNvPr>
          <p:cNvSpPr txBox="1">
            <a:spLocks noChangeArrowheads="1"/>
          </p:cNvSpPr>
          <p:nvPr/>
        </p:nvSpPr>
        <p:spPr bwMode="auto">
          <a:xfrm>
            <a:off x="5416550" y="4864100"/>
            <a:ext cx="790575"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3"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2578"/>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152766"/>
                                        </p:tgtEl>
                                        <p:attrNameLst>
                                          <p:attrName>style.visibility</p:attrName>
                                        </p:attrNameLst>
                                      </p:cBhvr>
                                      <p:to>
                                        <p:strVal val="visible"/>
                                      </p:to>
                                    </p:set>
                                    <p:anim calcmode="lin" valueType="num">
                                      <p:cBhvr additive="base">
                                        <p:cTn id="10" dur="500" fill="hold"/>
                                        <p:tgtEl>
                                          <p:spTgt spid="152766"/>
                                        </p:tgtEl>
                                        <p:attrNameLst>
                                          <p:attrName>ppt_x</p:attrName>
                                        </p:attrNameLst>
                                      </p:cBhvr>
                                      <p:tavLst>
                                        <p:tav tm="0">
                                          <p:val>
                                            <p:strVal val="#ppt_x"/>
                                          </p:val>
                                        </p:tav>
                                        <p:tav tm="100000">
                                          <p:val>
                                            <p:strVal val="#ppt_x"/>
                                          </p:val>
                                        </p:tav>
                                      </p:tavLst>
                                    </p:anim>
                                    <p:anim calcmode="lin" valueType="num">
                                      <p:cBhvr additive="base">
                                        <p:cTn id="11" dur="500" fill="hold"/>
                                        <p:tgtEl>
                                          <p:spTgt spid="152766"/>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3" presetClass="entr" presetSubtype="16" fill="hold" grpId="0" nodeType="afterEffect">
                                  <p:stCondLst>
                                    <p:cond delay="3000"/>
                                  </p:stCondLst>
                                  <p:childTnLst>
                                    <p:set>
                                      <p:cBhvr>
                                        <p:cTn id="14" dur="1" fill="hold">
                                          <p:stCondLst>
                                            <p:cond delay="0"/>
                                          </p:stCondLst>
                                        </p:cTn>
                                        <p:tgtEl>
                                          <p:spTgt spid="152621"/>
                                        </p:tgtEl>
                                        <p:attrNameLst>
                                          <p:attrName>style.visibility</p:attrName>
                                        </p:attrNameLst>
                                      </p:cBhvr>
                                      <p:to>
                                        <p:strVal val="visible"/>
                                      </p:to>
                                    </p:set>
                                    <p:anim calcmode="lin" valueType="num">
                                      <p:cBhvr>
                                        <p:cTn id="15" dur="500" fill="hold"/>
                                        <p:tgtEl>
                                          <p:spTgt spid="152621"/>
                                        </p:tgtEl>
                                        <p:attrNameLst>
                                          <p:attrName>ppt_w</p:attrName>
                                        </p:attrNameLst>
                                      </p:cBhvr>
                                      <p:tavLst>
                                        <p:tav tm="0">
                                          <p:val>
                                            <p:fltVal val="0"/>
                                          </p:val>
                                        </p:tav>
                                        <p:tav tm="100000">
                                          <p:val>
                                            <p:strVal val="#ppt_w"/>
                                          </p:val>
                                        </p:tav>
                                      </p:tavLst>
                                    </p:anim>
                                    <p:anim calcmode="lin" valueType="num">
                                      <p:cBhvr>
                                        <p:cTn id="16" dur="500" fill="hold"/>
                                        <p:tgtEl>
                                          <p:spTgt spid="1526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62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victor_jara"/>
          <p:cNvPicPr>
            <a:picLocks noChangeAspect="1" noChangeArrowheads="1"/>
          </p:cNvPicPr>
          <p:nvPr/>
        </p:nvPicPr>
        <p:blipFill>
          <a:blip r:embed="rId3" cstate="print"/>
          <a:srcRect/>
          <a:stretch>
            <a:fillRect/>
          </a:stretch>
        </p:blipFill>
        <p:spPr bwMode="auto">
          <a:xfrm>
            <a:off x="3419475" y="1268413"/>
            <a:ext cx="3048000" cy="1905000"/>
          </a:xfrm>
          <a:prstGeom prst="rect">
            <a:avLst/>
          </a:prstGeom>
          <a:noFill/>
          <a:ln w="38100" cmpd="dbl">
            <a:solidFill>
              <a:schemeClr val="tx1"/>
            </a:solidFill>
            <a:miter lim="800000"/>
            <a:headEnd/>
            <a:tailEnd/>
          </a:ln>
        </p:spPr>
      </p:pic>
      <p:sp>
        <p:nvSpPr>
          <p:cNvPr id="135171" name="Rectangle 3"/>
          <p:cNvSpPr>
            <a:spLocks noChangeArrowheads="1"/>
          </p:cNvSpPr>
          <p:nvPr/>
        </p:nvSpPr>
        <p:spPr bwMode="auto">
          <a:xfrm>
            <a:off x="2484438" y="3400425"/>
            <a:ext cx="5184775" cy="2282825"/>
          </a:xfrm>
          <a:prstGeom prst="rect">
            <a:avLst/>
          </a:prstGeom>
          <a:noFill/>
          <a:ln w="9525">
            <a:noFill/>
            <a:miter lim="800000"/>
            <a:headEnd/>
            <a:tailEnd/>
          </a:ln>
          <a:effectLst/>
        </p:spPr>
        <p:txBody>
          <a:bodyPr anchor="ctr">
            <a:spAutoFit/>
          </a:bodyPr>
          <a:lstStyle/>
          <a:p>
            <a:pPr algn="ctr"/>
            <a:r>
              <a:rPr lang="es-CL" sz="2400">
                <a:latin typeface="Century Gothic" pitchFamily="34" charset="0"/>
              </a:rPr>
              <a:t>“Si hay niños como Luchín que comen tierra y gusanos, abramos todas las jaulas pa' que vuelen como pájaros, con la pelota de trapo, con el gato y con el perro y también con el caballo”. </a:t>
            </a:r>
          </a:p>
        </p:txBody>
      </p:sp>
      <p:pic>
        <p:nvPicPr>
          <p:cNvPr id="135172" name="Victor Jara - Luchin.mid">
            <a:hlinkClick r:id="" action="ppaction://media"/>
          </p:cNvPr>
          <p:cNvPicPr>
            <a:picLocks noRot="1" noChangeAspect="1" noChangeArrowheads="1"/>
          </p:cNvPicPr>
          <p:nvPr>
            <a:audioFile r:link="rId1"/>
          </p:nvPr>
        </p:nvPicPr>
        <p:blipFill>
          <a:blip r:embed="rId4" cstate="print"/>
          <a:srcRect/>
          <a:stretch>
            <a:fillRect/>
          </a:stretch>
        </p:blipFill>
        <p:spPr bwMode="auto">
          <a:xfrm>
            <a:off x="6804025" y="2708275"/>
            <a:ext cx="304800" cy="304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3517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5171"/>
                                        </p:tgtEl>
                                        <p:attrNameLst>
                                          <p:attrName>style.visibility</p:attrName>
                                        </p:attrNameLst>
                                      </p:cBhvr>
                                      <p:to>
                                        <p:strVal val="visible"/>
                                      </p:to>
                                    </p:se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1351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5172"/>
                </p:tgtEl>
              </p:cMediaNode>
            </p:audio>
          </p:childTnLst>
        </p:cTn>
      </p:par>
    </p:tnLst>
    <p:bldLst>
      <p:bldP spid="13517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835150" y="1844675"/>
            <a:ext cx="6767513" cy="1006475"/>
          </a:xfrm>
          <a:prstGeom prst="rect">
            <a:avLst/>
          </a:prstGeom>
          <a:noFill/>
          <a:ln w="9525">
            <a:noFill/>
            <a:miter lim="800000"/>
            <a:headEnd/>
            <a:tailEnd/>
          </a:ln>
          <a:effectLst/>
        </p:spPr>
        <p:txBody>
          <a:bodyPr anchor="ctr">
            <a:spAutoFit/>
          </a:bodyPr>
          <a:lstStyle/>
          <a:p>
            <a:pPr algn="ctr"/>
            <a:r>
              <a:rPr lang="es-ES_tradnl" sz="2000" b="1" dirty="0">
                <a:latin typeface="Century Gothic" pitchFamily="34" charset="0"/>
              </a:rPr>
              <a:t>La diferencia de ingresos entre los habitantes de la República Democrática del Congo (US $ 180) y Suiza, (US $ 38.600), es de </a:t>
            </a:r>
            <a:r>
              <a:rPr lang="es-ES_tradnl" sz="2000" b="1" dirty="0">
                <a:solidFill>
                  <a:srgbClr val="FF0000"/>
                </a:solidFill>
                <a:latin typeface="Century Gothic" pitchFamily="34" charset="0"/>
              </a:rPr>
              <a:t>214 veces</a:t>
            </a:r>
            <a:r>
              <a:rPr lang="es-ES_tradnl" sz="2000" b="1" dirty="0">
                <a:latin typeface="Century Gothic" pitchFamily="34" charset="0"/>
              </a:rPr>
              <a:t>.</a:t>
            </a:r>
          </a:p>
        </p:txBody>
      </p:sp>
      <p:sp>
        <p:nvSpPr>
          <p:cNvPr id="153603" name="Rectangle 3"/>
          <p:cNvSpPr>
            <a:spLocks noChangeArrowheads="1"/>
          </p:cNvSpPr>
          <p:nvPr/>
        </p:nvSpPr>
        <p:spPr bwMode="auto">
          <a:xfrm>
            <a:off x="1331913" y="1125538"/>
            <a:ext cx="7561262" cy="457200"/>
          </a:xfrm>
          <a:prstGeom prst="rect">
            <a:avLst/>
          </a:prstGeom>
          <a:noFill/>
          <a:ln w="9525">
            <a:noFill/>
            <a:miter lim="800000"/>
            <a:headEnd/>
            <a:tailEnd/>
          </a:ln>
          <a:effectLst/>
        </p:spPr>
        <p:txBody>
          <a:bodyPr anchor="ctr">
            <a:spAutoFit/>
          </a:bodyPr>
          <a:lstStyle/>
          <a:p>
            <a:pPr marL="342900" indent="-342900"/>
            <a:r>
              <a:rPr lang="es-CL" sz="2400" b="1" dirty="0">
                <a:solidFill>
                  <a:srgbClr val="3333CC"/>
                </a:solidFill>
                <a:latin typeface="Century Gothic" pitchFamily="34" charset="0"/>
              </a:rPr>
              <a:t>b. La desigualdad económica entre las naciones</a:t>
            </a:r>
          </a:p>
        </p:txBody>
      </p:sp>
      <p:grpSp>
        <p:nvGrpSpPr>
          <p:cNvPr id="2" name="Group 4"/>
          <p:cNvGrpSpPr>
            <a:grpSpLocks/>
          </p:cNvGrpSpPr>
          <p:nvPr/>
        </p:nvGrpSpPr>
        <p:grpSpPr bwMode="auto">
          <a:xfrm>
            <a:off x="1547813" y="3284538"/>
            <a:ext cx="2917825" cy="3101975"/>
            <a:chOff x="975" y="2069"/>
            <a:chExt cx="1838" cy="1954"/>
          </a:xfrm>
        </p:grpSpPr>
        <p:pic>
          <p:nvPicPr>
            <p:cNvPr id="153605" name="Picture 5" descr="suiza"/>
            <p:cNvPicPr>
              <a:picLocks noChangeAspect="1" noChangeArrowheads="1"/>
            </p:cNvPicPr>
            <p:nvPr/>
          </p:nvPicPr>
          <p:blipFill>
            <a:blip r:embed="rId2" cstate="print"/>
            <a:srcRect/>
            <a:stretch>
              <a:fillRect/>
            </a:stretch>
          </p:blipFill>
          <p:spPr bwMode="auto">
            <a:xfrm>
              <a:off x="975" y="2069"/>
              <a:ext cx="1838" cy="1662"/>
            </a:xfrm>
            <a:prstGeom prst="rect">
              <a:avLst/>
            </a:prstGeom>
            <a:noFill/>
            <a:ln w="38100" cmpd="dbl">
              <a:solidFill>
                <a:schemeClr val="tx1"/>
              </a:solidFill>
              <a:miter lim="800000"/>
              <a:headEnd/>
              <a:tailEnd/>
            </a:ln>
          </p:spPr>
        </p:pic>
        <p:sp>
          <p:nvSpPr>
            <p:cNvPr id="153606" name="Text Box 6"/>
            <p:cNvSpPr txBox="1">
              <a:spLocks noChangeArrowheads="1"/>
            </p:cNvSpPr>
            <p:nvPr/>
          </p:nvSpPr>
          <p:spPr bwMode="auto">
            <a:xfrm>
              <a:off x="1292" y="3792"/>
              <a:ext cx="1034" cy="231"/>
            </a:xfrm>
            <a:prstGeom prst="rect">
              <a:avLst/>
            </a:prstGeom>
            <a:noFill/>
            <a:ln w="9525">
              <a:noFill/>
              <a:miter lim="800000"/>
              <a:headEnd/>
              <a:tailEnd/>
            </a:ln>
            <a:effectLst/>
          </p:spPr>
          <p:txBody>
            <a:bodyPr wrap="none">
              <a:spAutoFit/>
            </a:bodyPr>
            <a:lstStyle/>
            <a:p>
              <a:r>
                <a:rPr lang="es-ES">
                  <a:latin typeface="Century Gothic" pitchFamily="34" charset="0"/>
                </a:rPr>
                <a:t>Ciudad Suiza</a:t>
              </a:r>
            </a:p>
          </p:txBody>
        </p:sp>
      </p:grpSp>
      <p:grpSp>
        <p:nvGrpSpPr>
          <p:cNvPr id="3" name="Group 7"/>
          <p:cNvGrpSpPr>
            <a:grpSpLocks/>
          </p:cNvGrpSpPr>
          <p:nvPr/>
        </p:nvGrpSpPr>
        <p:grpSpPr bwMode="auto">
          <a:xfrm>
            <a:off x="5076825" y="3429000"/>
            <a:ext cx="3024188" cy="2886075"/>
            <a:chOff x="3198" y="2115"/>
            <a:chExt cx="1905" cy="1818"/>
          </a:xfrm>
        </p:grpSpPr>
        <p:sp>
          <p:nvSpPr>
            <p:cNvPr id="153608" name="Text Box 8"/>
            <p:cNvSpPr txBox="1">
              <a:spLocks noChangeArrowheads="1"/>
            </p:cNvSpPr>
            <p:nvPr/>
          </p:nvSpPr>
          <p:spPr bwMode="auto">
            <a:xfrm>
              <a:off x="3288" y="3702"/>
              <a:ext cx="1686" cy="231"/>
            </a:xfrm>
            <a:prstGeom prst="rect">
              <a:avLst/>
            </a:prstGeom>
            <a:noFill/>
            <a:ln w="9525">
              <a:noFill/>
              <a:miter lim="800000"/>
              <a:headEnd/>
              <a:tailEnd/>
            </a:ln>
            <a:effectLst/>
          </p:spPr>
          <p:txBody>
            <a:bodyPr wrap="none">
              <a:spAutoFit/>
            </a:bodyPr>
            <a:lstStyle/>
            <a:p>
              <a:r>
                <a:rPr lang="es-ES">
                  <a:latin typeface="Century Gothic" pitchFamily="34" charset="0"/>
                </a:rPr>
                <a:t>Violencia en el Congo</a:t>
              </a:r>
            </a:p>
          </p:txBody>
        </p:sp>
        <p:pic>
          <p:nvPicPr>
            <p:cNvPr id="153609" name="Picture 9" descr="Erupci%F3n"/>
            <p:cNvPicPr>
              <a:picLocks noChangeAspect="1" noChangeArrowheads="1"/>
            </p:cNvPicPr>
            <p:nvPr/>
          </p:nvPicPr>
          <p:blipFill>
            <a:blip r:embed="rId3" cstate="print"/>
            <a:srcRect/>
            <a:stretch>
              <a:fillRect/>
            </a:stretch>
          </p:blipFill>
          <p:spPr bwMode="auto">
            <a:xfrm>
              <a:off x="3198" y="2115"/>
              <a:ext cx="1905" cy="1539"/>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03"/>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53602"/>
                                        </p:tgtEl>
                                        <p:attrNameLst>
                                          <p:attrName>style.visibility</p:attrName>
                                        </p:attrNameLst>
                                      </p:cBhvr>
                                      <p:to>
                                        <p:strVal val="visible"/>
                                      </p:to>
                                    </p:set>
                                    <p:anim calcmode="lin" valueType="num">
                                      <p:cBhvr>
                                        <p:cTn id="10" dur="500" fill="hold"/>
                                        <p:tgtEl>
                                          <p:spTgt spid="153602"/>
                                        </p:tgtEl>
                                        <p:attrNameLst>
                                          <p:attrName>ppt_w</p:attrName>
                                        </p:attrNameLst>
                                      </p:cBhvr>
                                      <p:tavLst>
                                        <p:tav tm="0">
                                          <p:val>
                                            <p:fltVal val="0"/>
                                          </p:val>
                                        </p:tav>
                                        <p:tav tm="100000">
                                          <p:val>
                                            <p:strVal val="#ppt_w"/>
                                          </p:val>
                                        </p:tav>
                                      </p:tavLst>
                                    </p:anim>
                                    <p:anim calcmode="lin" valueType="num">
                                      <p:cBhvr>
                                        <p:cTn id="11" dur="500" fill="hold"/>
                                        <p:tgtEl>
                                          <p:spTgt spid="15360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P spid="15360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512415" y="1412875"/>
            <a:ext cx="7287572" cy="707886"/>
          </a:xfrm>
          <a:prstGeom prst="rect">
            <a:avLst/>
          </a:prstGeom>
          <a:noFill/>
          <a:ln w="9525">
            <a:noFill/>
            <a:miter lim="800000"/>
            <a:headEnd/>
            <a:tailEnd/>
          </a:ln>
          <a:effectLst/>
        </p:spPr>
        <p:txBody>
          <a:bodyPr wrap="none">
            <a:spAutoFit/>
          </a:bodyPr>
          <a:lstStyle/>
          <a:p>
            <a:pPr algn="ctr"/>
            <a:r>
              <a:rPr lang="es-ES_tradnl" sz="2000" b="1" dirty="0">
                <a:latin typeface="Century Gothic" pitchFamily="34" charset="0"/>
              </a:rPr>
              <a:t>Entre Etiopía y Estados Unidos, la diferencias de ingresos  </a:t>
            </a:r>
          </a:p>
          <a:p>
            <a:pPr algn="ctr"/>
            <a:r>
              <a:rPr lang="es-ES_tradnl" sz="2000" b="1" dirty="0">
                <a:latin typeface="Century Gothic" pitchFamily="34" charset="0"/>
              </a:rPr>
              <a:t>es  de </a:t>
            </a:r>
            <a:r>
              <a:rPr lang="es-ES_tradnl" sz="2000" b="1" dirty="0">
                <a:solidFill>
                  <a:srgbClr val="FF0000"/>
                </a:solidFill>
                <a:latin typeface="Century Gothic" pitchFamily="34" charset="0"/>
              </a:rPr>
              <a:t>178 veces</a:t>
            </a:r>
            <a:r>
              <a:rPr lang="es-ES_tradnl" sz="2000" b="1" dirty="0">
                <a:latin typeface="Century Gothic" pitchFamily="34" charset="0"/>
              </a:rPr>
              <a:t>.</a:t>
            </a:r>
            <a:endParaRPr lang="es-ES" sz="2000" b="1" dirty="0">
              <a:latin typeface="Century Gothic" pitchFamily="34" charset="0"/>
            </a:endParaRPr>
          </a:p>
        </p:txBody>
      </p:sp>
      <p:sp>
        <p:nvSpPr>
          <p:cNvPr id="154627" name="Rectangle 3"/>
          <p:cNvSpPr>
            <a:spLocks noChangeArrowheads="1"/>
          </p:cNvSpPr>
          <p:nvPr/>
        </p:nvSpPr>
        <p:spPr bwMode="auto">
          <a:xfrm>
            <a:off x="1835150" y="5445125"/>
            <a:ext cx="6369050" cy="1006475"/>
          </a:xfrm>
          <a:prstGeom prst="rect">
            <a:avLst/>
          </a:prstGeom>
          <a:noFill/>
          <a:ln w="9525">
            <a:noFill/>
            <a:miter lim="800000"/>
            <a:headEnd/>
            <a:tailEnd/>
          </a:ln>
          <a:effectLst/>
        </p:spPr>
        <p:txBody>
          <a:bodyPr anchor="ctr">
            <a:spAutoFit/>
          </a:bodyPr>
          <a:lstStyle/>
          <a:p>
            <a:pPr algn="ctr"/>
            <a:r>
              <a:rPr lang="es-ES" sz="2000" b="1" dirty="0">
                <a:latin typeface="Century Gothic" pitchFamily="34" charset="0"/>
              </a:rPr>
              <a:t>En 1990, el norteamericano medio era </a:t>
            </a:r>
            <a:r>
              <a:rPr lang="es-ES" sz="2000" b="1" dirty="0">
                <a:solidFill>
                  <a:srgbClr val="FF0000"/>
                </a:solidFill>
                <a:latin typeface="Century Gothic" pitchFamily="34" charset="0"/>
              </a:rPr>
              <a:t>38 veces</a:t>
            </a:r>
            <a:r>
              <a:rPr lang="es-ES" sz="2000" b="1" dirty="0">
                <a:latin typeface="Century Gothic" pitchFamily="34" charset="0"/>
              </a:rPr>
              <a:t> más rico que el tanzano medio y </a:t>
            </a:r>
            <a:r>
              <a:rPr lang="es-ES" sz="2000" b="1" dirty="0">
                <a:solidFill>
                  <a:srgbClr val="FF0000"/>
                </a:solidFill>
                <a:latin typeface="Century Gothic" pitchFamily="34" charset="0"/>
              </a:rPr>
              <a:t>hoy es 61 veces</a:t>
            </a:r>
            <a:r>
              <a:rPr lang="es-ES" sz="2000" b="1" dirty="0">
                <a:latin typeface="Century Gothic" pitchFamily="34" charset="0"/>
              </a:rPr>
              <a:t> más rico que éste. </a:t>
            </a:r>
          </a:p>
        </p:txBody>
      </p:sp>
      <p:grpSp>
        <p:nvGrpSpPr>
          <p:cNvPr id="2" name="Group 4"/>
          <p:cNvGrpSpPr>
            <a:grpSpLocks/>
          </p:cNvGrpSpPr>
          <p:nvPr/>
        </p:nvGrpSpPr>
        <p:grpSpPr bwMode="auto">
          <a:xfrm>
            <a:off x="1476375" y="2133600"/>
            <a:ext cx="3092450" cy="3175000"/>
            <a:chOff x="930" y="1344"/>
            <a:chExt cx="1948" cy="2000"/>
          </a:xfrm>
        </p:grpSpPr>
        <p:pic>
          <p:nvPicPr>
            <p:cNvPr id="154629" name="Picture 5" descr="97chicago39"/>
            <p:cNvPicPr>
              <a:picLocks noChangeAspect="1" noChangeArrowheads="1"/>
            </p:cNvPicPr>
            <p:nvPr/>
          </p:nvPicPr>
          <p:blipFill>
            <a:blip r:embed="rId2" cstate="print"/>
            <a:srcRect/>
            <a:stretch>
              <a:fillRect/>
            </a:stretch>
          </p:blipFill>
          <p:spPr bwMode="auto">
            <a:xfrm>
              <a:off x="1247" y="1344"/>
              <a:ext cx="1239" cy="1724"/>
            </a:xfrm>
            <a:prstGeom prst="rect">
              <a:avLst/>
            </a:prstGeom>
            <a:noFill/>
          </p:spPr>
        </p:pic>
        <p:sp>
          <p:nvSpPr>
            <p:cNvPr id="154630" name="Text Box 6"/>
            <p:cNvSpPr txBox="1">
              <a:spLocks noChangeArrowheads="1"/>
            </p:cNvSpPr>
            <p:nvPr/>
          </p:nvSpPr>
          <p:spPr bwMode="auto">
            <a:xfrm>
              <a:off x="930" y="3113"/>
              <a:ext cx="1948" cy="231"/>
            </a:xfrm>
            <a:prstGeom prst="rect">
              <a:avLst/>
            </a:prstGeom>
            <a:noFill/>
            <a:ln w="9525">
              <a:noFill/>
              <a:miter lim="800000"/>
              <a:headEnd/>
              <a:tailEnd/>
            </a:ln>
            <a:effectLst/>
          </p:spPr>
          <p:txBody>
            <a:bodyPr wrap="none">
              <a:spAutoFit/>
            </a:bodyPr>
            <a:lstStyle/>
            <a:p>
              <a:r>
                <a:rPr lang="es-ES">
                  <a:latin typeface="Century Gothic" pitchFamily="34" charset="0"/>
                </a:rPr>
                <a:t>Ciudad de Estados Unidos</a:t>
              </a:r>
            </a:p>
          </p:txBody>
        </p:sp>
      </p:grpSp>
      <p:grpSp>
        <p:nvGrpSpPr>
          <p:cNvPr id="3" name="Group 7"/>
          <p:cNvGrpSpPr>
            <a:grpSpLocks/>
          </p:cNvGrpSpPr>
          <p:nvPr/>
        </p:nvGrpSpPr>
        <p:grpSpPr bwMode="auto">
          <a:xfrm>
            <a:off x="5292725" y="2852738"/>
            <a:ext cx="2857500" cy="2238375"/>
            <a:chOff x="3334" y="1797"/>
            <a:chExt cx="1800" cy="1410"/>
          </a:xfrm>
        </p:grpSpPr>
        <p:pic>
          <p:nvPicPr>
            <p:cNvPr id="154632" name="Picture 8" descr="PUB_BOL_456_PRO_HAI_04"/>
            <p:cNvPicPr>
              <a:picLocks noChangeAspect="1" noChangeArrowheads="1"/>
            </p:cNvPicPr>
            <p:nvPr/>
          </p:nvPicPr>
          <p:blipFill>
            <a:blip r:embed="rId3" cstate="print"/>
            <a:srcRect/>
            <a:stretch>
              <a:fillRect/>
            </a:stretch>
          </p:blipFill>
          <p:spPr bwMode="auto">
            <a:xfrm>
              <a:off x="3334" y="1797"/>
              <a:ext cx="1800" cy="1152"/>
            </a:xfrm>
            <a:prstGeom prst="rect">
              <a:avLst/>
            </a:prstGeom>
            <a:noFill/>
          </p:spPr>
        </p:pic>
        <p:sp>
          <p:nvSpPr>
            <p:cNvPr id="154633" name="Text Box 9"/>
            <p:cNvSpPr txBox="1">
              <a:spLocks noChangeArrowheads="1"/>
            </p:cNvSpPr>
            <p:nvPr/>
          </p:nvSpPr>
          <p:spPr bwMode="auto">
            <a:xfrm>
              <a:off x="3742" y="2976"/>
              <a:ext cx="1081" cy="231"/>
            </a:xfrm>
            <a:prstGeom prst="rect">
              <a:avLst/>
            </a:prstGeom>
            <a:noFill/>
            <a:ln w="9525">
              <a:noFill/>
              <a:miter lim="800000"/>
              <a:headEnd/>
              <a:tailEnd/>
            </a:ln>
            <a:effectLst/>
          </p:spPr>
          <p:txBody>
            <a:bodyPr wrap="none">
              <a:spAutoFit/>
            </a:bodyPr>
            <a:lstStyle/>
            <a:p>
              <a:r>
                <a:rPr lang="es-ES">
                  <a:latin typeface="Century Gothic" pitchFamily="34" charset="0"/>
                </a:rPr>
                <a:t>Aldea etíope.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fill="hold"/>
                                        <p:tgtEl>
                                          <p:spTgt spid="154626"/>
                                        </p:tgtEl>
                                        <p:attrNameLst>
                                          <p:attrName>ppt_w</p:attrName>
                                        </p:attrNameLst>
                                      </p:cBhvr>
                                      <p:tavLst>
                                        <p:tav tm="0">
                                          <p:val>
                                            <p:fltVal val="0"/>
                                          </p:val>
                                        </p:tav>
                                        <p:tav tm="100000">
                                          <p:val>
                                            <p:strVal val="#ppt_w"/>
                                          </p:val>
                                        </p:tav>
                                      </p:tavLst>
                                    </p:anim>
                                    <p:anim calcmode="lin" valueType="num">
                                      <p:cBhvr>
                                        <p:cTn id="8" dur="500" fill="hold"/>
                                        <p:tgtEl>
                                          <p:spTgt spid="1546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2000"/>
                                  </p:stCondLst>
                                  <p:childTnLst>
                                    <p:set>
                                      <p:cBhvr>
                                        <p:cTn id="21" dur="1" fill="hold">
                                          <p:stCondLst>
                                            <p:cond delay="0"/>
                                          </p:stCondLst>
                                        </p:cTn>
                                        <p:tgtEl>
                                          <p:spTgt spid="154627"/>
                                        </p:tgtEl>
                                        <p:attrNameLst>
                                          <p:attrName>style.visibility</p:attrName>
                                        </p:attrNameLst>
                                      </p:cBhvr>
                                      <p:to>
                                        <p:strVal val="visible"/>
                                      </p:to>
                                    </p:set>
                                    <p:anim calcmode="lin" valueType="num">
                                      <p:cBhvr>
                                        <p:cTn id="22" dur="500" fill="hold"/>
                                        <p:tgtEl>
                                          <p:spTgt spid="154627"/>
                                        </p:tgtEl>
                                        <p:attrNameLst>
                                          <p:attrName>ppt_w</p:attrName>
                                        </p:attrNameLst>
                                      </p:cBhvr>
                                      <p:tavLst>
                                        <p:tav tm="0">
                                          <p:val>
                                            <p:fltVal val="0"/>
                                          </p:val>
                                        </p:tav>
                                        <p:tav tm="100000">
                                          <p:val>
                                            <p:strVal val="#ppt_w"/>
                                          </p:val>
                                        </p:tav>
                                      </p:tavLst>
                                    </p:anim>
                                    <p:anim calcmode="lin" valueType="num">
                                      <p:cBhvr>
                                        <p:cTn id="23" dur="500" fill="hold"/>
                                        <p:tgtEl>
                                          <p:spTgt spid="1546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195513" y="1700213"/>
            <a:ext cx="6048375" cy="1006475"/>
          </a:xfrm>
          <a:prstGeom prst="rect">
            <a:avLst/>
          </a:prstGeom>
          <a:noFill/>
          <a:ln w="9525">
            <a:noFill/>
            <a:miter lim="800000"/>
            <a:headEnd/>
            <a:tailEnd/>
          </a:ln>
          <a:effectLst/>
        </p:spPr>
        <p:txBody>
          <a:bodyPr anchor="ctr">
            <a:spAutoFit/>
          </a:bodyPr>
          <a:lstStyle/>
          <a:p>
            <a:pPr algn="ctr"/>
            <a:r>
              <a:rPr lang="es-ES_tradnl" sz="2000" b="1" dirty="0">
                <a:latin typeface="Century Gothic" pitchFamily="34" charset="0"/>
              </a:rPr>
              <a:t>Los </a:t>
            </a:r>
            <a:r>
              <a:rPr lang="es-ES_tradnl" sz="2000" b="1" dirty="0">
                <a:solidFill>
                  <a:srgbClr val="FF0000"/>
                </a:solidFill>
                <a:latin typeface="Century Gothic" pitchFamily="34" charset="0"/>
              </a:rPr>
              <a:t>500 individuos</a:t>
            </a:r>
            <a:r>
              <a:rPr lang="es-ES_tradnl" sz="2000" b="1" dirty="0">
                <a:latin typeface="Century Gothic" pitchFamily="34" charset="0"/>
              </a:rPr>
              <a:t> más ricos del mundo tienen ingresos más importantes que los </a:t>
            </a:r>
            <a:r>
              <a:rPr lang="es-ES_tradnl" sz="2000" b="1" dirty="0">
                <a:solidFill>
                  <a:srgbClr val="FF0000"/>
                </a:solidFill>
                <a:latin typeface="Century Gothic" pitchFamily="34" charset="0"/>
              </a:rPr>
              <a:t>416 millones de personas</a:t>
            </a:r>
            <a:r>
              <a:rPr lang="es-ES_tradnl" sz="2000" b="1" dirty="0">
                <a:latin typeface="Century Gothic" pitchFamily="34" charset="0"/>
              </a:rPr>
              <a:t> más pobres del planeta</a:t>
            </a:r>
            <a:r>
              <a:rPr lang="es-ES_tradnl" sz="2000" dirty="0">
                <a:latin typeface="Century Gothic" pitchFamily="34" charset="0"/>
              </a:rPr>
              <a:t>.</a:t>
            </a:r>
            <a:r>
              <a:rPr lang="es-ES" sz="2000" dirty="0">
                <a:latin typeface="Century Gothic" pitchFamily="34" charset="0"/>
              </a:rPr>
              <a:t> </a:t>
            </a:r>
          </a:p>
        </p:txBody>
      </p:sp>
      <p:grpSp>
        <p:nvGrpSpPr>
          <p:cNvPr id="2" name="Group 3"/>
          <p:cNvGrpSpPr>
            <a:grpSpLocks/>
          </p:cNvGrpSpPr>
          <p:nvPr/>
        </p:nvGrpSpPr>
        <p:grpSpPr bwMode="auto">
          <a:xfrm>
            <a:off x="2051050" y="2997200"/>
            <a:ext cx="1428750" cy="1893888"/>
            <a:chOff x="1292" y="1888"/>
            <a:chExt cx="900" cy="1193"/>
          </a:xfrm>
        </p:grpSpPr>
        <p:pic>
          <p:nvPicPr>
            <p:cNvPr id="155652" name="Picture 4" descr="billgates"/>
            <p:cNvPicPr>
              <a:picLocks noChangeAspect="1" noChangeArrowheads="1"/>
            </p:cNvPicPr>
            <p:nvPr/>
          </p:nvPicPr>
          <p:blipFill>
            <a:blip r:embed="rId2" cstate="print"/>
            <a:srcRect/>
            <a:stretch>
              <a:fillRect/>
            </a:stretch>
          </p:blipFill>
          <p:spPr bwMode="auto">
            <a:xfrm>
              <a:off x="1292" y="1888"/>
              <a:ext cx="900" cy="912"/>
            </a:xfrm>
            <a:prstGeom prst="rect">
              <a:avLst/>
            </a:prstGeom>
            <a:noFill/>
            <a:ln w="38100" cmpd="dbl">
              <a:solidFill>
                <a:schemeClr val="tx1"/>
              </a:solidFill>
              <a:miter lim="800000"/>
              <a:headEnd/>
              <a:tailEnd/>
            </a:ln>
          </p:spPr>
        </p:pic>
        <p:sp>
          <p:nvSpPr>
            <p:cNvPr id="155653" name="Rectangle 5"/>
            <p:cNvSpPr>
              <a:spLocks noChangeArrowheads="1"/>
            </p:cNvSpPr>
            <p:nvPr/>
          </p:nvSpPr>
          <p:spPr bwMode="auto">
            <a:xfrm>
              <a:off x="1292" y="2831"/>
              <a:ext cx="861" cy="250"/>
            </a:xfrm>
            <a:prstGeom prst="rect">
              <a:avLst/>
            </a:prstGeom>
            <a:noFill/>
            <a:ln w="9525">
              <a:noFill/>
              <a:miter lim="800000"/>
              <a:headEnd/>
              <a:tailEnd/>
            </a:ln>
            <a:effectLst/>
          </p:spPr>
          <p:txBody>
            <a:bodyPr wrap="none" anchor="ctr">
              <a:spAutoFit/>
            </a:bodyPr>
            <a:lstStyle/>
            <a:p>
              <a:r>
                <a:rPr lang="es-CL" sz="2000">
                  <a:latin typeface="Century Gothic" pitchFamily="34" charset="0"/>
                </a:rPr>
                <a:t>Bill Gates </a:t>
              </a:r>
            </a:p>
          </p:txBody>
        </p:sp>
      </p:grpSp>
      <p:grpSp>
        <p:nvGrpSpPr>
          <p:cNvPr id="3" name="Group 6"/>
          <p:cNvGrpSpPr>
            <a:grpSpLocks/>
          </p:cNvGrpSpPr>
          <p:nvPr/>
        </p:nvGrpSpPr>
        <p:grpSpPr bwMode="auto">
          <a:xfrm>
            <a:off x="6516688" y="3357563"/>
            <a:ext cx="1512887" cy="2686050"/>
            <a:chOff x="4105" y="2115"/>
            <a:chExt cx="953" cy="1692"/>
          </a:xfrm>
        </p:grpSpPr>
        <p:sp>
          <p:nvSpPr>
            <p:cNvPr id="155655" name="Rectangle 7"/>
            <p:cNvSpPr>
              <a:spLocks noChangeArrowheads="1"/>
            </p:cNvSpPr>
            <p:nvPr/>
          </p:nvSpPr>
          <p:spPr bwMode="auto">
            <a:xfrm>
              <a:off x="4105" y="3557"/>
              <a:ext cx="953" cy="250"/>
            </a:xfrm>
            <a:prstGeom prst="rect">
              <a:avLst/>
            </a:prstGeom>
            <a:noFill/>
            <a:ln w="9525">
              <a:noFill/>
              <a:miter lim="800000"/>
              <a:headEnd/>
              <a:tailEnd/>
            </a:ln>
            <a:effectLst/>
          </p:spPr>
          <p:txBody>
            <a:bodyPr anchor="ctr">
              <a:spAutoFit/>
            </a:bodyPr>
            <a:lstStyle/>
            <a:p>
              <a:pPr algn="ctr"/>
              <a:r>
                <a:rPr lang="es-CL" sz="2000">
                  <a:latin typeface="Century Gothic" pitchFamily="34" charset="0"/>
                </a:rPr>
                <a:t>Paul Allen </a:t>
              </a:r>
            </a:p>
          </p:txBody>
        </p:sp>
        <p:pic>
          <p:nvPicPr>
            <p:cNvPr id="155656" name="Picture 8" descr="paul_allen_lg"/>
            <p:cNvPicPr>
              <a:picLocks noChangeAspect="1" noChangeArrowheads="1"/>
            </p:cNvPicPr>
            <p:nvPr/>
          </p:nvPicPr>
          <p:blipFill>
            <a:blip r:embed="rId3" cstate="print"/>
            <a:srcRect/>
            <a:stretch>
              <a:fillRect/>
            </a:stretch>
          </p:blipFill>
          <p:spPr bwMode="auto">
            <a:xfrm>
              <a:off x="4105" y="2115"/>
              <a:ext cx="948" cy="1416"/>
            </a:xfrm>
            <a:prstGeom prst="rect">
              <a:avLst/>
            </a:prstGeom>
            <a:noFill/>
            <a:ln w="38100" cmpd="dbl">
              <a:solidFill>
                <a:schemeClr val="tx1"/>
              </a:solidFill>
              <a:miter lim="800000"/>
              <a:headEnd/>
              <a:tailEnd/>
            </a:ln>
          </p:spPr>
        </p:pic>
      </p:grpSp>
      <p:grpSp>
        <p:nvGrpSpPr>
          <p:cNvPr id="4" name="Group 9"/>
          <p:cNvGrpSpPr>
            <a:grpSpLocks/>
          </p:cNvGrpSpPr>
          <p:nvPr/>
        </p:nvGrpSpPr>
        <p:grpSpPr bwMode="auto">
          <a:xfrm>
            <a:off x="3924300" y="3141663"/>
            <a:ext cx="2009775" cy="2268537"/>
            <a:chOff x="2472" y="1979"/>
            <a:chExt cx="1266" cy="1429"/>
          </a:xfrm>
        </p:grpSpPr>
        <p:sp>
          <p:nvSpPr>
            <p:cNvPr id="155658" name="Rectangle 10"/>
            <p:cNvSpPr>
              <a:spLocks noChangeArrowheads="1"/>
            </p:cNvSpPr>
            <p:nvPr/>
          </p:nvSpPr>
          <p:spPr bwMode="auto">
            <a:xfrm>
              <a:off x="2472" y="3158"/>
              <a:ext cx="1266" cy="250"/>
            </a:xfrm>
            <a:prstGeom prst="rect">
              <a:avLst/>
            </a:prstGeom>
            <a:noFill/>
            <a:ln w="9525">
              <a:noFill/>
              <a:miter lim="800000"/>
              <a:headEnd/>
              <a:tailEnd/>
            </a:ln>
            <a:effectLst/>
          </p:spPr>
          <p:txBody>
            <a:bodyPr wrap="none" anchor="ctr">
              <a:spAutoFit/>
            </a:bodyPr>
            <a:lstStyle/>
            <a:p>
              <a:r>
                <a:rPr lang="es-CL" sz="2000">
                  <a:latin typeface="Century Gothic" pitchFamily="34" charset="0"/>
                </a:rPr>
                <a:t>Warren Buffett </a:t>
              </a:r>
            </a:p>
          </p:txBody>
        </p:sp>
        <p:pic>
          <p:nvPicPr>
            <p:cNvPr id="155659" name="Picture 11" descr="050409-warren-buffet"/>
            <p:cNvPicPr>
              <a:picLocks noChangeAspect="1" noChangeArrowheads="1"/>
            </p:cNvPicPr>
            <p:nvPr/>
          </p:nvPicPr>
          <p:blipFill>
            <a:blip r:embed="rId4" cstate="print"/>
            <a:srcRect/>
            <a:stretch>
              <a:fillRect/>
            </a:stretch>
          </p:blipFill>
          <p:spPr bwMode="auto">
            <a:xfrm>
              <a:off x="2653" y="1979"/>
              <a:ext cx="814" cy="1171"/>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1331913" y="555625"/>
            <a:ext cx="5754687" cy="519113"/>
          </a:xfrm>
          <a:prstGeom prst="rect">
            <a:avLst/>
          </a:prstGeom>
          <a:noFill/>
          <a:ln w="9525">
            <a:noFill/>
            <a:miter lim="800000"/>
            <a:headEnd/>
            <a:tailEnd/>
          </a:ln>
          <a:effectLst/>
        </p:spPr>
        <p:txBody>
          <a:bodyPr anchor="ctr">
            <a:spAutoFit/>
          </a:bodyPr>
          <a:lstStyle/>
          <a:p>
            <a:pPr marL="342900" indent="-342900"/>
            <a:r>
              <a:rPr lang="es-CL" sz="2800" b="1">
                <a:solidFill>
                  <a:srgbClr val="FF0000"/>
                </a:solidFill>
                <a:latin typeface="Century Gothic" pitchFamily="34" charset="0"/>
              </a:rPr>
              <a:t>El Índice de Desarrollo Humano</a:t>
            </a:r>
          </a:p>
        </p:txBody>
      </p:sp>
      <p:sp>
        <p:nvSpPr>
          <p:cNvPr id="156675" name="Rectangle 3"/>
          <p:cNvSpPr>
            <a:spLocks noChangeArrowheads="1"/>
          </p:cNvSpPr>
          <p:nvPr/>
        </p:nvSpPr>
        <p:spPr bwMode="auto">
          <a:xfrm>
            <a:off x="2339975" y="1268413"/>
            <a:ext cx="5975350" cy="1616075"/>
          </a:xfrm>
          <a:prstGeom prst="rect">
            <a:avLst/>
          </a:prstGeom>
          <a:noFill/>
          <a:ln w="9525">
            <a:noFill/>
            <a:miter lim="800000"/>
            <a:headEnd/>
            <a:tailEnd/>
          </a:ln>
          <a:effectLst/>
        </p:spPr>
        <p:txBody>
          <a:bodyPr anchor="ctr">
            <a:spAutoFit/>
          </a:bodyPr>
          <a:lstStyle/>
          <a:p>
            <a:pPr algn="ctr"/>
            <a:r>
              <a:rPr lang="es-ES_tradnl" sz="2000" b="1" dirty="0">
                <a:latin typeface="Century Gothic" pitchFamily="34" charset="0"/>
              </a:rPr>
              <a:t>El IDH mide el logro medio de un país en cuanto a tres dimensiones básicas del desarrollo humano: la </a:t>
            </a:r>
            <a:r>
              <a:rPr lang="es-ES_tradnl" sz="2000" b="1" dirty="0">
                <a:solidFill>
                  <a:srgbClr val="3333CC"/>
                </a:solidFill>
                <a:latin typeface="Century Gothic" pitchFamily="34" charset="0"/>
              </a:rPr>
              <a:t>esperanza de vida</a:t>
            </a:r>
            <a:r>
              <a:rPr lang="es-ES_tradnl" sz="2000" b="1" dirty="0">
                <a:latin typeface="Century Gothic" pitchFamily="34" charset="0"/>
              </a:rPr>
              <a:t> al nacer, el </a:t>
            </a:r>
            <a:r>
              <a:rPr lang="es-ES_tradnl" sz="2000" b="1" dirty="0">
                <a:solidFill>
                  <a:srgbClr val="3333CC"/>
                </a:solidFill>
                <a:latin typeface="Century Gothic" pitchFamily="34" charset="0"/>
              </a:rPr>
              <a:t>nivel de escolaridad</a:t>
            </a:r>
            <a:r>
              <a:rPr lang="es-ES_tradnl" sz="2000" b="1" dirty="0">
                <a:latin typeface="Century Gothic" pitchFamily="34" charset="0"/>
              </a:rPr>
              <a:t> y el </a:t>
            </a:r>
            <a:r>
              <a:rPr lang="es-ES_tradnl" sz="2000" b="1" dirty="0">
                <a:solidFill>
                  <a:srgbClr val="3333CC"/>
                </a:solidFill>
                <a:latin typeface="Century Gothic" pitchFamily="34" charset="0"/>
              </a:rPr>
              <a:t>ingreso per cápita</a:t>
            </a:r>
            <a:r>
              <a:rPr lang="es-ES_tradnl" sz="2000" b="1" dirty="0">
                <a:latin typeface="Century Gothic" pitchFamily="34" charset="0"/>
              </a:rPr>
              <a:t>.</a:t>
            </a:r>
            <a:r>
              <a:rPr lang="es-ES" sz="2000" b="1" dirty="0">
                <a:latin typeface="Century Gothic" pitchFamily="34" charset="0"/>
              </a:rPr>
              <a:t> </a:t>
            </a:r>
          </a:p>
        </p:txBody>
      </p:sp>
      <p:pic>
        <p:nvPicPr>
          <p:cNvPr id="156676" name="Picture 4" descr="PNUD"/>
          <p:cNvPicPr>
            <a:picLocks noChangeAspect="1" noChangeArrowheads="1"/>
          </p:cNvPicPr>
          <p:nvPr/>
        </p:nvPicPr>
        <p:blipFill>
          <a:blip r:embed="rId2" cstate="print"/>
          <a:srcRect/>
          <a:stretch>
            <a:fillRect/>
          </a:stretch>
        </p:blipFill>
        <p:spPr bwMode="auto">
          <a:xfrm>
            <a:off x="3563938" y="2997200"/>
            <a:ext cx="3340100" cy="3127375"/>
          </a:xfrm>
          <a:prstGeom prst="rect">
            <a:avLst/>
          </a:prstGeom>
          <a:noFill/>
          <a:ln w="38100" cmpd="dbl">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fill="hold"/>
                                        <p:tgtEl>
                                          <p:spTgt spid="156674"/>
                                        </p:tgtEl>
                                        <p:attrNameLst>
                                          <p:attrName>ppt_w</p:attrName>
                                        </p:attrNameLst>
                                      </p:cBhvr>
                                      <p:tavLst>
                                        <p:tav tm="0">
                                          <p:val>
                                            <p:fltVal val="0"/>
                                          </p:val>
                                        </p:tav>
                                        <p:tav tm="100000">
                                          <p:val>
                                            <p:strVal val="#ppt_w"/>
                                          </p:val>
                                        </p:tav>
                                      </p:tavLst>
                                    </p:anim>
                                    <p:anim calcmode="lin" valueType="num">
                                      <p:cBhvr>
                                        <p:cTn id="8" dur="500" fill="hold"/>
                                        <p:tgtEl>
                                          <p:spTgt spid="1566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6675"/>
                                        </p:tgtEl>
                                        <p:attrNameLst>
                                          <p:attrName>style.visibility</p:attrName>
                                        </p:attrNameLst>
                                      </p:cBhvr>
                                      <p:to>
                                        <p:strVal val="visible"/>
                                      </p:to>
                                    </p:set>
                                    <p:anim calcmode="lin" valueType="num">
                                      <p:cBhvr>
                                        <p:cTn id="12" dur="500" fill="hold"/>
                                        <p:tgtEl>
                                          <p:spTgt spid="156675"/>
                                        </p:tgtEl>
                                        <p:attrNameLst>
                                          <p:attrName>ppt_w</p:attrName>
                                        </p:attrNameLst>
                                      </p:cBhvr>
                                      <p:tavLst>
                                        <p:tav tm="0">
                                          <p:val>
                                            <p:fltVal val="0"/>
                                          </p:val>
                                        </p:tav>
                                        <p:tav tm="100000">
                                          <p:val>
                                            <p:strVal val="#ppt_w"/>
                                          </p:val>
                                        </p:tav>
                                      </p:tavLst>
                                    </p:anim>
                                    <p:anim calcmode="lin" valueType="num">
                                      <p:cBhvr>
                                        <p:cTn id="13" dur="500" fill="hold"/>
                                        <p:tgtEl>
                                          <p:spTgt spid="1566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56676"/>
                                        </p:tgtEl>
                                        <p:attrNameLst>
                                          <p:attrName>style.visibility</p:attrName>
                                        </p:attrNameLst>
                                      </p:cBhvr>
                                      <p:to>
                                        <p:strVal val="visible"/>
                                      </p:to>
                                    </p:set>
                                    <p:anim calcmode="lin" valueType="num">
                                      <p:cBhvr>
                                        <p:cTn id="17" dur="500" fill="hold"/>
                                        <p:tgtEl>
                                          <p:spTgt spid="156676"/>
                                        </p:tgtEl>
                                        <p:attrNameLst>
                                          <p:attrName>ppt_w</p:attrName>
                                        </p:attrNameLst>
                                      </p:cBhvr>
                                      <p:tavLst>
                                        <p:tav tm="0">
                                          <p:val>
                                            <p:fltVal val="0"/>
                                          </p:val>
                                        </p:tav>
                                        <p:tav tm="100000">
                                          <p:val>
                                            <p:strVal val="#ppt_w"/>
                                          </p:val>
                                        </p:tav>
                                      </p:tavLst>
                                    </p:anim>
                                    <p:anim calcmode="lin" valueType="num">
                                      <p:cBhvr>
                                        <p:cTn id="18" dur="500" fill="hold"/>
                                        <p:tgtEl>
                                          <p:spTgt spid="156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P spid="15667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508625" y="2520950"/>
            <a:ext cx="3276600" cy="31400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En el año 2005, Noruega, Islandia, Luxemburgo, Canadá y Suecia ocupaban los primeros puestos del indicador. </a:t>
            </a:r>
            <a:r>
              <a:rPr lang="es-ES_tradnl" sz="2000" b="1" dirty="0">
                <a:solidFill>
                  <a:srgbClr val="3333CC"/>
                </a:solidFill>
                <a:latin typeface="Century Gothic" pitchFamily="34" charset="0"/>
              </a:rPr>
              <a:t>Chile alcanzó el lugar 37</a:t>
            </a:r>
            <a:r>
              <a:rPr lang="es-ES_tradnl" sz="2000" b="1" dirty="0">
                <a:latin typeface="Century Gothic" pitchFamily="34" charset="0"/>
              </a:rPr>
              <a:t> (el segundo lugar en América Latina luego de Argentina, que ocupó el lugar 34). </a:t>
            </a:r>
            <a:endParaRPr lang="es-ES" sz="2000" b="1" dirty="0">
              <a:latin typeface="Century Gothic" pitchFamily="34" charset="0"/>
            </a:endParaRPr>
          </a:p>
        </p:txBody>
      </p:sp>
      <p:grpSp>
        <p:nvGrpSpPr>
          <p:cNvPr id="2" name="Group 3"/>
          <p:cNvGrpSpPr>
            <a:grpSpLocks/>
          </p:cNvGrpSpPr>
          <p:nvPr/>
        </p:nvGrpSpPr>
        <p:grpSpPr bwMode="auto">
          <a:xfrm>
            <a:off x="1547813" y="2133600"/>
            <a:ext cx="3806825" cy="4241800"/>
            <a:chOff x="975" y="1071"/>
            <a:chExt cx="2645" cy="2947"/>
          </a:xfrm>
        </p:grpSpPr>
        <p:pic>
          <p:nvPicPr>
            <p:cNvPr id="157700" name="Picture 4" descr="informe%20gas"/>
            <p:cNvPicPr>
              <a:picLocks noChangeAspect="1" noChangeArrowheads="1"/>
            </p:cNvPicPr>
            <p:nvPr/>
          </p:nvPicPr>
          <p:blipFill>
            <a:blip r:embed="rId2" cstate="print"/>
            <a:srcRect/>
            <a:stretch>
              <a:fillRect/>
            </a:stretch>
          </p:blipFill>
          <p:spPr bwMode="auto">
            <a:xfrm>
              <a:off x="975" y="1071"/>
              <a:ext cx="2645" cy="2650"/>
            </a:xfrm>
            <a:prstGeom prst="rect">
              <a:avLst/>
            </a:prstGeom>
            <a:noFill/>
            <a:ln w="38100" cmpd="dbl">
              <a:solidFill>
                <a:schemeClr val="tx1"/>
              </a:solidFill>
              <a:miter lim="800000"/>
              <a:headEnd/>
              <a:tailEnd/>
            </a:ln>
          </p:spPr>
        </p:pic>
        <p:sp>
          <p:nvSpPr>
            <p:cNvPr id="157701" name="Text Box 5"/>
            <p:cNvSpPr txBox="1">
              <a:spLocks noChangeArrowheads="1"/>
            </p:cNvSpPr>
            <p:nvPr/>
          </p:nvSpPr>
          <p:spPr bwMode="auto">
            <a:xfrm>
              <a:off x="1401" y="3743"/>
              <a:ext cx="1790" cy="2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Logotipo del  PNUD</a:t>
              </a:r>
            </a:p>
          </p:txBody>
        </p:sp>
      </p:grpSp>
      <p:sp>
        <p:nvSpPr>
          <p:cNvPr id="157702" name="Rectangle 6"/>
          <p:cNvSpPr>
            <a:spLocks noChangeArrowheads="1"/>
          </p:cNvSpPr>
          <p:nvPr/>
        </p:nvSpPr>
        <p:spPr bwMode="auto">
          <a:xfrm>
            <a:off x="1258888" y="876300"/>
            <a:ext cx="5751512" cy="519113"/>
          </a:xfrm>
          <a:prstGeom prst="rect">
            <a:avLst/>
          </a:prstGeom>
          <a:noFill/>
          <a:ln w="9525">
            <a:noFill/>
            <a:miter lim="800000"/>
            <a:headEnd/>
            <a:tailEnd/>
          </a:ln>
          <a:effectLst/>
        </p:spPr>
        <p:txBody>
          <a:bodyPr anchor="ctr">
            <a:spAutoFit/>
          </a:bodyPr>
          <a:lstStyle/>
          <a:p>
            <a:pPr marL="342900" indent="-342900"/>
            <a:r>
              <a:rPr lang="es-CL" sz="2800" b="1">
                <a:solidFill>
                  <a:srgbClr val="FF0000"/>
                </a:solidFill>
                <a:latin typeface="Century Gothic" pitchFamily="34" charset="0"/>
              </a:rPr>
              <a:t>El Índice de Desarrollo Humano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7702"/>
                                        </p:tgtEl>
                                        <p:attrNameLst>
                                          <p:attrName>style.visibility</p:attrName>
                                        </p:attrNameLst>
                                      </p:cBhvr>
                                      <p:to>
                                        <p:strVal val="visible"/>
                                      </p:to>
                                    </p:set>
                                    <p:anim calcmode="lin" valueType="num">
                                      <p:cBhvr>
                                        <p:cTn id="7" dur="500" fill="hold"/>
                                        <p:tgtEl>
                                          <p:spTgt spid="157702"/>
                                        </p:tgtEl>
                                        <p:attrNameLst>
                                          <p:attrName>ppt_w</p:attrName>
                                        </p:attrNameLst>
                                      </p:cBhvr>
                                      <p:tavLst>
                                        <p:tav tm="0">
                                          <p:val>
                                            <p:fltVal val="0"/>
                                          </p:val>
                                        </p:tav>
                                        <p:tav tm="100000">
                                          <p:val>
                                            <p:strVal val="#ppt_w"/>
                                          </p:val>
                                        </p:tav>
                                      </p:tavLst>
                                    </p:anim>
                                    <p:anim calcmode="lin" valueType="num">
                                      <p:cBhvr>
                                        <p:cTn id="8" dur="500" fill="hold"/>
                                        <p:tgtEl>
                                          <p:spTgt spid="15770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57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70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1219200" y="876300"/>
            <a:ext cx="7696200" cy="519113"/>
          </a:xfrm>
          <a:prstGeom prst="rect">
            <a:avLst/>
          </a:prstGeom>
          <a:noFill/>
          <a:ln w="9525">
            <a:noFill/>
            <a:miter lim="800000"/>
            <a:headEnd/>
            <a:tailEnd/>
          </a:ln>
          <a:effectLst/>
        </p:spPr>
        <p:txBody>
          <a:bodyPr anchor="ctr">
            <a:spAutoFit/>
          </a:bodyPr>
          <a:lstStyle/>
          <a:p>
            <a:pPr marL="342900" indent="-342900"/>
            <a:r>
              <a:rPr lang="es-CL" sz="2800" b="1">
                <a:solidFill>
                  <a:srgbClr val="FF0000"/>
                </a:solidFill>
                <a:latin typeface="Century Gothic" pitchFamily="34" charset="0"/>
              </a:rPr>
              <a:t>Características de los países desarrollados</a:t>
            </a:r>
          </a:p>
        </p:txBody>
      </p:sp>
      <p:grpSp>
        <p:nvGrpSpPr>
          <p:cNvPr id="2" name="Group 3"/>
          <p:cNvGrpSpPr>
            <a:grpSpLocks/>
          </p:cNvGrpSpPr>
          <p:nvPr/>
        </p:nvGrpSpPr>
        <p:grpSpPr bwMode="auto">
          <a:xfrm>
            <a:off x="1403350" y="1844675"/>
            <a:ext cx="4248150" cy="4446588"/>
            <a:chOff x="884" y="1162"/>
            <a:chExt cx="2676" cy="2801"/>
          </a:xfrm>
        </p:grpSpPr>
        <p:pic>
          <p:nvPicPr>
            <p:cNvPr id="158724" name="Picture 4" descr="nores2"/>
            <p:cNvPicPr>
              <a:picLocks noChangeAspect="1" noChangeArrowheads="1"/>
            </p:cNvPicPr>
            <p:nvPr/>
          </p:nvPicPr>
          <p:blipFill>
            <a:blip r:embed="rId2" cstate="print"/>
            <a:srcRect/>
            <a:stretch>
              <a:fillRect/>
            </a:stretch>
          </p:blipFill>
          <p:spPr bwMode="auto">
            <a:xfrm>
              <a:off x="1292" y="1162"/>
              <a:ext cx="1744" cy="2333"/>
            </a:xfrm>
            <a:prstGeom prst="rect">
              <a:avLst/>
            </a:prstGeom>
            <a:noFill/>
            <a:ln w="38100" cmpd="dbl">
              <a:solidFill>
                <a:schemeClr val="tx1"/>
              </a:solidFill>
              <a:miter lim="800000"/>
              <a:headEnd/>
              <a:tailEnd/>
            </a:ln>
          </p:spPr>
        </p:pic>
        <p:sp>
          <p:nvSpPr>
            <p:cNvPr id="158725" name="Text Box 5"/>
            <p:cNvSpPr txBox="1">
              <a:spLocks noChangeArrowheads="1"/>
            </p:cNvSpPr>
            <p:nvPr/>
          </p:nvSpPr>
          <p:spPr bwMode="auto">
            <a:xfrm>
              <a:off x="884" y="3521"/>
              <a:ext cx="2676" cy="442"/>
            </a:xfrm>
            <a:prstGeom prst="rect">
              <a:avLst/>
            </a:prstGeom>
            <a:noFill/>
            <a:ln w="9525">
              <a:noFill/>
              <a:miter lim="800000"/>
              <a:headEnd/>
              <a:tailEnd/>
            </a:ln>
            <a:effectLst/>
          </p:spPr>
          <p:txBody>
            <a:bodyPr wrap="none">
              <a:spAutoFit/>
            </a:bodyPr>
            <a:lstStyle/>
            <a:p>
              <a:pPr algn="ctr"/>
              <a:r>
                <a:rPr lang="es-ES" sz="2000">
                  <a:latin typeface="Century Gothic" pitchFamily="34" charset="0"/>
                </a:rPr>
                <a:t>Imágenes de Noruega, país que </a:t>
              </a:r>
            </a:p>
            <a:p>
              <a:pPr algn="ctr"/>
              <a:r>
                <a:rPr lang="es-ES" sz="2000">
                  <a:latin typeface="Century Gothic" pitchFamily="34" charset="0"/>
                </a:rPr>
                <a:t>Ocupa el puesto Nº 1 del IDH.</a:t>
              </a:r>
            </a:p>
          </p:txBody>
        </p:sp>
      </p:grpSp>
      <p:sp>
        <p:nvSpPr>
          <p:cNvPr id="158726" name="Text Box 6"/>
          <p:cNvSpPr txBox="1">
            <a:spLocks noChangeArrowheads="1"/>
          </p:cNvSpPr>
          <p:nvPr/>
        </p:nvSpPr>
        <p:spPr bwMode="auto">
          <a:xfrm>
            <a:off x="5076825" y="2708275"/>
            <a:ext cx="3851275" cy="1616075"/>
          </a:xfrm>
          <a:prstGeom prst="rect">
            <a:avLst/>
          </a:prstGeom>
          <a:noFill/>
          <a:ln w="9525">
            <a:noFill/>
            <a:miter lim="800000"/>
            <a:headEnd/>
            <a:tailEnd/>
          </a:ln>
          <a:effectLst/>
        </p:spPr>
        <p:txBody>
          <a:bodyPr>
            <a:spAutoFit/>
          </a:bodyPr>
          <a:lstStyle/>
          <a:p>
            <a:pPr>
              <a:buFont typeface="Wingdings" pitchFamily="2" charset="2"/>
              <a:buBlip>
                <a:blip r:embed="rId3"/>
              </a:buBlip>
            </a:pPr>
            <a:r>
              <a:rPr lang="es-ES" sz="2000" dirty="0">
                <a:latin typeface="Century Gothic" pitchFamily="34" charset="0"/>
              </a:rPr>
              <a:t>  </a:t>
            </a:r>
            <a:r>
              <a:rPr lang="es-ES" sz="2000" b="1" dirty="0">
                <a:latin typeface="Century Gothic" pitchFamily="34" charset="0"/>
              </a:rPr>
              <a:t>Alta escolaridad.</a:t>
            </a:r>
          </a:p>
          <a:p>
            <a:pPr>
              <a:buFont typeface="Wingdings" pitchFamily="2" charset="2"/>
              <a:buBlip>
                <a:blip r:embed="rId3"/>
              </a:buBlip>
            </a:pPr>
            <a:r>
              <a:rPr lang="es-ES" sz="2000" b="1" dirty="0">
                <a:latin typeface="Century Gothic" pitchFamily="34" charset="0"/>
              </a:rPr>
              <a:t>  Alta esperanza de vida.</a:t>
            </a:r>
          </a:p>
          <a:p>
            <a:pPr>
              <a:buFont typeface="Wingdings" pitchFamily="2" charset="2"/>
              <a:buBlip>
                <a:blip r:embed="rId3"/>
              </a:buBlip>
            </a:pPr>
            <a:r>
              <a:rPr lang="es-ES" sz="2000" b="1" dirty="0">
                <a:latin typeface="Century Gothic" pitchFamily="34" charset="0"/>
              </a:rPr>
              <a:t>  Baja mortalidad infantil.</a:t>
            </a:r>
          </a:p>
          <a:p>
            <a:pPr>
              <a:buFont typeface="Wingdings" pitchFamily="2" charset="2"/>
              <a:buBlip>
                <a:blip r:embed="rId3"/>
              </a:buBlip>
            </a:pPr>
            <a:r>
              <a:rPr lang="es-ES" sz="2000" b="1" dirty="0">
                <a:latin typeface="Century Gothic" pitchFamily="34" charset="0"/>
              </a:rPr>
              <a:t>  Alto ingreso per cápita.</a:t>
            </a:r>
          </a:p>
          <a:p>
            <a:pPr>
              <a:buFont typeface="Wingdings" pitchFamily="2" charset="2"/>
              <a:buBlip>
                <a:blip r:embed="rId3"/>
              </a:buBlip>
            </a:pPr>
            <a:r>
              <a:rPr lang="es-ES" sz="2000" b="1" dirty="0">
                <a:latin typeface="Century Gothic" pitchFamily="34" charset="0"/>
              </a:rPr>
              <a:t>  Seguridad social.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872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58726"/>
                                        </p:tgtEl>
                                        <p:attrNameLst>
                                          <p:attrName>style.visibility</p:attrName>
                                        </p:attrNameLst>
                                      </p:cBhvr>
                                      <p:to>
                                        <p:strVal val="visible"/>
                                      </p:to>
                                    </p:set>
                                    <p:anim calcmode="lin" valueType="num">
                                      <p:cBhvr>
                                        <p:cTn id="15" dur="500" fill="hold"/>
                                        <p:tgtEl>
                                          <p:spTgt spid="158726"/>
                                        </p:tgtEl>
                                        <p:attrNameLst>
                                          <p:attrName>ppt_w</p:attrName>
                                        </p:attrNameLst>
                                      </p:cBhvr>
                                      <p:tavLst>
                                        <p:tav tm="0">
                                          <p:val>
                                            <p:fltVal val="0"/>
                                          </p:val>
                                        </p:tav>
                                        <p:tav tm="100000">
                                          <p:val>
                                            <p:strVal val="#ppt_w"/>
                                          </p:val>
                                        </p:tav>
                                      </p:tavLst>
                                    </p:anim>
                                    <p:anim calcmode="lin" valueType="num">
                                      <p:cBhvr>
                                        <p:cTn id="16" dur="500" fill="hold"/>
                                        <p:tgtEl>
                                          <p:spTgt spid="1587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P spid="15872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371600" y="609600"/>
            <a:ext cx="5562600" cy="946150"/>
          </a:xfrm>
          <a:prstGeom prst="rect">
            <a:avLst/>
          </a:prstGeom>
          <a:noFill/>
          <a:ln w="9525">
            <a:noFill/>
            <a:miter lim="800000"/>
            <a:headEnd/>
            <a:tailEnd/>
          </a:ln>
          <a:effectLst/>
        </p:spPr>
        <p:txBody>
          <a:bodyPr anchor="ctr">
            <a:spAutoFit/>
          </a:bodyPr>
          <a:lstStyle/>
          <a:p>
            <a:pPr marL="342900" indent="-342900" algn="ctr"/>
            <a:r>
              <a:rPr lang="es-CL" sz="2800" b="1">
                <a:solidFill>
                  <a:srgbClr val="FF0000"/>
                </a:solidFill>
                <a:latin typeface="Century Gothic" pitchFamily="34" charset="0"/>
              </a:rPr>
              <a:t>Características de los países subdesarrollados.</a:t>
            </a:r>
          </a:p>
        </p:txBody>
      </p:sp>
      <p:grpSp>
        <p:nvGrpSpPr>
          <p:cNvPr id="2" name="Group 3"/>
          <p:cNvGrpSpPr>
            <a:grpSpLocks/>
          </p:cNvGrpSpPr>
          <p:nvPr/>
        </p:nvGrpSpPr>
        <p:grpSpPr bwMode="auto">
          <a:xfrm>
            <a:off x="1331913" y="1701800"/>
            <a:ext cx="3843337" cy="4606925"/>
            <a:chOff x="930" y="1207"/>
            <a:chExt cx="2421" cy="2902"/>
          </a:xfrm>
        </p:grpSpPr>
        <p:pic>
          <p:nvPicPr>
            <p:cNvPr id="159748" name="Picture 4" descr="niger%201-711137"/>
            <p:cNvPicPr>
              <a:picLocks noChangeAspect="1" noChangeArrowheads="1"/>
            </p:cNvPicPr>
            <p:nvPr/>
          </p:nvPicPr>
          <p:blipFill>
            <a:blip r:embed="rId2" cstate="print"/>
            <a:srcRect/>
            <a:stretch>
              <a:fillRect/>
            </a:stretch>
          </p:blipFill>
          <p:spPr bwMode="auto">
            <a:xfrm>
              <a:off x="1383" y="1207"/>
              <a:ext cx="1479" cy="2223"/>
            </a:xfrm>
            <a:prstGeom prst="rect">
              <a:avLst/>
            </a:prstGeom>
            <a:noFill/>
            <a:ln w="38100" cmpd="dbl">
              <a:solidFill>
                <a:schemeClr val="tx1"/>
              </a:solidFill>
              <a:miter lim="800000"/>
              <a:headEnd/>
              <a:tailEnd/>
            </a:ln>
          </p:spPr>
        </p:pic>
        <p:sp>
          <p:nvSpPr>
            <p:cNvPr id="159749" name="Text Box 5"/>
            <p:cNvSpPr txBox="1">
              <a:spLocks noChangeArrowheads="1"/>
            </p:cNvSpPr>
            <p:nvPr/>
          </p:nvSpPr>
          <p:spPr bwMode="auto">
            <a:xfrm>
              <a:off x="930" y="3475"/>
              <a:ext cx="2421" cy="634"/>
            </a:xfrm>
            <a:prstGeom prst="rect">
              <a:avLst/>
            </a:prstGeom>
            <a:noFill/>
            <a:ln w="9525">
              <a:noFill/>
              <a:miter lim="800000"/>
              <a:headEnd/>
              <a:tailEnd/>
            </a:ln>
            <a:effectLst/>
          </p:spPr>
          <p:txBody>
            <a:bodyPr wrap="none">
              <a:spAutoFit/>
            </a:bodyPr>
            <a:lstStyle/>
            <a:p>
              <a:pPr algn="ctr"/>
              <a:r>
                <a:rPr lang="es-ES" sz="2000">
                  <a:latin typeface="Century Gothic" pitchFamily="34" charset="0"/>
                </a:rPr>
                <a:t>Níger, ocupó el año 2005</a:t>
              </a:r>
            </a:p>
            <a:p>
              <a:pPr algn="ctr"/>
              <a:r>
                <a:rPr lang="es-ES" sz="2000">
                  <a:latin typeface="Century Gothic" pitchFamily="34" charset="0"/>
                </a:rPr>
                <a:t>el último lugar del IDH, puesto</a:t>
              </a:r>
            </a:p>
            <a:p>
              <a:pPr algn="ctr"/>
              <a:r>
                <a:rPr lang="es-ES" sz="2000">
                  <a:latin typeface="Century Gothic" pitchFamily="34" charset="0"/>
                </a:rPr>
                <a:t>177.</a:t>
              </a:r>
            </a:p>
          </p:txBody>
        </p:sp>
      </p:grpSp>
      <p:sp>
        <p:nvSpPr>
          <p:cNvPr id="159750" name="Text Box 6"/>
          <p:cNvSpPr txBox="1">
            <a:spLocks noChangeArrowheads="1"/>
          </p:cNvSpPr>
          <p:nvPr/>
        </p:nvSpPr>
        <p:spPr bwMode="auto">
          <a:xfrm>
            <a:off x="4643438" y="1989138"/>
            <a:ext cx="4284662" cy="2530475"/>
          </a:xfrm>
          <a:prstGeom prst="rect">
            <a:avLst/>
          </a:prstGeom>
          <a:noFill/>
          <a:ln w="9525">
            <a:noFill/>
            <a:miter lim="800000"/>
            <a:headEnd/>
            <a:tailEnd/>
          </a:ln>
          <a:effectLst/>
        </p:spPr>
        <p:txBody>
          <a:bodyPr>
            <a:spAutoFit/>
          </a:bodyPr>
          <a:lstStyle/>
          <a:p>
            <a:pPr>
              <a:buFont typeface="Wingdings" pitchFamily="2" charset="2"/>
              <a:buBlip>
                <a:blip r:embed="rId3"/>
              </a:buBlip>
            </a:pPr>
            <a:r>
              <a:rPr lang="es-ES" sz="2000" dirty="0">
                <a:latin typeface="Century Gothic" pitchFamily="34" charset="0"/>
              </a:rPr>
              <a:t>  </a:t>
            </a:r>
            <a:r>
              <a:rPr lang="es-ES" sz="2000" b="1" dirty="0">
                <a:latin typeface="Century Gothic" pitchFamily="34" charset="0"/>
              </a:rPr>
              <a:t>Baja escolaridad.</a:t>
            </a:r>
          </a:p>
          <a:p>
            <a:pPr>
              <a:buFont typeface="Wingdings" pitchFamily="2" charset="2"/>
              <a:buBlip>
                <a:blip r:embed="rId3"/>
              </a:buBlip>
            </a:pPr>
            <a:r>
              <a:rPr lang="es-ES" sz="2000" b="1" dirty="0">
                <a:latin typeface="Century Gothic" pitchFamily="34" charset="0"/>
              </a:rPr>
              <a:t>  Baja esperanza de vida.</a:t>
            </a:r>
          </a:p>
          <a:p>
            <a:pPr>
              <a:buFont typeface="Wingdings" pitchFamily="2" charset="2"/>
              <a:buBlip>
                <a:blip r:embed="rId3"/>
              </a:buBlip>
            </a:pPr>
            <a:r>
              <a:rPr lang="es-ES" sz="2000" b="1" dirty="0">
                <a:latin typeface="Century Gothic" pitchFamily="34" charset="0"/>
              </a:rPr>
              <a:t>  Alta mortalidad infantil.</a:t>
            </a:r>
          </a:p>
          <a:p>
            <a:pPr>
              <a:buFont typeface="Wingdings" pitchFamily="2" charset="2"/>
              <a:buBlip>
                <a:blip r:embed="rId3"/>
              </a:buBlip>
            </a:pPr>
            <a:r>
              <a:rPr lang="es-ES" sz="2000" b="1" dirty="0">
                <a:latin typeface="Century Gothic" pitchFamily="34" charset="0"/>
              </a:rPr>
              <a:t>  Bajo ingreso per cápita.</a:t>
            </a:r>
          </a:p>
          <a:p>
            <a:pPr>
              <a:buFont typeface="Wingdings" pitchFamily="2" charset="2"/>
              <a:buBlip>
                <a:blip r:embed="rId3"/>
              </a:buBlip>
            </a:pPr>
            <a:r>
              <a:rPr lang="es-ES" sz="2000" b="1" dirty="0">
                <a:latin typeface="Century Gothic" pitchFamily="34" charset="0"/>
              </a:rPr>
              <a:t>  Dependencia económica y  tecnológica.</a:t>
            </a:r>
          </a:p>
          <a:p>
            <a:pPr>
              <a:buFont typeface="Wingdings" pitchFamily="2" charset="2"/>
              <a:buBlip>
                <a:blip r:embed="rId3"/>
              </a:buBlip>
            </a:pPr>
            <a:r>
              <a:rPr lang="es-ES" sz="2000" b="1" dirty="0">
                <a:latin typeface="Century Gothic" pitchFamily="34" charset="0"/>
              </a:rPr>
              <a:t>  Cesantía estructural.</a:t>
            </a:r>
          </a:p>
          <a:p>
            <a:pPr>
              <a:buFont typeface="Wingdings" pitchFamily="2" charset="2"/>
              <a:buBlip>
                <a:blip r:embed="rId3"/>
              </a:buBlip>
            </a:pPr>
            <a:r>
              <a:rPr lang="es-ES" sz="2000" b="1" dirty="0">
                <a:latin typeface="Century Gothic" pitchFamily="34" charset="0"/>
              </a:rPr>
              <a:t>  Informalidad en la economía</a:t>
            </a:r>
            <a:r>
              <a:rPr lang="es-ES" sz="2000" dirty="0">
                <a:latin typeface="Century Gothic"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974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59750"/>
                                        </p:tgtEl>
                                        <p:attrNameLst>
                                          <p:attrName>style.visibility</p:attrName>
                                        </p:attrNameLst>
                                      </p:cBhvr>
                                      <p:to>
                                        <p:strVal val="visible"/>
                                      </p:to>
                                    </p:set>
                                    <p:anim calcmode="lin" valueType="num">
                                      <p:cBhvr>
                                        <p:cTn id="15" dur="500" fill="hold"/>
                                        <p:tgtEl>
                                          <p:spTgt spid="159750"/>
                                        </p:tgtEl>
                                        <p:attrNameLst>
                                          <p:attrName>ppt_w</p:attrName>
                                        </p:attrNameLst>
                                      </p:cBhvr>
                                      <p:tavLst>
                                        <p:tav tm="0">
                                          <p:val>
                                            <p:fltVal val="0"/>
                                          </p:val>
                                        </p:tav>
                                        <p:tav tm="100000">
                                          <p:val>
                                            <p:strVal val="#ppt_w"/>
                                          </p:val>
                                        </p:tav>
                                      </p:tavLst>
                                    </p:anim>
                                    <p:anim calcmode="lin" valueType="num">
                                      <p:cBhvr>
                                        <p:cTn id="16" dur="500" fill="hold"/>
                                        <p:tgtEl>
                                          <p:spTgt spid="159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P spid="15975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295400" y="2133600"/>
            <a:ext cx="7634288" cy="2838450"/>
          </a:xfrm>
          <a:prstGeom prst="rect">
            <a:avLst/>
          </a:prstGeom>
          <a:noFill/>
          <a:ln w="9525">
            <a:noFill/>
            <a:miter lim="800000"/>
            <a:headEnd/>
            <a:tailEnd/>
          </a:ln>
          <a:effectLst/>
        </p:spPr>
        <p:txBody>
          <a:bodyPr anchor="ctr">
            <a:spAutoFit/>
          </a:bodyPr>
          <a:lstStyle/>
          <a:p>
            <a:pPr algn="ctr"/>
            <a:r>
              <a:rPr lang="es-CL" sz="3600" b="1" dirty="0">
                <a:latin typeface="Century Gothic" pitchFamily="34" charset="0"/>
              </a:rPr>
              <a:t>EL PROBLEMA DE LA COORDINACIÓN ECONÓMICA </a:t>
            </a:r>
          </a:p>
          <a:p>
            <a:pPr algn="ctr"/>
            <a:r>
              <a:rPr lang="es-CL" sz="3600" b="1" dirty="0">
                <a:latin typeface="Century Gothic" pitchFamily="34" charset="0"/>
              </a:rPr>
              <a:t>Y EL ROL DEL MERCADO </a:t>
            </a:r>
          </a:p>
          <a:p>
            <a:pPr algn="ctr"/>
            <a:r>
              <a:rPr lang="es-CL" sz="3600" b="1" dirty="0">
                <a:latin typeface="Century Gothic" pitchFamily="34" charset="0"/>
              </a:rPr>
              <a:t>EN EL SISTEMA ECONÓMICO NACIONAL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547813" y="1052513"/>
            <a:ext cx="7272337" cy="5310187"/>
          </a:xfrm>
          <a:prstGeom prst="rect">
            <a:avLst/>
          </a:prstGeom>
          <a:noFill/>
          <a:ln w="9525">
            <a:noFill/>
            <a:miter lim="800000"/>
            <a:headEnd/>
            <a:tailEnd/>
          </a:ln>
          <a:effectLst/>
        </p:spPr>
        <p:txBody>
          <a:bodyPr>
            <a:spAutoFit/>
          </a:bodyPr>
          <a:lstStyle/>
          <a:p>
            <a:pPr algn="just"/>
            <a:r>
              <a:rPr lang="es-ES">
                <a:latin typeface="Century Gothic" pitchFamily="34" charset="0"/>
              </a:rPr>
              <a:t>“En Chile se usaba la palabra feria para referirse al lugar donde se rematan animales. No era así la de Chillán. Pero se la tenía como la feria de las ferias. Un mar de vida, una especie de continuación de las antiguas ferias medievales, con sus compradores, sus vendedores, sus limosneros, cantores ciegos que narraban la crónica de los hechos de sangre, payaban los terremotos, la política del momento. El auditorio lo componía en su mayoría un montón de analfabetos que escuchaban abobados, con la boca abierta.</a:t>
            </a:r>
          </a:p>
          <a:p>
            <a:pPr algn="just"/>
            <a:r>
              <a:rPr lang="es-ES">
                <a:latin typeface="Century Gothic" pitchFamily="34" charset="0"/>
              </a:rPr>
              <a:t>La mañana de los sábados despierto temprano porque a las siete la plaza esta llena de gente y de gritos. No puedo perdérmela. Me llaman la atención las palabras, los pregones, expresiones misteriosas que de repente me suenan a melodía… Es la hora de ofrecer huevos de gallina soltera, causeo de patas, ¡arrollado tengo!, ¡tortillas de rescoldo de harina flor con chicharrones! Cuando pasa una señora elegante, cambia el pregón. ¡Pensamientos dobles, rosas fragantosas!” .</a:t>
            </a:r>
          </a:p>
          <a:p>
            <a:pPr algn="r"/>
            <a:r>
              <a:rPr lang="es-ES" b="1">
                <a:latin typeface="Century Gothic" pitchFamily="34" charset="0"/>
              </a:rPr>
              <a:t>Un muchacho del siglo XX</a:t>
            </a:r>
            <a:r>
              <a:rPr lang="es-ES">
                <a:latin typeface="Century Gothic" pitchFamily="34" charset="0"/>
              </a:rPr>
              <a:t>, Volodia Teitelboim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5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447800" y="381000"/>
            <a:ext cx="6954838" cy="946150"/>
          </a:xfrm>
          <a:prstGeom prst="rect">
            <a:avLst/>
          </a:prstGeom>
          <a:noFill/>
          <a:ln w="9525">
            <a:noFill/>
            <a:miter lim="800000"/>
            <a:headEnd/>
            <a:tailEnd/>
          </a:ln>
          <a:effectLst/>
        </p:spPr>
        <p:txBody>
          <a:bodyPr wrap="none" anchor="ctr">
            <a:spAutoFit/>
          </a:bodyPr>
          <a:lstStyle/>
          <a:p>
            <a:pPr marL="342900" indent="-342900" algn="ctr">
              <a:buFontTx/>
              <a:buAutoNum type="arabicPeriod"/>
            </a:pPr>
            <a:r>
              <a:rPr lang="es-CL" sz="2800" b="1">
                <a:solidFill>
                  <a:srgbClr val="FF0000"/>
                </a:solidFill>
                <a:latin typeface="Century Gothic" pitchFamily="34" charset="0"/>
              </a:rPr>
              <a:t>EL PROBLEMA DE LA COORDINACIÓN </a:t>
            </a:r>
          </a:p>
          <a:p>
            <a:pPr marL="342900" indent="-342900" algn="ctr"/>
            <a:r>
              <a:rPr lang="es-CL" sz="2800" b="1">
                <a:solidFill>
                  <a:srgbClr val="FF0000"/>
                </a:solidFill>
                <a:latin typeface="Century Gothic" pitchFamily="34" charset="0"/>
              </a:rPr>
              <a:t>ECONÓMICA</a:t>
            </a:r>
          </a:p>
        </p:txBody>
      </p:sp>
      <p:sp>
        <p:nvSpPr>
          <p:cNvPr id="136195" name="Oval 3"/>
          <p:cNvSpPr>
            <a:spLocks noChangeArrowheads="1"/>
          </p:cNvSpPr>
          <p:nvPr/>
        </p:nvSpPr>
        <p:spPr bwMode="auto">
          <a:xfrm>
            <a:off x="4953000" y="2590800"/>
            <a:ext cx="3960813" cy="2427288"/>
          </a:xfrm>
          <a:prstGeom prst="ellipse">
            <a:avLst/>
          </a:prstGeom>
          <a:solidFill>
            <a:srgbClr val="FFFF99"/>
          </a:solidFill>
          <a:ln w="9525">
            <a:solidFill>
              <a:schemeClr val="tx1"/>
            </a:solidFill>
            <a:round/>
            <a:headEnd/>
            <a:tailEnd/>
          </a:ln>
          <a:effectLst/>
        </p:spPr>
        <p:txBody>
          <a:bodyPr wrap="none" anchor="ctr"/>
          <a:lstStyle/>
          <a:p>
            <a:pPr algn="ctr"/>
            <a:endParaRPr lang="es-ES" sz="2000">
              <a:latin typeface="Century Gothic" pitchFamily="34" charset="0"/>
            </a:endParaRPr>
          </a:p>
          <a:p>
            <a:pPr algn="ctr"/>
            <a:r>
              <a:rPr lang="es-ES" sz="2000">
                <a:latin typeface="Century Gothic" pitchFamily="34" charset="0"/>
              </a:rPr>
              <a:t>LA ACTIVIDAD ECONÓMICA</a:t>
            </a:r>
          </a:p>
          <a:p>
            <a:pPr algn="ctr"/>
            <a:r>
              <a:rPr lang="es-ES" sz="2000">
                <a:latin typeface="Century Gothic" pitchFamily="34" charset="0"/>
              </a:rPr>
              <a:t> REQUIERE </a:t>
            </a:r>
          </a:p>
          <a:p>
            <a:pPr algn="ctr"/>
            <a:r>
              <a:rPr lang="es-ES" sz="2000">
                <a:latin typeface="Century Gothic" pitchFamily="34" charset="0"/>
              </a:rPr>
              <a:t>DE COORDINACIÓN</a:t>
            </a:r>
          </a:p>
          <a:p>
            <a:pPr algn="ctr"/>
            <a:endParaRPr lang="es-ES" sz="2000">
              <a:latin typeface="Century Gothic" pitchFamily="34" charset="0"/>
            </a:endParaRPr>
          </a:p>
        </p:txBody>
      </p:sp>
      <p:sp>
        <p:nvSpPr>
          <p:cNvPr id="136196" name="Text Box 4"/>
          <p:cNvSpPr txBox="1">
            <a:spLocks noChangeArrowheads="1"/>
          </p:cNvSpPr>
          <p:nvPr/>
        </p:nvSpPr>
        <p:spPr bwMode="auto">
          <a:xfrm>
            <a:off x="2581275" y="1747838"/>
            <a:ext cx="2320925" cy="7016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Producto de la </a:t>
            </a:r>
          </a:p>
          <a:p>
            <a:pPr algn="ctr"/>
            <a:r>
              <a:rPr lang="es-ES" sz="2000">
                <a:latin typeface="Century Gothic" pitchFamily="34" charset="0"/>
              </a:rPr>
              <a:t>economía global</a:t>
            </a:r>
          </a:p>
        </p:txBody>
      </p:sp>
      <p:sp>
        <p:nvSpPr>
          <p:cNvPr id="136197" name="Text Box 5"/>
          <p:cNvSpPr txBox="1">
            <a:spLocks noChangeArrowheads="1"/>
          </p:cNvSpPr>
          <p:nvPr/>
        </p:nvSpPr>
        <p:spPr bwMode="auto">
          <a:xfrm>
            <a:off x="2771775" y="5300663"/>
            <a:ext cx="2573338" cy="1311275"/>
          </a:xfrm>
          <a:prstGeom prst="rect">
            <a:avLst/>
          </a:prstGeom>
          <a:noFill/>
          <a:ln w="9525">
            <a:noFill/>
            <a:miter lim="800000"/>
            <a:headEnd/>
            <a:tailEnd/>
          </a:ln>
          <a:effectLst/>
        </p:spPr>
        <p:txBody>
          <a:bodyPr>
            <a:spAutoFit/>
          </a:bodyPr>
          <a:lstStyle/>
          <a:p>
            <a:pPr algn="ctr"/>
            <a:r>
              <a:rPr lang="es-ES" sz="2000">
                <a:latin typeface="Century Gothic" pitchFamily="34" charset="0"/>
              </a:rPr>
              <a:t>Producto de las características</a:t>
            </a:r>
          </a:p>
          <a:p>
            <a:pPr algn="ctr"/>
            <a:r>
              <a:rPr lang="es-ES" sz="2000">
                <a:latin typeface="Century Gothic" pitchFamily="34" charset="0"/>
              </a:rPr>
              <a:t>económicas de cada país</a:t>
            </a:r>
          </a:p>
        </p:txBody>
      </p:sp>
      <p:sp>
        <p:nvSpPr>
          <p:cNvPr id="136198" name="Text Box 6"/>
          <p:cNvSpPr txBox="1">
            <a:spLocks noChangeArrowheads="1"/>
          </p:cNvSpPr>
          <p:nvPr/>
        </p:nvSpPr>
        <p:spPr bwMode="auto">
          <a:xfrm>
            <a:off x="1403350" y="3068638"/>
            <a:ext cx="2836863" cy="1311275"/>
          </a:xfrm>
          <a:prstGeom prst="rect">
            <a:avLst/>
          </a:prstGeom>
          <a:noFill/>
          <a:ln w="9525">
            <a:noFill/>
            <a:miter lim="800000"/>
            <a:headEnd/>
            <a:tailEnd/>
          </a:ln>
          <a:effectLst/>
        </p:spPr>
        <p:txBody>
          <a:bodyPr>
            <a:spAutoFit/>
          </a:bodyPr>
          <a:lstStyle/>
          <a:p>
            <a:pPr algn="ctr"/>
            <a:r>
              <a:rPr lang="es-ES" sz="2000">
                <a:latin typeface="Century Gothic" pitchFamily="34" charset="0"/>
              </a:rPr>
              <a:t>Producto de la </a:t>
            </a:r>
          </a:p>
          <a:p>
            <a:pPr algn="ctr"/>
            <a:r>
              <a:rPr lang="es-ES" sz="2000">
                <a:latin typeface="Century Gothic" pitchFamily="34" charset="0"/>
              </a:rPr>
              <a:t>interacción</a:t>
            </a:r>
          </a:p>
          <a:p>
            <a:pPr algn="ctr"/>
            <a:r>
              <a:rPr lang="es-ES" sz="2000">
                <a:latin typeface="Century Gothic" pitchFamily="34" charset="0"/>
              </a:rPr>
              <a:t>de los </a:t>
            </a:r>
            <a:r>
              <a:rPr lang="es-ES" sz="2000" b="1" u="sng">
                <a:latin typeface="Century Gothic" pitchFamily="34" charset="0"/>
                <a:hlinkClick r:id="rId2" action="ppaction://hlinksldjump"/>
              </a:rPr>
              <a:t>agentes económicos</a:t>
            </a:r>
            <a:endParaRPr lang="es-ES" sz="2000" b="1" u="sng">
              <a:latin typeface="Century Gothic" pitchFamily="34" charset="0"/>
            </a:endParaRPr>
          </a:p>
        </p:txBody>
      </p:sp>
      <p:sp>
        <p:nvSpPr>
          <p:cNvPr id="136199" name="AutoShape 7"/>
          <p:cNvSpPr>
            <a:spLocks noChangeArrowheads="1"/>
          </p:cNvSpPr>
          <p:nvPr/>
        </p:nvSpPr>
        <p:spPr bwMode="auto">
          <a:xfrm rot="1684350">
            <a:off x="4859338" y="2349500"/>
            <a:ext cx="863600" cy="485775"/>
          </a:xfrm>
          <a:prstGeom prst="rightArrow">
            <a:avLst>
              <a:gd name="adj1" fmla="val 50000"/>
              <a:gd name="adj2" fmla="val 44444"/>
            </a:avLst>
          </a:prstGeom>
          <a:solidFill>
            <a:srgbClr val="FFFF99"/>
          </a:solidFill>
          <a:ln w="9525">
            <a:solidFill>
              <a:schemeClr val="tx1"/>
            </a:solidFill>
            <a:miter lim="800000"/>
            <a:headEnd/>
            <a:tailEnd/>
          </a:ln>
          <a:effectLst/>
        </p:spPr>
        <p:txBody>
          <a:bodyPr wrap="none" anchor="ctr"/>
          <a:lstStyle/>
          <a:p>
            <a:endParaRPr lang="es-CL"/>
          </a:p>
        </p:txBody>
      </p:sp>
      <p:sp>
        <p:nvSpPr>
          <p:cNvPr id="136200" name="AutoShape 8"/>
          <p:cNvSpPr>
            <a:spLocks noChangeArrowheads="1"/>
          </p:cNvSpPr>
          <p:nvPr/>
        </p:nvSpPr>
        <p:spPr bwMode="auto">
          <a:xfrm>
            <a:off x="4067175" y="3429000"/>
            <a:ext cx="863600" cy="485775"/>
          </a:xfrm>
          <a:prstGeom prst="rightArrow">
            <a:avLst>
              <a:gd name="adj1" fmla="val 50000"/>
              <a:gd name="adj2" fmla="val 44444"/>
            </a:avLst>
          </a:prstGeom>
          <a:solidFill>
            <a:srgbClr val="FFFF99"/>
          </a:solidFill>
          <a:ln w="9525">
            <a:solidFill>
              <a:schemeClr val="tx1"/>
            </a:solidFill>
            <a:miter lim="800000"/>
            <a:headEnd/>
            <a:tailEnd/>
          </a:ln>
          <a:effectLst/>
        </p:spPr>
        <p:txBody>
          <a:bodyPr wrap="none" anchor="ctr"/>
          <a:lstStyle/>
          <a:p>
            <a:endParaRPr lang="es-CL"/>
          </a:p>
        </p:txBody>
      </p:sp>
      <p:sp>
        <p:nvSpPr>
          <p:cNvPr id="136201" name="AutoShape 9"/>
          <p:cNvSpPr>
            <a:spLocks noChangeArrowheads="1"/>
          </p:cNvSpPr>
          <p:nvPr/>
        </p:nvSpPr>
        <p:spPr bwMode="auto">
          <a:xfrm rot="-1844345">
            <a:off x="5148263" y="4941888"/>
            <a:ext cx="863600" cy="485775"/>
          </a:xfrm>
          <a:prstGeom prst="rightArrow">
            <a:avLst>
              <a:gd name="adj1" fmla="val 50000"/>
              <a:gd name="adj2" fmla="val 44444"/>
            </a:avLst>
          </a:prstGeom>
          <a:solidFill>
            <a:srgbClr val="FFFF99"/>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619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36195"/>
                                        </p:tgtEl>
                                        <p:attrNameLst>
                                          <p:attrName>style.visibility</p:attrName>
                                        </p:attrNameLst>
                                      </p:cBhvr>
                                      <p:to>
                                        <p:strVal val="visible"/>
                                      </p:to>
                                    </p:set>
                                    <p:anim calcmode="lin" valueType="num">
                                      <p:cBhvr>
                                        <p:cTn id="10" dur="500" fill="hold"/>
                                        <p:tgtEl>
                                          <p:spTgt spid="136195"/>
                                        </p:tgtEl>
                                        <p:attrNameLst>
                                          <p:attrName>ppt_w</p:attrName>
                                        </p:attrNameLst>
                                      </p:cBhvr>
                                      <p:tavLst>
                                        <p:tav tm="0">
                                          <p:val>
                                            <p:fltVal val="0"/>
                                          </p:val>
                                        </p:tav>
                                        <p:tav tm="100000">
                                          <p:val>
                                            <p:strVal val="#ppt_w"/>
                                          </p:val>
                                        </p:tav>
                                      </p:tavLst>
                                    </p:anim>
                                    <p:anim calcmode="lin" valueType="num">
                                      <p:cBhvr>
                                        <p:cTn id="11" dur="500" fill="hold"/>
                                        <p:tgtEl>
                                          <p:spTgt spid="136195"/>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1000"/>
                                  </p:stCondLst>
                                  <p:iterate type="lt">
                                    <p:tmAbs val="75"/>
                                  </p:iterate>
                                  <p:childTnLst>
                                    <p:set>
                                      <p:cBhvr>
                                        <p:cTn id="14" dur="1" fill="hold">
                                          <p:stCondLst>
                                            <p:cond delay="74"/>
                                          </p:stCondLst>
                                        </p:cTn>
                                        <p:tgtEl>
                                          <p:spTgt spid="136196"/>
                                        </p:tgtEl>
                                        <p:attrNameLst>
                                          <p:attrName>style.visibility</p:attrName>
                                        </p:attrNameLst>
                                      </p:cBhvr>
                                      <p:to>
                                        <p:strVal val="visible"/>
                                      </p:to>
                                    </p:set>
                                  </p:childTnLst>
                                </p:cTn>
                              </p:par>
                            </p:childTnLst>
                          </p:cTn>
                        </p:par>
                        <p:par>
                          <p:cTn id="15" fill="hold">
                            <p:stCondLst>
                              <p:cond delay="3950"/>
                            </p:stCondLst>
                            <p:childTnLst>
                              <p:par>
                                <p:cTn id="16" presetID="1" presetClass="entr" presetSubtype="0" fill="hold" grpId="0" nodeType="afterEffect">
                                  <p:stCondLst>
                                    <p:cond delay="0"/>
                                  </p:stCondLst>
                                  <p:childTnLst>
                                    <p:set>
                                      <p:cBhvr>
                                        <p:cTn id="17" dur="1" fill="hold">
                                          <p:stCondLst>
                                            <p:cond delay="499"/>
                                          </p:stCondLst>
                                        </p:cTn>
                                        <p:tgtEl>
                                          <p:spTgt spid="136199"/>
                                        </p:tgtEl>
                                        <p:attrNameLst>
                                          <p:attrName>style.visibility</p:attrName>
                                        </p:attrNameLst>
                                      </p:cBhvr>
                                      <p:to>
                                        <p:strVal val="visible"/>
                                      </p:to>
                                    </p:set>
                                  </p:childTnLst>
                                </p:cTn>
                              </p:par>
                            </p:childTnLst>
                          </p:cTn>
                        </p:par>
                        <p:par>
                          <p:cTn id="18" fill="hold">
                            <p:stCondLst>
                              <p:cond delay="4450"/>
                            </p:stCondLst>
                            <p:childTnLst>
                              <p:par>
                                <p:cTn id="19" presetID="1" presetClass="entr" presetSubtype="0" fill="hold" grpId="0" nodeType="afterEffect">
                                  <p:stCondLst>
                                    <p:cond delay="2000"/>
                                  </p:stCondLst>
                                  <p:iterate type="lt">
                                    <p:tmAbs val="75"/>
                                  </p:iterate>
                                  <p:childTnLst>
                                    <p:set>
                                      <p:cBhvr>
                                        <p:cTn id="20" dur="1" fill="hold">
                                          <p:stCondLst>
                                            <p:cond delay="74"/>
                                          </p:stCondLst>
                                        </p:cTn>
                                        <p:tgtEl>
                                          <p:spTgt spid="136198"/>
                                        </p:tgtEl>
                                        <p:attrNameLst>
                                          <p:attrName>style.visibility</p:attrName>
                                        </p:attrNameLst>
                                      </p:cBhvr>
                                      <p:to>
                                        <p:strVal val="visible"/>
                                      </p:to>
                                    </p:set>
                                  </p:childTnLst>
                                </p:cTn>
                              </p:par>
                            </p:childTnLst>
                          </p:cTn>
                        </p:par>
                        <p:par>
                          <p:cTn id="21" fill="hold">
                            <p:stCondLst>
                              <p:cond delay="9825"/>
                            </p:stCondLst>
                            <p:childTnLst>
                              <p:par>
                                <p:cTn id="22" presetID="1" presetClass="entr" presetSubtype="0" fill="hold" grpId="0" nodeType="afterEffect">
                                  <p:stCondLst>
                                    <p:cond delay="0"/>
                                  </p:stCondLst>
                                  <p:childTnLst>
                                    <p:set>
                                      <p:cBhvr>
                                        <p:cTn id="23" dur="1" fill="hold">
                                          <p:stCondLst>
                                            <p:cond delay="499"/>
                                          </p:stCondLst>
                                        </p:cTn>
                                        <p:tgtEl>
                                          <p:spTgt spid="136200"/>
                                        </p:tgtEl>
                                        <p:attrNameLst>
                                          <p:attrName>style.visibility</p:attrName>
                                        </p:attrNameLst>
                                      </p:cBhvr>
                                      <p:to>
                                        <p:strVal val="visible"/>
                                      </p:to>
                                    </p:set>
                                  </p:childTnLst>
                                </p:cTn>
                              </p:par>
                            </p:childTnLst>
                          </p:cTn>
                        </p:par>
                        <p:par>
                          <p:cTn id="24" fill="hold">
                            <p:stCondLst>
                              <p:cond delay="10325"/>
                            </p:stCondLst>
                            <p:childTnLst>
                              <p:par>
                                <p:cTn id="25" presetID="1" presetClass="entr" presetSubtype="0" fill="hold" grpId="0" nodeType="afterEffect">
                                  <p:stCondLst>
                                    <p:cond delay="2000"/>
                                  </p:stCondLst>
                                  <p:iterate type="lt">
                                    <p:tmAbs val="75"/>
                                  </p:iterate>
                                  <p:childTnLst>
                                    <p:set>
                                      <p:cBhvr>
                                        <p:cTn id="26" dur="1" fill="hold">
                                          <p:stCondLst>
                                            <p:cond delay="74"/>
                                          </p:stCondLst>
                                        </p:cTn>
                                        <p:tgtEl>
                                          <p:spTgt spid="136197"/>
                                        </p:tgtEl>
                                        <p:attrNameLst>
                                          <p:attrName>style.visibility</p:attrName>
                                        </p:attrNameLst>
                                      </p:cBhvr>
                                      <p:to>
                                        <p:strVal val="visible"/>
                                      </p:to>
                                    </p:set>
                                  </p:childTnLst>
                                </p:cTn>
                              </p:par>
                            </p:childTnLst>
                          </p:cTn>
                        </p:par>
                        <p:par>
                          <p:cTn id="27" fill="hold">
                            <p:stCondLst>
                              <p:cond delay="15925"/>
                            </p:stCondLst>
                            <p:childTnLst>
                              <p:par>
                                <p:cTn id="28" presetID="1" presetClass="entr" presetSubtype="0" fill="hold" grpId="0" nodeType="afterEffect">
                                  <p:stCondLst>
                                    <p:cond delay="0"/>
                                  </p:stCondLst>
                                  <p:childTnLst>
                                    <p:set>
                                      <p:cBhvr>
                                        <p:cTn id="29" dur="1" fill="hold">
                                          <p:stCondLst>
                                            <p:cond delay="499"/>
                                          </p:stCondLst>
                                        </p:cTn>
                                        <p:tgtEl>
                                          <p:spTgt spid="13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nimBg="1" autoUpdateAnimBg="0"/>
      <p:bldP spid="136196" grpId="0" autoUpdateAnimBg="0"/>
      <p:bldP spid="136197" grpId="0" autoUpdateAnimBg="0"/>
      <p:bldP spid="136198" grpId="0" autoUpdateAnimBg="0"/>
      <p:bldP spid="136199" grpId="0" animBg="1"/>
      <p:bldP spid="136200" grpId="0" animBg="1"/>
      <p:bldP spid="1362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331913" y="806450"/>
            <a:ext cx="5468937" cy="519113"/>
          </a:xfrm>
          <a:prstGeom prst="rect">
            <a:avLst/>
          </a:prstGeom>
          <a:noFill/>
          <a:ln w="9525">
            <a:noFill/>
            <a:miter lim="800000"/>
            <a:headEnd/>
            <a:tailEnd/>
          </a:ln>
          <a:effectLst/>
        </p:spPr>
        <p:txBody>
          <a:bodyPr wrap="none" anchor="ctr">
            <a:spAutoFit/>
          </a:bodyPr>
          <a:lstStyle/>
          <a:p>
            <a:r>
              <a:rPr lang="es-CL" sz="2800" b="1">
                <a:solidFill>
                  <a:srgbClr val="FF0000"/>
                </a:solidFill>
                <a:latin typeface="Century Gothic" pitchFamily="34" charset="0"/>
              </a:rPr>
              <a:t>1. EL PROBLEMA DE LA ESCASEZ</a:t>
            </a:r>
          </a:p>
        </p:txBody>
      </p:sp>
      <p:sp>
        <p:nvSpPr>
          <p:cNvPr id="136195" name="Rectangle 3"/>
          <p:cNvSpPr>
            <a:spLocks noChangeArrowheads="1"/>
          </p:cNvSpPr>
          <p:nvPr/>
        </p:nvSpPr>
        <p:spPr bwMode="auto">
          <a:xfrm>
            <a:off x="1403350" y="1628775"/>
            <a:ext cx="2179638" cy="457200"/>
          </a:xfrm>
          <a:prstGeom prst="rect">
            <a:avLst/>
          </a:prstGeom>
          <a:noFill/>
          <a:ln w="9525">
            <a:noFill/>
            <a:miter lim="800000"/>
            <a:headEnd/>
            <a:tailEnd/>
          </a:ln>
          <a:effectLst/>
        </p:spPr>
        <p:txBody>
          <a:bodyPr wrap="none" anchor="ctr">
            <a:spAutoFit/>
          </a:bodyPr>
          <a:lstStyle/>
          <a:p>
            <a:r>
              <a:rPr lang="es-CL" sz="2400" b="1">
                <a:solidFill>
                  <a:srgbClr val="3333CC"/>
                </a:solidFill>
                <a:effectLst>
                  <a:outerShdw blurRad="38100" dist="38100" dir="2700000" algn="tl">
                    <a:srgbClr val="C0C0C0"/>
                  </a:outerShdw>
                </a:effectLst>
                <a:latin typeface="Century Gothic" pitchFamily="34" charset="0"/>
              </a:rPr>
              <a:t>a. </a:t>
            </a:r>
            <a:r>
              <a:rPr lang="es-CL" sz="2400" b="1" u="sng">
                <a:solidFill>
                  <a:srgbClr val="3333CC"/>
                </a:solidFill>
                <a:latin typeface="Century Gothic" pitchFamily="34" charset="0"/>
                <a:hlinkClick r:id="rId2" action="ppaction://hlinksldjump"/>
              </a:rPr>
              <a:t>Necesidad</a:t>
            </a:r>
            <a:endParaRPr lang="es-CL" sz="2400" b="1" u="sng">
              <a:solidFill>
                <a:srgbClr val="3333CC"/>
              </a:solidFill>
              <a:latin typeface="Century Gothic" pitchFamily="34" charset="0"/>
            </a:endParaRPr>
          </a:p>
        </p:txBody>
      </p:sp>
      <p:pic>
        <p:nvPicPr>
          <p:cNvPr id="136196" name="Picture 4" descr="imagen33"/>
          <p:cNvPicPr>
            <a:picLocks noChangeAspect="1" noChangeArrowheads="1"/>
          </p:cNvPicPr>
          <p:nvPr/>
        </p:nvPicPr>
        <p:blipFill>
          <a:blip r:embed="rId3" cstate="print"/>
          <a:srcRect/>
          <a:stretch>
            <a:fillRect/>
          </a:stretch>
        </p:blipFill>
        <p:spPr bwMode="auto">
          <a:xfrm>
            <a:off x="1547813" y="3213100"/>
            <a:ext cx="4464050" cy="3098800"/>
          </a:xfrm>
          <a:prstGeom prst="rect">
            <a:avLst/>
          </a:prstGeom>
          <a:noFill/>
        </p:spPr>
      </p:pic>
      <p:sp>
        <p:nvSpPr>
          <p:cNvPr id="136197" name="Text Box 5"/>
          <p:cNvSpPr txBox="1">
            <a:spLocks noChangeArrowheads="1"/>
          </p:cNvSpPr>
          <p:nvPr/>
        </p:nvSpPr>
        <p:spPr bwMode="auto">
          <a:xfrm>
            <a:off x="4643438" y="2060575"/>
            <a:ext cx="3548062" cy="22256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Las necesidades se definen como todo aquello que requiere o desea una persona para la conservación de la vida y cuya provisión causa satisfacción</a:t>
            </a:r>
            <a:r>
              <a:rPr lang="es-ES" sz="2000" b="1" dirty="0">
                <a:latin typeface="Century Gothic"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619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36195"/>
                                        </p:tgtEl>
                                        <p:attrNameLst>
                                          <p:attrName>style.visibility</p:attrName>
                                        </p:attrNameLst>
                                      </p:cBhvr>
                                      <p:to>
                                        <p:strVal val="visible"/>
                                      </p:to>
                                    </p:se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136196"/>
                                        </p:tgtEl>
                                        <p:attrNameLst>
                                          <p:attrName>style.visibility</p:attrName>
                                        </p:attrNameLst>
                                      </p:cBhvr>
                                      <p:to>
                                        <p:strVal val="visible"/>
                                      </p:to>
                                    </p:set>
                                    <p:anim calcmode="lin" valueType="num">
                                      <p:cBhvr>
                                        <p:cTn id="13" dur="500" fill="hold"/>
                                        <p:tgtEl>
                                          <p:spTgt spid="136196"/>
                                        </p:tgtEl>
                                        <p:attrNameLst>
                                          <p:attrName>ppt_w</p:attrName>
                                        </p:attrNameLst>
                                      </p:cBhvr>
                                      <p:tavLst>
                                        <p:tav tm="0">
                                          <p:val>
                                            <p:fltVal val="0"/>
                                          </p:val>
                                        </p:tav>
                                        <p:tav tm="100000">
                                          <p:val>
                                            <p:strVal val="#ppt_w"/>
                                          </p:val>
                                        </p:tav>
                                      </p:tavLst>
                                    </p:anim>
                                    <p:anim calcmode="lin" valueType="num">
                                      <p:cBhvr>
                                        <p:cTn id="14" dur="500" fill="hold"/>
                                        <p:tgtEl>
                                          <p:spTgt spid="136196"/>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499"/>
                                          </p:stCondLst>
                                        </p:cTn>
                                        <p:tgtEl>
                                          <p:spTgt spid="136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P spid="13619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403350" y="806450"/>
            <a:ext cx="4478338" cy="519113"/>
          </a:xfrm>
          <a:prstGeom prst="rect">
            <a:avLst/>
          </a:prstGeom>
          <a:noFill/>
          <a:ln w="9525">
            <a:noFill/>
            <a:miter lim="800000"/>
            <a:headEnd/>
            <a:tailEnd/>
          </a:ln>
          <a:effectLst/>
        </p:spPr>
        <p:txBody>
          <a:bodyPr wrap="none" anchor="ctr">
            <a:spAutoFit/>
          </a:bodyPr>
          <a:lstStyle/>
          <a:p>
            <a:r>
              <a:rPr lang="es-CL" sz="2800" b="1">
                <a:solidFill>
                  <a:srgbClr val="FF0000"/>
                </a:solidFill>
                <a:latin typeface="Century Gothic" pitchFamily="34" charset="0"/>
              </a:rPr>
              <a:t>Los agentes económicos</a:t>
            </a:r>
          </a:p>
        </p:txBody>
      </p:sp>
      <p:grpSp>
        <p:nvGrpSpPr>
          <p:cNvPr id="2" name="Group 3"/>
          <p:cNvGrpSpPr>
            <a:grpSpLocks/>
          </p:cNvGrpSpPr>
          <p:nvPr/>
        </p:nvGrpSpPr>
        <p:grpSpPr bwMode="auto">
          <a:xfrm>
            <a:off x="4500563" y="1268413"/>
            <a:ext cx="4411662" cy="2590800"/>
            <a:chOff x="2835" y="799"/>
            <a:chExt cx="2779" cy="1632"/>
          </a:xfrm>
        </p:grpSpPr>
        <p:sp>
          <p:nvSpPr>
            <p:cNvPr id="137220" name="Text Box 4"/>
            <p:cNvSpPr txBox="1">
              <a:spLocks noChangeArrowheads="1"/>
            </p:cNvSpPr>
            <p:nvPr/>
          </p:nvSpPr>
          <p:spPr bwMode="auto">
            <a:xfrm>
              <a:off x="2835" y="1026"/>
              <a:ext cx="1178" cy="250"/>
            </a:xfrm>
            <a:prstGeom prst="rect">
              <a:avLst/>
            </a:prstGeom>
            <a:noFill/>
            <a:ln w="9525">
              <a:noFill/>
              <a:miter lim="800000"/>
              <a:headEnd/>
              <a:tailEnd/>
            </a:ln>
            <a:effectLst/>
          </p:spPr>
          <p:txBody>
            <a:bodyPr wrap="none">
              <a:spAutoFit/>
            </a:bodyPr>
            <a:lstStyle/>
            <a:p>
              <a:r>
                <a:rPr lang="es-ES" sz="2000" b="1">
                  <a:effectLst>
                    <a:outerShdw blurRad="38100" dist="38100" dir="2700000" algn="tl">
                      <a:srgbClr val="C0C0C0"/>
                    </a:outerShdw>
                  </a:effectLst>
                  <a:latin typeface="Century Gothic" pitchFamily="34" charset="0"/>
                </a:rPr>
                <a:t>1. Las familias</a:t>
              </a:r>
            </a:p>
          </p:txBody>
        </p:sp>
        <p:pic>
          <p:nvPicPr>
            <p:cNvPr id="137221" name="Picture 5" descr="retiro"/>
            <p:cNvPicPr>
              <a:picLocks noChangeAspect="1" noChangeArrowheads="1"/>
            </p:cNvPicPr>
            <p:nvPr/>
          </p:nvPicPr>
          <p:blipFill>
            <a:blip r:embed="rId2" cstate="print"/>
            <a:srcRect/>
            <a:stretch>
              <a:fillRect/>
            </a:stretch>
          </p:blipFill>
          <p:spPr bwMode="auto">
            <a:xfrm>
              <a:off x="4014" y="799"/>
              <a:ext cx="1600" cy="1632"/>
            </a:xfrm>
            <a:prstGeom prst="rect">
              <a:avLst/>
            </a:prstGeom>
            <a:noFill/>
            <a:ln w="38100" cmpd="dbl">
              <a:solidFill>
                <a:schemeClr val="tx1"/>
              </a:solidFill>
              <a:miter lim="800000"/>
              <a:headEnd/>
              <a:tailEnd/>
            </a:ln>
          </p:spPr>
        </p:pic>
      </p:grpSp>
      <p:grpSp>
        <p:nvGrpSpPr>
          <p:cNvPr id="3" name="Group 6"/>
          <p:cNvGrpSpPr>
            <a:grpSpLocks/>
          </p:cNvGrpSpPr>
          <p:nvPr/>
        </p:nvGrpSpPr>
        <p:grpSpPr bwMode="auto">
          <a:xfrm>
            <a:off x="1331913" y="2420938"/>
            <a:ext cx="4867275" cy="1979612"/>
            <a:chOff x="839" y="1525"/>
            <a:chExt cx="3066" cy="1247"/>
          </a:xfrm>
        </p:grpSpPr>
        <p:sp>
          <p:nvSpPr>
            <p:cNvPr id="137223" name="Text Box 7"/>
            <p:cNvSpPr txBox="1">
              <a:spLocks noChangeArrowheads="1"/>
            </p:cNvSpPr>
            <p:nvPr/>
          </p:nvSpPr>
          <p:spPr bwMode="auto">
            <a:xfrm>
              <a:off x="839" y="1525"/>
              <a:ext cx="1344" cy="250"/>
            </a:xfrm>
            <a:prstGeom prst="rect">
              <a:avLst/>
            </a:prstGeom>
            <a:noFill/>
            <a:ln w="9525">
              <a:noFill/>
              <a:miter lim="800000"/>
              <a:headEnd/>
              <a:tailEnd/>
            </a:ln>
            <a:effectLst/>
          </p:spPr>
          <p:txBody>
            <a:bodyPr wrap="none">
              <a:spAutoFit/>
            </a:bodyPr>
            <a:lstStyle/>
            <a:p>
              <a:r>
                <a:rPr lang="es-ES" sz="2000" b="1">
                  <a:effectLst>
                    <a:outerShdw blurRad="38100" dist="38100" dir="2700000" algn="tl">
                      <a:srgbClr val="C0C0C0"/>
                    </a:outerShdw>
                  </a:effectLst>
                  <a:latin typeface="Century Gothic" pitchFamily="34" charset="0"/>
                </a:rPr>
                <a:t>2. Las empresas</a:t>
              </a:r>
            </a:p>
          </p:txBody>
        </p:sp>
        <p:pic>
          <p:nvPicPr>
            <p:cNvPr id="137224" name="Picture 8" descr="empresas"/>
            <p:cNvPicPr>
              <a:picLocks noChangeAspect="1" noChangeArrowheads="1"/>
            </p:cNvPicPr>
            <p:nvPr/>
          </p:nvPicPr>
          <p:blipFill>
            <a:blip r:embed="rId3" cstate="print"/>
            <a:srcRect/>
            <a:stretch>
              <a:fillRect/>
            </a:stretch>
          </p:blipFill>
          <p:spPr bwMode="auto">
            <a:xfrm>
              <a:off x="2200" y="1525"/>
              <a:ext cx="1705" cy="1247"/>
            </a:xfrm>
            <a:prstGeom prst="rect">
              <a:avLst/>
            </a:prstGeom>
            <a:noFill/>
            <a:ln w="38100" cmpd="dbl">
              <a:solidFill>
                <a:schemeClr val="tx1"/>
              </a:solidFill>
              <a:miter lim="800000"/>
              <a:headEnd/>
              <a:tailEnd/>
            </a:ln>
          </p:spPr>
        </p:pic>
      </p:grpSp>
      <p:grpSp>
        <p:nvGrpSpPr>
          <p:cNvPr id="4" name="Group 9"/>
          <p:cNvGrpSpPr>
            <a:grpSpLocks/>
          </p:cNvGrpSpPr>
          <p:nvPr/>
        </p:nvGrpSpPr>
        <p:grpSpPr bwMode="auto">
          <a:xfrm>
            <a:off x="3924300" y="4581525"/>
            <a:ext cx="4724400" cy="2036763"/>
            <a:chOff x="2472" y="2886"/>
            <a:chExt cx="2976" cy="1283"/>
          </a:xfrm>
        </p:grpSpPr>
        <p:sp>
          <p:nvSpPr>
            <p:cNvPr id="137226" name="Text Box 10"/>
            <p:cNvSpPr txBox="1">
              <a:spLocks noChangeArrowheads="1"/>
            </p:cNvSpPr>
            <p:nvPr/>
          </p:nvSpPr>
          <p:spPr bwMode="auto">
            <a:xfrm>
              <a:off x="2472" y="3051"/>
              <a:ext cx="977" cy="250"/>
            </a:xfrm>
            <a:prstGeom prst="rect">
              <a:avLst/>
            </a:prstGeom>
            <a:noFill/>
            <a:ln w="9525">
              <a:noFill/>
              <a:miter lim="800000"/>
              <a:headEnd/>
              <a:tailEnd/>
            </a:ln>
            <a:effectLst/>
          </p:spPr>
          <p:txBody>
            <a:bodyPr wrap="none">
              <a:spAutoFit/>
            </a:bodyPr>
            <a:lstStyle/>
            <a:p>
              <a:r>
                <a:rPr lang="es-ES" sz="2000" b="1">
                  <a:effectLst>
                    <a:outerShdw blurRad="38100" dist="38100" dir="2700000" algn="tl">
                      <a:srgbClr val="C0C0C0"/>
                    </a:outerShdw>
                  </a:effectLst>
                  <a:latin typeface="Century Gothic" pitchFamily="34" charset="0"/>
                </a:rPr>
                <a:t>3. El Estado</a:t>
              </a:r>
            </a:p>
          </p:txBody>
        </p:sp>
        <p:pic>
          <p:nvPicPr>
            <p:cNvPr id="137227" name="Picture 11" descr="Palacio-de-la-moneda"/>
            <p:cNvPicPr>
              <a:picLocks noChangeAspect="1" noChangeArrowheads="1"/>
            </p:cNvPicPr>
            <p:nvPr/>
          </p:nvPicPr>
          <p:blipFill>
            <a:blip r:embed="rId4" cstate="print"/>
            <a:srcRect/>
            <a:stretch>
              <a:fillRect/>
            </a:stretch>
          </p:blipFill>
          <p:spPr bwMode="auto">
            <a:xfrm>
              <a:off x="3560" y="2886"/>
              <a:ext cx="1888" cy="1283"/>
            </a:xfrm>
            <a:prstGeom prst="rect">
              <a:avLst/>
            </a:prstGeom>
            <a:noFill/>
            <a:ln w="38100" cmpd="dbl">
              <a:solidFill>
                <a:schemeClr val="tx1"/>
              </a:solidFill>
              <a:miter lim="800000"/>
              <a:headEnd/>
              <a:tailEnd/>
            </a:ln>
          </p:spPr>
        </p:pic>
      </p:grpSp>
      <p:sp>
        <p:nvSpPr>
          <p:cNvPr id="137228" name="Text Box 12"/>
          <p:cNvSpPr txBox="1">
            <a:spLocks noChangeArrowheads="1"/>
          </p:cNvSpPr>
          <p:nvPr/>
        </p:nvSpPr>
        <p:spPr bwMode="auto">
          <a:xfrm>
            <a:off x="1692275" y="5949950"/>
            <a:ext cx="790575"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5"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72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23" presetClass="entr" presetSubtype="16" fill="hold" nodeType="afterEffect">
                                  <p:stCondLst>
                                    <p:cond delay="2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4500"/>
                            </p:stCondLst>
                            <p:childTnLst>
                              <p:par>
                                <p:cTn id="16" presetID="23" presetClass="entr" presetSubtype="16" fill="hold" nodeType="afterEffect">
                                  <p:stCondLst>
                                    <p:cond delay="2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67175" y="5805488"/>
            <a:ext cx="3959225" cy="396875"/>
          </a:xfrm>
          <a:prstGeom prst="rect">
            <a:avLst/>
          </a:prstGeom>
          <a:noFill/>
          <a:ln w="9525">
            <a:noFill/>
            <a:miter lim="800000"/>
            <a:headEnd/>
            <a:tailEnd/>
          </a:ln>
          <a:effectLst/>
        </p:spPr>
        <p:txBody>
          <a:bodyPr anchor="ctr">
            <a:spAutoFit/>
          </a:bodyPr>
          <a:lstStyle/>
          <a:p>
            <a:pPr algn="ctr"/>
            <a:r>
              <a:rPr lang="es-ES_tradnl" sz="2000" b="1">
                <a:latin typeface="Century Gothic" pitchFamily="34" charset="0"/>
              </a:rPr>
              <a:t>¿PARA QUIÉN PRODUCIR?</a:t>
            </a:r>
            <a:endParaRPr lang="es-ES" sz="2000">
              <a:latin typeface="Century Gothic" pitchFamily="34" charset="0"/>
            </a:endParaRPr>
          </a:p>
        </p:txBody>
      </p:sp>
      <p:sp>
        <p:nvSpPr>
          <p:cNvPr id="138243" name="Rectangle 3"/>
          <p:cNvSpPr>
            <a:spLocks noChangeArrowheads="1"/>
          </p:cNvSpPr>
          <p:nvPr/>
        </p:nvSpPr>
        <p:spPr bwMode="auto">
          <a:xfrm>
            <a:off x="3132138" y="4327525"/>
            <a:ext cx="2735262" cy="396875"/>
          </a:xfrm>
          <a:prstGeom prst="rect">
            <a:avLst/>
          </a:prstGeom>
          <a:noFill/>
          <a:ln w="9525">
            <a:noFill/>
            <a:miter lim="800000"/>
            <a:headEnd/>
            <a:tailEnd/>
          </a:ln>
          <a:effectLst/>
        </p:spPr>
        <p:txBody>
          <a:bodyPr>
            <a:spAutoFit/>
          </a:bodyPr>
          <a:lstStyle/>
          <a:p>
            <a:r>
              <a:rPr lang="es-ES_tradnl" sz="2000" b="1">
                <a:latin typeface="Century Gothic" pitchFamily="34" charset="0"/>
              </a:rPr>
              <a:t>¿CÓMO PRODUCIR?</a:t>
            </a:r>
            <a:endParaRPr lang="es-ES" sz="2000">
              <a:latin typeface="Century Gothic" pitchFamily="34" charset="0"/>
            </a:endParaRPr>
          </a:p>
        </p:txBody>
      </p:sp>
      <p:sp>
        <p:nvSpPr>
          <p:cNvPr id="138244" name="Rectangle 4"/>
          <p:cNvSpPr>
            <a:spLocks noChangeArrowheads="1"/>
          </p:cNvSpPr>
          <p:nvPr/>
        </p:nvSpPr>
        <p:spPr bwMode="auto">
          <a:xfrm>
            <a:off x="2411413" y="1628775"/>
            <a:ext cx="5473700" cy="1187450"/>
          </a:xfrm>
          <a:prstGeom prst="rect">
            <a:avLst/>
          </a:prstGeom>
          <a:noFill/>
          <a:ln w="9525">
            <a:noFill/>
            <a:miter lim="800000"/>
            <a:headEnd/>
            <a:tailEnd/>
          </a:ln>
          <a:effectLst/>
        </p:spPr>
        <p:txBody>
          <a:bodyPr>
            <a:spAutoFit/>
          </a:bodyPr>
          <a:lstStyle/>
          <a:p>
            <a:pPr algn="ctr"/>
            <a:r>
              <a:rPr lang="es-ES" sz="2400">
                <a:latin typeface="Century Gothic" pitchFamily="34" charset="0"/>
              </a:rPr>
              <a:t>La actividad económica requiere </a:t>
            </a:r>
          </a:p>
          <a:p>
            <a:pPr algn="ctr"/>
            <a:r>
              <a:rPr lang="es-ES" sz="2400">
                <a:latin typeface="Century Gothic" pitchFamily="34" charset="0"/>
              </a:rPr>
              <a:t>de coordinación para responder </a:t>
            </a:r>
            <a:r>
              <a:rPr lang="es-ES" sz="2400" b="1">
                <a:solidFill>
                  <a:schemeClr val="accent2"/>
                </a:solidFill>
                <a:latin typeface="Century Gothic" pitchFamily="34" charset="0"/>
              </a:rPr>
              <a:t>tres preguntas básicas</a:t>
            </a:r>
            <a:r>
              <a:rPr lang="es-ES" sz="2400">
                <a:latin typeface="Century Gothic" pitchFamily="34" charset="0"/>
              </a:rPr>
              <a:t>:</a:t>
            </a:r>
          </a:p>
        </p:txBody>
      </p:sp>
      <p:sp>
        <p:nvSpPr>
          <p:cNvPr id="138245" name="Rectangle 5"/>
          <p:cNvSpPr>
            <a:spLocks noChangeArrowheads="1"/>
          </p:cNvSpPr>
          <p:nvPr/>
        </p:nvSpPr>
        <p:spPr bwMode="auto">
          <a:xfrm>
            <a:off x="1979613" y="2997200"/>
            <a:ext cx="2592387" cy="396875"/>
          </a:xfrm>
          <a:prstGeom prst="rect">
            <a:avLst/>
          </a:prstGeom>
          <a:noFill/>
          <a:ln w="9525">
            <a:noFill/>
            <a:miter lim="800000"/>
            <a:headEnd/>
            <a:tailEnd/>
          </a:ln>
          <a:effectLst/>
        </p:spPr>
        <p:txBody>
          <a:bodyPr>
            <a:spAutoFit/>
          </a:bodyPr>
          <a:lstStyle/>
          <a:p>
            <a:pPr algn="ctr"/>
            <a:r>
              <a:rPr lang="es-ES_tradnl" sz="2000" b="1">
                <a:latin typeface="Century Gothic" pitchFamily="34" charset="0"/>
              </a:rPr>
              <a:t>¿QUÉ PRODUCIR?</a:t>
            </a:r>
            <a:endParaRPr lang="es-ES" sz="2000">
              <a:latin typeface="Century Gothic" pitchFamily="34" charset="0"/>
            </a:endParaRPr>
          </a:p>
        </p:txBody>
      </p:sp>
      <p:sp>
        <p:nvSpPr>
          <p:cNvPr id="138246" name="AutoShape 6"/>
          <p:cNvSpPr>
            <a:spLocks noChangeArrowheads="1"/>
          </p:cNvSpPr>
          <p:nvPr/>
        </p:nvSpPr>
        <p:spPr bwMode="auto">
          <a:xfrm>
            <a:off x="2411413" y="3500438"/>
            <a:ext cx="733425" cy="1214437"/>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es-CL"/>
          </a:p>
        </p:txBody>
      </p:sp>
      <p:sp>
        <p:nvSpPr>
          <p:cNvPr id="138247" name="AutoShape 7"/>
          <p:cNvSpPr>
            <a:spLocks noChangeArrowheads="1"/>
          </p:cNvSpPr>
          <p:nvPr/>
        </p:nvSpPr>
        <p:spPr bwMode="auto">
          <a:xfrm>
            <a:off x="3779838" y="4797425"/>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es-CL"/>
          </a:p>
        </p:txBody>
      </p:sp>
      <p:sp>
        <p:nvSpPr>
          <p:cNvPr id="138248" name="Rectangle 8"/>
          <p:cNvSpPr>
            <a:spLocks noChangeArrowheads="1"/>
          </p:cNvSpPr>
          <p:nvPr/>
        </p:nvSpPr>
        <p:spPr bwMode="auto">
          <a:xfrm>
            <a:off x="1143000" y="304800"/>
            <a:ext cx="6954838" cy="946150"/>
          </a:xfrm>
          <a:prstGeom prst="rect">
            <a:avLst/>
          </a:prstGeom>
          <a:noFill/>
          <a:ln w="9525">
            <a:noFill/>
            <a:miter lim="800000"/>
            <a:headEnd/>
            <a:tailEnd/>
          </a:ln>
          <a:effectLst/>
        </p:spPr>
        <p:txBody>
          <a:bodyPr wrap="none" anchor="ctr">
            <a:spAutoFit/>
          </a:bodyPr>
          <a:lstStyle/>
          <a:p>
            <a:pPr marL="342900" indent="-342900" algn="ctr">
              <a:buFontTx/>
              <a:buAutoNum type="arabicPeriod"/>
            </a:pPr>
            <a:r>
              <a:rPr lang="es-CL" sz="2800" b="1">
                <a:solidFill>
                  <a:srgbClr val="FF0000"/>
                </a:solidFill>
                <a:latin typeface="Century Gothic" pitchFamily="34" charset="0"/>
              </a:rPr>
              <a:t>EL PROBLEMA DE LA COORDINACIÓN </a:t>
            </a:r>
          </a:p>
          <a:p>
            <a:pPr marL="342900" indent="-342900" algn="ctr"/>
            <a:r>
              <a:rPr lang="es-CL" sz="2800" b="1">
                <a:solidFill>
                  <a:srgbClr val="FF0000"/>
                </a:solidFill>
                <a:latin typeface="Century Gothic" pitchFamily="34" charset="0"/>
              </a:rPr>
              <a:t>ECONÓMICA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48"/>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38244"/>
                                        </p:tgtEl>
                                        <p:attrNameLst>
                                          <p:attrName>style.visibility</p:attrName>
                                        </p:attrNameLst>
                                      </p:cBhvr>
                                      <p:to>
                                        <p:strVal val="visible"/>
                                      </p:to>
                                    </p:set>
                                    <p:anim calcmode="lin" valueType="num">
                                      <p:cBhvr>
                                        <p:cTn id="10" dur="500" fill="hold"/>
                                        <p:tgtEl>
                                          <p:spTgt spid="138244"/>
                                        </p:tgtEl>
                                        <p:attrNameLst>
                                          <p:attrName>ppt_w</p:attrName>
                                        </p:attrNameLst>
                                      </p:cBhvr>
                                      <p:tavLst>
                                        <p:tav tm="0">
                                          <p:val>
                                            <p:fltVal val="0"/>
                                          </p:val>
                                        </p:tav>
                                        <p:tav tm="100000">
                                          <p:val>
                                            <p:strVal val="#ppt_w"/>
                                          </p:val>
                                        </p:tav>
                                      </p:tavLst>
                                    </p:anim>
                                    <p:anim calcmode="lin" valueType="num">
                                      <p:cBhvr>
                                        <p:cTn id="11" dur="500" fill="hold"/>
                                        <p:tgtEl>
                                          <p:spTgt spid="138244"/>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1000"/>
                                  </p:stCondLst>
                                  <p:childTnLst>
                                    <p:set>
                                      <p:cBhvr>
                                        <p:cTn id="14" dur="1" fill="hold">
                                          <p:stCondLst>
                                            <p:cond delay="0"/>
                                          </p:stCondLst>
                                        </p:cTn>
                                        <p:tgtEl>
                                          <p:spTgt spid="138245"/>
                                        </p:tgtEl>
                                        <p:attrNameLst>
                                          <p:attrName>style.visibility</p:attrName>
                                        </p:attrNameLst>
                                      </p:cBhvr>
                                      <p:to>
                                        <p:strVal val="visible"/>
                                      </p:to>
                                    </p:set>
                                    <p:anim calcmode="lin" valueType="num">
                                      <p:cBhvr>
                                        <p:cTn id="15" dur="500" fill="hold"/>
                                        <p:tgtEl>
                                          <p:spTgt spid="138245"/>
                                        </p:tgtEl>
                                        <p:attrNameLst>
                                          <p:attrName>ppt_w</p:attrName>
                                        </p:attrNameLst>
                                      </p:cBhvr>
                                      <p:tavLst>
                                        <p:tav tm="0">
                                          <p:val>
                                            <p:fltVal val="0"/>
                                          </p:val>
                                        </p:tav>
                                        <p:tav tm="100000">
                                          <p:val>
                                            <p:strVal val="#ppt_w"/>
                                          </p:val>
                                        </p:tav>
                                      </p:tavLst>
                                    </p:anim>
                                    <p:anim calcmode="lin" valueType="num">
                                      <p:cBhvr>
                                        <p:cTn id="16" dur="500" fill="hold"/>
                                        <p:tgtEl>
                                          <p:spTgt spid="13824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2000"/>
                                  </p:stCondLst>
                                  <p:childTnLst>
                                    <p:set>
                                      <p:cBhvr>
                                        <p:cTn id="19" dur="1" fill="hold">
                                          <p:stCondLst>
                                            <p:cond delay="499"/>
                                          </p:stCondLst>
                                        </p:cTn>
                                        <p:tgtEl>
                                          <p:spTgt spid="138246"/>
                                        </p:tgtEl>
                                        <p:attrNameLst>
                                          <p:attrName>style.visibility</p:attrName>
                                        </p:attrNameLst>
                                      </p:cBhvr>
                                      <p:to>
                                        <p:strVal val="visible"/>
                                      </p:to>
                                    </p:set>
                                  </p:childTnLst>
                                </p:cTn>
                              </p:par>
                            </p:childTnLst>
                          </p:cTn>
                        </p:par>
                        <p:par>
                          <p:cTn id="20" fill="hold">
                            <p:stCondLst>
                              <p:cond delay="5000"/>
                            </p:stCondLst>
                            <p:childTnLst>
                              <p:par>
                                <p:cTn id="21" presetID="23" presetClass="entr" presetSubtype="16" fill="hold" grpId="0" nodeType="afterEffect">
                                  <p:stCondLst>
                                    <p:cond delay="0"/>
                                  </p:stCondLst>
                                  <p:childTnLst>
                                    <p:set>
                                      <p:cBhvr>
                                        <p:cTn id="22" dur="1" fill="hold">
                                          <p:stCondLst>
                                            <p:cond delay="0"/>
                                          </p:stCondLst>
                                        </p:cTn>
                                        <p:tgtEl>
                                          <p:spTgt spid="138243"/>
                                        </p:tgtEl>
                                        <p:attrNameLst>
                                          <p:attrName>style.visibility</p:attrName>
                                        </p:attrNameLst>
                                      </p:cBhvr>
                                      <p:to>
                                        <p:strVal val="visible"/>
                                      </p:to>
                                    </p:set>
                                    <p:anim calcmode="lin" valueType="num">
                                      <p:cBhvr>
                                        <p:cTn id="23" dur="500" fill="hold"/>
                                        <p:tgtEl>
                                          <p:spTgt spid="138243"/>
                                        </p:tgtEl>
                                        <p:attrNameLst>
                                          <p:attrName>ppt_w</p:attrName>
                                        </p:attrNameLst>
                                      </p:cBhvr>
                                      <p:tavLst>
                                        <p:tav tm="0">
                                          <p:val>
                                            <p:fltVal val="0"/>
                                          </p:val>
                                        </p:tav>
                                        <p:tav tm="100000">
                                          <p:val>
                                            <p:strVal val="#ppt_w"/>
                                          </p:val>
                                        </p:tav>
                                      </p:tavLst>
                                    </p:anim>
                                    <p:anim calcmode="lin" valueType="num">
                                      <p:cBhvr>
                                        <p:cTn id="24" dur="500" fill="hold"/>
                                        <p:tgtEl>
                                          <p:spTgt spid="138243"/>
                                        </p:tgtEl>
                                        <p:attrNameLst>
                                          <p:attrName>ppt_h</p:attrName>
                                        </p:attrNameLst>
                                      </p:cBhvr>
                                      <p:tavLst>
                                        <p:tav tm="0">
                                          <p:val>
                                            <p:fltVal val="0"/>
                                          </p:val>
                                        </p:tav>
                                        <p:tav tm="100000">
                                          <p:val>
                                            <p:strVal val="#ppt_h"/>
                                          </p:val>
                                        </p:tav>
                                      </p:tavLst>
                                    </p:anim>
                                  </p:childTnLst>
                                </p:cTn>
                              </p:par>
                            </p:childTnLst>
                          </p:cTn>
                        </p:par>
                        <p:par>
                          <p:cTn id="25" fill="hold">
                            <p:stCondLst>
                              <p:cond delay="5500"/>
                            </p:stCondLst>
                            <p:childTnLst>
                              <p:par>
                                <p:cTn id="26" presetID="1" presetClass="entr" presetSubtype="0" fill="hold" grpId="0" nodeType="afterEffect">
                                  <p:stCondLst>
                                    <p:cond delay="2000"/>
                                  </p:stCondLst>
                                  <p:childTnLst>
                                    <p:set>
                                      <p:cBhvr>
                                        <p:cTn id="27" dur="1" fill="hold">
                                          <p:stCondLst>
                                            <p:cond delay="499"/>
                                          </p:stCondLst>
                                        </p:cTn>
                                        <p:tgtEl>
                                          <p:spTgt spid="138247"/>
                                        </p:tgtEl>
                                        <p:attrNameLst>
                                          <p:attrName>style.visibility</p:attrName>
                                        </p:attrNameLst>
                                      </p:cBhvr>
                                      <p:to>
                                        <p:strVal val="visible"/>
                                      </p:to>
                                    </p:set>
                                  </p:childTnLst>
                                </p:cTn>
                              </p:par>
                            </p:childTnLst>
                          </p:cTn>
                        </p:par>
                        <p:par>
                          <p:cTn id="28" fill="hold">
                            <p:stCondLst>
                              <p:cond delay="8000"/>
                            </p:stCondLst>
                            <p:childTnLst>
                              <p:par>
                                <p:cTn id="29" presetID="23" presetClass="entr" presetSubtype="16" fill="hold" grpId="0" nodeType="afterEffect">
                                  <p:stCondLst>
                                    <p:cond delay="0"/>
                                  </p:stCondLst>
                                  <p:childTnLst>
                                    <p:set>
                                      <p:cBhvr>
                                        <p:cTn id="30" dur="1" fill="hold">
                                          <p:stCondLst>
                                            <p:cond delay="0"/>
                                          </p:stCondLst>
                                        </p:cTn>
                                        <p:tgtEl>
                                          <p:spTgt spid="138242"/>
                                        </p:tgtEl>
                                        <p:attrNameLst>
                                          <p:attrName>style.visibility</p:attrName>
                                        </p:attrNameLst>
                                      </p:cBhvr>
                                      <p:to>
                                        <p:strVal val="visible"/>
                                      </p:to>
                                    </p:set>
                                    <p:anim calcmode="lin" valueType="num">
                                      <p:cBhvr>
                                        <p:cTn id="31" dur="500" fill="hold"/>
                                        <p:tgtEl>
                                          <p:spTgt spid="138242"/>
                                        </p:tgtEl>
                                        <p:attrNameLst>
                                          <p:attrName>ppt_w</p:attrName>
                                        </p:attrNameLst>
                                      </p:cBhvr>
                                      <p:tavLst>
                                        <p:tav tm="0">
                                          <p:val>
                                            <p:fltVal val="0"/>
                                          </p:val>
                                        </p:tav>
                                        <p:tav tm="100000">
                                          <p:val>
                                            <p:strVal val="#ppt_w"/>
                                          </p:val>
                                        </p:tav>
                                      </p:tavLst>
                                    </p:anim>
                                    <p:anim calcmode="lin" valueType="num">
                                      <p:cBhvr>
                                        <p:cTn id="32" dur="500" fill="hold"/>
                                        <p:tgtEl>
                                          <p:spTgt spid="138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P spid="138244" grpId="0" autoUpdateAnimBg="0"/>
      <p:bldP spid="138245" grpId="0" autoUpdateAnimBg="0"/>
      <p:bldP spid="138246" grpId="0" animBg="1"/>
      <p:bldP spid="138247" grpId="0" animBg="1"/>
      <p:bldP spid="13824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403350" y="519113"/>
            <a:ext cx="4316413" cy="519112"/>
          </a:xfrm>
          <a:prstGeom prst="rect">
            <a:avLst/>
          </a:prstGeom>
          <a:noFill/>
          <a:ln w="9525">
            <a:noFill/>
            <a:miter lim="800000"/>
            <a:headEnd/>
            <a:tailEnd/>
          </a:ln>
          <a:effectLst/>
        </p:spPr>
        <p:txBody>
          <a:bodyPr wrap="none" anchor="ctr">
            <a:spAutoFit/>
          </a:bodyPr>
          <a:lstStyle/>
          <a:p>
            <a:r>
              <a:rPr lang="es-CL" sz="2800" b="1">
                <a:solidFill>
                  <a:schemeClr val="accent2"/>
                </a:solidFill>
                <a:effectLst>
                  <a:outerShdw blurRad="38100" dist="38100" dir="2700000" algn="tl">
                    <a:srgbClr val="C0C0C0"/>
                  </a:outerShdw>
                </a:effectLst>
                <a:latin typeface="Century Gothic" pitchFamily="34" charset="0"/>
              </a:rPr>
              <a:t>a. Sistemas Económicos</a:t>
            </a:r>
          </a:p>
        </p:txBody>
      </p:sp>
      <p:sp>
        <p:nvSpPr>
          <p:cNvPr id="139267" name="Text Box 3"/>
          <p:cNvSpPr txBox="1">
            <a:spLocks noChangeArrowheads="1"/>
          </p:cNvSpPr>
          <p:nvPr/>
        </p:nvSpPr>
        <p:spPr bwMode="auto">
          <a:xfrm>
            <a:off x="1779588" y="1268413"/>
            <a:ext cx="6662737" cy="7016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Las respuestas al Qué, Cómo y Para Quién producir, </a:t>
            </a:r>
          </a:p>
          <a:p>
            <a:pPr algn="ctr"/>
            <a:r>
              <a:rPr lang="es-ES" sz="2000">
                <a:latin typeface="Century Gothic" pitchFamily="34" charset="0"/>
              </a:rPr>
              <a:t>son resueltas por los Sistemas Económicos.</a:t>
            </a:r>
          </a:p>
        </p:txBody>
      </p:sp>
      <p:sp>
        <p:nvSpPr>
          <p:cNvPr id="139268" name="AutoShape 4"/>
          <p:cNvSpPr>
            <a:spLocks noChangeArrowheads="1"/>
          </p:cNvSpPr>
          <p:nvPr/>
        </p:nvSpPr>
        <p:spPr bwMode="auto">
          <a:xfrm rot="16200000">
            <a:off x="3880644" y="2247106"/>
            <a:ext cx="485775" cy="976313"/>
          </a:xfrm>
          <a:prstGeom prst="downArrow">
            <a:avLst>
              <a:gd name="adj1" fmla="val 50000"/>
              <a:gd name="adj2" fmla="val 50245"/>
            </a:avLst>
          </a:prstGeom>
          <a:solidFill>
            <a:srgbClr val="FFFF99"/>
          </a:solidFill>
          <a:ln w="9525">
            <a:solidFill>
              <a:schemeClr val="tx1"/>
            </a:solidFill>
            <a:miter lim="800000"/>
            <a:headEnd/>
            <a:tailEnd/>
          </a:ln>
          <a:effectLst/>
        </p:spPr>
        <p:txBody>
          <a:bodyPr wrap="none" anchor="ctr"/>
          <a:lstStyle/>
          <a:p>
            <a:endParaRPr lang="es-CL"/>
          </a:p>
        </p:txBody>
      </p:sp>
      <p:sp>
        <p:nvSpPr>
          <p:cNvPr id="139269" name="Text Box 5"/>
          <p:cNvSpPr txBox="1">
            <a:spLocks noChangeArrowheads="1"/>
          </p:cNvSpPr>
          <p:nvPr/>
        </p:nvSpPr>
        <p:spPr bwMode="auto">
          <a:xfrm>
            <a:off x="2916238" y="3141663"/>
            <a:ext cx="184150" cy="366712"/>
          </a:xfrm>
          <a:prstGeom prst="rect">
            <a:avLst/>
          </a:prstGeom>
          <a:noFill/>
          <a:ln w="9525">
            <a:noFill/>
            <a:miter lim="800000"/>
            <a:headEnd/>
            <a:tailEnd/>
          </a:ln>
          <a:effectLst/>
        </p:spPr>
        <p:txBody>
          <a:bodyPr wrap="none">
            <a:spAutoFit/>
          </a:bodyPr>
          <a:lstStyle/>
          <a:p>
            <a:endParaRPr lang="es-ES"/>
          </a:p>
        </p:txBody>
      </p:sp>
      <p:sp>
        <p:nvSpPr>
          <p:cNvPr id="139270" name="Text Box 6"/>
          <p:cNvSpPr txBox="1">
            <a:spLocks noChangeArrowheads="1"/>
          </p:cNvSpPr>
          <p:nvPr/>
        </p:nvSpPr>
        <p:spPr bwMode="auto">
          <a:xfrm>
            <a:off x="1979613" y="2492375"/>
            <a:ext cx="1500187" cy="396875"/>
          </a:xfrm>
          <a:prstGeom prst="rect">
            <a:avLst/>
          </a:prstGeom>
          <a:noFill/>
          <a:ln w="9525">
            <a:noFill/>
            <a:miter lim="800000"/>
            <a:headEnd/>
            <a:tailEnd/>
          </a:ln>
          <a:effectLst/>
        </p:spPr>
        <p:txBody>
          <a:bodyPr wrap="none">
            <a:spAutoFit/>
          </a:bodyPr>
          <a:lstStyle/>
          <a:p>
            <a:r>
              <a:rPr lang="es-ES" sz="2000" b="1">
                <a:latin typeface="Century Gothic" pitchFamily="34" charset="0"/>
              </a:rPr>
              <a:t>Capitalista</a:t>
            </a:r>
          </a:p>
        </p:txBody>
      </p:sp>
      <p:sp>
        <p:nvSpPr>
          <p:cNvPr id="139271" name="Text Box 7"/>
          <p:cNvSpPr txBox="1">
            <a:spLocks noChangeArrowheads="1"/>
          </p:cNvSpPr>
          <p:nvPr/>
        </p:nvSpPr>
        <p:spPr bwMode="auto">
          <a:xfrm>
            <a:off x="1763713" y="3735388"/>
            <a:ext cx="1800225" cy="701675"/>
          </a:xfrm>
          <a:prstGeom prst="rect">
            <a:avLst/>
          </a:prstGeom>
          <a:noFill/>
          <a:ln w="9525">
            <a:noFill/>
            <a:miter lim="800000"/>
            <a:headEnd/>
            <a:tailEnd/>
          </a:ln>
          <a:effectLst/>
        </p:spPr>
        <p:txBody>
          <a:bodyPr>
            <a:spAutoFit/>
          </a:bodyPr>
          <a:lstStyle/>
          <a:p>
            <a:pPr algn="ctr"/>
            <a:r>
              <a:rPr lang="es-ES" sz="2000">
                <a:latin typeface="Century Gothic" pitchFamily="34" charset="0"/>
              </a:rPr>
              <a:t>Mixto o Keynesiano</a:t>
            </a:r>
          </a:p>
        </p:txBody>
      </p:sp>
      <p:sp>
        <p:nvSpPr>
          <p:cNvPr id="139272" name="Text Box 8"/>
          <p:cNvSpPr txBox="1">
            <a:spLocks noChangeArrowheads="1"/>
          </p:cNvSpPr>
          <p:nvPr/>
        </p:nvSpPr>
        <p:spPr bwMode="auto">
          <a:xfrm>
            <a:off x="1835150" y="5084763"/>
            <a:ext cx="2530475" cy="396875"/>
          </a:xfrm>
          <a:prstGeom prst="rect">
            <a:avLst/>
          </a:prstGeom>
          <a:noFill/>
          <a:ln w="9525">
            <a:noFill/>
            <a:miter lim="800000"/>
            <a:headEnd/>
            <a:tailEnd/>
          </a:ln>
          <a:effectLst/>
        </p:spPr>
        <p:txBody>
          <a:bodyPr wrap="none">
            <a:spAutoFit/>
          </a:bodyPr>
          <a:lstStyle/>
          <a:p>
            <a:r>
              <a:rPr lang="es-ES" sz="2000" b="1">
                <a:latin typeface="Century Gothic" pitchFamily="34" charset="0"/>
              </a:rPr>
              <a:t>Central Planificado</a:t>
            </a:r>
          </a:p>
        </p:txBody>
      </p:sp>
      <p:sp>
        <p:nvSpPr>
          <p:cNvPr id="139273" name="AutoShape 9"/>
          <p:cNvSpPr>
            <a:spLocks noChangeArrowheads="1"/>
          </p:cNvSpPr>
          <p:nvPr/>
        </p:nvSpPr>
        <p:spPr bwMode="auto">
          <a:xfrm rot="16200000">
            <a:off x="4580731" y="4931570"/>
            <a:ext cx="485775" cy="792162"/>
          </a:xfrm>
          <a:prstGeom prst="downArrow">
            <a:avLst>
              <a:gd name="adj1" fmla="val 50000"/>
              <a:gd name="adj2" fmla="val 40768"/>
            </a:avLst>
          </a:prstGeom>
          <a:solidFill>
            <a:srgbClr val="FFFF99"/>
          </a:solidFill>
          <a:ln w="9525">
            <a:solidFill>
              <a:schemeClr val="tx1"/>
            </a:solidFill>
            <a:miter lim="800000"/>
            <a:headEnd/>
            <a:tailEnd/>
          </a:ln>
          <a:effectLst/>
        </p:spPr>
        <p:txBody>
          <a:bodyPr wrap="none" anchor="ctr"/>
          <a:lstStyle/>
          <a:p>
            <a:endParaRPr lang="es-CL"/>
          </a:p>
        </p:txBody>
      </p:sp>
      <p:sp>
        <p:nvSpPr>
          <p:cNvPr id="139274" name="Text Box 10"/>
          <p:cNvSpPr txBox="1">
            <a:spLocks noChangeArrowheads="1"/>
          </p:cNvSpPr>
          <p:nvPr/>
        </p:nvSpPr>
        <p:spPr bwMode="auto">
          <a:xfrm>
            <a:off x="4284663" y="2349500"/>
            <a:ext cx="3887787" cy="1006475"/>
          </a:xfrm>
          <a:prstGeom prst="rect">
            <a:avLst/>
          </a:prstGeom>
          <a:noFill/>
          <a:ln w="9525">
            <a:noFill/>
            <a:miter lim="800000"/>
            <a:headEnd/>
            <a:tailEnd/>
          </a:ln>
          <a:effectLst/>
        </p:spPr>
        <p:txBody>
          <a:bodyPr>
            <a:spAutoFit/>
          </a:bodyPr>
          <a:lstStyle/>
          <a:p>
            <a:pPr algn="ctr">
              <a:buFont typeface="Wingdings" pitchFamily="2" charset="2"/>
              <a:buNone/>
            </a:pPr>
            <a:r>
              <a:rPr lang="es-ES" sz="2000">
                <a:latin typeface="Century Gothic" pitchFamily="34" charset="0"/>
              </a:rPr>
              <a:t>Liberal o de </a:t>
            </a:r>
          </a:p>
          <a:p>
            <a:pPr algn="ctr">
              <a:buFont typeface="Wingdings" pitchFamily="2" charset="2"/>
              <a:buNone/>
            </a:pPr>
            <a:r>
              <a:rPr lang="es-ES" sz="2000">
                <a:latin typeface="Century Gothic" pitchFamily="34" charset="0"/>
              </a:rPr>
              <a:t>Libre mercado o de </a:t>
            </a:r>
          </a:p>
          <a:p>
            <a:pPr algn="ctr">
              <a:buFont typeface="Wingdings" pitchFamily="2" charset="2"/>
              <a:buNone/>
            </a:pPr>
            <a:r>
              <a:rPr lang="es-ES" sz="2000">
                <a:latin typeface="Century Gothic" pitchFamily="34" charset="0"/>
              </a:rPr>
              <a:t>Mercado o Neoliberal.</a:t>
            </a:r>
          </a:p>
        </p:txBody>
      </p:sp>
      <p:sp>
        <p:nvSpPr>
          <p:cNvPr id="139275" name="Text Box 11"/>
          <p:cNvSpPr txBox="1">
            <a:spLocks noChangeArrowheads="1"/>
          </p:cNvSpPr>
          <p:nvPr/>
        </p:nvSpPr>
        <p:spPr bwMode="auto">
          <a:xfrm>
            <a:off x="5364163" y="5084763"/>
            <a:ext cx="3100387" cy="396875"/>
          </a:xfrm>
          <a:prstGeom prst="rect">
            <a:avLst/>
          </a:prstGeom>
          <a:noFill/>
          <a:ln w="9525">
            <a:noFill/>
            <a:miter lim="800000"/>
            <a:headEnd/>
            <a:tailEnd/>
          </a:ln>
          <a:effectLst/>
        </p:spPr>
        <p:txBody>
          <a:bodyPr wrap="none">
            <a:spAutoFit/>
          </a:bodyPr>
          <a:lstStyle/>
          <a:p>
            <a:r>
              <a:rPr lang="es-ES" sz="2000">
                <a:latin typeface="Century Gothic" pitchFamily="34" charset="0"/>
              </a:rPr>
              <a:t>Socialista o Comunista. </a:t>
            </a:r>
          </a:p>
        </p:txBody>
      </p:sp>
      <p:sp>
        <p:nvSpPr>
          <p:cNvPr id="139276" name="AutoShape 12"/>
          <p:cNvSpPr>
            <a:spLocks noChangeArrowheads="1"/>
          </p:cNvSpPr>
          <p:nvPr/>
        </p:nvSpPr>
        <p:spPr bwMode="auto">
          <a:xfrm>
            <a:off x="2411413" y="2924175"/>
            <a:ext cx="485775" cy="833438"/>
          </a:xfrm>
          <a:prstGeom prst="downArrow">
            <a:avLst>
              <a:gd name="adj1" fmla="val 50000"/>
              <a:gd name="adj2" fmla="val 42892"/>
            </a:avLst>
          </a:prstGeom>
          <a:solidFill>
            <a:srgbClr val="FFFF99"/>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926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9267"/>
                                        </p:tgtEl>
                                        <p:attrNameLst>
                                          <p:attrName>style.visibility</p:attrName>
                                        </p:attrNameLst>
                                      </p:cBhvr>
                                      <p:to>
                                        <p:strVal val="visible"/>
                                      </p:to>
                                    </p:set>
                                  </p:childTnLst>
                                </p:cTn>
                              </p:par>
                            </p:childTnLst>
                          </p:cTn>
                        </p:par>
                        <p:par>
                          <p:cTn id="10" fill="hold">
                            <p:stCondLst>
                              <p:cond delay="1000"/>
                            </p:stCondLst>
                            <p:childTnLst>
                              <p:par>
                                <p:cTn id="11" presetID="23" presetClass="entr" presetSubtype="16" fill="hold" grpId="0" nodeType="afterEffect">
                                  <p:stCondLst>
                                    <p:cond delay="2000"/>
                                  </p:stCondLst>
                                  <p:childTnLst>
                                    <p:set>
                                      <p:cBhvr>
                                        <p:cTn id="12" dur="1" fill="hold">
                                          <p:stCondLst>
                                            <p:cond delay="0"/>
                                          </p:stCondLst>
                                        </p:cTn>
                                        <p:tgtEl>
                                          <p:spTgt spid="139270"/>
                                        </p:tgtEl>
                                        <p:attrNameLst>
                                          <p:attrName>style.visibility</p:attrName>
                                        </p:attrNameLst>
                                      </p:cBhvr>
                                      <p:to>
                                        <p:strVal val="visible"/>
                                      </p:to>
                                    </p:set>
                                    <p:anim calcmode="lin" valueType="num">
                                      <p:cBhvr>
                                        <p:cTn id="13" dur="500" fill="hold"/>
                                        <p:tgtEl>
                                          <p:spTgt spid="139270"/>
                                        </p:tgtEl>
                                        <p:attrNameLst>
                                          <p:attrName>ppt_w</p:attrName>
                                        </p:attrNameLst>
                                      </p:cBhvr>
                                      <p:tavLst>
                                        <p:tav tm="0">
                                          <p:val>
                                            <p:fltVal val="0"/>
                                          </p:val>
                                        </p:tav>
                                        <p:tav tm="100000">
                                          <p:val>
                                            <p:strVal val="#ppt_w"/>
                                          </p:val>
                                        </p:tav>
                                      </p:tavLst>
                                    </p:anim>
                                    <p:anim calcmode="lin" valueType="num">
                                      <p:cBhvr>
                                        <p:cTn id="14" dur="500" fill="hold"/>
                                        <p:tgtEl>
                                          <p:spTgt spid="139270"/>
                                        </p:tgtEl>
                                        <p:attrNameLst>
                                          <p:attrName>ppt_h</p:attrName>
                                        </p:attrNameLst>
                                      </p:cBhvr>
                                      <p:tavLst>
                                        <p:tav tm="0">
                                          <p:val>
                                            <p:fltVal val="0"/>
                                          </p:val>
                                        </p:tav>
                                        <p:tav tm="100000">
                                          <p:val>
                                            <p:strVal val="#ppt_h"/>
                                          </p:val>
                                        </p:tav>
                                      </p:tavLst>
                                    </p:anim>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499"/>
                                          </p:stCondLst>
                                        </p:cTn>
                                        <p:tgtEl>
                                          <p:spTgt spid="139268"/>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0"/>
                                  </p:stCondLst>
                                  <p:childTnLst>
                                    <p:set>
                                      <p:cBhvr>
                                        <p:cTn id="20" dur="1" fill="hold">
                                          <p:stCondLst>
                                            <p:cond delay="499"/>
                                          </p:stCondLst>
                                        </p:cTn>
                                        <p:tgtEl>
                                          <p:spTgt spid="139274"/>
                                        </p:tgtEl>
                                        <p:attrNameLst>
                                          <p:attrName>style.visibility</p:attrName>
                                        </p:attrNameLst>
                                      </p:cBhvr>
                                      <p:to>
                                        <p:strVal val="visible"/>
                                      </p:to>
                                    </p:set>
                                  </p:childTnLst>
                                </p:cTn>
                              </p:par>
                            </p:childTnLst>
                          </p:cTn>
                        </p:par>
                        <p:par>
                          <p:cTn id="21" fill="hold">
                            <p:stCondLst>
                              <p:cond delay="4500"/>
                            </p:stCondLst>
                            <p:childTnLst>
                              <p:par>
                                <p:cTn id="22" presetID="1" presetClass="entr" presetSubtype="0" fill="hold" grpId="0" nodeType="afterEffect">
                                  <p:stCondLst>
                                    <p:cond delay="3000"/>
                                  </p:stCondLst>
                                  <p:childTnLst>
                                    <p:set>
                                      <p:cBhvr>
                                        <p:cTn id="23" dur="1" fill="hold">
                                          <p:stCondLst>
                                            <p:cond delay="499"/>
                                          </p:stCondLst>
                                        </p:cTn>
                                        <p:tgtEl>
                                          <p:spTgt spid="139276"/>
                                        </p:tgtEl>
                                        <p:attrNameLst>
                                          <p:attrName>style.visibility</p:attrName>
                                        </p:attrNameLst>
                                      </p:cBhvr>
                                      <p:to>
                                        <p:strVal val="visible"/>
                                      </p:to>
                                    </p:set>
                                  </p:childTnLst>
                                </p:cTn>
                              </p:par>
                            </p:childTnLst>
                          </p:cTn>
                        </p:par>
                        <p:par>
                          <p:cTn id="24" fill="hold">
                            <p:stCondLst>
                              <p:cond delay="8000"/>
                            </p:stCondLst>
                            <p:childTnLst>
                              <p:par>
                                <p:cTn id="25" presetID="1" presetClass="entr" presetSubtype="0" fill="hold" grpId="0" nodeType="afterEffect">
                                  <p:stCondLst>
                                    <p:cond delay="0"/>
                                  </p:stCondLst>
                                  <p:childTnLst>
                                    <p:set>
                                      <p:cBhvr>
                                        <p:cTn id="26" dur="1" fill="hold">
                                          <p:stCondLst>
                                            <p:cond delay="499"/>
                                          </p:stCondLst>
                                        </p:cTn>
                                        <p:tgtEl>
                                          <p:spTgt spid="139271"/>
                                        </p:tgtEl>
                                        <p:attrNameLst>
                                          <p:attrName>style.visibility</p:attrName>
                                        </p:attrNameLst>
                                      </p:cBhvr>
                                      <p:to>
                                        <p:strVal val="visible"/>
                                      </p:to>
                                    </p:set>
                                  </p:childTnLst>
                                </p:cTn>
                              </p:par>
                            </p:childTnLst>
                          </p:cTn>
                        </p:par>
                        <p:par>
                          <p:cTn id="27" fill="hold">
                            <p:stCondLst>
                              <p:cond delay="8500"/>
                            </p:stCondLst>
                            <p:childTnLst>
                              <p:par>
                                <p:cTn id="28" presetID="23" presetClass="entr" presetSubtype="16" fill="hold" grpId="0" nodeType="afterEffect">
                                  <p:stCondLst>
                                    <p:cond delay="3000"/>
                                  </p:stCondLst>
                                  <p:childTnLst>
                                    <p:set>
                                      <p:cBhvr>
                                        <p:cTn id="29" dur="1" fill="hold">
                                          <p:stCondLst>
                                            <p:cond delay="0"/>
                                          </p:stCondLst>
                                        </p:cTn>
                                        <p:tgtEl>
                                          <p:spTgt spid="139272"/>
                                        </p:tgtEl>
                                        <p:attrNameLst>
                                          <p:attrName>style.visibility</p:attrName>
                                        </p:attrNameLst>
                                      </p:cBhvr>
                                      <p:to>
                                        <p:strVal val="visible"/>
                                      </p:to>
                                    </p:set>
                                    <p:anim calcmode="lin" valueType="num">
                                      <p:cBhvr>
                                        <p:cTn id="30" dur="500" fill="hold"/>
                                        <p:tgtEl>
                                          <p:spTgt spid="139272"/>
                                        </p:tgtEl>
                                        <p:attrNameLst>
                                          <p:attrName>ppt_w</p:attrName>
                                        </p:attrNameLst>
                                      </p:cBhvr>
                                      <p:tavLst>
                                        <p:tav tm="0">
                                          <p:val>
                                            <p:fltVal val="0"/>
                                          </p:val>
                                        </p:tav>
                                        <p:tav tm="100000">
                                          <p:val>
                                            <p:strVal val="#ppt_w"/>
                                          </p:val>
                                        </p:tav>
                                      </p:tavLst>
                                    </p:anim>
                                    <p:anim calcmode="lin" valueType="num">
                                      <p:cBhvr>
                                        <p:cTn id="31" dur="500" fill="hold"/>
                                        <p:tgtEl>
                                          <p:spTgt spid="139272"/>
                                        </p:tgtEl>
                                        <p:attrNameLst>
                                          <p:attrName>ppt_h</p:attrName>
                                        </p:attrNameLst>
                                      </p:cBhvr>
                                      <p:tavLst>
                                        <p:tav tm="0">
                                          <p:val>
                                            <p:fltVal val="0"/>
                                          </p:val>
                                        </p:tav>
                                        <p:tav tm="100000">
                                          <p:val>
                                            <p:strVal val="#ppt_h"/>
                                          </p:val>
                                        </p:tav>
                                      </p:tavLst>
                                    </p:anim>
                                  </p:childTnLst>
                                </p:cTn>
                              </p:par>
                            </p:childTnLst>
                          </p:cTn>
                        </p:par>
                        <p:par>
                          <p:cTn id="32" fill="hold">
                            <p:stCondLst>
                              <p:cond delay="12000"/>
                            </p:stCondLst>
                            <p:childTnLst>
                              <p:par>
                                <p:cTn id="33" presetID="23" presetClass="entr" presetSubtype="16" fill="hold" grpId="0" nodeType="afterEffect">
                                  <p:stCondLst>
                                    <p:cond delay="0"/>
                                  </p:stCondLst>
                                  <p:childTnLst>
                                    <p:set>
                                      <p:cBhvr>
                                        <p:cTn id="34" dur="1" fill="hold">
                                          <p:stCondLst>
                                            <p:cond delay="0"/>
                                          </p:stCondLst>
                                        </p:cTn>
                                        <p:tgtEl>
                                          <p:spTgt spid="139273"/>
                                        </p:tgtEl>
                                        <p:attrNameLst>
                                          <p:attrName>style.visibility</p:attrName>
                                        </p:attrNameLst>
                                      </p:cBhvr>
                                      <p:to>
                                        <p:strVal val="visible"/>
                                      </p:to>
                                    </p:set>
                                    <p:anim calcmode="lin" valueType="num">
                                      <p:cBhvr>
                                        <p:cTn id="35" dur="500" fill="hold"/>
                                        <p:tgtEl>
                                          <p:spTgt spid="139273"/>
                                        </p:tgtEl>
                                        <p:attrNameLst>
                                          <p:attrName>ppt_w</p:attrName>
                                        </p:attrNameLst>
                                      </p:cBhvr>
                                      <p:tavLst>
                                        <p:tav tm="0">
                                          <p:val>
                                            <p:fltVal val="0"/>
                                          </p:val>
                                        </p:tav>
                                        <p:tav tm="100000">
                                          <p:val>
                                            <p:strVal val="#ppt_w"/>
                                          </p:val>
                                        </p:tav>
                                      </p:tavLst>
                                    </p:anim>
                                    <p:anim calcmode="lin" valueType="num">
                                      <p:cBhvr>
                                        <p:cTn id="36" dur="500" fill="hold"/>
                                        <p:tgtEl>
                                          <p:spTgt spid="139273"/>
                                        </p:tgtEl>
                                        <p:attrNameLst>
                                          <p:attrName>ppt_h</p:attrName>
                                        </p:attrNameLst>
                                      </p:cBhvr>
                                      <p:tavLst>
                                        <p:tav tm="0">
                                          <p:val>
                                            <p:fltVal val="0"/>
                                          </p:val>
                                        </p:tav>
                                        <p:tav tm="100000">
                                          <p:val>
                                            <p:strVal val="#ppt_h"/>
                                          </p:val>
                                        </p:tav>
                                      </p:tavLst>
                                    </p:anim>
                                  </p:childTnLst>
                                </p:cTn>
                              </p:par>
                            </p:childTnLst>
                          </p:cTn>
                        </p:par>
                        <p:par>
                          <p:cTn id="37" fill="hold">
                            <p:stCondLst>
                              <p:cond delay="12500"/>
                            </p:stCondLst>
                            <p:childTnLst>
                              <p:par>
                                <p:cTn id="38" presetID="1" presetClass="entr" presetSubtype="0" fill="hold" grpId="0" nodeType="afterEffect">
                                  <p:stCondLst>
                                    <p:cond delay="0"/>
                                  </p:stCondLst>
                                  <p:iterate type="lt">
                                    <p:tmAbs val="75"/>
                                  </p:iterate>
                                  <p:childTnLst>
                                    <p:set>
                                      <p:cBhvr>
                                        <p:cTn id="39" dur="1" fill="hold">
                                          <p:stCondLst>
                                            <p:cond delay="74"/>
                                          </p:stCondLst>
                                        </p:cTn>
                                        <p:tgtEl>
                                          <p:spTgt spid="139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autoUpdateAnimBg="0"/>
      <p:bldP spid="139268" grpId="0" animBg="1"/>
      <p:bldP spid="139270" grpId="0" autoUpdateAnimBg="0"/>
      <p:bldP spid="139271" grpId="0" autoUpdateAnimBg="0"/>
      <p:bldP spid="139272" grpId="0" autoUpdateAnimBg="0"/>
      <p:bldP spid="139273" grpId="0" animBg="1"/>
      <p:bldP spid="139274" grpId="0" autoUpdateAnimBg="0"/>
      <p:bldP spid="139275" grpId="0" autoUpdateAnimBg="0"/>
      <p:bldP spid="13927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835150" y="735013"/>
            <a:ext cx="3630613" cy="519112"/>
          </a:xfrm>
          <a:prstGeom prst="rect">
            <a:avLst/>
          </a:prstGeom>
          <a:noFill/>
          <a:ln w="9525">
            <a:noFill/>
            <a:miter lim="800000"/>
            <a:headEnd/>
            <a:tailEnd/>
          </a:ln>
          <a:effectLst/>
        </p:spPr>
        <p:txBody>
          <a:bodyPr wrap="none" anchor="ctr">
            <a:spAutoFit/>
          </a:bodyPr>
          <a:lstStyle/>
          <a:p>
            <a:r>
              <a:rPr lang="es-ES" sz="2400" b="1">
                <a:latin typeface="Century Gothic" pitchFamily="34" charset="0"/>
              </a:rPr>
              <a:t> </a:t>
            </a:r>
            <a:r>
              <a:rPr lang="es-ES" sz="2800" b="1">
                <a:solidFill>
                  <a:srgbClr val="FF0000"/>
                </a:solidFill>
                <a:latin typeface="Century Gothic" pitchFamily="34" charset="0"/>
              </a:rPr>
              <a:t>Sistema </a:t>
            </a:r>
            <a:r>
              <a:rPr lang="es-ES" sz="2800" b="1" u="sng">
                <a:solidFill>
                  <a:srgbClr val="FF0000"/>
                </a:solidFill>
                <a:latin typeface="Century Gothic" pitchFamily="34" charset="0"/>
                <a:hlinkClick r:id="rId2" action="ppaction://hlinksldjump"/>
              </a:rPr>
              <a:t>Capitalista</a:t>
            </a:r>
            <a:r>
              <a:rPr lang="es-ES" sz="2400" b="1" u="sng">
                <a:latin typeface="Century Gothic" pitchFamily="34" charset="0"/>
                <a:hlinkClick r:id="rId2" action="ppaction://hlinksldjump"/>
              </a:rPr>
              <a:t> </a:t>
            </a:r>
            <a:endParaRPr lang="es-CL" sz="2400" b="1" u="sng">
              <a:latin typeface="Century Gothic" pitchFamily="34" charset="0"/>
            </a:endParaRPr>
          </a:p>
        </p:txBody>
      </p:sp>
      <p:graphicFrame>
        <p:nvGraphicFramePr>
          <p:cNvPr id="140305" name="Group 17"/>
          <p:cNvGraphicFramePr>
            <a:graphicFrameLocks noGrp="1"/>
          </p:cNvGraphicFramePr>
          <p:nvPr>
            <p:ph/>
          </p:nvPr>
        </p:nvGraphicFramePr>
        <p:xfrm>
          <a:off x="1600200" y="1447800"/>
          <a:ext cx="7162800" cy="4475480"/>
        </p:xfrm>
        <a:graphic>
          <a:graphicData uri="http://schemas.openxmlformats.org/drawingml/2006/table">
            <a:tbl>
              <a:tblPr/>
              <a:tblGrid>
                <a:gridCol w="2066925"/>
                <a:gridCol w="5095875"/>
              </a:tblGrid>
              <a:tr h="1651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¿QUÉ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El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mercado</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lo determina a través de la demanda.</a:t>
                      </a:r>
                      <a:endParaRPr kumimoji="0" lang="es-ES" sz="2400" b="0" i="0" u="none" strike="noStrike" cap="none" normalizeH="0" baseline="0" smtClean="0">
                        <a:ln>
                          <a:noFill/>
                        </a:ln>
                        <a:solidFill>
                          <a:schemeClr val="tx1"/>
                        </a:solidFill>
                        <a:effectLst/>
                        <a:latin typeface="Century Gothic" pitchFamily="34" charset="0"/>
                        <a:cs typeface="Times New Roman"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Las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empresas</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producen aquellos bienes que demande el público.</a:t>
                      </a:r>
                      <a:endParaRPr kumimoji="0" lang="es-ES" sz="2400" b="0" i="0" u="none" strike="noStrike" cap="none" normalizeH="0" baseline="0" smtClean="0">
                        <a:ln>
                          <a:noFill/>
                        </a:ln>
                        <a:solidFill>
                          <a:schemeClr val="tx1"/>
                        </a:solidFill>
                        <a:effectLst/>
                        <a:latin typeface="Century Gothic" pitchFamily="34" charset="0"/>
                        <a:cs typeface="Times New Roman"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27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¿CÓMO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De acuerdo a los recursos disponibles. Determinado por la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competencia</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Produciendo con los menores costos.</a:t>
                      </a:r>
                      <a:endParaRPr kumimoji="0" lang="es-ES_tradnl" sz="24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27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¿PARA QUIÉN PRODUCIR?</a:t>
                      </a:r>
                      <a:endParaRPr kumimoji="0" lang="es-ES" sz="1800" b="0" i="0" u="none" strike="noStrike" cap="none" normalizeH="0" baseline="0" smtClean="0">
                        <a:ln>
                          <a:noFill/>
                        </a:ln>
                        <a:solidFill>
                          <a:schemeClr val="bg2"/>
                        </a:solidFill>
                        <a:effectLst/>
                        <a:latin typeface="Century Gothic" pitchFamily="34" charset="0"/>
                        <a:cs typeface="Times New Roman"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Para el que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pueda pagar</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cada cual adquiere lo que está en condiciones de comprar.</a:t>
                      </a:r>
                      <a:endParaRPr kumimoji="0" lang="es-ES_tradnl" sz="24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0305"/>
                                        </p:tgtEl>
                                        <p:attrNameLst>
                                          <p:attrName>style.visibility</p:attrName>
                                        </p:attrNameLst>
                                      </p:cBhvr>
                                      <p:to>
                                        <p:strVal val="visible"/>
                                      </p:to>
                                    </p:set>
                                    <p:anim calcmode="lin" valueType="num">
                                      <p:cBhvr>
                                        <p:cTn id="10" dur="500" fill="hold"/>
                                        <p:tgtEl>
                                          <p:spTgt spid="140305"/>
                                        </p:tgtEl>
                                        <p:attrNameLst>
                                          <p:attrName>ppt_w</p:attrName>
                                        </p:attrNameLst>
                                      </p:cBhvr>
                                      <p:tavLst>
                                        <p:tav tm="0">
                                          <p:val>
                                            <p:fltVal val="0"/>
                                          </p:val>
                                        </p:tav>
                                        <p:tav tm="100000">
                                          <p:val>
                                            <p:strVal val="#ppt_w"/>
                                          </p:val>
                                        </p:tav>
                                      </p:tavLst>
                                    </p:anim>
                                    <p:anim calcmode="lin" valueType="num">
                                      <p:cBhvr>
                                        <p:cTn id="11" dur="500" fill="hold"/>
                                        <p:tgtEl>
                                          <p:spTgt spid="1403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2339975" y="981075"/>
            <a:ext cx="5713413" cy="822325"/>
          </a:xfrm>
          <a:prstGeom prst="rect">
            <a:avLst/>
          </a:prstGeom>
          <a:noFill/>
          <a:ln w="9525">
            <a:noFill/>
            <a:miter lim="800000"/>
            <a:headEnd/>
            <a:tailEnd/>
          </a:ln>
          <a:effectLst/>
        </p:spPr>
        <p:txBody>
          <a:bodyPr wrap="none" anchor="ctr">
            <a:spAutoFit/>
          </a:bodyPr>
          <a:lstStyle/>
          <a:p>
            <a:pPr algn="ctr"/>
            <a:r>
              <a:rPr lang="es-ES" sz="2400" b="1">
                <a:latin typeface="Century Gothic" pitchFamily="34" charset="0"/>
              </a:rPr>
              <a:t>El Capitalismo: la ideología del dejar </a:t>
            </a:r>
          </a:p>
          <a:p>
            <a:pPr algn="ctr"/>
            <a:r>
              <a:rPr lang="es-ES" sz="2400" b="1">
                <a:latin typeface="Century Gothic" pitchFamily="34" charset="0"/>
              </a:rPr>
              <a:t>hacer y del dejar pasar</a:t>
            </a:r>
            <a:r>
              <a:rPr lang="es-ES" sz="2400" b="1" u="sng">
                <a:latin typeface="Century Gothic" pitchFamily="34" charset="0"/>
              </a:rPr>
              <a:t> </a:t>
            </a:r>
            <a:endParaRPr lang="es-CL" sz="2400" b="1" u="sng">
              <a:latin typeface="Century Gothic" pitchFamily="34" charset="0"/>
            </a:endParaRPr>
          </a:p>
        </p:txBody>
      </p:sp>
      <p:grpSp>
        <p:nvGrpSpPr>
          <p:cNvPr id="2" name="Group 3"/>
          <p:cNvGrpSpPr>
            <a:grpSpLocks/>
          </p:cNvGrpSpPr>
          <p:nvPr/>
        </p:nvGrpSpPr>
        <p:grpSpPr bwMode="auto">
          <a:xfrm>
            <a:off x="5435600" y="2349500"/>
            <a:ext cx="2887663" cy="3462338"/>
            <a:chOff x="3424" y="1480"/>
            <a:chExt cx="1819" cy="2181"/>
          </a:xfrm>
        </p:grpSpPr>
        <p:pic>
          <p:nvPicPr>
            <p:cNvPr id="141316" name="Picture 4" descr="Mill2"/>
            <p:cNvPicPr>
              <a:picLocks noChangeAspect="1" noChangeArrowheads="1"/>
            </p:cNvPicPr>
            <p:nvPr/>
          </p:nvPicPr>
          <p:blipFill>
            <a:blip r:embed="rId2" cstate="print"/>
            <a:srcRect/>
            <a:stretch>
              <a:fillRect/>
            </a:stretch>
          </p:blipFill>
          <p:spPr bwMode="auto">
            <a:xfrm>
              <a:off x="3424" y="1480"/>
              <a:ext cx="1819" cy="1955"/>
            </a:xfrm>
            <a:prstGeom prst="rect">
              <a:avLst/>
            </a:prstGeom>
            <a:noFill/>
            <a:ln w="38100" cmpd="dbl">
              <a:solidFill>
                <a:schemeClr val="tx1"/>
              </a:solidFill>
              <a:miter lim="800000"/>
              <a:headEnd/>
              <a:tailEnd/>
            </a:ln>
          </p:spPr>
        </p:pic>
        <p:sp>
          <p:nvSpPr>
            <p:cNvPr id="141317" name="Text Box 5"/>
            <p:cNvSpPr txBox="1">
              <a:spLocks noChangeArrowheads="1"/>
            </p:cNvSpPr>
            <p:nvPr/>
          </p:nvSpPr>
          <p:spPr bwMode="auto">
            <a:xfrm>
              <a:off x="3898" y="3430"/>
              <a:ext cx="774" cy="231"/>
            </a:xfrm>
            <a:prstGeom prst="rect">
              <a:avLst/>
            </a:prstGeom>
            <a:noFill/>
            <a:ln w="9525">
              <a:noFill/>
              <a:miter lim="800000"/>
              <a:headEnd/>
              <a:tailEnd/>
            </a:ln>
            <a:effectLst/>
          </p:spPr>
          <p:txBody>
            <a:bodyPr wrap="none">
              <a:spAutoFit/>
            </a:bodyPr>
            <a:lstStyle/>
            <a:p>
              <a:pPr algn="ctr"/>
              <a:r>
                <a:rPr lang="es-ES">
                  <a:latin typeface="Century Gothic" pitchFamily="34" charset="0"/>
                </a:rPr>
                <a:t>Stuart Mill</a:t>
              </a:r>
            </a:p>
          </p:txBody>
        </p:sp>
      </p:grpSp>
      <p:grpSp>
        <p:nvGrpSpPr>
          <p:cNvPr id="3" name="Group 6"/>
          <p:cNvGrpSpPr>
            <a:grpSpLocks/>
          </p:cNvGrpSpPr>
          <p:nvPr/>
        </p:nvGrpSpPr>
        <p:grpSpPr bwMode="auto">
          <a:xfrm>
            <a:off x="2268538" y="2349500"/>
            <a:ext cx="2466975" cy="3462338"/>
            <a:chOff x="1429" y="1480"/>
            <a:chExt cx="1554" cy="2181"/>
          </a:xfrm>
        </p:grpSpPr>
        <p:sp>
          <p:nvSpPr>
            <p:cNvPr id="141319" name="Text Box 7"/>
            <p:cNvSpPr txBox="1">
              <a:spLocks noChangeArrowheads="1"/>
            </p:cNvSpPr>
            <p:nvPr/>
          </p:nvSpPr>
          <p:spPr bwMode="auto">
            <a:xfrm>
              <a:off x="1655" y="3430"/>
              <a:ext cx="1112" cy="231"/>
            </a:xfrm>
            <a:prstGeom prst="rect">
              <a:avLst/>
            </a:prstGeom>
            <a:noFill/>
            <a:ln w="9525">
              <a:noFill/>
              <a:miter lim="800000"/>
              <a:headEnd/>
              <a:tailEnd/>
            </a:ln>
            <a:effectLst/>
          </p:spPr>
          <p:txBody>
            <a:bodyPr wrap="none">
              <a:spAutoFit/>
            </a:bodyPr>
            <a:lstStyle/>
            <a:p>
              <a:pPr algn="ctr"/>
              <a:r>
                <a:rPr lang="es-ES">
                  <a:latin typeface="Century Gothic" pitchFamily="34" charset="0"/>
                </a:rPr>
                <a:t>David Ricardo</a:t>
              </a:r>
            </a:p>
          </p:txBody>
        </p:sp>
        <p:pic>
          <p:nvPicPr>
            <p:cNvPr id="141320" name="Picture 8" descr="DRicardo"/>
            <p:cNvPicPr>
              <a:picLocks noChangeAspect="1" noChangeArrowheads="1"/>
            </p:cNvPicPr>
            <p:nvPr/>
          </p:nvPicPr>
          <p:blipFill>
            <a:blip r:embed="rId3" cstate="print"/>
            <a:srcRect/>
            <a:stretch>
              <a:fillRect/>
            </a:stretch>
          </p:blipFill>
          <p:spPr bwMode="auto">
            <a:xfrm>
              <a:off x="1429" y="1480"/>
              <a:ext cx="1554" cy="1950"/>
            </a:xfrm>
            <a:prstGeom prst="rect">
              <a:avLst/>
            </a:prstGeom>
            <a:noFill/>
            <a:ln w="38100" cmpd="dbl">
              <a:solidFill>
                <a:schemeClr val="tx1"/>
              </a:solidFill>
              <a:miter lim="800000"/>
              <a:headEnd/>
              <a:tailEnd/>
            </a:ln>
          </p:spPr>
        </p:pic>
      </p:grpSp>
      <p:sp>
        <p:nvSpPr>
          <p:cNvPr id="141321" name="Text Box 9"/>
          <p:cNvSpPr txBox="1">
            <a:spLocks noChangeArrowheads="1"/>
          </p:cNvSpPr>
          <p:nvPr/>
        </p:nvSpPr>
        <p:spPr bwMode="auto">
          <a:xfrm>
            <a:off x="7164388" y="6092825"/>
            <a:ext cx="790575" cy="396875"/>
          </a:xfrm>
          <a:prstGeom prst="rect">
            <a:avLst/>
          </a:prstGeom>
          <a:noFill/>
          <a:ln w="9525">
            <a:noFill/>
            <a:miter lim="800000"/>
            <a:headEnd/>
            <a:tailEnd/>
          </a:ln>
          <a:effectLst/>
        </p:spPr>
        <p:txBody>
          <a:bodyPr wrap="none">
            <a:spAutoFit/>
          </a:bodyPr>
          <a:lstStyle/>
          <a:p>
            <a:r>
              <a:rPr lang="es-ES" sz="2000" b="1" u="sng">
                <a:hlinkClick r:id="rId4" action="ppaction://hlinksldjump"/>
              </a:rPr>
              <a:t>atrás</a:t>
            </a:r>
            <a:endParaRPr lang="es-CL" sz="2000" b="1" u="sn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13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339975" y="1531938"/>
            <a:ext cx="1355725"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Críticas</a:t>
            </a:r>
            <a:r>
              <a:rPr lang="es-ES" sz="2400" u="sng">
                <a:latin typeface="Century Gothic" pitchFamily="34" charset="0"/>
              </a:rPr>
              <a:t> </a:t>
            </a:r>
            <a:endParaRPr lang="es-CL" sz="2400" u="sng">
              <a:latin typeface="Century Gothic" pitchFamily="34" charset="0"/>
            </a:endParaRPr>
          </a:p>
        </p:txBody>
      </p:sp>
      <p:sp>
        <p:nvSpPr>
          <p:cNvPr id="142339" name="Rectangle 3"/>
          <p:cNvSpPr>
            <a:spLocks noChangeArrowheads="1"/>
          </p:cNvSpPr>
          <p:nvPr/>
        </p:nvSpPr>
        <p:spPr bwMode="auto">
          <a:xfrm>
            <a:off x="6011863" y="2133600"/>
            <a:ext cx="1566862"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Ventajas</a:t>
            </a:r>
            <a:r>
              <a:rPr lang="es-ES" sz="2400" u="sng">
                <a:latin typeface="Century Gothic" pitchFamily="34" charset="0"/>
              </a:rPr>
              <a:t> </a:t>
            </a:r>
            <a:endParaRPr lang="es-CL" sz="2400" u="sng">
              <a:latin typeface="Century Gothic" pitchFamily="34" charset="0"/>
            </a:endParaRPr>
          </a:p>
        </p:txBody>
      </p:sp>
      <p:sp>
        <p:nvSpPr>
          <p:cNvPr id="142340" name="Rectangle 4"/>
          <p:cNvSpPr>
            <a:spLocks noChangeArrowheads="1"/>
          </p:cNvSpPr>
          <p:nvPr/>
        </p:nvSpPr>
        <p:spPr bwMode="auto">
          <a:xfrm>
            <a:off x="4067175" y="877888"/>
            <a:ext cx="2335213" cy="519112"/>
          </a:xfrm>
          <a:prstGeom prst="rect">
            <a:avLst/>
          </a:prstGeom>
          <a:noFill/>
          <a:ln w="9525">
            <a:noFill/>
            <a:miter lim="800000"/>
            <a:headEnd/>
            <a:tailEnd/>
          </a:ln>
          <a:effectLst/>
        </p:spPr>
        <p:txBody>
          <a:bodyPr wrap="none" anchor="ctr">
            <a:spAutoFit/>
          </a:bodyPr>
          <a:lstStyle/>
          <a:p>
            <a:r>
              <a:rPr lang="es-ES" sz="2800" b="1">
                <a:solidFill>
                  <a:srgbClr val="FF0000"/>
                </a:solidFill>
                <a:latin typeface="Century Gothic" pitchFamily="34" charset="0"/>
              </a:rPr>
              <a:t>Capitalismo</a:t>
            </a:r>
            <a:r>
              <a:rPr lang="es-ES" sz="2400" b="1" u="sng">
                <a:latin typeface="Century Gothic" pitchFamily="34" charset="0"/>
              </a:rPr>
              <a:t> </a:t>
            </a:r>
            <a:endParaRPr lang="es-CL" sz="2400" b="1" u="sng">
              <a:latin typeface="Century Gothic" pitchFamily="34" charset="0"/>
            </a:endParaRPr>
          </a:p>
        </p:txBody>
      </p:sp>
      <p:grpSp>
        <p:nvGrpSpPr>
          <p:cNvPr id="2" name="Group 5"/>
          <p:cNvGrpSpPr>
            <a:grpSpLocks/>
          </p:cNvGrpSpPr>
          <p:nvPr/>
        </p:nvGrpSpPr>
        <p:grpSpPr bwMode="auto">
          <a:xfrm>
            <a:off x="1547813" y="2060575"/>
            <a:ext cx="2990850" cy="4125913"/>
            <a:chOff x="975" y="1298"/>
            <a:chExt cx="1884" cy="2599"/>
          </a:xfrm>
        </p:grpSpPr>
        <p:pic>
          <p:nvPicPr>
            <p:cNvPr id="142342" name="Picture 6" descr="capitalismo"/>
            <p:cNvPicPr>
              <a:picLocks noChangeAspect="1" noChangeArrowheads="1"/>
            </p:cNvPicPr>
            <p:nvPr/>
          </p:nvPicPr>
          <p:blipFill>
            <a:blip r:embed="rId2" cstate="print"/>
            <a:srcRect/>
            <a:stretch>
              <a:fillRect/>
            </a:stretch>
          </p:blipFill>
          <p:spPr bwMode="auto">
            <a:xfrm>
              <a:off x="975" y="1298"/>
              <a:ext cx="1884" cy="2334"/>
            </a:xfrm>
            <a:prstGeom prst="rect">
              <a:avLst/>
            </a:prstGeom>
            <a:noFill/>
            <a:ln w="38100" cmpd="dbl">
              <a:solidFill>
                <a:schemeClr val="tx1"/>
              </a:solidFill>
              <a:miter lim="800000"/>
              <a:headEnd/>
              <a:tailEnd/>
            </a:ln>
          </p:spPr>
        </p:pic>
        <p:sp>
          <p:nvSpPr>
            <p:cNvPr id="142343" name="Text Box 7"/>
            <p:cNvSpPr txBox="1">
              <a:spLocks noChangeArrowheads="1"/>
            </p:cNvSpPr>
            <p:nvPr/>
          </p:nvSpPr>
          <p:spPr bwMode="auto">
            <a:xfrm>
              <a:off x="1235" y="3609"/>
              <a:ext cx="1299" cy="288"/>
            </a:xfrm>
            <a:prstGeom prst="rect">
              <a:avLst/>
            </a:prstGeom>
            <a:noFill/>
            <a:ln w="9525">
              <a:noFill/>
              <a:miter lim="800000"/>
              <a:headEnd/>
              <a:tailEnd/>
            </a:ln>
            <a:effectLst/>
          </p:spPr>
          <p:txBody>
            <a:bodyPr wrap="none">
              <a:spAutoFit/>
            </a:bodyPr>
            <a:lstStyle/>
            <a:p>
              <a:pPr algn="ctr"/>
              <a:r>
                <a:rPr lang="es-ES" sz="2400" b="1">
                  <a:solidFill>
                    <a:schemeClr val="accent2"/>
                  </a:solidFill>
                  <a:latin typeface="Century Gothic" pitchFamily="34" charset="0"/>
                </a:rPr>
                <a:t>Desigualdad</a:t>
              </a:r>
            </a:p>
          </p:txBody>
        </p:sp>
      </p:grpSp>
      <p:grpSp>
        <p:nvGrpSpPr>
          <p:cNvPr id="3" name="Group 8"/>
          <p:cNvGrpSpPr>
            <a:grpSpLocks/>
          </p:cNvGrpSpPr>
          <p:nvPr/>
        </p:nvGrpSpPr>
        <p:grpSpPr bwMode="auto">
          <a:xfrm>
            <a:off x="5003800" y="2708275"/>
            <a:ext cx="3529013" cy="3040063"/>
            <a:chOff x="3152" y="1706"/>
            <a:chExt cx="2223" cy="1915"/>
          </a:xfrm>
        </p:grpSpPr>
        <p:pic>
          <p:nvPicPr>
            <p:cNvPr id="142345" name="Picture 9" descr="riqueza"/>
            <p:cNvPicPr>
              <a:picLocks noChangeAspect="1" noChangeArrowheads="1"/>
            </p:cNvPicPr>
            <p:nvPr/>
          </p:nvPicPr>
          <p:blipFill>
            <a:blip r:embed="rId3" cstate="print"/>
            <a:srcRect/>
            <a:stretch>
              <a:fillRect/>
            </a:stretch>
          </p:blipFill>
          <p:spPr bwMode="auto">
            <a:xfrm>
              <a:off x="3152" y="1706"/>
              <a:ext cx="2223" cy="1636"/>
            </a:xfrm>
            <a:prstGeom prst="rect">
              <a:avLst/>
            </a:prstGeom>
            <a:noFill/>
            <a:ln w="38100" cmpd="dbl">
              <a:solidFill>
                <a:schemeClr val="tx1"/>
              </a:solidFill>
              <a:miter lim="800000"/>
              <a:headEnd/>
              <a:tailEnd/>
            </a:ln>
          </p:spPr>
        </p:pic>
        <p:sp>
          <p:nvSpPr>
            <p:cNvPr id="142346" name="Text Box 10"/>
            <p:cNvSpPr txBox="1">
              <a:spLocks noChangeArrowheads="1"/>
            </p:cNvSpPr>
            <p:nvPr/>
          </p:nvSpPr>
          <p:spPr bwMode="auto">
            <a:xfrm>
              <a:off x="3606" y="3333"/>
              <a:ext cx="1567" cy="288"/>
            </a:xfrm>
            <a:prstGeom prst="rect">
              <a:avLst/>
            </a:prstGeom>
            <a:noFill/>
            <a:ln w="9525">
              <a:noFill/>
              <a:miter lim="800000"/>
              <a:headEnd/>
              <a:tailEnd/>
            </a:ln>
            <a:effectLst/>
          </p:spPr>
          <p:txBody>
            <a:bodyPr wrap="none">
              <a:spAutoFit/>
            </a:bodyPr>
            <a:lstStyle/>
            <a:p>
              <a:r>
                <a:rPr lang="es-ES" sz="2400" b="1">
                  <a:solidFill>
                    <a:schemeClr val="accent2"/>
                  </a:solidFill>
                  <a:latin typeface="Century Gothic" pitchFamily="34" charset="0"/>
                </a:rPr>
                <a:t>Genera riqueza</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500" fill="hold"/>
                                        <p:tgtEl>
                                          <p:spTgt spid="142340"/>
                                        </p:tgtEl>
                                        <p:attrNameLst>
                                          <p:attrName>ppt_w</p:attrName>
                                        </p:attrNameLst>
                                      </p:cBhvr>
                                      <p:tavLst>
                                        <p:tav tm="0">
                                          <p:val>
                                            <p:fltVal val="0"/>
                                          </p:val>
                                        </p:tav>
                                        <p:tav tm="100000">
                                          <p:val>
                                            <p:strVal val="#ppt_w"/>
                                          </p:val>
                                        </p:tav>
                                      </p:tavLst>
                                    </p:anim>
                                    <p:anim calcmode="lin" valueType="num">
                                      <p:cBhvr>
                                        <p:cTn id="8" dur="500" fill="hold"/>
                                        <p:tgtEl>
                                          <p:spTgt spid="1423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2338"/>
                                        </p:tgtEl>
                                        <p:attrNameLst>
                                          <p:attrName>style.visibility</p:attrName>
                                        </p:attrNameLst>
                                      </p:cBhvr>
                                      <p:to>
                                        <p:strVal val="visible"/>
                                      </p:to>
                                    </p:se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 presetClass="entr" presetSubtype="0" fill="hold" grpId="0" nodeType="afterEffect">
                                  <p:stCondLst>
                                    <p:cond delay="2000"/>
                                  </p:stCondLst>
                                  <p:childTnLst>
                                    <p:set>
                                      <p:cBhvr>
                                        <p:cTn id="19" dur="1" fill="hold">
                                          <p:stCondLst>
                                            <p:cond delay="499"/>
                                          </p:stCondLst>
                                        </p:cTn>
                                        <p:tgtEl>
                                          <p:spTgt spid="142339"/>
                                        </p:tgtEl>
                                        <p:attrNameLst>
                                          <p:attrName>style.visibility</p:attrName>
                                        </p:attrNameLst>
                                      </p:cBhvr>
                                      <p:to>
                                        <p:strVal val="visible"/>
                                      </p:to>
                                    </p:set>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utoUpdateAnimBg="0"/>
      <p:bldP spid="14234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752600" y="152400"/>
            <a:ext cx="2638425" cy="519113"/>
          </a:xfrm>
          <a:prstGeom prst="rect">
            <a:avLst/>
          </a:prstGeom>
          <a:noFill/>
          <a:ln w="9525">
            <a:noFill/>
            <a:miter lim="800000"/>
            <a:headEnd/>
            <a:tailEnd/>
          </a:ln>
          <a:effectLst/>
        </p:spPr>
        <p:txBody>
          <a:bodyPr wrap="none" anchor="ctr">
            <a:spAutoFit/>
          </a:bodyPr>
          <a:lstStyle/>
          <a:p>
            <a:r>
              <a:rPr lang="es-ES" sz="2800" b="1">
                <a:solidFill>
                  <a:srgbClr val="FF0000"/>
                </a:solidFill>
                <a:latin typeface="Century Gothic" pitchFamily="34" charset="0"/>
              </a:rPr>
              <a:t>Sistema </a:t>
            </a:r>
            <a:r>
              <a:rPr lang="es-ES" sz="2800" b="1" u="sng">
                <a:solidFill>
                  <a:srgbClr val="FF0000"/>
                </a:solidFill>
                <a:latin typeface="Century Gothic" pitchFamily="34" charset="0"/>
                <a:hlinkClick r:id="rId2" action="ppaction://hlinksldjump"/>
              </a:rPr>
              <a:t>Mixto</a:t>
            </a:r>
            <a:r>
              <a:rPr lang="es-ES" sz="2400" b="1" u="sng">
                <a:latin typeface="Century Gothic" pitchFamily="34" charset="0"/>
              </a:rPr>
              <a:t> </a:t>
            </a:r>
            <a:endParaRPr lang="es-CL" sz="2400" b="1" u="sng">
              <a:latin typeface="Century Gothic" pitchFamily="34" charset="0"/>
            </a:endParaRPr>
          </a:p>
        </p:txBody>
      </p:sp>
      <p:graphicFrame>
        <p:nvGraphicFramePr>
          <p:cNvPr id="143378" name="Group 18"/>
          <p:cNvGraphicFramePr>
            <a:graphicFrameLocks noGrp="1"/>
          </p:cNvGraphicFramePr>
          <p:nvPr>
            <p:ph/>
          </p:nvPr>
        </p:nvGraphicFramePr>
        <p:xfrm>
          <a:off x="1143000" y="914400"/>
          <a:ext cx="7620000" cy="5181601"/>
        </p:xfrm>
        <a:graphic>
          <a:graphicData uri="http://schemas.openxmlformats.org/drawingml/2006/table">
            <a:tbl>
              <a:tblPr/>
              <a:tblGrid>
                <a:gridCol w="1822450"/>
                <a:gridCol w="5797550"/>
              </a:tblGrid>
              <a:tr h="18430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¿QUÉ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0000"/>
                          </a:solidFill>
                          <a:effectLst/>
                          <a:latin typeface="Century Gothic" pitchFamily="34" charset="0"/>
                          <a:cs typeface="Times New Roman" charset="0"/>
                        </a:rPr>
                        <a:t>El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Estado</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regula</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el qué producir, mientras que el sector privado participa activamente en la economía. El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sector público</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se aboca a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actividades con rentabilidad social</a:t>
                      </a:r>
                      <a:r>
                        <a:rPr kumimoji="0" lang="es-ES_tradnl" sz="2000" b="0" i="0" u="none" strike="noStrike" cap="none" normalizeH="0" baseline="0" smtClean="0">
                          <a:ln>
                            <a:noFill/>
                          </a:ln>
                          <a:solidFill>
                            <a:srgbClr val="000000"/>
                          </a:solidFill>
                          <a:effectLst/>
                          <a:latin typeface="Century Gothic" pitchFamily="34" charset="0"/>
                          <a:cs typeface="Times New Roman" charset="0"/>
                        </a:rPr>
                        <a:t>.</a:t>
                      </a:r>
                      <a:endParaRPr kumimoji="0" lang="es-ES_tradnl" sz="20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150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¿CÓMO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0000"/>
                          </a:solidFill>
                          <a:effectLst/>
                          <a:latin typeface="Century Gothic" pitchFamily="34" charset="0"/>
                          <a:cs typeface="Times New Roman" charset="0"/>
                        </a:rPr>
                        <a:t>El sector público atiende necesidades esenciales de la población; el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sector privado</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de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acuerdo con la competencia</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a:t>
                      </a:r>
                      <a:endParaRPr kumimoji="0" lang="es-ES_tradnl" sz="20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1875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¿PARA QUIÉN PRODUCIR?</a:t>
                      </a:r>
                      <a:endParaRPr kumimoji="0" lang="es-ES" sz="1800" b="0" i="0" u="none" strike="noStrike" cap="none" normalizeH="0" baseline="0" smtClean="0">
                        <a:ln>
                          <a:noFill/>
                        </a:ln>
                        <a:solidFill>
                          <a:schemeClr val="bg2"/>
                        </a:solidFill>
                        <a:effectLst/>
                        <a:latin typeface="Century Gothic" pitchFamily="34" charset="0"/>
                        <a:cs typeface="Times New Roman"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0000"/>
                          </a:solidFill>
                          <a:effectLst/>
                          <a:latin typeface="Century Gothic" pitchFamily="34" charset="0"/>
                          <a:cs typeface="Times New Roman" charset="0"/>
                        </a:rPr>
                        <a:t>El </a:t>
                      </a:r>
                      <a:r>
                        <a:rPr kumimoji="0" lang="es-ES_tradnl" sz="2000" b="1" i="0" u="none" strike="noStrike" cap="none" normalizeH="0" baseline="0" smtClean="0">
                          <a:ln>
                            <a:noFill/>
                          </a:ln>
                          <a:solidFill>
                            <a:schemeClr val="accent2"/>
                          </a:solidFill>
                          <a:effectLst/>
                          <a:latin typeface="Century Gothic" pitchFamily="34" charset="0"/>
                          <a:cs typeface="Times New Roman" charset="0"/>
                        </a:rPr>
                        <a:t>estado se preocupa de las necesidades esenciales</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de la población menos pudiente, como salud y educación pública con leyes que protejan a los asalariados.</a:t>
                      </a:r>
                      <a:endParaRPr kumimoji="0" lang="es-ES" sz="2000" b="0" i="0" u="none" strike="noStrike" cap="none" normalizeH="0" baseline="0" smtClean="0">
                        <a:ln>
                          <a:noFill/>
                        </a:ln>
                        <a:solidFill>
                          <a:schemeClr val="tx1"/>
                        </a:solidFill>
                        <a:effectLst/>
                        <a:latin typeface="Century Gothic" pitchFamily="34" charset="0"/>
                        <a:cs typeface="Times New Roman"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es-ES_tradnl" sz="2000" b="0" i="0" u="none" strike="noStrike" cap="none" normalizeH="0" baseline="0" smtClean="0">
                          <a:ln>
                            <a:noFill/>
                          </a:ln>
                          <a:solidFill>
                            <a:srgbClr val="000000"/>
                          </a:solidFill>
                          <a:effectLst/>
                          <a:latin typeface="Century Gothic" pitchFamily="34" charset="0"/>
                          <a:cs typeface="Times New Roman" charset="0"/>
                        </a:rPr>
                        <a:t>El </a:t>
                      </a:r>
                      <a:r>
                        <a:rPr kumimoji="0" lang="es-ES_tradnl" sz="2000" b="1" i="0" u="none" strike="noStrike" cap="none" normalizeH="0" baseline="0" smtClean="0">
                          <a:ln>
                            <a:noFill/>
                          </a:ln>
                          <a:solidFill>
                            <a:srgbClr val="FF0000"/>
                          </a:solidFill>
                          <a:effectLst/>
                          <a:latin typeface="Century Gothic" pitchFamily="34" charset="0"/>
                          <a:cs typeface="Times New Roman" charset="0"/>
                        </a:rPr>
                        <a:t>sector privado produce para los que pueden pagar</a:t>
                      </a:r>
                      <a:r>
                        <a:rPr kumimoji="0" lang="es-ES_tradnl" sz="2000" b="0" i="0" u="none" strike="noStrike" cap="none" normalizeH="0" baseline="0" smtClean="0">
                          <a:ln>
                            <a:noFill/>
                          </a:ln>
                          <a:solidFill>
                            <a:srgbClr val="000000"/>
                          </a:solidFill>
                          <a:effectLst/>
                          <a:latin typeface="Century Gothic" pitchFamily="34" charset="0"/>
                          <a:cs typeface="Times New Roman" charset="0"/>
                        </a:rPr>
                        <a:t>. </a:t>
                      </a:r>
                      <a:endParaRPr kumimoji="0" lang="es-ES_tradnl" sz="20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6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3378"/>
                                        </p:tgtEl>
                                        <p:attrNameLst>
                                          <p:attrName>style.visibility</p:attrName>
                                        </p:attrNameLst>
                                      </p:cBhvr>
                                      <p:to>
                                        <p:strVal val="visible"/>
                                      </p:to>
                                    </p:set>
                                    <p:anim calcmode="lin" valueType="num">
                                      <p:cBhvr>
                                        <p:cTn id="10" dur="500" fill="hold"/>
                                        <p:tgtEl>
                                          <p:spTgt spid="143378"/>
                                        </p:tgtEl>
                                        <p:attrNameLst>
                                          <p:attrName>ppt_w</p:attrName>
                                        </p:attrNameLst>
                                      </p:cBhvr>
                                      <p:tavLst>
                                        <p:tav tm="0">
                                          <p:val>
                                            <p:fltVal val="0"/>
                                          </p:val>
                                        </p:tav>
                                        <p:tav tm="100000">
                                          <p:val>
                                            <p:strVal val="#ppt_w"/>
                                          </p:val>
                                        </p:tav>
                                      </p:tavLst>
                                    </p:anim>
                                    <p:anim calcmode="lin" valueType="num">
                                      <p:cBhvr>
                                        <p:cTn id="11" dur="500" fill="hold"/>
                                        <p:tgtEl>
                                          <p:spTgt spid="143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908175" y="1052513"/>
            <a:ext cx="7027863" cy="457200"/>
          </a:xfrm>
          <a:prstGeom prst="rect">
            <a:avLst/>
          </a:prstGeom>
          <a:noFill/>
          <a:ln w="9525">
            <a:noFill/>
            <a:miter lim="800000"/>
            <a:headEnd/>
            <a:tailEnd/>
          </a:ln>
          <a:effectLst/>
        </p:spPr>
        <p:txBody>
          <a:bodyPr wrap="none">
            <a:spAutoFit/>
          </a:bodyPr>
          <a:lstStyle/>
          <a:p>
            <a:pPr algn="ctr"/>
            <a:r>
              <a:rPr lang="es-ES" sz="2400" b="1">
                <a:latin typeface="Century Gothic" pitchFamily="34" charset="0"/>
              </a:rPr>
              <a:t>La economía Mixta: Un capitalismo reformado</a:t>
            </a:r>
          </a:p>
        </p:txBody>
      </p:sp>
      <p:grpSp>
        <p:nvGrpSpPr>
          <p:cNvPr id="2" name="Group 3"/>
          <p:cNvGrpSpPr>
            <a:grpSpLocks/>
          </p:cNvGrpSpPr>
          <p:nvPr/>
        </p:nvGrpSpPr>
        <p:grpSpPr bwMode="auto">
          <a:xfrm>
            <a:off x="1403350" y="1844675"/>
            <a:ext cx="3765550" cy="3868738"/>
            <a:chOff x="884" y="1389"/>
            <a:chExt cx="2372" cy="2437"/>
          </a:xfrm>
        </p:grpSpPr>
        <p:pic>
          <p:nvPicPr>
            <p:cNvPr id="144388" name="Picture 4" descr="Franklin%20Roosevelt"/>
            <p:cNvPicPr>
              <a:picLocks noChangeAspect="1" noChangeArrowheads="1"/>
            </p:cNvPicPr>
            <p:nvPr/>
          </p:nvPicPr>
          <p:blipFill>
            <a:blip r:embed="rId2" cstate="print">
              <a:lum bright="2000" contrast="-2000"/>
            </a:blip>
            <a:srcRect/>
            <a:stretch>
              <a:fillRect/>
            </a:stretch>
          </p:blipFill>
          <p:spPr bwMode="auto">
            <a:xfrm>
              <a:off x="1247" y="1389"/>
              <a:ext cx="1800" cy="1776"/>
            </a:xfrm>
            <a:prstGeom prst="rect">
              <a:avLst/>
            </a:prstGeom>
            <a:noFill/>
            <a:ln w="38100" cmpd="dbl">
              <a:solidFill>
                <a:schemeClr val="tx1"/>
              </a:solidFill>
              <a:miter lim="800000"/>
              <a:headEnd/>
              <a:tailEnd/>
            </a:ln>
          </p:spPr>
        </p:pic>
        <p:sp>
          <p:nvSpPr>
            <p:cNvPr id="144389" name="Text Box 5"/>
            <p:cNvSpPr txBox="1">
              <a:spLocks noChangeArrowheads="1"/>
            </p:cNvSpPr>
            <p:nvPr/>
          </p:nvSpPr>
          <p:spPr bwMode="auto">
            <a:xfrm>
              <a:off x="884" y="3249"/>
              <a:ext cx="2372" cy="577"/>
            </a:xfrm>
            <a:prstGeom prst="rect">
              <a:avLst/>
            </a:prstGeom>
            <a:noFill/>
            <a:ln w="9525">
              <a:noFill/>
              <a:miter lim="800000"/>
              <a:headEnd/>
              <a:tailEnd/>
            </a:ln>
            <a:effectLst/>
          </p:spPr>
          <p:txBody>
            <a:bodyPr wrap="none">
              <a:spAutoFit/>
            </a:bodyPr>
            <a:lstStyle/>
            <a:p>
              <a:pPr algn="ctr"/>
              <a:r>
                <a:rPr lang="es-ES">
                  <a:latin typeface="Century Gothic" pitchFamily="34" charset="0"/>
                </a:rPr>
                <a:t>Presidente Roosevelt.</a:t>
              </a:r>
            </a:p>
            <a:p>
              <a:pPr algn="ctr"/>
              <a:r>
                <a:rPr lang="es-ES">
                  <a:latin typeface="Century Gothic" pitchFamily="34" charset="0"/>
                </a:rPr>
                <a:t>En medio de la Gran Depresión</a:t>
              </a:r>
            </a:p>
            <a:p>
              <a:pPr algn="ctr"/>
              <a:r>
                <a:rPr lang="es-ES">
                  <a:latin typeface="Century Gothic" pitchFamily="34" charset="0"/>
                </a:rPr>
                <a:t>se aplican las teorías de Keynes.</a:t>
              </a:r>
            </a:p>
          </p:txBody>
        </p:sp>
      </p:grpSp>
      <p:grpSp>
        <p:nvGrpSpPr>
          <p:cNvPr id="3" name="Group 6"/>
          <p:cNvGrpSpPr>
            <a:grpSpLocks/>
          </p:cNvGrpSpPr>
          <p:nvPr/>
        </p:nvGrpSpPr>
        <p:grpSpPr bwMode="auto">
          <a:xfrm>
            <a:off x="5651500" y="1844675"/>
            <a:ext cx="2922588" cy="3868738"/>
            <a:chOff x="3515" y="1389"/>
            <a:chExt cx="1841" cy="2437"/>
          </a:xfrm>
        </p:grpSpPr>
        <p:pic>
          <p:nvPicPr>
            <p:cNvPr id="144391" name="Picture 7" descr="articles-95011_foto"/>
            <p:cNvPicPr>
              <a:picLocks noChangeAspect="1" noChangeArrowheads="1"/>
            </p:cNvPicPr>
            <p:nvPr/>
          </p:nvPicPr>
          <p:blipFill>
            <a:blip r:embed="rId3" cstate="print"/>
            <a:srcRect/>
            <a:stretch>
              <a:fillRect/>
            </a:stretch>
          </p:blipFill>
          <p:spPr bwMode="auto">
            <a:xfrm>
              <a:off x="3742" y="1389"/>
              <a:ext cx="1389" cy="1814"/>
            </a:xfrm>
            <a:prstGeom prst="rect">
              <a:avLst/>
            </a:prstGeom>
            <a:noFill/>
            <a:ln w="38100" cmpd="dbl">
              <a:solidFill>
                <a:schemeClr val="tx1"/>
              </a:solidFill>
              <a:miter lim="800000"/>
              <a:headEnd/>
              <a:tailEnd/>
            </a:ln>
          </p:spPr>
        </p:pic>
        <p:sp>
          <p:nvSpPr>
            <p:cNvPr id="144392" name="Text Box 8"/>
            <p:cNvSpPr txBox="1">
              <a:spLocks noChangeArrowheads="1"/>
            </p:cNvSpPr>
            <p:nvPr/>
          </p:nvSpPr>
          <p:spPr bwMode="auto">
            <a:xfrm>
              <a:off x="3515" y="3249"/>
              <a:ext cx="1841" cy="577"/>
            </a:xfrm>
            <a:prstGeom prst="rect">
              <a:avLst/>
            </a:prstGeom>
            <a:noFill/>
            <a:ln w="9525">
              <a:noFill/>
              <a:miter lim="800000"/>
              <a:headEnd/>
              <a:tailEnd/>
            </a:ln>
            <a:effectLst/>
          </p:spPr>
          <p:txBody>
            <a:bodyPr wrap="none">
              <a:spAutoFit/>
            </a:bodyPr>
            <a:lstStyle/>
            <a:p>
              <a:pPr algn="ctr"/>
              <a:r>
                <a:rPr lang="es-ES">
                  <a:latin typeface="Century Gothic" pitchFamily="34" charset="0"/>
                </a:rPr>
                <a:t>Con </a:t>
              </a:r>
              <a:r>
                <a:rPr lang="es-ES" b="1">
                  <a:solidFill>
                    <a:srgbClr val="FF0000"/>
                  </a:solidFill>
                  <a:latin typeface="Century Gothic" pitchFamily="34" charset="0"/>
                </a:rPr>
                <a:t>Pedro Aguirre</a:t>
              </a:r>
              <a:r>
                <a:rPr lang="es-ES">
                  <a:latin typeface="Century Gothic" pitchFamily="34" charset="0"/>
                </a:rPr>
                <a:t>, el</a:t>
              </a:r>
            </a:p>
            <a:p>
              <a:pPr algn="ctr"/>
              <a:r>
                <a:rPr lang="es-ES">
                  <a:latin typeface="Century Gothic" pitchFamily="34" charset="0"/>
                </a:rPr>
                <a:t> keynesianismo se aplica</a:t>
              </a:r>
            </a:p>
            <a:p>
              <a:pPr algn="ctr"/>
              <a:r>
                <a:rPr lang="es-ES">
                  <a:latin typeface="Century Gothic" pitchFamily="34" charset="0"/>
                </a:rPr>
                <a:t>con mayor fuerza.</a:t>
              </a:r>
            </a:p>
          </p:txBody>
        </p:sp>
      </p:grpSp>
      <p:sp>
        <p:nvSpPr>
          <p:cNvPr id="144393" name="Text Box 9">
            <a:hlinkClick r:id="rId4" action="ppaction://hlinksldjump"/>
          </p:cNvPr>
          <p:cNvSpPr txBox="1">
            <a:spLocks noChangeArrowheads="1"/>
          </p:cNvSpPr>
          <p:nvPr/>
        </p:nvSpPr>
        <p:spPr bwMode="auto">
          <a:xfrm>
            <a:off x="7164388" y="6092825"/>
            <a:ext cx="790575" cy="396875"/>
          </a:xfrm>
          <a:prstGeom prst="rect">
            <a:avLst/>
          </a:prstGeom>
          <a:noFill/>
          <a:ln w="9525">
            <a:noFill/>
            <a:miter lim="800000"/>
            <a:headEnd/>
            <a:tailEnd/>
          </a:ln>
          <a:effectLst/>
        </p:spPr>
        <p:txBody>
          <a:bodyPr wrap="none">
            <a:spAutoFit/>
          </a:bodyPr>
          <a:lstStyle/>
          <a:p>
            <a:r>
              <a:rPr lang="es-ES" sz="2000" b="1" u="sng">
                <a:hlinkClick r:id="rId5" action="ppaction://hlinksldjump"/>
              </a:rPr>
              <a:t>atrás</a:t>
            </a:r>
            <a:endParaRPr lang="es-CL" sz="2000" b="1" u="sn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4386"/>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3" presetClass="entr" presetSubtype="16"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635375" y="877888"/>
            <a:ext cx="3049588" cy="519112"/>
          </a:xfrm>
          <a:prstGeom prst="rect">
            <a:avLst/>
          </a:prstGeom>
          <a:noFill/>
          <a:ln w="9525">
            <a:noFill/>
            <a:miter lim="800000"/>
            <a:headEnd/>
            <a:tailEnd/>
          </a:ln>
          <a:effectLst/>
        </p:spPr>
        <p:txBody>
          <a:bodyPr wrap="none" anchor="ctr">
            <a:spAutoFit/>
          </a:bodyPr>
          <a:lstStyle/>
          <a:p>
            <a:r>
              <a:rPr lang="es-ES" sz="2800" b="1">
                <a:solidFill>
                  <a:srgbClr val="FF0000"/>
                </a:solidFill>
                <a:latin typeface="Century Gothic" pitchFamily="34" charset="0"/>
              </a:rPr>
              <a:t>Economía Mixta</a:t>
            </a:r>
            <a:r>
              <a:rPr lang="es-ES" sz="2400" b="1" u="sng">
                <a:latin typeface="Century Gothic" pitchFamily="34" charset="0"/>
              </a:rPr>
              <a:t> </a:t>
            </a:r>
            <a:endParaRPr lang="es-CL" sz="2400" b="1" u="sng">
              <a:latin typeface="Century Gothic" pitchFamily="34" charset="0"/>
            </a:endParaRPr>
          </a:p>
        </p:txBody>
      </p:sp>
      <p:sp>
        <p:nvSpPr>
          <p:cNvPr id="145411" name="Rectangle 3"/>
          <p:cNvSpPr>
            <a:spLocks noChangeArrowheads="1"/>
          </p:cNvSpPr>
          <p:nvPr/>
        </p:nvSpPr>
        <p:spPr bwMode="auto">
          <a:xfrm>
            <a:off x="2555875" y="1484313"/>
            <a:ext cx="1355725"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Críticas</a:t>
            </a:r>
            <a:r>
              <a:rPr lang="es-ES" sz="2400" u="sng">
                <a:latin typeface="Century Gothic" pitchFamily="34" charset="0"/>
              </a:rPr>
              <a:t> </a:t>
            </a:r>
            <a:endParaRPr lang="es-CL" sz="2400" u="sng">
              <a:latin typeface="Century Gothic" pitchFamily="34" charset="0"/>
            </a:endParaRPr>
          </a:p>
        </p:txBody>
      </p:sp>
      <p:sp>
        <p:nvSpPr>
          <p:cNvPr id="145412" name="Rectangle 4"/>
          <p:cNvSpPr>
            <a:spLocks noChangeArrowheads="1"/>
          </p:cNvSpPr>
          <p:nvPr/>
        </p:nvSpPr>
        <p:spPr bwMode="auto">
          <a:xfrm>
            <a:off x="6011863" y="1603375"/>
            <a:ext cx="1566862"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Ventajas</a:t>
            </a:r>
            <a:r>
              <a:rPr lang="es-ES" sz="2400" u="sng">
                <a:latin typeface="Century Gothic" pitchFamily="34" charset="0"/>
              </a:rPr>
              <a:t> </a:t>
            </a:r>
            <a:endParaRPr lang="es-CL" sz="2400" u="sng">
              <a:latin typeface="Century Gothic" pitchFamily="34" charset="0"/>
            </a:endParaRPr>
          </a:p>
        </p:txBody>
      </p:sp>
      <p:grpSp>
        <p:nvGrpSpPr>
          <p:cNvPr id="2" name="Group 5"/>
          <p:cNvGrpSpPr>
            <a:grpSpLocks/>
          </p:cNvGrpSpPr>
          <p:nvPr/>
        </p:nvGrpSpPr>
        <p:grpSpPr bwMode="auto">
          <a:xfrm>
            <a:off x="1382713" y="2060575"/>
            <a:ext cx="3719512" cy="3844925"/>
            <a:chOff x="871" y="1298"/>
            <a:chExt cx="2343" cy="2422"/>
          </a:xfrm>
        </p:grpSpPr>
        <p:pic>
          <p:nvPicPr>
            <p:cNvPr id="145414" name="Picture 6" descr="dinero"/>
            <p:cNvPicPr preferRelativeResize="0">
              <a:picLocks noChangeAspect="1" noChangeArrowheads="1"/>
            </p:cNvPicPr>
            <p:nvPr/>
          </p:nvPicPr>
          <p:blipFill>
            <a:blip r:embed="rId2" cstate="print"/>
            <a:srcRect/>
            <a:stretch>
              <a:fillRect/>
            </a:stretch>
          </p:blipFill>
          <p:spPr bwMode="auto">
            <a:xfrm>
              <a:off x="1247" y="1298"/>
              <a:ext cx="1586" cy="1859"/>
            </a:xfrm>
            <a:prstGeom prst="rect">
              <a:avLst/>
            </a:prstGeom>
            <a:noFill/>
            <a:ln w="38100" cmpd="dbl">
              <a:solidFill>
                <a:schemeClr val="tx1"/>
              </a:solidFill>
              <a:miter lim="800000"/>
              <a:headEnd/>
              <a:tailEnd/>
            </a:ln>
          </p:spPr>
        </p:pic>
        <p:sp>
          <p:nvSpPr>
            <p:cNvPr id="145415" name="Text Box 7"/>
            <p:cNvSpPr txBox="1">
              <a:spLocks noChangeArrowheads="1"/>
            </p:cNvSpPr>
            <p:nvPr/>
          </p:nvSpPr>
          <p:spPr bwMode="auto">
            <a:xfrm>
              <a:off x="871" y="3202"/>
              <a:ext cx="2343" cy="518"/>
            </a:xfrm>
            <a:prstGeom prst="rect">
              <a:avLst/>
            </a:prstGeom>
            <a:noFill/>
            <a:ln w="9525">
              <a:noFill/>
              <a:miter lim="800000"/>
              <a:headEnd/>
              <a:tailEnd/>
            </a:ln>
            <a:effectLst/>
          </p:spPr>
          <p:txBody>
            <a:bodyPr wrap="none">
              <a:spAutoFit/>
            </a:bodyPr>
            <a:lstStyle/>
            <a:p>
              <a:pPr algn="ctr"/>
              <a:r>
                <a:rPr lang="es-ES" sz="2400">
                  <a:latin typeface="Century Gothic" pitchFamily="34" charset="0"/>
                </a:rPr>
                <a:t>Termina siendo</a:t>
              </a:r>
            </a:p>
            <a:p>
              <a:pPr algn="ctr"/>
              <a:r>
                <a:rPr lang="es-ES" sz="2400">
                  <a:latin typeface="Century Gothic" pitchFamily="34" charset="0"/>
                </a:rPr>
                <a:t>plenamente capitalista.</a:t>
              </a:r>
            </a:p>
          </p:txBody>
        </p:sp>
      </p:grpSp>
      <p:grpSp>
        <p:nvGrpSpPr>
          <p:cNvPr id="3" name="Group 8"/>
          <p:cNvGrpSpPr>
            <a:grpSpLocks/>
          </p:cNvGrpSpPr>
          <p:nvPr/>
        </p:nvGrpSpPr>
        <p:grpSpPr bwMode="auto">
          <a:xfrm>
            <a:off x="5232400" y="2276475"/>
            <a:ext cx="3636963" cy="3556000"/>
            <a:chOff x="3296" y="1434"/>
            <a:chExt cx="2291" cy="2240"/>
          </a:xfrm>
        </p:grpSpPr>
        <p:pic>
          <p:nvPicPr>
            <p:cNvPr id="145417" name="Picture 9" descr="04=13_11_2004"/>
            <p:cNvPicPr>
              <a:picLocks noChangeAspect="1" noChangeArrowheads="1"/>
            </p:cNvPicPr>
            <p:nvPr/>
          </p:nvPicPr>
          <p:blipFill>
            <a:blip r:embed="rId3" cstate="print"/>
            <a:srcRect/>
            <a:stretch>
              <a:fillRect/>
            </a:stretch>
          </p:blipFill>
          <p:spPr bwMode="auto">
            <a:xfrm>
              <a:off x="3334" y="1434"/>
              <a:ext cx="2178" cy="1679"/>
            </a:xfrm>
            <a:prstGeom prst="rect">
              <a:avLst/>
            </a:prstGeom>
            <a:noFill/>
            <a:ln w="38100" cmpd="dbl">
              <a:solidFill>
                <a:schemeClr val="tx1"/>
              </a:solidFill>
              <a:miter lim="800000"/>
              <a:headEnd/>
              <a:tailEnd/>
            </a:ln>
          </p:spPr>
        </p:pic>
        <p:sp>
          <p:nvSpPr>
            <p:cNvPr id="145418" name="Text Box 10"/>
            <p:cNvSpPr txBox="1">
              <a:spLocks noChangeArrowheads="1"/>
            </p:cNvSpPr>
            <p:nvPr/>
          </p:nvSpPr>
          <p:spPr bwMode="auto">
            <a:xfrm>
              <a:off x="3296" y="3156"/>
              <a:ext cx="2291" cy="518"/>
            </a:xfrm>
            <a:prstGeom prst="rect">
              <a:avLst/>
            </a:prstGeom>
            <a:noFill/>
            <a:ln w="9525">
              <a:noFill/>
              <a:miter lim="800000"/>
              <a:headEnd/>
              <a:tailEnd/>
            </a:ln>
            <a:effectLst/>
          </p:spPr>
          <p:txBody>
            <a:bodyPr wrap="none">
              <a:spAutoFit/>
            </a:bodyPr>
            <a:lstStyle/>
            <a:p>
              <a:pPr algn="ctr"/>
              <a:r>
                <a:rPr lang="es-ES" sz="2400">
                  <a:latin typeface="Century Gothic" pitchFamily="34" charset="0"/>
                </a:rPr>
                <a:t>La acción del Estado</a:t>
              </a:r>
            </a:p>
            <a:p>
              <a:pPr algn="ctr"/>
              <a:r>
                <a:rPr lang="es-ES" sz="2400" b="1">
                  <a:solidFill>
                    <a:schemeClr val="accent2"/>
                  </a:solidFill>
                  <a:latin typeface="Century Gothic" pitchFamily="34" charset="0"/>
                </a:rPr>
                <a:t>atenúa la desigualdad</a:t>
              </a:r>
              <a:r>
                <a:rPr lang="es-ES" sz="2400">
                  <a:latin typeface="Century Gothic" pitchFamily="34" charset="0"/>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500" fill="hold"/>
                                        <p:tgtEl>
                                          <p:spTgt spid="145410"/>
                                        </p:tgtEl>
                                        <p:attrNameLst>
                                          <p:attrName>ppt_w</p:attrName>
                                        </p:attrNameLst>
                                      </p:cBhvr>
                                      <p:tavLst>
                                        <p:tav tm="0">
                                          <p:val>
                                            <p:fltVal val="0"/>
                                          </p:val>
                                        </p:tav>
                                        <p:tav tm="100000">
                                          <p:val>
                                            <p:strVal val="#ppt_w"/>
                                          </p:val>
                                        </p:tav>
                                      </p:tavLst>
                                    </p:anim>
                                    <p:anim calcmode="lin" valueType="num">
                                      <p:cBhvr>
                                        <p:cTn id="8" dur="500" fill="hold"/>
                                        <p:tgtEl>
                                          <p:spTgt spid="1454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145411"/>
                                        </p:tgtEl>
                                        <p:attrNameLst>
                                          <p:attrName>style.visibility</p:attrName>
                                        </p:attrNameLst>
                                      </p:cBhvr>
                                      <p:to>
                                        <p:strVal val="visible"/>
                                      </p:to>
                                    </p:se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2000"/>
                                  </p:stCondLst>
                                  <p:childTnLst>
                                    <p:set>
                                      <p:cBhvr>
                                        <p:cTn id="19" dur="1" fill="hold">
                                          <p:stCondLst>
                                            <p:cond delay="499"/>
                                          </p:stCondLst>
                                        </p:cTn>
                                        <p:tgtEl>
                                          <p:spTgt spid="145412"/>
                                        </p:tgtEl>
                                        <p:attrNameLst>
                                          <p:attrName>style.visibility</p:attrName>
                                        </p:attrNameLst>
                                      </p:cBhvr>
                                      <p:to>
                                        <p:strVal val="visible"/>
                                      </p:to>
                                    </p:set>
                                  </p:childTnLst>
                                </p:cTn>
                              </p:par>
                            </p:childTnLst>
                          </p:cTn>
                        </p:par>
                        <p:par>
                          <p:cTn id="20" fill="hold">
                            <p:stCondLst>
                              <p:cond delay="50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6452" name="Group 20"/>
          <p:cNvGraphicFramePr>
            <a:graphicFrameLocks noGrp="1"/>
          </p:cNvGraphicFramePr>
          <p:nvPr>
            <p:ph/>
          </p:nvPr>
        </p:nvGraphicFramePr>
        <p:xfrm>
          <a:off x="1219200" y="990600"/>
          <a:ext cx="7470775" cy="5665788"/>
        </p:xfrm>
        <a:graphic>
          <a:graphicData uri="http://schemas.openxmlformats.org/drawingml/2006/table">
            <a:tbl>
              <a:tblPr/>
              <a:tblGrid>
                <a:gridCol w="2133600"/>
                <a:gridCol w="5337175"/>
              </a:tblGrid>
              <a:tr h="11953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¿QUÉ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1" i="0" u="none" strike="noStrike" cap="none" normalizeH="0" baseline="0" smtClean="0">
                          <a:ln>
                            <a:noFill/>
                          </a:ln>
                          <a:solidFill>
                            <a:schemeClr val="accent2"/>
                          </a:solidFill>
                          <a:effectLst/>
                          <a:latin typeface="Century Gothic" pitchFamily="34" charset="0"/>
                          <a:cs typeface="Times New Roman" charset="0"/>
                        </a:rPr>
                        <a:t>Decisión del poder central</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de acuerdo con una jerarquización de las necesidades de los individuos.</a:t>
                      </a:r>
                      <a:endParaRPr kumimoji="0" lang="es-ES_tradnl" sz="24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273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¿CÓMO PRODUCIR?</a:t>
                      </a:r>
                      <a:endParaRPr kumimoji="0" lang="es-ES_tradnl" sz="1800" b="0" i="0" u="none" strike="noStrike" cap="none" normalizeH="0" baseline="0" smtClean="0">
                        <a:ln>
                          <a:noFill/>
                        </a:ln>
                        <a:solidFill>
                          <a:schemeClr val="bg2"/>
                        </a:solidFill>
                        <a:effectLst/>
                        <a:latin typeface="Century Gothic"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El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organismo central optimiza los recursos y asegura a todos el trabajo</a:t>
                      </a:r>
                      <a:r>
                        <a:rPr kumimoji="0" lang="es-ES_tradnl" sz="2400" b="0" i="0" u="none" strike="noStrike" cap="none" normalizeH="0" baseline="0" smtClean="0">
                          <a:ln>
                            <a:noFill/>
                          </a:ln>
                          <a:solidFill>
                            <a:srgbClr val="000000"/>
                          </a:solidFill>
                          <a:effectLst/>
                          <a:latin typeface="Century Gothic" pitchFamily="34" charset="0"/>
                          <a:cs typeface="Times New Roman" charset="0"/>
                        </a:rPr>
                        <a:t>, realizando un análisis de los factores productivos disponibles, combinándolos en una forma que permita un aprovechamiento integral de ellos.</a:t>
                      </a:r>
                      <a:endParaRPr kumimoji="0" lang="es-ES_tradnl" sz="24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0937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bg2"/>
                          </a:solidFill>
                          <a:effectLst/>
                          <a:latin typeface="Century Gothic" pitchFamily="34" charset="0"/>
                          <a:cs typeface="Times New Roman" charset="0"/>
                        </a:rPr>
                        <a:t>¿PARA QUIÉN PRODUCIR?</a:t>
                      </a:r>
                      <a:endParaRPr kumimoji="0" lang="es-ES" sz="1800" b="0" i="0" u="none" strike="noStrike" cap="none" normalizeH="0" baseline="0" smtClean="0">
                        <a:ln>
                          <a:noFill/>
                        </a:ln>
                        <a:solidFill>
                          <a:schemeClr val="bg2"/>
                        </a:solidFill>
                        <a:effectLst/>
                        <a:latin typeface="Century Gothic" pitchFamily="34" charset="0"/>
                        <a:cs typeface="Times New Roman"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rgbClr val="000000"/>
                          </a:solidFill>
                          <a:effectLst/>
                          <a:latin typeface="Century Gothic" pitchFamily="34" charset="0"/>
                          <a:cs typeface="Times New Roman" charset="0"/>
                        </a:rPr>
                        <a:t>Para todos. El </a:t>
                      </a:r>
                      <a:r>
                        <a:rPr kumimoji="0" lang="es-ES_tradnl" sz="2400" b="1" i="0" u="none" strike="noStrike" cap="none" normalizeH="0" baseline="0" smtClean="0">
                          <a:ln>
                            <a:noFill/>
                          </a:ln>
                          <a:solidFill>
                            <a:schemeClr val="accent2"/>
                          </a:solidFill>
                          <a:effectLst/>
                          <a:latin typeface="Century Gothic" pitchFamily="34" charset="0"/>
                          <a:cs typeface="Times New Roman" charset="0"/>
                        </a:rPr>
                        <a:t>Estado provee a bajo costo o gratuitamente</a:t>
                      </a:r>
                      <a:r>
                        <a:rPr kumimoji="0" lang="es-ES_tradnl" sz="2400" b="0" i="0" u="none" strike="noStrike" cap="none" normalizeH="0" baseline="0" smtClean="0">
                          <a:ln>
                            <a:noFill/>
                          </a:ln>
                          <a:solidFill>
                            <a:srgbClr val="000000"/>
                          </a:solidFill>
                          <a:effectLst/>
                          <a:latin typeface="Century Gothic" pitchFamily="34" charset="0"/>
                          <a:cs typeface="Times New Roman" charset="0"/>
                        </a:rPr>
                        <a:t>.</a:t>
                      </a:r>
                      <a:endParaRPr kumimoji="0" lang="es-ES_tradnl" sz="2400" b="0" i="0" u="none" strike="noStrike" cap="none" normalizeH="0" baseline="0" smtClean="0">
                        <a:ln>
                          <a:noFill/>
                        </a:ln>
                        <a:solidFill>
                          <a:schemeClr val="tx1"/>
                        </a:solidFill>
                        <a:effectLst/>
                        <a:latin typeface="Century Gothic"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6448" name="Rectangle 16"/>
          <p:cNvSpPr>
            <a:spLocks noChangeArrowheads="1"/>
          </p:cNvSpPr>
          <p:nvPr/>
        </p:nvSpPr>
        <p:spPr bwMode="auto">
          <a:xfrm>
            <a:off x="1547813" y="446088"/>
            <a:ext cx="3641725" cy="519112"/>
          </a:xfrm>
          <a:prstGeom prst="rect">
            <a:avLst/>
          </a:prstGeom>
          <a:noFill/>
          <a:ln w="9525">
            <a:noFill/>
            <a:miter lim="800000"/>
            <a:headEnd/>
            <a:tailEnd/>
          </a:ln>
          <a:effectLst/>
        </p:spPr>
        <p:txBody>
          <a:bodyPr wrap="none" anchor="ctr">
            <a:spAutoFit/>
          </a:bodyPr>
          <a:lstStyle/>
          <a:p>
            <a:r>
              <a:rPr lang="es-ES" sz="2400" b="1">
                <a:latin typeface="Century Gothic" pitchFamily="34" charset="0"/>
              </a:rPr>
              <a:t> </a:t>
            </a:r>
            <a:r>
              <a:rPr lang="es-ES" sz="2800" b="1" u="sng">
                <a:solidFill>
                  <a:srgbClr val="FF0000"/>
                </a:solidFill>
                <a:latin typeface="Century Gothic" pitchFamily="34" charset="0"/>
                <a:hlinkClick r:id="rId2" action="ppaction://hlinksldjump"/>
              </a:rPr>
              <a:t>Central Planificado</a:t>
            </a:r>
            <a:r>
              <a:rPr lang="es-ES" sz="2400" b="1" u="sng">
                <a:solidFill>
                  <a:srgbClr val="FF0000"/>
                </a:solidFill>
                <a:latin typeface="Century Gothic" pitchFamily="34" charset="0"/>
                <a:hlinkClick r:id="rId2" action="ppaction://hlinksldjump"/>
              </a:rPr>
              <a:t> </a:t>
            </a:r>
            <a:endParaRPr lang="es-CL" sz="2400" b="1" u="sng">
              <a:solidFill>
                <a:srgbClr val="FF0000"/>
              </a:solidFill>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6448"/>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6452"/>
                                        </p:tgtEl>
                                        <p:attrNameLst>
                                          <p:attrName>style.visibility</p:attrName>
                                        </p:attrNameLst>
                                      </p:cBhvr>
                                      <p:to>
                                        <p:strVal val="visible"/>
                                      </p:to>
                                    </p:set>
                                    <p:anim calcmode="lin" valueType="num">
                                      <p:cBhvr>
                                        <p:cTn id="10" dur="500" fill="hold"/>
                                        <p:tgtEl>
                                          <p:spTgt spid="146452"/>
                                        </p:tgtEl>
                                        <p:attrNameLst>
                                          <p:attrName>ppt_w</p:attrName>
                                        </p:attrNameLst>
                                      </p:cBhvr>
                                      <p:tavLst>
                                        <p:tav tm="0">
                                          <p:val>
                                            <p:fltVal val="0"/>
                                          </p:val>
                                        </p:tav>
                                        <p:tav tm="100000">
                                          <p:val>
                                            <p:strVal val="#ppt_w"/>
                                          </p:val>
                                        </p:tav>
                                      </p:tavLst>
                                    </p:anim>
                                    <p:anim calcmode="lin" valueType="num">
                                      <p:cBhvr>
                                        <p:cTn id="11" dur="500" fill="hold"/>
                                        <p:tgtEl>
                                          <p:spTgt spid="146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908175" y="3275013"/>
            <a:ext cx="3168650" cy="2530475"/>
          </a:xfrm>
          <a:prstGeom prst="rect">
            <a:avLst/>
          </a:prstGeom>
          <a:noFill/>
          <a:ln w="9525">
            <a:noFill/>
            <a:miter lim="800000"/>
            <a:headEnd/>
            <a:tailEnd/>
          </a:ln>
          <a:effectLst/>
        </p:spPr>
        <p:txBody>
          <a:bodyPr anchor="ctr">
            <a:spAutoFit/>
          </a:bodyPr>
          <a:lstStyle/>
          <a:p>
            <a:pPr algn="ctr">
              <a:tabLst>
                <a:tab pos="457200" algn="l"/>
              </a:tabLst>
            </a:pPr>
            <a:r>
              <a:rPr lang="es-ES_tradnl" sz="2000" b="1" dirty="0">
                <a:latin typeface="Century Gothic" pitchFamily="34" charset="0"/>
              </a:rPr>
              <a:t>se agrupan en</a:t>
            </a:r>
          </a:p>
          <a:p>
            <a:pPr algn="ctr">
              <a:tabLst>
                <a:tab pos="457200" algn="l"/>
              </a:tabLst>
            </a:pPr>
            <a:r>
              <a:rPr lang="es-ES_tradnl" sz="2000" b="1" dirty="0">
                <a:latin typeface="Century Gothic" pitchFamily="34" charset="0"/>
              </a:rPr>
              <a:t> </a:t>
            </a:r>
            <a:endParaRPr lang="es-ES" sz="2000" b="1" dirty="0">
              <a:latin typeface="Century Gothic" pitchFamily="34" charset="0"/>
            </a:endParaRPr>
          </a:p>
          <a:p>
            <a:pPr algn="ctr">
              <a:buFont typeface="Wingdings" pitchFamily="2" charset="2"/>
              <a:buNone/>
              <a:tabLst>
                <a:tab pos="457200" algn="l"/>
              </a:tabLst>
            </a:pPr>
            <a:r>
              <a:rPr lang="es-ES_tradnl" sz="2000" b="1" dirty="0">
                <a:latin typeface="Century Gothic" pitchFamily="34" charset="0"/>
              </a:rPr>
              <a:t>BÁSICAS</a:t>
            </a:r>
          </a:p>
          <a:p>
            <a:pPr algn="ctr">
              <a:buFont typeface="Wingdings" pitchFamily="2" charset="2"/>
              <a:buNone/>
              <a:tabLst>
                <a:tab pos="457200" algn="l"/>
              </a:tabLst>
            </a:pPr>
            <a:r>
              <a:rPr lang="es-ES_tradnl" sz="2000" b="1" dirty="0">
                <a:latin typeface="Century Gothic" pitchFamily="34" charset="0"/>
              </a:rPr>
              <a:t>CORPORALES O VITALES</a:t>
            </a:r>
            <a:endParaRPr lang="es-ES" sz="2000" b="1" dirty="0">
              <a:latin typeface="Century Gothic" pitchFamily="34" charset="0"/>
            </a:endParaRPr>
          </a:p>
          <a:p>
            <a:pPr algn="ctr">
              <a:buFont typeface="Wingdings" pitchFamily="2" charset="2"/>
              <a:buNone/>
              <a:tabLst>
                <a:tab pos="457200" algn="l"/>
              </a:tabLst>
            </a:pPr>
            <a:r>
              <a:rPr lang="es-ES_tradnl" sz="2000" b="1" dirty="0">
                <a:latin typeface="Century Gothic" pitchFamily="34" charset="0"/>
              </a:rPr>
              <a:t>ESPIRITUALES</a:t>
            </a:r>
            <a:endParaRPr lang="es-ES" sz="2000" b="1" dirty="0">
              <a:latin typeface="Century Gothic" pitchFamily="34" charset="0"/>
            </a:endParaRPr>
          </a:p>
          <a:p>
            <a:pPr algn="ctr">
              <a:buFont typeface="Wingdings" pitchFamily="2" charset="2"/>
              <a:buNone/>
              <a:tabLst>
                <a:tab pos="457200" algn="l"/>
              </a:tabLst>
            </a:pPr>
            <a:r>
              <a:rPr lang="es-ES_tradnl" sz="2000" b="1" dirty="0">
                <a:latin typeface="Century Gothic" pitchFamily="34" charset="0"/>
              </a:rPr>
              <a:t>SOCIALES </a:t>
            </a:r>
          </a:p>
          <a:p>
            <a:pPr algn="ctr">
              <a:buFont typeface="Wingdings" pitchFamily="2" charset="2"/>
              <a:buNone/>
              <a:tabLst>
                <a:tab pos="457200" algn="l"/>
              </a:tabLst>
            </a:pPr>
            <a:r>
              <a:rPr lang="es-ES_tradnl" sz="2000" b="1" dirty="0">
                <a:latin typeface="Century Gothic" pitchFamily="34" charset="0"/>
              </a:rPr>
              <a:t>(COLECTIVAS E INDIVIDUALES)</a:t>
            </a:r>
            <a:endParaRPr lang="es-ES" sz="2000" b="1" dirty="0">
              <a:latin typeface="Century Gothic" pitchFamily="34" charset="0"/>
            </a:endParaRPr>
          </a:p>
        </p:txBody>
      </p:sp>
      <p:sp>
        <p:nvSpPr>
          <p:cNvPr id="137219" name="Text Box 3"/>
          <p:cNvSpPr txBox="1">
            <a:spLocks noChangeArrowheads="1"/>
          </p:cNvSpPr>
          <p:nvPr/>
        </p:nvSpPr>
        <p:spPr bwMode="auto">
          <a:xfrm>
            <a:off x="5508625" y="3213100"/>
            <a:ext cx="2879725" cy="25304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se caracterizan por ser</a:t>
            </a:r>
          </a:p>
          <a:p>
            <a:pPr algn="ctr"/>
            <a:endParaRPr lang="es-ES_tradnl" sz="2000" b="1" dirty="0">
              <a:latin typeface="Century Gothic" pitchFamily="34" charset="0"/>
            </a:endParaRPr>
          </a:p>
          <a:p>
            <a:pPr algn="ctr">
              <a:buFont typeface="Wingdings" pitchFamily="2" charset="2"/>
              <a:buNone/>
            </a:pPr>
            <a:r>
              <a:rPr lang="es-ES_tradnl" sz="2000" b="1" dirty="0">
                <a:latin typeface="Century Gothic" pitchFamily="34" charset="0"/>
              </a:rPr>
              <a:t>MÚLTIPLES</a:t>
            </a:r>
          </a:p>
          <a:p>
            <a:pPr algn="ctr">
              <a:buFont typeface="Wingdings" pitchFamily="2" charset="2"/>
              <a:buNone/>
            </a:pPr>
            <a:r>
              <a:rPr lang="es-ES_tradnl" sz="2000" b="1" dirty="0">
                <a:latin typeface="Century Gothic" pitchFamily="34" charset="0"/>
              </a:rPr>
              <a:t>SIMULTÁNEAS</a:t>
            </a:r>
          </a:p>
          <a:p>
            <a:pPr algn="ctr">
              <a:buFont typeface="Wingdings" pitchFamily="2" charset="2"/>
              <a:buNone/>
            </a:pPr>
            <a:r>
              <a:rPr lang="es-ES_tradnl" sz="2000" b="1" dirty="0">
                <a:latin typeface="Century Gothic" pitchFamily="34" charset="0"/>
              </a:rPr>
              <a:t>PROGRESIVAS</a:t>
            </a:r>
          </a:p>
          <a:p>
            <a:pPr algn="ctr">
              <a:buFont typeface="Wingdings" pitchFamily="2" charset="2"/>
              <a:buNone/>
            </a:pPr>
            <a:r>
              <a:rPr lang="es-ES_tradnl" sz="2000" b="1" dirty="0">
                <a:latin typeface="Century Gothic" pitchFamily="34" charset="0"/>
              </a:rPr>
              <a:t>ILIMITADAS </a:t>
            </a:r>
          </a:p>
          <a:p>
            <a:pPr algn="ctr">
              <a:buFont typeface="Wingdings" pitchFamily="2" charset="2"/>
              <a:buNone/>
            </a:pPr>
            <a:r>
              <a:rPr lang="es-ES_tradnl" sz="2000" b="1" dirty="0">
                <a:latin typeface="Century Gothic" pitchFamily="34" charset="0"/>
              </a:rPr>
              <a:t>JERARQUIZABLES</a:t>
            </a:r>
            <a:endParaRPr lang="es-ES" sz="2000" b="1" dirty="0">
              <a:latin typeface="Century Gothic" pitchFamily="34" charset="0"/>
            </a:endParaRPr>
          </a:p>
        </p:txBody>
      </p:sp>
      <p:grpSp>
        <p:nvGrpSpPr>
          <p:cNvPr id="2" name="Group 4"/>
          <p:cNvGrpSpPr>
            <a:grpSpLocks/>
          </p:cNvGrpSpPr>
          <p:nvPr/>
        </p:nvGrpSpPr>
        <p:grpSpPr bwMode="auto">
          <a:xfrm>
            <a:off x="3048000" y="1143000"/>
            <a:ext cx="4033838" cy="2065338"/>
            <a:chOff x="1927" y="723"/>
            <a:chExt cx="2541" cy="1301"/>
          </a:xfrm>
        </p:grpSpPr>
        <p:sp>
          <p:nvSpPr>
            <p:cNvPr id="137221" name="Rectangle 5"/>
            <p:cNvSpPr>
              <a:spLocks noChangeArrowheads="1"/>
            </p:cNvSpPr>
            <p:nvPr/>
          </p:nvSpPr>
          <p:spPr bwMode="auto">
            <a:xfrm>
              <a:off x="2201" y="723"/>
              <a:ext cx="1983" cy="351"/>
            </a:xfrm>
            <a:prstGeom prst="rect">
              <a:avLst/>
            </a:prstGeom>
            <a:noFill/>
            <a:ln w="38100" cmpd="dbl">
              <a:solidFill>
                <a:srgbClr val="FF0000"/>
              </a:solidFill>
              <a:miter lim="800000"/>
              <a:headEnd/>
              <a:tailEnd/>
            </a:ln>
            <a:effectLst/>
          </p:spPr>
          <p:txBody>
            <a:bodyPr wrap="none" anchor="ctr">
              <a:spAutoFit/>
            </a:bodyPr>
            <a:lstStyle/>
            <a:p>
              <a:pPr algn="ctr"/>
              <a:r>
                <a:rPr lang="es-CL" sz="2800" b="1">
                  <a:solidFill>
                    <a:srgbClr val="FF0000"/>
                  </a:solidFill>
                  <a:latin typeface="Century Gothic" pitchFamily="34" charset="0"/>
                </a:rPr>
                <a:t>Las Necesidades</a:t>
              </a:r>
            </a:p>
          </p:txBody>
        </p:sp>
        <p:sp>
          <p:nvSpPr>
            <p:cNvPr id="137222" name="AutoShape 6"/>
            <p:cNvSpPr>
              <a:spLocks noChangeArrowheads="1"/>
            </p:cNvSpPr>
            <p:nvPr/>
          </p:nvSpPr>
          <p:spPr bwMode="auto">
            <a:xfrm>
              <a:off x="3742" y="1117"/>
              <a:ext cx="726" cy="907"/>
            </a:xfrm>
            <a:custGeom>
              <a:avLst/>
              <a:gdLst>
                <a:gd name="G0" fmla="+- 0 0 0"/>
                <a:gd name="G1" fmla="+- -5985946 0 0"/>
                <a:gd name="G2" fmla="+- 0 0 -5985946"/>
                <a:gd name="G3" fmla="+- 10800 0 0"/>
                <a:gd name="G4" fmla="+- 0 0 0"/>
                <a:gd name="T0" fmla="*/ 360 256 1"/>
                <a:gd name="T1" fmla="*/ 0 256 1"/>
                <a:gd name="G5" fmla="+- G2 T0 T1"/>
                <a:gd name="G6" fmla="?: G2 G2 G5"/>
                <a:gd name="G7" fmla="+- 0 0 G6"/>
                <a:gd name="G8" fmla="+- 5400 0 0"/>
                <a:gd name="G9" fmla="+- 0 0 -59859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85946"/>
                <a:gd name="G36" fmla="sin G34 -5985946"/>
                <a:gd name="G37" fmla="+/ -59859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47 w 21600"/>
                <a:gd name="T5" fmla="*/ 3074 h 21600"/>
                <a:gd name="T6" fmla="*/ 10610 w 21600"/>
                <a:gd name="T7" fmla="*/ 2702 h 21600"/>
                <a:gd name="T8" fmla="*/ 14573 w 21600"/>
                <a:gd name="T9" fmla="*/ 6937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57" y="5399"/>
                    <a:pt x="10715" y="5400"/>
                    <a:pt x="10673" y="5401"/>
                  </a:cubicBezTo>
                  <a:lnTo>
                    <a:pt x="10547" y="2"/>
                  </a:lnTo>
                  <a:cubicBezTo>
                    <a:pt x="10631" y="0"/>
                    <a:pt x="1071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w="9525">
              <a:solidFill>
                <a:srgbClr val="FF0000"/>
              </a:solidFill>
              <a:miter lim="800000"/>
              <a:headEnd/>
              <a:tailEnd/>
            </a:ln>
            <a:effectLst/>
          </p:spPr>
          <p:txBody>
            <a:bodyPr wrap="none" anchor="ctr"/>
            <a:lstStyle/>
            <a:p>
              <a:endParaRPr lang="es-CL"/>
            </a:p>
          </p:txBody>
        </p:sp>
        <p:sp>
          <p:nvSpPr>
            <p:cNvPr id="137223" name="AutoShape 7"/>
            <p:cNvSpPr>
              <a:spLocks noChangeArrowheads="1"/>
            </p:cNvSpPr>
            <p:nvPr/>
          </p:nvSpPr>
          <p:spPr bwMode="auto">
            <a:xfrm flipH="1">
              <a:off x="1927" y="1117"/>
              <a:ext cx="771" cy="907"/>
            </a:xfrm>
            <a:custGeom>
              <a:avLst/>
              <a:gdLst>
                <a:gd name="G0" fmla="+- 0 0 0"/>
                <a:gd name="G1" fmla="+- -5872840 0 0"/>
                <a:gd name="G2" fmla="+- 0 0 -5872840"/>
                <a:gd name="G3" fmla="+- 10800 0 0"/>
                <a:gd name="G4" fmla="+- 0 0 0"/>
                <a:gd name="T0" fmla="*/ 360 256 1"/>
                <a:gd name="T1" fmla="*/ 0 256 1"/>
                <a:gd name="G5" fmla="+- G2 T0 T1"/>
                <a:gd name="G6" fmla="?: G2 G2 G5"/>
                <a:gd name="G7" fmla="+- 0 0 G6"/>
                <a:gd name="G8" fmla="+- 5400 0 0"/>
                <a:gd name="G9" fmla="+- 0 0 -587284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72840"/>
                <a:gd name="G36" fmla="sin G34 -5872840"/>
                <a:gd name="G37" fmla="+/ -587284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62 w 21600"/>
                <a:gd name="T5" fmla="*/ 3189 h 21600"/>
                <a:gd name="T6" fmla="*/ 10854 w 21600"/>
                <a:gd name="T7" fmla="*/ 2700 h 21600"/>
                <a:gd name="T8" fmla="*/ 14631 w 21600"/>
                <a:gd name="T9" fmla="*/ 699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31"/>
                    <a:pt x="13804" y="5420"/>
                    <a:pt x="10836" y="5400"/>
                  </a:cubicBezTo>
                  <a:lnTo>
                    <a:pt x="10873" y="0"/>
                  </a:lnTo>
                  <a:cubicBezTo>
                    <a:pt x="16809" y="40"/>
                    <a:pt x="21599" y="4863"/>
                    <a:pt x="21600" y="10799"/>
                  </a:cubicBezTo>
                  <a:lnTo>
                    <a:pt x="21600" y="10800"/>
                  </a:lnTo>
                  <a:lnTo>
                    <a:pt x="24300" y="10800"/>
                  </a:lnTo>
                  <a:lnTo>
                    <a:pt x="18900" y="16200"/>
                  </a:lnTo>
                  <a:lnTo>
                    <a:pt x="13500" y="10800"/>
                  </a:lnTo>
                  <a:lnTo>
                    <a:pt x="16200" y="10800"/>
                  </a:lnTo>
                  <a:close/>
                </a:path>
              </a:pathLst>
            </a:custGeom>
            <a:solidFill>
              <a:schemeClr val="bg2"/>
            </a:solidFill>
            <a:ln w="9525">
              <a:solidFill>
                <a:srgbClr val="FF0000"/>
              </a:solidFill>
              <a:miter lim="800000"/>
              <a:headEnd/>
              <a:tailEnd/>
            </a:ln>
            <a:effectLst/>
          </p:spPr>
          <p:txBody>
            <a:bodyPr wrap="none" anchor="ctr"/>
            <a:lstStyle/>
            <a:p>
              <a:endParaRPr lang="es-CL"/>
            </a:p>
          </p:txBody>
        </p:sp>
      </p:grpSp>
      <p:sp>
        <p:nvSpPr>
          <p:cNvPr id="137224" name="Text Box 8">
            <a:hlinkClick r:id="rId2" action="ppaction://hlinksldjump"/>
          </p:cNvPr>
          <p:cNvSpPr txBox="1">
            <a:spLocks noChangeArrowheads="1"/>
          </p:cNvSpPr>
          <p:nvPr/>
        </p:nvSpPr>
        <p:spPr bwMode="auto">
          <a:xfrm>
            <a:off x="8027988" y="1266825"/>
            <a:ext cx="727075" cy="366713"/>
          </a:xfrm>
          <a:prstGeom prst="rect">
            <a:avLst/>
          </a:prstGeom>
          <a:noFill/>
          <a:ln w="9525">
            <a:noFill/>
            <a:miter lim="800000"/>
            <a:headEnd/>
            <a:tailEnd/>
          </a:ln>
          <a:effectLst/>
        </p:spPr>
        <p:txBody>
          <a:bodyPr wrap="none">
            <a:spAutoFit/>
          </a:bodyPr>
          <a:lstStyle/>
          <a:p>
            <a:r>
              <a:rPr lang="es-ES" b="1" u="sng">
                <a:latin typeface="Century Gothic" pitchFamily="34" charset="0"/>
                <a:hlinkClick r:id="rId3" action="ppaction://hlinksldjump"/>
              </a:rPr>
              <a:t>atrás</a:t>
            </a:r>
            <a:endParaRPr lang="es-CL"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37218"/>
                                        </p:tgtEl>
                                        <p:attrNameLst>
                                          <p:attrName>style.visibility</p:attrName>
                                        </p:attrNameLst>
                                      </p:cBhvr>
                                      <p:to>
                                        <p:strVal val="visible"/>
                                      </p:to>
                                    </p:set>
                                    <p:anim calcmode="lin" valueType="num">
                                      <p:cBhvr>
                                        <p:cTn id="10" dur="500" fill="hold"/>
                                        <p:tgtEl>
                                          <p:spTgt spid="137218"/>
                                        </p:tgtEl>
                                        <p:attrNameLst>
                                          <p:attrName>ppt_w</p:attrName>
                                        </p:attrNameLst>
                                      </p:cBhvr>
                                      <p:tavLst>
                                        <p:tav tm="0">
                                          <p:val>
                                            <p:fltVal val="0"/>
                                          </p:val>
                                        </p:tav>
                                        <p:tav tm="100000">
                                          <p:val>
                                            <p:strVal val="#ppt_w"/>
                                          </p:val>
                                        </p:tav>
                                      </p:tavLst>
                                    </p:anim>
                                    <p:anim calcmode="lin" valueType="num">
                                      <p:cBhvr>
                                        <p:cTn id="11" dur="500" fill="hold"/>
                                        <p:tgtEl>
                                          <p:spTgt spid="137218"/>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4000"/>
                                  </p:stCondLst>
                                  <p:childTnLst>
                                    <p:set>
                                      <p:cBhvr>
                                        <p:cTn id="14" dur="1" fill="hold">
                                          <p:stCondLst>
                                            <p:cond delay="0"/>
                                          </p:stCondLst>
                                        </p:cTn>
                                        <p:tgtEl>
                                          <p:spTgt spid="137219"/>
                                        </p:tgtEl>
                                        <p:attrNameLst>
                                          <p:attrName>style.visibility</p:attrName>
                                        </p:attrNameLst>
                                      </p:cBhvr>
                                      <p:to>
                                        <p:strVal val="visible"/>
                                      </p:to>
                                    </p:set>
                                    <p:anim calcmode="lin" valueType="num">
                                      <p:cBhvr>
                                        <p:cTn id="15" dur="500" fill="hold"/>
                                        <p:tgtEl>
                                          <p:spTgt spid="137219"/>
                                        </p:tgtEl>
                                        <p:attrNameLst>
                                          <p:attrName>ppt_w</p:attrName>
                                        </p:attrNameLst>
                                      </p:cBhvr>
                                      <p:tavLst>
                                        <p:tav tm="0">
                                          <p:val>
                                            <p:fltVal val="0"/>
                                          </p:val>
                                        </p:tav>
                                        <p:tav tm="100000">
                                          <p:val>
                                            <p:strVal val="#ppt_w"/>
                                          </p:val>
                                        </p:tav>
                                      </p:tavLst>
                                    </p:anim>
                                    <p:anim calcmode="lin" valueType="num">
                                      <p:cBhvr>
                                        <p:cTn id="16" dur="500" fill="hold"/>
                                        <p:tgtEl>
                                          <p:spTgt spid="137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339975" y="1052513"/>
            <a:ext cx="5491163" cy="1187450"/>
          </a:xfrm>
          <a:prstGeom prst="rect">
            <a:avLst/>
          </a:prstGeom>
          <a:noFill/>
          <a:ln w="9525">
            <a:noFill/>
            <a:miter lim="800000"/>
            <a:headEnd/>
            <a:tailEnd/>
          </a:ln>
          <a:effectLst/>
        </p:spPr>
        <p:txBody>
          <a:bodyPr wrap="none">
            <a:spAutoFit/>
          </a:bodyPr>
          <a:lstStyle/>
          <a:p>
            <a:pPr algn="ctr"/>
            <a:r>
              <a:rPr lang="es-ES" sz="2400" b="1">
                <a:latin typeface="Century Gothic" pitchFamily="34" charset="0"/>
              </a:rPr>
              <a:t>Economía Central Planificada: </a:t>
            </a:r>
          </a:p>
          <a:p>
            <a:pPr algn="ctr"/>
            <a:r>
              <a:rPr lang="es-ES" sz="2400" b="1">
                <a:latin typeface="Century Gothic" pitchFamily="34" charset="0"/>
              </a:rPr>
              <a:t>El Estado como dueño de lo medios</a:t>
            </a:r>
          </a:p>
          <a:p>
            <a:pPr algn="ctr"/>
            <a:r>
              <a:rPr lang="es-ES" sz="2400" b="1">
                <a:latin typeface="Century Gothic" pitchFamily="34" charset="0"/>
              </a:rPr>
              <a:t>de producción.</a:t>
            </a:r>
          </a:p>
        </p:txBody>
      </p:sp>
      <p:grpSp>
        <p:nvGrpSpPr>
          <p:cNvPr id="2" name="Group 3"/>
          <p:cNvGrpSpPr>
            <a:grpSpLocks/>
          </p:cNvGrpSpPr>
          <p:nvPr/>
        </p:nvGrpSpPr>
        <p:grpSpPr bwMode="auto">
          <a:xfrm>
            <a:off x="2051050" y="2420938"/>
            <a:ext cx="2103438" cy="3246437"/>
            <a:chOff x="1292" y="1525"/>
            <a:chExt cx="1325" cy="2045"/>
          </a:xfrm>
        </p:grpSpPr>
        <p:pic>
          <p:nvPicPr>
            <p:cNvPr id="147460" name="Picture 4" descr="engels"/>
            <p:cNvPicPr>
              <a:picLocks noChangeAspect="1" noChangeArrowheads="1"/>
            </p:cNvPicPr>
            <p:nvPr/>
          </p:nvPicPr>
          <p:blipFill>
            <a:blip r:embed="rId2" cstate="print"/>
            <a:srcRect/>
            <a:stretch>
              <a:fillRect/>
            </a:stretch>
          </p:blipFill>
          <p:spPr bwMode="auto">
            <a:xfrm>
              <a:off x="1292" y="1525"/>
              <a:ext cx="1325" cy="1778"/>
            </a:xfrm>
            <a:prstGeom prst="rect">
              <a:avLst/>
            </a:prstGeom>
            <a:noFill/>
            <a:ln w="38100" cmpd="dbl">
              <a:solidFill>
                <a:schemeClr val="tx1"/>
              </a:solidFill>
              <a:miter lim="800000"/>
              <a:headEnd/>
              <a:tailEnd/>
            </a:ln>
          </p:spPr>
        </p:pic>
        <p:sp>
          <p:nvSpPr>
            <p:cNvPr id="147461" name="Text Box 5"/>
            <p:cNvSpPr txBox="1">
              <a:spLocks noChangeArrowheads="1"/>
            </p:cNvSpPr>
            <p:nvPr/>
          </p:nvSpPr>
          <p:spPr bwMode="auto">
            <a:xfrm>
              <a:off x="1338" y="3339"/>
              <a:ext cx="1215" cy="231"/>
            </a:xfrm>
            <a:prstGeom prst="rect">
              <a:avLst/>
            </a:prstGeom>
            <a:noFill/>
            <a:ln w="9525">
              <a:noFill/>
              <a:miter lim="800000"/>
              <a:headEnd/>
              <a:tailEnd/>
            </a:ln>
            <a:effectLst/>
          </p:spPr>
          <p:txBody>
            <a:bodyPr wrap="none">
              <a:spAutoFit/>
            </a:bodyPr>
            <a:lstStyle/>
            <a:p>
              <a:pPr algn="ctr"/>
              <a:r>
                <a:rPr lang="es-ES">
                  <a:latin typeface="Century Gothic" pitchFamily="34" charset="0"/>
                </a:rPr>
                <a:t>Federico Engels</a:t>
              </a:r>
            </a:p>
          </p:txBody>
        </p:sp>
      </p:grpSp>
      <p:grpSp>
        <p:nvGrpSpPr>
          <p:cNvPr id="3" name="Group 6"/>
          <p:cNvGrpSpPr>
            <a:grpSpLocks/>
          </p:cNvGrpSpPr>
          <p:nvPr/>
        </p:nvGrpSpPr>
        <p:grpSpPr bwMode="auto">
          <a:xfrm>
            <a:off x="4716463" y="2565400"/>
            <a:ext cx="3384550" cy="3090863"/>
            <a:chOff x="3107" y="1570"/>
            <a:chExt cx="2132" cy="1947"/>
          </a:xfrm>
        </p:grpSpPr>
        <p:pic>
          <p:nvPicPr>
            <p:cNvPr id="147463" name="Picture 7" descr="20040713a_comunismo_05"/>
            <p:cNvPicPr>
              <a:picLocks noChangeAspect="1" noChangeArrowheads="1"/>
            </p:cNvPicPr>
            <p:nvPr/>
          </p:nvPicPr>
          <p:blipFill>
            <a:blip r:embed="rId3" cstate="print"/>
            <a:srcRect/>
            <a:stretch>
              <a:fillRect/>
            </a:stretch>
          </p:blipFill>
          <p:spPr bwMode="auto">
            <a:xfrm>
              <a:off x="3107" y="1570"/>
              <a:ext cx="2132" cy="1507"/>
            </a:xfrm>
            <a:prstGeom prst="rect">
              <a:avLst/>
            </a:prstGeom>
            <a:noFill/>
            <a:ln w="38100" cmpd="dbl">
              <a:solidFill>
                <a:schemeClr val="tx1"/>
              </a:solidFill>
              <a:miter lim="800000"/>
              <a:headEnd/>
              <a:tailEnd/>
            </a:ln>
          </p:spPr>
        </p:pic>
        <p:sp>
          <p:nvSpPr>
            <p:cNvPr id="147464" name="Text Box 8"/>
            <p:cNvSpPr txBox="1">
              <a:spLocks noChangeArrowheads="1"/>
            </p:cNvSpPr>
            <p:nvPr/>
          </p:nvSpPr>
          <p:spPr bwMode="auto">
            <a:xfrm>
              <a:off x="3334" y="3113"/>
              <a:ext cx="1707" cy="404"/>
            </a:xfrm>
            <a:prstGeom prst="rect">
              <a:avLst/>
            </a:prstGeom>
            <a:noFill/>
            <a:ln w="9525">
              <a:noFill/>
              <a:miter lim="800000"/>
              <a:headEnd/>
              <a:tailEnd/>
            </a:ln>
            <a:effectLst/>
          </p:spPr>
          <p:txBody>
            <a:bodyPr wrap="none">
              <a:spAutoFit/>
            </a:bodyPr>
            <a:lstStyle/>
            <a:p>
              <a:r>
                <a:rPr lang="es-ES">
                  <a:latin typeface="Century Gothic" pitchFamily="34" charset="0"/>
                </a:rPr>
                <a:t>Tras la revolución Rusa</a:t>
              </a:r>
            </a:p>
            <a:p>
              <a:r>
                <a:rPr lang="es-ES">
                  <a:latin typeface="Century Gothic" pitchFamily="34" charset="0"/>
                </a:rPr>
                <a:t>se aplica el socialismo.</a:t>
              </a:r>
            </a:p>
          </p:txBody>
        </p:sp>
      </p:grpSp>
      <p:sp>
        <p:nvSpPr>
          <p:cNvPr id="147465" name="Text Box 9"/>
          <p:cNvSpPr txBox="1">
            <a:spLocks noChangeArrowheads="1"/>
          </p:cNvSpPr>
          <p:nvPr/>
        </p:nvSpPr>
        <p:spPr bwMode="auto">
          <a:xfrm>
            <a:off x="7235825" y="6092825"/>
            <a:ext cx="790575" cy="396875"/>
          </a:xfrm>
          <a:prstGeom prst="rect">
            <a:avLst/>
          </a:prstGeom>
          <a:noFill/>
          <a:ln w="9525">
            <a:noFill/>
            <a:miter lim="800000"/>
            <a:headEnd/>
            <a:tailEnd/>
          </a:ln>
          <a:effectLst/>
        </p:spPr>
        <p:txBody>
          <a:bodyPr wrap="none">
            <a:spAutoFit/>
          </a:bodyPr>
          <a:lstStyle/>
          <a:p>
            <a:r>
              <a:rPr lang="es-ES" sz="2000" b="1" u="sng">
                <a:hlinkClick r:id="rId4" action="ppaction://hlinksldjump"/>
              </a:rPr>
              <a:t>atrás</a:t>
            </a:r>
            <a:endParaRPr lang="es-CL" sz="2000" b="1" u="sn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58"/>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635375" y="877888"/>
            <a:ext cx="3732213" cy="519112"/>
          </a:xfrm>
          <a:prstGeom prst="rect">
            <a:avLst/>
          </a:prstGeom>
          <a:noFill/>
          <a:ln w="9525">
            <a:noFill/>
            <a:miter lim="800000"/>
            <a:headEnd/>
            <a:tailEnd/>
          </a:ln>
          <a:effectLst/>
        </p:spPr>
        <p:txBody>
          <a:bodyPr wrap="none" anchor="ctr">
            <a:spAutoFit/>
          </a:bodyPr>
          <a:lstStyle/>
          <a:p>
            <a:r>
              <a:rPr lang="es-ES" sz="2800" b="1">
                <a:solidFill>
                  <a:srgbClr val="FF0000"/>
                </a:solidFill>
                <a:latin typeface="Century Gothic" pitchFamily="34" charset="0"/>
              </a:rPr>
              <a:t>Economía Socialista</a:t>
            </a:r>
            <a:r>
              <a:rPr lang="es-ES" sz="2400" b="1" u="sng">
                <a:latin typeface="Century Gothic" pitchFamily="34" charset="0"/>
              </a:rPr>
              <a:t> </a:t>
            </a:r>
            <a:endParaRPr lang="es-CL" sz="2400" b="1" u="sng">
              <a:latin typeface="Century Gothic" pitchFamily="34" charset="0"/>
            </a:endParaRPr>
          </a:p>
        </p:txBody>
      </p:sp>
      <p:sp>
        <p:nvSpPr>
          <p:cNvPr id="148483" name="Rectangle 3"/>
          <p:cNvSpPr>
            <a:spLocks noChangeArrowheads="1"/>
          </p:cNvSpPr>
          <p:nvPr/>
        </p:nvSpPr>
        <p:spPr bwMode="auto">
          <a:xfrm>
            <a:off x="2627313" y="1557338"/>
            <a:ext cx="1355725"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Críticas</a:t>
            </a:r>
            <a:r>
              <a:rPr lang="es-ES" sz="2400" u="sng">
                <a:latin typeface="Century Gothic" pitchFamily="34" charset="0"/>
              </a:rPr>
              <a:t> </a:t>
            </a:r>
            <a:endParaRPr lang="es-CL" sz="2400" u="sng">
              <a:latin typeface="Century Gothic" pitchFamily="34" charset="0"/>
            </a:endParaRPr>
          </a:p>
        </p:txBody>
      </p:sp>
      <p:sp>
        <p:nvSpPr>
          <p:cNvPr id="148484" name="Rectangle 4"/>
          <p:cNvSpPr>
            <a:spLocks noChangeArrowheads="1"/>
          </p:cNvSpPr>
          <p:nvPr/>
        </p:nvSpPr>
        <p:spPr bwMode="auto">
          <a:xfrm>
            <a:off x="6011863" y="1603375"/>
            <a:ext cx="1566862" cy="457200"/>
          </a:xfrm>
          <a:prstGeom prst="rect">
            <a:avLst/>
          </a:prstGeom>
          <a:noFill/>
          <a:ln w="9525">
            <a:noFill/>
            <a:miter lim="800000"/>
            <a:headEnd/>
            <a:tailEnd/>
          </a:ln>
          <a:effectLst/>
        </p:spPr>
        <p:txBody>
          <a:bodyPr wrap="none" anchor="ctr">
            <a:spAutoFit/>
          </a:bodyPr>
          <a:lstStyle/>
          <a:p>
            <a:r>
              <a:rPr lang="es-ES" sz="2400">
                <a:latin typeface="Century Gothic" pitchFamily="34" charset="0"/>
              </a:rPr>
              <a:t>Ventajas</a:t>
            </a:r>
            <a:r>
              <a:rPr lang="es-ES" sz="2400" u="sng">
                <a:latin typeface="Century Gothic" pitchFamily="34" charset="0"/>
              </a:rPr>
              <a:t> </a:t>
            </a:r>
            <a:endParaRPr lang="es-CL" sz="2400" u="sng">
              <a:latin typeface="Century Gothic" pitchFamily="34" charset="0"/>
            </a:endParaRPr>
          </a:p>
        </p:txBody>
      </p:sp>
      <p:grpSp>
        <p:nvGrpSpPr>
          <p:cNvPr id="2" name="Group 5"/>
          <p:cNvGrpSpPr>
            <a:grpSpLocks/>
          </p:cNvGrpSpPr>
          <p:nvPr/>
        </p:nvGrpSpPr>
        <p:grpSpPr bwMode="auto">
          <a:xfrm>
            <a:off x="5148263" y="2133600"/>
            <a:ext cx="3754437" cy="3267075"/>
            <a:chOff x="3243" y="1344"/>
            <a:chExt cx="2365" cy="2058"/>
          </a:xfrm>
        </p:grpSpPr>
        <p:pic>
          <p:nvPicPr>
            <p:cNvPr id="148486" name="Picture 6" descr="149179"/>
            <p:cNvPicPr>
              <a:picLocks noChangeAspect="1" noChangeArrowheads="1"/>
            </p:cNvPicPr>
            <p:nvPr/>
          </p:nvPicPr>
          <p:blipFill>
            <a:blip r:embed="rId2" cstate="print"/>
            <a:srcRect/>
            <a:stretch>
              <a:fillRect/>
            </a:stretch>
          </p:blipFill>
          <p:spPr bwMode="auto">
            <a:xfrm>
              <a:off x="3243" y="1344"/>
              <a:ext cx="2365" cy="1613"/>
            </a:xfrm>
            <a:prstGeom prst="rect">
              <a:avLst/>
            </a:prstGeom>
            <a:noFill/>
            <a:ln w="38100" cmpd="dbl">
              <a:solidFill>
                <a:schemeClr val="tx1"/>
              </a:solidFill>
              <a:miter lim="800000"/>
              <a:headEnd/>
              <a:tailEnd/>
            </a:ln>
          </p:spPr>
        </p:pic>
        <p:sp>
          <p:nvSpPr>
            <p:cNvPr id="148487" name="Text Box 7"/>
            <p:cNvSpPr txBox="1">
              <a:spLocks noChangeArrowheads="1"/>
            </p:cNvSpPr>
            <p:nvPr/>
          </p:nvSpPr>
          <p:spPr bwMode="auto">
            <a:xfrm>
              <a:off x="3315" y="2960"/>
              <a:ext cx="2212" cy="442"/>
            </a:xfrm>
            <a:prstGeom prst="rect">
              <a:avLst/>
            </a:prstGeom>
            <a:noFill/>
            <a:ln w="9525">
              <a:noFill/>
              <a:miter lim="800000"/>
              <a:headEnd/>
              <a:tailEnd/>
            </a:ln>
            <a:effectLst/>
          </p:spPr>
          <p:txBody>
            <a:bodyPr wrap="none">
              <a:spAutoFit/>
            </a:bodyPr>
            <a:lstStyle/>
            <a:p>
              <a:pPr algn="ctr"/>
              <a:r>
                <a:rPr lang="es-ES" sz="2000" b="1">
                  <a:solidFill>
                    <a:schemeClr val="accent2"/>
                  </a:solidFill>
                  <a:latin typeface="Century Gothic" pitchFamily="34" charset="0"/>
                </a:rPr>
                <a:t>Asegura el acceso</a:t>
              </a:r>
              <a:r>
                <a:rPr lang="es-ES" sz="2000">
                  <a:latin typeface="Century Gothic" pitchFamily="34" charset="0"/>
                </a:rPr>
                <a:t> a todos</a:t>
              </a:r>
            </a:p>
            <a:p>
              <a:pPr algn="ctr"/>
              <a:r>
                <a:rPr lang="es-ES" sz="2000">
                  <a:latin typeface="Century Gothic" pitchFamily="34" charset="0"/>
                </a:rPr>
                <a:t>a la salud y educación</a:t>
              </a:r>
              <a:r>
                <a:rPr lang="es-ES">
                  <a:latin typeface="Century Gothic" pitchFamily="34" charset="0"/>
                </a:rPr>
                <a:t>.</a:t>
              </a:r>
            </a:p>
          </p:txBody>
        </p:sp>
      </p:grpSp>
      <p:grpSp>
        <p:nvGrpSpPr>
          <p:cNvPr id="3" name="Group 8"/>
          <p:cNvGrpSpPr>
            <a:grpSpLocks/>
          </p:cNvGrpSpPr>
          <p:nvPr/>
        </p:nvGrpSpPr>
        <p:grpSpPr bwMode="auto">
          <a:xfrm>
            <a:off x="1681163" y="2133600"/>
            <a:ext cx="3384550" cy="2962275"/>
            <a:chOff x="1059" y="1344"/>
            <a:chExt cx="2132" cy="1866"/>
          </a:xfrm>
        </p:grpSpPr>
        <p:sp>
          <p:nvSpPr>
            <p:cNvPr id="148489" name="Text Box 9"/>
            <p:cNvSpPr txBox="1">
              <a:spLocks noChangeArrowheads="1"/>
            </p:cNvSpPr>
            <p:nvPr/>
          </p:nvSpPr>
          <p:spPr bwMode="auto">
            <a:xfrm>
              <a:off x="1059" y="2960"/>
              <a:ext cx="2132" cy="250"/>
            </a:xfrm>
            <a:prstGeom prst="rect">
              <a:avLst/>
            </a:prstGeom>
            <a:noFill/>
            <a:ln w="9525">
              <a:noFill/>
              <a:miter lim="800000"/>
              <a:headEnd/>
              <a:tailEnd/>
            </a:ln>
            <a:effectLst/>
          </p:spPr>
          <p:txBody>
            <a:bodyPr wrap="none">
              <a:spAutoFit/>
            </a:bodyPr>
            <a:lstStyle/>
            <a:p>
              <a:pPr algn="ctr"/>
              <a:r>
                <a:rPr lang="es-ES" sz="2000" b="1">
                  <a:solidFill>
                    <a:schemeClr val="accent2"/>
                  </a:solidFill>
                  <a:latin typeface="Century Gothic" pitchFamily="34" charset="0"/>
                </a:rPr>
                <a:t>Anula</a:t>
              </a:r>
              <a:r>
                <a:rPr lang="es-ES" sz="2000">
                  <a:latin typeface="Century Gothic" pitchFamily="34" charset="0"/>
                </a:rPr>
                <a:t> el derecho a elegir</a:t>
              </a:r>
              <a:r>
                <a:rPr lang="es-ES">
                  <a:latin typeface="Century Gothic" pitchFamily="34" charset="0"/>
                </a:rPr>
                <a:t>.</a:t>
              </a:r>
            </a:p>
          </p:txBody>
        </p:sp>
        <p:pic>
          <p:nvPicPr>
            <p:cNvPr id="148490" name="Picture 10" descr="Consti_5_06"/>
            <p:cNvPicPr>
              <a:picLocks noChangeAspect="1" noChangeArrowheads="1"/>
            </p:cNvPicPr>
            <p:nvPr/>
          </p:nvPicPr>
          <p:blipFill>
            <a:blip r:embed="rId3" cstate="print"/>
            <a:srcRect/>
            <a:stretch>
              <a:fillRect/>
            </a:stretch>
          </p:blipFill>
          <p:spPr bwMode="auto">
            <a:xfrm>
              <a:off x="1156" y="1344"/>
              <a:ext cx="1896" cy="1599"/>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8483"/>
                                        </p:tgtEl>
                                        <p:attrNameLst>
                                          <p:attrName>style.visibility</p:attrName>
                                        </p:attrNameLst>
                                      </p:cBhvr>
                                      <p:to>
                                        <p:strVal val="visible"/>
                                      </p:to>
                                    </p:se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 presetClass="entr" presetSubtype="0" fill="hold" grpId="0" nodeType="afterEffect">
                                  <p:stCondLst>
                                    <p:cond delay="2000"/>
                                  </p:stCondLst>
                                  <p:childTnLst>
                                    <p:set>
                                      <p:cBhvr>
                                        <p:cTn id="19" dur="1" fill="hold">
                                          <p:stCondLst>
                                            <p:cond delay="499"/>
                                          </p:stCondLst>
                                        </p:cTn>
                                        <p:tgtEl>
                                          <p:spTgt spid="148484"/>
                                        </p:tgtEl>
                                        <p:attrNameLst>
                                          <p:attrName>style.visibility</p:attrName>
                                        </p:attrNameLst>
                                      </p:cBhvr>
                                      <p:to>
                                        <p:strVal val="visible"/>
                                      </p:to>
                                    </p:set>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476375" y="990600"/>
            <a:ext cx="7210425"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2. EL ROL DEL MERCADO EN EL SISTEMA </a:t>
            </a:r>
          </a:p>
          <a:p>
            <a:pPr algn="ctr" fontAlgn="ctr"/>
            <a:r>
              <a:rPr lang="es-ES_tradnl" sz="2800" b="1">
                <a:solidFill>
                  <a:srgbClr val="FF0000"/>
                </a:solidFill>
                <a:latin typeface="Century Gothic" pitchFamily="34" charset="0"/>
              </a:rPr>
              <a:t>    ECONÓMICO NACIONAL</a:t>
            </a:r>
          </a:p>
        </p:txBody>
      </p:sp>
      <p:sp>
        <p:nvSpPr>
          <p:cNvPr id="149507" name="Text Box 3"/>
          <p:cNvSpPr txBox="1">
            <a:spLocks noChangeArrowheads="1"/>
          </p:cNvSpPr>
          <p:nvPr/>
        </p:nvSpPr>
        <p:spPr bwMode="auto">
          <a:xfrm>
            <a:off x="1835150" y="2205038"/>
            <a:ext cx="3386138" cy="457200"/>
          </a:xfrm>
          <a:prstGeom prst="rect">
            <a:avLst/>
          </a:prstGeom>
          <a:noFill/>
          <a:ln w="9525">
            <a:noFill/>
            <a:miter lim="800000"/>
            <a:headEnd/>
            <a:tailEnd/>
          </a:ln>
          <a:effectLst/>
        </p:spPr>
        <p:txBody>
          <a:bodyPr wrap="none">
            <a:spAutoFit/>
          </a:bodyPr>
          <a:lstStyle/>
          <a:p>
            <a:r>
              <a:rPr lang="es-ES" sz="2400" b="1">
                <a:latin typeface="Century Gothic" pitchFamily="34" charset="0"/>
              </a:rPr>
              <a:t>¿Qué es el mercado?</a:t>
            </a:r>
          </a:p>
        </p:txBody>
      </p:sp>
      <p:sp>
        <p:nvSpPr>
          <p:cNvPr id="149508" name="Rectangle 4"/>
          <p:cNvSpPr>
            <a:spLocks noChangeArrowheads="1"/>
          </p:cNvSpPr>
          <p:nvPr/>
        </p:nvSpPr>
        <p:spPr bwMode="auto">
          <a:xfrm>
            <a:off x="5867400" y="3357563"/>
            <a:ext cx="2879725" cy="2225675"/>
          </a:xfrm>
          <a:prstGeom prst="rect">
            <a:avLst/>
          </a:prstGeom>
          <a:noFill/>
          <a:ln w="9525">
            <a:noFill/>
            <a:miter lim="800000"/>
            <a:headEnd/>
            <a:tailEnd/>
          </a:ln>
          <a:effectLst/>
        </p:spPr>
        <p:txBody>
          <a:bodyPr anchor="ctr">
            <a:spAutoFit/>
          </a:bodyPr>
          <a:lstStyle/>
          <a:p>
            <a:pPr algn="ctr"/>
            <a:r>
              <a:rPr lang="es-ES_tradnl" sz="2000">
                <a:latin typeface="Century Gothic" pitchFamily="34" charset="0"/>
              </a:rPr>
              <a:t>Es el </a:t>
            </a:r>
            <a:r>
              <a:rPr lang="es-ES_tradnl" sz="2000" b="1">
                <a:solidFill>
                  <a:schemeClr val="accent2"/>
                </a:solidFill>
                <a:latin typeface="Century Gothic" pitchFamily="34" charset="0"/>
              </a:rPr>
              <a:t>punto de encuentro entre los agentes económicos</a:t>
            </a:r>
            <a:r>
              <a:rPr lang="es-ES_tradnl" sz="2000">
                <a:latin typeface="Century Gothic" pitchFamily="34" charset="0"/>
              </a:rPr>
              <a:t> que actúan como </a:t>
            </a:r>
            <a:r>
              <a:rPr lang="es-ES_tradnl" sz="2000" b="1">
                <a:solidFill>
                  <a:schemeClr val="accent2"/>
                </a:solidFill>
                <a:latin typeface="Century Gothic" pitchFamily="34" charset="0"/>
              </a:rPr>
              <a:t>oferentes y demandantes</a:t>
            </a:r>
            <a:r>
              <a:rPr lang="es-ES_tradnl" sz="2000">
                <a:latin typeface="Century Gothic" pitchFamily="34" charset="0"/>
              </a:rPr>
              <a:t> de bienes y servicios.</a:t>
            </a:r>
            <a:r>
              <a:rPr lang="es-ES" sz="2000">
                <a:latin typeface="Century Gothic" pitchFamily="34" charset="0"/>
              </a:rPr>
              <a:t> </a:t>
            </a:r>
          </a:p>
        </p:txBody>
      </p:sp>
      <p:pic>
        <p:nvPicPr>
          <p:cNvPr id="149509" name="Picture 5" descr="mercado%201"/>
          <p:cNvPicPr>
            <a:picLocks noChangeAspect="1" noChangeArrowheads="1"/>
          </p:cNvPicPr>
          <p:nvPr/>
        </p:nvPicPr>
        <p:blipFill>
          <a:blip r:embed="rId2" cstate="print"/>
          <a:srcRect/>
          <a:stretch>
            <a:fillRect/>
          </a:stretch>
        </p:blipFill>
        <p:spPr bwMode="auto">
          <a:xfrm>
            <a:off x="1547813" y="3068638"/>
            <a:ext cx="4248150" cy="2830512"/>
          </a:xfrm>
          <a:prstGeom prst="rect">
            <a:avLst/>
          </a:prstGeom>
          <a:noFill/>
          <a:ln w="38100" cmpd="dbl">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950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9507"/>
                                        </p:tgtEl>
                                        <p:attrNameLst>
                                          <p:attrName>style.visibility</p:attrName>
                                        </p:attrNameLst>
                                      </p:cBhvr>
                                      <p:to>
                                        <p:strVal val="visible"/>
                                      </p:to>
                                    </p:set>
                                    <p:anim calcmode="lin" valueType="num">
                                      <p:cBhvr>
                                        <p:cTn id="10" dur="500" fill="hold"/>
                                        <p:tgtEl>
                                          <p:spTgt spid="149507"/>
                                        </p:tgtEl>
                                        <p:attrNameLst>
                                          <p:attrName>ppt_w</p:attrName>
                                        </p:attrNameLst>
                                      </p:cBhvr>
                                      <p:tavLst>
                                        <p:tav tm="0">
                                          <p:val>
                                            <p:fltVal val="0"/>
                                          </p:val>
                                        </p:tav>
                                        <p:tav tm="100000">
                                          <p:val>
                                            <p:strVal val="#ppt_w"/>
                                          </p:val>
                                        </p:tav>
                                      </p:tavLst>
                                    </p:anim>
                                    <p:anim calcmode="lin" valueType="num">
                                      <p:cBhvr>
                                        <p:cTn id="11" dur="500" fill="hold"/>
                                        <p:tgtEl>
                                          <p:spTgt spid="149507"/>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49509"/>
                                        </p:tgtEl>
                                        <p:attrNameLst>
                                          <p:attrName>style.visibility</p:attrName>
                                        </p:attrNameLst>
                                      </p:cBhvr>
                                      <p:to>
                                        <p:strVal val="visible"/>
                                      </p:to>
                                    </p:set>
                                    <p:anim calcmode="lin" valueType="num">
                                      <p:cBhvr>
                                        <p:cTn id="15" dur="500" fill="hold"/>
                                        <p:tgtEl>
                                          <p:spTgt spid="149509"/>
                                        </p:tgtEl>
                                        <p:attrNameLst>
                                          <p:attrName>ppt_w</p:attrName>
                                        </p:attrNameLst>
                                      </p:cBhvr>
                                      <p:tavLst>
                                        <p:tav tm="0">
                                          <p:val>
                                            <p:fltVal val="0"/>
                                          </p:val>
                                        </p:tav>
                                        <p:tav tm="100000">
                                          <p:val>
                                            <p:strVal val="#ppt_w"/>
                                          </p:val>
                                        </p:tav>
                                      </p:tavLst>
                                    </p:anim>
                                    <p:anim calcmode="lin" valueType="num">
                                      <p:cBhvr>
                                        <p:cTn id="16" dur="500" fill="hold"/>
                                        <p:tgtEl>
                                          <p:spTgt spid="149509"/>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grpId="0" nodeType="afterEffect">
                                  <p:stCondLst>
                                    <p:cond delay="2000"/>
                                  </p:stCondLst>
                                  <p:childTnLst>
                                    <p:set>
                                      <p:cBhvr>
                                        <p:cTn id="19" dur="1" fill="hold">
                                          <p:stCondLst>
                                            <p:cond delay="0"/>
                                          </p:stCondLst>
                                        </p:cTn>
                                        <p:tgtEl>
                                          <p:spTgt spid="149508"/>
                                        </p:tgtEl>
                                        <p:attrNameLst>
                                          <p:attrName>style.visibility</p:attrName>
                                        </p:attrNameLst>
                                      </p:cBhvr>
                                      <p:to>
                                        <p:strVal val="visible"/>
                                      </p:to>
                                    </p:set>
                                    <p:anim calcmode="lin" valueType="num">
                                      <p:cBhvr additive="base">
                                        <p:cTn id="20" dur="500" fill="hold"/>
                                        <p:tgtEl>
                                          <p:spTgt spid="149508"/>
                                        </p:tgtEl>
                                        <p:attrNameLst>
                                          <p:attrName>ppt_x</p:attrName>
                                        </p:attrNameLst>
                                      </p:cBhvr>
                                      <p:tavLst>
                                        <p:tav tm="0">
                                          <p:val>
                                            <p:strVal val="#ppt_x"/>
                                          </p:val>
                                        </p:tav>
                                        <p:tav tm="100000">
                                          <p:val>
                                            <p:strVal val="#ppt_x"/>
                                          </p:val>
                                        </p:tav>
                                      </p:tavLst>
                                    </p:anim>
                                    <p:anim calcmode="lin" valueType="num">
                                      <p:cBhvr additive="base">
                                        <p:cTn id="21"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autoUpdateAnimBg="0"/>
      <p:bldP spid="14950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635125" y="1217613"/>
            <a:ext cx="2125663" cy="946150"/>
          </a:xfrm>
          <a:prstGeom prst="rect">
            <a:avLst/>
          </a:prstGeom>
          <a:noFill/>
          <a:ln w="9525">
            <a:noFill/>
            <a:miter lim="800000"/>
            <a:headEnd/>
            <a:tailEnd/>
          </a:ln>
          <a:effectLst/>
        </p:spPr>
        <p:txBody>
          <a:bodyPr wrap="none">
            <a:spAutoFit/>
          </a:bodyPr>
          <a:lstStyle/>
          <a:p>
            <a:pPr algn="ctr"/>
            <a:r>
              <a:rPr lang="es-ES" sz="2800" b="1">
                <a:solidFill>
                  <a:srgbClr val="FF0000"/>
                </a:solidFill>
                <a:latin typeface="Century Gothic" pitchFamily="34" charset="0"/>
              </a:rPr>
              <a:t>¿Qué es la </a:t>
            </a:r>
          </a:p>
          <a:p>
            <a:pPr algn="ctr"/>
            <a:r>
              <a:rPr lang="es-ES" sz="2800" b="1">
                <a:solidFill>
                  <a:srgbClr val="FF0000"/>
                </a:solidFill>
                <a:latin typeface="Century Gothic" pitchFamily="34" charset="0"/>
              </a:rPr>
              <a:t>demanda?</a:t>
            </a:r>
          </a:p>
        </p:txBody>
      </p:sp>
      <p:sp>
        <p:nvSpPr>
          <p:cNvPr id="150531" name="Rectangle 3"/>
          <p:cNvSpPr>
            <a:spLocks noChangeArrowheads="1"/>
          </p:cNvSpPr>
          <p:nvPr/>
        </p:nvSpPr>
        <p:spPr bwMode="auto">
          <a:xfrm>
            <a:off x="1403350" y="2276475"/>
            <a:ext cx="2519363" cy="3444875"/>
          </a:xfrm>
          <a:prstGeom prst="rect">
            <a:avLst/>
          </a:prstGeom>
          <a:noFill/>
          <a:ln w="9525">
            <a:noFill/>
            <a:miter lim="800000"/>
            <a:headEnd/>
            <a:tailEnd/>
          </a:ln>
          <a:effectLst/>
        </p:spPr>
        <p:txBody>
          <a:bodyPr anchor="ctr">
            <a:spAutoFit/>
          </a:bodyPr>
          <a:lstStyle/>
          <a:p>
            <a:pPr algn="ctr"/>
            <a:r>
              <a:rPr lang="es-ES_tradnl" sz="2000">
                <a:latin typeface="Century Gothic" pitchFamily="34" charset="0"/>
              </a:rPr>
              <a:t>Es la </a:t>
            </a:r>
            <a:r>
              <a:rPr lang="es-ES_tradnl" sz="2000" b="1">
                <a:solidFill>
                  <a:srgbClr val="FF0000"/>
                </a:solidFill>
                <a:latin typeface="Century Gothic" pitchFamily="34" charset="0"/>
              </a:rPr>
              <a:t>cantidad máxima de un bien o servicio</a:t>
            </a:r>
            <a:r>
              <a:rPr lang="es-ES_tradnl" sz="2000">
                <a:latin typeface="Century Gothic" pitchFamily="34" charset="0"/>
              </a:rPr>
              <a:t> que un individuo o grupos de personas está dispuesto a adquirir </a:t>
            </a:r>
            <a:r>
              <a:rPr lang="es-ES_tradnl" sz="2000" b="1">
                <a:solidFill>
                  <a:srgbClr val="FF0000"/>
                </a:solidFill>
                <a:latin typeface="Century Gothic" pitchFamily="34" charset="0"/>
              </a:rPr>
              <a:t>a un determinado precio</a:t>
            </a:r>
            <a:r>
              <a:rPr lang="es-ES_tradnl" sz="2000">
                <a:latin typeface="Century Gothic" pitchFamily="34" charset="0"/>
              </a:rPr>
              <a:t>, por una unidad de tiempo.</a:t>
            </a:r>
            <a:r>
              <a:rPr lang="es-ES" sz="2000">
                <a:latin typeface="Century Gothic" pitchFamily="34" charset="0"/>
              </a:rPr>
              <a:t> </a:t>
            </a:r>
          </a:p>
        </p:txBody>
      </p:sp>
      <p:sp>
        <p:nvSpPr>
          <p:cNvPr id="150532" name="AutoShape 4"/>
          <p:cNvSpPr>
            <a:spLocks noChangeArrowheads="1"/>
          </p:cNvSpPr>
          <p:nvPr/>
        </p:nvSpPr>
        <p:spPr bwMode="auto">
          <a:xfrm>
            <a:off x="3995738" y="2276475"/>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0533" name="AutoShape 5"/>
          <p:cNvSpPr>
            <a:spLocks noChangeArrowheads="1"/>
          </p:cNvSpPr>
          <p:nvPr/>
        </p:nvSpPr>
        <p:spPr bwMode="auto">
          <a:xfrm>
            <a:off x="3995738" y="2997200"/>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0534" name="AutoShape 6"/>
          <p:cNvSpPr>
            <a:spLocks noChangeArrowheads="1"/>
          </p:cNvSpPr>
          <p:nvPr/>
        </p:nvSpPr>
        <p:spPr bwMode="auto">
          <a:xfrm>
            <a:off x="3995738" y="3644900"/>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0535" name="AutoShape 7"/>
          <p:cNvSpPr>
            <a:spLocks noChangeArrowheads="1"/>
          </p:cNvSpPr>
          <p:nvPr/>
        </p:nvSpPr>
        <p:spPr bwMode="auto">
          <a:xfrm>
            <a:off x="3995738" y="4456113"/>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0536" name="Rectangle 8"/>
          <p:cNvSpPr>
            <a:spLocks noChangeArrowheads="1"/>
          </p:cNvSpPr>
          <p:nvPr/>
        </p:nvSpPr>
        <p:spPr bwMode="auto">
          <a:xfrm>
            <a:off x="5292725" y="5199063"/>
            <a:ext cx="3713163" cy="701675"/>
          </a:xfrm>
          <a:prstGeom prst="rect">
            <a:avLst/>
          </a:prstGeom>
          <a:noFill/>
          <a:ln w="9525">
            <a:noFill/>
            <a:miter lim="800000"/>
            <a:headEnd/>
            <a:tailEnd/>
          </a:ln>
          <a:effectLst/>
        </p:spPr>
        <p:txBody>
          <a:bodyPr wrap="none" anchor="ctr">
            <a:spAutoFit/>
          </a:bodyPr>
          <a:lstStyle/>
          <a:p>
            <a:r>
              <a:rPr lang="es-ES_tradnl" sz="2000">
                <a:latin typeface="Century Gothic" pitchFamily="34" charset="0"/>
              </a:rPr>
              <a:t>del precio que tengan otros </a:t>
            </a:r>
          </a:p>
          <a:p>
            <a:r>
              <a:rPr lang="es-ES_tradnl" sz="2000">
                <a:latin typeface="Century Gothic" pitchFamily="34" charset="0"/>
              </a:rPr>
              <a:t>bienes sustitutos.</a:t>
            </a:r>
          </a:p>
        </p:txBody>
      </p:sp>
      <p:sp>
        <p:nvSpPr>
          <p:cNvPr id="150537" name="Rectangle 9"/>
          <p:cNvSpPr>
            <a:spLocks noChangeArrowheads="1"/>
          </p:cNvSpPr>
          <p:nvPr/>
        </p:nvSpPr>
        <p:spPr bwMode="auto">
          <a:xfrm>
            <a:off x="5256213" y="2276475"/>
            <a:ext cx="3443287" cy="701675"/>
          </a:xfrm>
          <a:prstGeom prst="rect">
            <a:avLst/>
          </a:prstGeom>
          <a:noFill/>
          <a:ln w="9525">
            <a:noFill/>
            <a:miter lim="800000"/>
            <a:headEnd/>
            <a:tailEnd/>
          </a:ln>
          <a:effectLst/>
        </p:spPr>
        <p:txBody>
          <a:bodyPr wrap="none">
            <a:spAutoFit/>
          </a:bodyPr>
          <a:lstStyle/>
          <a:p>
            <a:r>
              <a:rPr lang="es-ES_tradnl" sz="2000">
                <a:latin typeface="Century Gothic" pitchFamily="34" charset="0"/>
              </a:rPr>
              <a:t>de las necesidades de las </a:t>
            </a:r>
          </a:p>
          <a:p>
            <a:r>
              <a:rPr lang="es-ES_tradnl" sz="2000">
                <a:latin typeface="Century Gothic" pitchFamily="34" charset="0"/>
              </a:rPr>
              <a:t>personas.</a:t>
            </a:r>
            <a:endParaRPr lang="es-ES" sz="2000">
              <a:latin typeface="Century Gothic" pitchFamily="34" charset="0"/>
            </a:endParaRPr>
          </a:p>
        </p:txBody>
      </p:sp>
      <p:sp>
        <p:nvSpPr>
          <p:cNvPr id="150538" name="Rectangle 10"/>
          <p:cNvSpPr>
            <a:spLocks noChangeArrowheads="1"/>
          </p:cNvSpPr>
          <p:nvPr/>
        </p:nvSpPr>
        <p:spPr bwMode="auto">
          <a:xfrm>
            <a:off x="5275263" y="3032125"/>
            <a:ext cx="2740025" cy="396875"/>
          </a:xfrm>
          <a:prstGeom prst="rect">
            <a:avLst/>
          </a:prstGeom>
          <a:noFill/>
          <a:ln w="9525">
            <a:noFill/>
            <a:miter lim="800000"/>
            <a:headEnd/>
            <a:tailEnd/>
          </a:ln>
          <a:effectLst/>
        </p:spPr>
        <p:txBody>
          <a:bodyPr wrap="none">
            <a:spAutoFit/>
          </a:bodyPr>
          <a:lstStyle/>
          <a:p>
            <a:r>
              <a:rPr lang="es-ES_tradnl" sz="2000">
                <a:latin typeface="Century Gothic" pitchFamily="34" charset="0"/>
              </a:rPr>
              <a:t>del nivel de ingresos.</a:t>
            </a:r>
            <a:endParaRPr lang="es-ES" sz="2000">
              <a:latin typeface="Century Gothic" pitchFamily="34" charset="0"/>
            </a:endParaRPr>
          </a:p>
        </p:txBody>
      </p:sp>
      <p:sp>
        <p:nvSpPr>
          <p:cNvPr id="150539" name="Rectangle 11"/>
          <p:cNvSpPr>
            <a:spLocks noChangeArrowheads="1"/>
          </p:cNvSpPr>
          <p:nvPr/>
        </p:nvSpPr>
        <p:spPr bwMode="auto">
          <a:xfrm>
            <a:off x="5292725" y="3500438"/>
            <a:ext cx="2422525" cy="701675"/>
          </a:xfrm>
          <a:prstGeom prst="rect">
            <a:avLst/>
          </a:prstGeom>
          <a:noFill/>
          <a:ln w="9525">
            <a:noFill/>
            <a:miter lim="800000"/>
            <a:headEnd/>
            <a:tailEnd/>
          </a:ln>
          <a:effectLst/>
        </p:spPr>
        <p:txBody>
          <a:bodyPr wrap="none">
            <a:spAutoFit/>
          </a:bodyPr>
          <a:lstStyle/>
          <a:p>
            <a:r>
              <a:rPr lang="es-ES_tradnl" sz="2000">
                <a:latin typeface="Century Gothic" pitchFamily="34" charset="0"/>
              </a:rPr>
              <a:t>de los gustos y las </a:t>
            </a:r>
          </a:p>
          <a:p>
            <a:r>
              <a:rPr lang="es-ES_tradnl" sz="2000">
                <a:latin typeface="Century Gothic" pitchFamily="34" charset="0"/>
              </a:rPr>
              <a:t>preferencias.</a:t>
            </a:r>
            <a:endParaRPr lang="es-ES" sz="2000">
              <a:latin typeface="Century Gothic" pitchFamily="34" charset="0"/>
            </a:endParaRPr>
          </a:p>
        </p:txBody>
      </p:sp>
      <p:sp>
        <p:nvSpPr>
          <p:cNvPr id="150540" name="Rectangle 12"/>
          <p:cNvSpPr>
            <a:spLocks noChangeArrowheads="1"/>
          </p:cNvSpPr>
          <p:nvPr/>
        </p:nvSpPr>
        <p:spPr bwMode="auto">
          <a:xfrm>
            <a:off x="5300663" y="4365625"/>
            <a:ext cx="3435350" cy="701675"/>
          </a:xfrm>
          <a:prstGeom prst="rect">
            <a:avLst/>
          </a:prstGeom>
          <a:noFill/>
          <a:ln w="9525">
            <a:noFill/>
            <a:miter lim="800000"/>
            <a:headEnd/>
            <a:tailEnd/>
          </a:ln>
          <a:effectLst/>
        </p:spPr>
        <p:txBody>
          <a:bodyPr wrap="none">
            <a:spAutoFit/>
          </a:bodyPr>
          <a:lstStyle/>
          <a:p>
            <a:r>
              <a:rPr lang="es-ES_tradnl" sz="2000">
                <a:latin typeface="Century Gothic" pitchFamily="34" charset="0"/>
              </a:rPr>
              <a:t>del precio que tengan los </a:t>
            </a:r>
          </a:p>
          <a:p>
            <a:r>
              <a:rPr lang="es-ES_tradnl" sz="2000">
                <a:latin typeface="Century Gothic" pitchFamily="34" charset="0"/>
              </a:rPr>
              <a:t>bienes.</a:t>
            </a:r>
            <a:endParaRPr lang="es-ES" sz="2000">
              <a:latin typeface="Century Gothic" pitchFamily="34" charset="0"/>
            </a:endParaRPr>
          </a:p>
        </p:txBody>
      </p:sp>
      <p:sp>
        <p:nvSpPr>
          <p:cNvPr id="150541" name="AutoShape 13"/>
          <p:cNvSpPr>
            <a:spLocks noChangeArrowheads="1"/>
          </p:cNvSpPr>
          <p:nvPr/>
        </p:nvSpPr>
        <p:spPr bwMode="auto">
          <a:xfrm>
            <a:off x="3995738" y="5229225"/>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0542" name="Text Box 14"/>
          <p:cNvSpPr txBox="1">
            <a:spLocks noChangeArrowheads="1"/>
          </p:cNvSpPr>
          <p:nvPr/>
        </p:nvSpPr>
        <p:spPr bwMode="auto">
          <a:xfrm>
            <a:off x="4800600" y="1143000"/>
            <a:ext cx="3852863" cy="946150"/>
          </a:xfrm>
          <a:prstGeom prst="rect">
            <a:avLst/>
          </a:prstGeom>
          <a:noFill/>
          <a:ln w="9525">
            <a:noFill/>
            <a:miter lim="800000"/>
            <a:headEnd/>
            <a:tailEnd/>
          </a:ln>
          <a:effectLst/>
        </p:spPr>
        <p:txBody>
          <a:bodyPr wrap="none">
            <a:spAutoFit/>
          </a:bodyPr>
          <a:lstStyle/>
          <a:p>
            <a:pPr algn="ctr"/>
            <a:r>
              <a:rPr lang="es-ES" sz="2800" b="1">
                <a:solidFill>
                  <a:schemeClr val="accent2"/>
                </a:solidFill>
                <a:latin typeface="Century Gothic" pitchFamily="34" charset="0"/>
              </a:rPr>
              <a:t>¿De qué depende la </a:t>
            </a:r>
          </a:p>
          <a:p>
            <a:pPr algn="ctr"/>
            <a:r>
              <a:rPr lang="es-ES" sz="2800" b="1">
                <a:solidFill>
                  <a:schemeClr val="accent2"/>
                </a:solidFill>
                <a:latin typeface="Century Gothic" pitchFamily="34" charset="0"/>
              </a:rPr>
              <a:t>demanda?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500" fill="hold"/>
                                        <p:tgtEl>
                                          <p:spTgt spid="150530"/>
                                        </p:tgtEl>
                                        <p:attrNameLst>
                                          <p:attrName>ppt_w</p:attrName>
                                        </p:attrNameLst>
                                      </p:cBhvr>
                                      <p:tavLst>
                                        <p:tav tm="0">
                                          <p:val>
                                            <p:fltVal val="0"/>
                                          </p:val>
                                        </p:tav>
                                        <p:tav tm="100000">
                                          <p:val>
                                            <p:strVal val="#ppt_w"/>
                                          </p:val>
                                        </p:tav>
                                      </p:tavLst>
                                    </p:anim>
                                    <p:anim calcmode="lin" valueType="num">
                                      <p:cBhvr>
                                        <p:cTn id="8" dur="500" fill="hold"/>
                                        <p:tgtEl>
                                          <p:spTgt spid="1505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0531"/>
                                        </p:tgtEl>
                                        <p:attrNameLst>
                                          <p:attrName>style.visibility</p:attrName>
                                        </p:attrNameLst>
                                      </p:cBhvr>
                                      <p:to>
                                        <p:strVal val="visible"/>
                                      </p:to>
                                    </p:set>
                                    <p:anim calcmode="lin" valueType="num">
                                      <p:cBhvr>
                                        <p:cTn id="12" dur="500" fill="hold"/>
                                        <p:tgtEl>
                                          <p:spTgt spid="150531"/>
                                        </p:tgtEl>
                                        <p:attrNameLst>
                                          <p:attrName>ppt_w</p:attrName>
                                        </p:attrNameLst>
                                      </p:cBhvr>
                                      <p:tavLst>
                                        <p:tav tm="0">
                                          <p:val>
                                            <p:fltVal val="0"/>
                                          </p:val>
                                        </p:tav>
                                        <p:tav tm="100000">
                                          <p:val>
                                            <p:strVal val="#ppt_w"/>
                                          </p:val>
                                        </p:tav>
                                      </p:tavLst>
                                    </p:anim>
                                    <p:anim calcmode="lin" valueType="num">
                                      <p:cBhvr>
                                        <p:cTn id="13" dur="500" fill="hold"/>
                                        <p:tgtEl>
                                          <p:spTgt spid="15053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3000"/>
                                  </p:stCondLst>
                                  <p:childTnLst>
                                    <p:set>
                                      <p:cBhvr>
                                        <p:cTn id="16" dur="1" fill="hold">
                                          <p:stCondLst>
                                            <p:cond delay="0"/>
                                          </p:stCondLst>
                                        </p:cTn>
                                        <p:tgtEl>
                                          <p:spTgt spid="150542"/>
                                        </p:tgtEl>
                                        <p:attrNameLst>
                                          <p:attrName>style.visibility</p:attrName>
                                        </p:attrNameLst>
                                      </p:cBhvr>
                                      <p:to>
                                        <p:strVal val="visible"/>
                                      </p:to>
                                    </p:set>
                                    <p:anim calcmode="lin" valueType="num">
                                      <p:cBhvr>
                                        <p:cTn id="17" dur="500" fill="hold"/>
                                        <p:tgtEl>
                                          <p:spTgt spid="150542"/>
                                        </p:tgtEl>
                                        <p:attrNameLst>
                                          <p:attrName>ppt_w</p:attrName>
                                        </p:attrNameLst>
                                      </p:cBhvr>
                                      <p:tavLst>
                                        <p:tav tm="0">
                                          <p:val>
                                            <p:fltVal val="0"/>
                                          </p:val>
                                        </p:tav>
                                        <p:tav tm="100000">
                                          <p:val>
                                            <p:strVal val="#ppt_w"/>
                                          </p:val>
                                        </p:tav>
                                      </p:tavLst>
                                    </p:anim>
                                    <p:anim calcmode="lin" valueType="num">
                                      <p:cBhvr>
                                        <p:cTn id="18" dur="500" fill="hold"/>
                                        <p:tgtEl>
                                          <p:spTgt spid="150542"/>
                                        </p:tgtEl>
                                        <p:attrNameLst>
                                          <p:attrName>ppt_h</p:attrName>
                                        </p:attrNameLst>
                                      </p:cBhvr>
                                      <p:tavLst>
                                        <p:tav tm="0">
                                          <p:val>
                                            <p:fltVal val="0"/>
                                          </p:val>
                                        </p:tav>
                                        <p:tav tm="100000">
                                          <p:val>
                                            <p:strVal val="#ppt_h"/>
                                          </p:val>
                                        </p:tav>
                                      </p:tavLst>
                                    </p:anim>
                                  </p:childTnLst>
                                </p:cTn>
                              </p:par>
                            </p:childTnLst>
                          </p:cTn>
                        </p:par>
                        <p:par>
                          <p:cTn id="19" fill="hold">
                            <p:stCondLst>
                              <p:cond delay="4500"/>
                            </p:stCondLst>
                            <p:childTnLst>
                              <p:par>
                                <p:cTn id="20" presetID="23" presetClass="entr" presetSubtype="16" fill="hold" grpId="0" nodeType="afterEffect">
                                  <p:stCondLst>
                                    <p:cond delay="0"/>
                                  </p:stCondLst>
                                  <p:childTnLst>
                                    <p:set>
                                      <p:cBhvr>
                                        <p:cTn id="21" dur="1" fill="hold">
                                          <p:stCondLst>
                                            <p:cond delay="0"/>
                                          </p:stCondLst>
                                        </p:cTn>
                                        <p:tgtEl>
                                          <p:spTgt spid="150532"/>
                                        </p:tgtEl>
                                        <p:attrNameLst>
                                          <p:attrName>style.visibility</p:attrName>
                                        </p:attrNameLst>
                                      </p:cBhvr>
                                      <p:to>
                                        <p:strVal val="visible"/>
                                      </p:to>
                                    </p:set>
                                    <p:anim calcmode="lin" valueType="num">
                                      <p:cBhvr>
                                        <p:cTn id="22" dur="500" fill="hold"/>
                                        <p:tgtEl>
                                          <p:spTgt spid="150532"/>
                                        </p:tgtEl>
                                        <p:attrNameLst>
                                          <p:attrName>ppt_w</p:attrName>
                                        </p:attrNameLst>
                                      </p:cBhvr>
                                      <p:tavLst>
                                        <p:tav tm="0">
                                          <p:val>
                                            <p:fltVal val="0"/>
                                          </p:val>
                                        </p:tav>
                                        <p:tav tm="100000">
                                          <p:val>
                                            <p:strVal val="#ppt_w"/>
                                          </p:val>
                                        </p:tav>
                                      </p:tavLst>
                                    </p:anim>
                                    <p:anim calcmode="lin" valueType="num">
                                      <p:cBhvr>
                                        <p:cTn id="23" dur="500" fill="hold"/>
                                        <p:tgtEl>
                                          <p:spTgt spid="150532"/>
                                        </p:tgtEl>
                                        <p:attrNameLst>
                                          <p:attrName>ppt_h</p:attrName>
                                        </p:attrNameLst>
                                      </p:cBhvr>
                                      <p:tavLst>
                                        <p:tav tm="0">
                                          <p:val>
                                            <p:fltVal val="0"/>
                                          </p:val>
                                        </p:tav>
                                        <p:tav tm="100000">
                                          <p:val>
                                            <p:strVal val="#ppt_h"/>
                                          </p:val>
                                        </p:tav>
                                      </p:tavLst>
                                    </p:anim>
                                  </p:childTnLst>
                                </p:cTn>
                              </p:par>
                            </p:childTnLst>
                          </p:cTn>
                        </p:par>
                        <p:par>
                          <p:cTn id="24" fill="hold">
                            <p:stCondLst>
                              <p:cond delay="5000"/>
                            </p:stCondLst>
                            <p:childTnLst>
                              <p:par>
                                <p:cTn id="25" presetID="23" presetClass="entr" presetSubtype="16" fill="hold" grpId="0" nodeType="afterEffect">
                                  <p:stCondLst>
                                    <p:cond delay="0"/>
                                  </p:stCondLst>
                                  <p:childTnLst>
                                    <p:set>
                                      <p:cBhvr>
                                        <p:cTn id="26" dur="1" fill="hold">
                                          <p:stCondLst>
                                            <p:cond delay="0"/>
                                          </p:stCondLst>
                                        </p:cTn>
                                        <p:tgtEl>
                                          <p:spTgt spid="150537"/>
                                        </p:tgtEl>
                                        <p:attrNameLst>
                                          <p:attrName>style.visibility</p:attrName>
                                        </p:attrNameLst>
                                      </p:cBhvr>
                                      <p:to>
                                        <p:strVal val="visible"/>
                                      </p:to>
                                    </p:set>
                                    <p:anim calcmode="lin" valueType="num">
                                      <p:cBhvr>
                                        <p:cTn id="27" dur="500" fill="hold"/>
                                        <p:tgtEl>
                                          <p:spTgt spid="150537"/>
                                        </p:tgtEl>
                                        <p:attrNameLst>
                                          <p:attrName>ppt_w</p:attrName>
                                        </p:attrNameLst>
                                      </p:cBhvr>
                                      <p:tavLst>
                                        <p:tav tm="0">
                                          <p:val>
                                            <p:fltVal val="0"/>
                                          </p:val>
                                        </p:tav>
                                        <p:tav tm="100000">
                                          <p:val>
                                            <p:strVal val="#ppt_w"/>
                                          </p:val>
                                        </p:tav>
                                      </p:tavLst>
                                    </p:anim>
                                    <p:anim calcmode="lin" valueType="num">
                                      <p:cBhvr>
                                        <p:cTn id="28" dur="500" fill="hold"/>
                                        <p:tgtEl>
                                          <p:spTgt spid="150537"/>
                                        </p:tgtEl>
                                        <p:attrNameLst>
                                          <p:attrName>ppt_h</p:attrName>
                                        </p:attrNameLst>
                                      </p:cBhvr>
                                      <p:tavLst>
                                        <p:tav tm="0">
                                          <p:val>
                                            <p:fltVal val="0"/>
                                          </p:val>
                                        </p:tav>
                                        <p:tav tm="100000">
                                          <p:val>
                                            <p:strVal val="#ppt_h"/>
                                          </p:val>
                                        </p:tav>
                                      </p:tavLst>
                                    </p:anim>
                                  </p:childTnLst>
                                </p:cTn>
                              </p:par>
                            </p:childTnLst>
                          </p:cTn>
                        </p:par>
                        <p:par>
                          <p:cTn id="29" fill="hold">
                            <p:stCondLst>
                              <p:cond delay="5500"/>
                            </p:stCondLst>
                            <p:childTnLst>
                              <p:par>
                                <p:cTn id="30" presetID="23" presetClass="entr" presetSubtype="16" fill="hold" grpId="0" nodeType="afterEffect">
                                  <p:stCondLst>
                                    <p:cond delay="3000"/>
                                  </p:stCondLst>
                                  <p:childTnLst>
                                    <p:set>
                                      <p:cBhvr>
                                        <p:cTn id="31" dur="1" fill="hold">
                                          <p:stCondLst>
                                            <p:cond delay="0"/>
                                          </p:stCondLst>
                                        </p:cTn>
                                        <p:tgtEl>
                                          <p:spTgt spid="150533"/>
                                        </p:tgtEl>
                                        <p:attrNameLst>
                                          <p:attrName>style.visibility</p:attrName>
                                        </p:attrNameLst>
                                      </p:cBhvr>
                                      <p:to>
                                        <p:strVal val="visible"/>
                                      </p:to>
                                    </p:set>
                                    <p:anim calcmode="lin" valueType="num">
                                      <p:cBhvr>
                                        <p:cTn id="32" dur="500" fill="hold"/>
                                        <p:tgtEl>
                                          <p:spTgt spid="150533"/>
                                        </p:tgtEl>
                                        <p:attrNameLst>
                                          <p:attrName>ppt_w</p:attrName>
                                        </p:attrNameLst>
                                      </p:cBhvr>
                                      <p:tavLst>
                                        <p:tav tm="0">
                                          <p:val>
                                            <p:fltVal val="0"/>
                                          </p:val>
                                        </p:tav>
                                        <p:tav tm="100000">
                                          <p:val>
                                            <p:strVal val="#ppt_w"/>
                                          </p:val>
                                        </p:tav>
                                      </p:tavLst>
                                    </p:anim>
                                    <p:anim calcmode="lin" valueType="num">
                                      <p:cBhvr>
                                        <p:cTn id="33" dur="500" fill="hold"/>
                                        <p:tgtEl>
                                          <p:spTgt spid="150533"/>
                                        </p:tgtEl>
                                        <p:attrNameLst>
                                          <p:attrName>ppt_h</p:attrName>
                                        </p:attrNameLst>
                                      </p:cBhvr>
                                      <p:tavLst>
                                        <p:tav tm="0">
                                          <p:val>
                                            <p:fltVal val="0"/>
                                          </p:val>
                                        </p:tav>
                                        <p:tav tm="100000">
                                          <p:val>
                                            <p:strVal val="#ppt_h"/>
                                          </p:val>
                                        </p:tav>
                                      </p:tavLst>
                                    </p:anim>
                                  </p:childTnLst>
                                </p:cTn>
                              </p:par>
                            </p:childTnLst>
                          </p:cTn>
                        </p:par>
                        <p:par>
                          <p:cTn id="34" fill="hold">
                            <p:stCondLst>
                              <p:cond delay="9000"/>
                            </p:stCondLst>
                            <p:childTnLst>
                              <p:par>
                                <p:cTn id="35" presetID="23" presetClass="entr" presetSubtype="16" fill="hold" grpId="0" nodeType="afterEffect">
                                  <p:stCondLst>
                                    <p:cond delay="0"/>
                                  </p:stCondLst>
                                  <p:childTnLst>
                                    <p:set>
                                      <p:cBhvr>
                                        <p:cTn id="36" dur="1" fill="hold">
                                          <p:stCondLst>
                                            <p:cond delay="0"/>
                                          </p:stCondLst>
                                        </p:cTn>
                                        <p:tgtEl>
                                          <p:spTgt spid="150538"/>
                                        </p:tgtEl>
                                        <p:attrNameLst>
                                          <p:attrName>style.visibility</p:attrName>
                                        </p:attrNameLst>
                                      </p:cBhvr>
                                      <p:to>
                                        <p:strVal val="visible"/>
                                      </p:to>
                                    </p:set>
                                    <p:anim calcmode="lin" valueType="num">
                                      <p:cBhvr>
                                        <p:cTn id="37" dur="500" fill="hold"/>
                                        <p:tgtEl>
                                          <p:spTgt spid="150538"/>
                                        </p:tgtEl>
                                        <p:attrNameLst>
                                          <p:attrName>ppt_w</p:attrName>
                                        </p:attrNameLst>
                                      </p:cBhvr>
                                      <p:tavLst>
                                        <p:tav tm="0">
                                          <p:val>
                                            <p:fltVal val="0"/>
                                          </p:val>
                                        </p:tav>
                                        <p:tav tm="100000">
                                          <p:val>
                                            <p:strVal val="#ppt_w"/>
                                          </p:val>
                                        </p:tav>
                                      </p:tavLst>
                                    </p:anim>
                                    <p:anim calcmode="lin" valueType="num">
                                      <p:cBhvr>
                                        <p:cTn id="38" dur="500" fill="hold"/>
                                        <p:tgtEl>
                                          <p:spTgt spid="150538"/>
                                        </p:tgtEl>
                                        <p:attrNameLst>
                                          <p:attrName>ppt_h</p:attrName>
                                        </p:attrNameLst>
                                      </p:cBhvr>
                                      <p:tavLst>
                                        <p:tav tm="0">
                                          <p:val>
                                            <p:fltVal val="0"/>
                                          </p:val>
                                        </p:tav>
                                        <p:tav tm="100000">
                                          <p:val>
                                            <p:strVal val="#ppt_h"/>
                                          </p:val>
                                        </p:tav>
                                      </p:tavLst>
                                    </p:anim>
                                  </p:childTnLst>
                                </p:cTn>
                              </p:par>
                            </p:childTnLst>
                          </p:cTn>
                        </p:par>
                        <p:par>
                          <p:cTn id="39" fill="hold">
                            <p:stCondLst>
                              <p:cond delay="9500"/>
                            </p:stCondLst>
                            <p:childTnLst>
                              <p:par>
                                <p:cTn id="40" presetID="23" presetClass="entr" presetSubtype="16" fill="hold" grpId="0" nodeType="afterEffect">
                                  <p:stCondLst>
                                    <p:cond delay="3000"/>
                                  </p:stCondLst>
                                  <p:childTnLst>
                                    <p:set>
                                      <p:cBhvr>
                                        <p:cTn id="41" dur="1" fill="hold">
                                          <p:stCondLst>
                                            <p:cond delay="0"/>
                                          </p:stCondLst>
                                        </p:cTn>
                                        <p:tgtEl>
                                          <p:spTgt spid="150534"/>
                                        </p:tgtEl>
                                        <p:attrNameLst>
                                          <p:attrName>style.visibility</p:attrName>
                                        </p:attrNameLst>
                                      </p:cBhvr>
                                      <p:to>
                                        <p:strVal val="visible"/>
                                      </p:to>
                                    </p:set>
                                    <p:anim calcmode="lin" valueType="num">
                                      <p:cBhvr>
                                        <p:cTn id="42" dur="500" fill="hold"/>
                                        <p:tgtEl>
                                          <p:spTgt spid="150534"/>
                                        </p:tgtEl>
                                        <p:attrNameLst>
                                          <p:attrName>ppt_w</p:attrName>
                                        </p:attrNameLst>
                                      </p:cBhvr>
                                      <p:tavLst>
                                        <p:tav tm="0">
                                          <p:val>
                                            <p:fltVal val="0"/>
                                          </p:val>
                                        </p:tav>
                                        <p:tav tm="100000">
                                          <p:val>
                                            <p:strVal val="#ppt_w"/>
                                          </p:val>
                                        </p:tav>
                                      </p:tavLst>
                                    </p:anim>
                                    <p:anim calcmode="lin" valueType="num">
                                      <p:cBhvr>
                                        <p:cTn id="43" dur="500" fill="hold"/>
                                        <p:tgtEl>
                                          <p:spTgt spid="150534"/>
                                        </p:tgtEl>
                                        <p:attrNameLst>
                                          <p:attrName>ppt_h</p:attrName>
                                        </p:attrNameLst>
                                      </p:cBhvr>
                                      <p:tavLst>
                                        <p:tav tm="0">
                                          <p:val>
                                            <p:fltVal val="0"/>
                                          </p:val>
                                        </p:tav>
                                        <p:tav tm="100000">
                                          <p:val>
                                            <p:strVal val="#ppt_h"/>
                                          </p:val>
                                        </p:tav>
                                      </p:tavLst>
                                    </p:anim>
                                  </p:childTnLst>
                                </p:cTn>
                              </p:par>
                            </p:childTnLst>
                          </p:cTn>
                        </p:par>
                        <p:par>
                          <p:cTn id="44" fill="hold">
                            <p:stCondLst>
                              <p:cond delay="13000"/>
                            </p:stCondLst>
                            <p:childTnLst>
                              <p:par>
                                <p:cTn id="45" presetID="23" presetClass="entr" presetSubtype="16" fill="hold" grpId="0" nodeType="afterEffect">
                                  <p:stCondLst>
                                    <p:cond delay="0"/>
                                  </p:stCondLst>
                                  <p:childTnLst>
                                    <p:set>
                                      <p:cBhvr>
                                        <p:cTn id="46" dur="1" fill="hold">
                                          <p:stCondLst>
                                            <p:cond delay="0"/>
                                          </p:stCondLst>
                                        </p:cTn>
                                        <p:tgtEl>
                                          <p:spTgt spid="150539"/>
                                        </p:tgtEl>
                                        <p:attrNameLst>
                                          <p:attrName>style.visibility</p:attrName>
                                        </p:attrNameLst>
                                      </p:cBhvr>
                                      <p:to>
                                        <p:strVal val="visible"/>
                                      </p:to>
                                    </p:set>
                                    <p:anim calcmode="lin" valueType="num">
                                      <p:cBhvr>
                                        <p:cTn id="47" dur="500" fill="hold"/>
                                        <p:tgtEl>
                                          <p:spTgt spid="150539"/>
                                        </p:tgtEl>
                                        <p:attrNameLst>
                                          <p:attrName>ppt_w</p:attrName>
                                        </p:attrNameLst>
                                      </p:cBhvr>
                                      <p:tavLst>
                                        <p:tav tm="0">
                                          <p:val>
                                            <p:fltVal val="0"/>
                                          </p:val>
                                        </p:tav>
                                        <p:tav tm="100000">
                                          <p:val>
                                            <p:strVal val="#ppt_w"/>
                                          </p:val>
                                        </p:tav>
                                      </p:tavLst>
                                    </p:anim>
                                    <p:anim calcmode="lin" valueType="num">
                                      <p:cBhvr>
                                        <p:cTn id="48" dur="500" fill="hold"/>
                                        <p:tgtEl>
                                          <p:spTgt spid="150539"/>
                                        </p:tgtEl>
                                        <p:attrNameLst>
                                          <p:attrName>ppt_h</p:attrName>
                                        </p:attrNameLst>
                                      </p:cBhvr>
                                      <p:tavLst>
                                        <p:tav tm="0">
                                          <p:val>
                                            <p:fltVal val="0"/>
                                          </p:val>
                                        </p:tav>
                                        <p:tav tm="100000">
                                          <p:val>
                                            <p:strVal val="#ppt_h"/>
                                          </p:val>
                                        </p:tav>
                                      </p:tavLst>
                                    </p:anim>
                                  </p:childTnLst>
                                </p:cTn>
                              </p:par>
                            </p:childTnLst>
                          </p:cTn>
                        </p:par>
                        <p:par>
                          <p:cTn id="49" fill="hold">
                            <p:stCondLst>
                              <p:cond delay="13500"/>
                            </p:stCondLst>
                            <p:childTnLst>
                              <p:par>
                                <p:cTn id="50" presetID="23" presetClass="entr" presetSubtype="16" fill="hold" grpId="0" nodeType="afterEffect">
                                  <p:stCondLst>
                                    <p:cond delay="3000"/>
                                  </p:stCondLst>
                                  <p:childTnLst>
                                    <p:set>
                                      <p:cBhvr>
                                        <p:cTn id="51" dur="1" fill="hold">
                                          <p:stCondLst>
                                            <p:cond delay="0"/>
                                          </p:stCondLst>
                                        </p:cTn>
                                        <p:tgtEl>
                                          <p:spTgt spid="150535"/>
                                        </p:tgtEl>
                                        <p:attrNameLst>
                                          <p:attrName>style.visibility</p:attrName>
                                        </p:attrNameLst>
                                      </p:cBhvr>
                                      <p:to>
                                        <p:strVal val="visible"/>
                                      </p:to>
                                    </p:set>
                                    <p:anim calcmode="lin" valueType="num">
                                      <p:cBhvr>
                                        <p:cTn id="52" dur="500" fill="hold"/>
                                        <p:tgtEl>
                                          <p:spTgt spid="150535"/>
                                        </p:tgtEl>
                                        <p:attrNameLst>
                                          <p:attrName>ppt_w</p:attrName>
                                        </p:attrNameLst>
                                      </p:cBhvr>
                                      <p:tavLst>
                                        <p:tav tm="0">
                                          <p:val>
                                            <p:fltVal val="0"/>
                                          </p:val>
                                        </p:tav>
                                        <p:tav tm="100000">
                                          <p:val>
                                            <p:strVal val="#ppt_w"/>
                                          </p:val>
                                        </p:tav>
                                      </p:tavLst>
                                    </p:anim>
                                    <p:anim calcmode="lin" valueType="num">
                                      <p:cBhvr>
                                        <p:cTn id="53" dur="500" fill="hold"/>
                                        <p:tgtEl>
                                          <p:spTgt spid="150535"/>
                                        </p:tgtEl>
                                        <p:attrNameLst>
                                          <p:attrName>ppt_h</p:attrName>
                                        </p:attrNameLst>
                                      </p:cBhvr>
                                      <p:tavLst>
                                        <p:tav tm="0">
                                          <p:val>
                                            <p:fltVal val="0"/>
                                          </p:val>
                                        </p:tav>
                                        <p:tav tm="100000">
                                          <p:val>
                                            <p:strVal val="#ppt_h"/>
                                          </p:val>
                                        </p:tav>
                                      </p:tavLst>
                                    </p:anim>
                                  </p:childTnLst>
                                </p:cTn>
                              </p:par>
                            </p:childTnLst>
                          </p:cTn>
                        </p:par>
                        <p:par>
                          <p:cTn id="54" fill="hold">
                            <p:stCondLst>
                              <p:cond delay="17000"/>
                            </p:stCondLst>
                            <p:childTnLst>
                              <p:par>
                                <p:cTn id="55" presetID="23" presetClass="entr" presetSubtype="16" fill="hold" grpId="0" nodeType="afterEffect">
                                  <p:stCondLst>
                                    <p:cond delay="0"/>
                                  </p:stCondLst>
                                  <p:childTnLst>
                                    <p:set>
                                      <p:cBhvr>
                                        <p:cTn id="56" dur="1" fill="hold">
                                          <p:stCondLst>
                                            <p:cond delay="0"/>
                                          </p:stCondLst>
                                        </p:cTn>
                                        <p:tgtEl>
                                          <p:spTgt spid="150540"/>
                                        </p:tgtEl>
                                        <p:attrNameLst>
                                          <p:attrName>style.visibility</p:attrName>
                                        </p:attrNameLst>
                                      </p:cBhvr>
                                      <p:to>
                                        <p:strVal val="visible"/>
                                      </p:to>
                                    </p:set>
                                    <p:anim calcmode="lin" valueType="num">
                                      <p:cBhvr>
                                        <p:cTn id="57" dur="500" fill="hold"/>
                                        <p:tgtEl>
                                          <p:spTgt spid="150540"/>
                                        </p:tgtEl>
                                        <p:attrNameLst>
                                          <p:attrName>ppt_w</p:attrName>
                                        </p:attrNameLst>
                                      </p:cBhvr>
                                      <p:tavLst>
                                        <p:tav tm="0">
                                          <p:val>
                                            <p:fltVal val="0"/>
                                          </p:val>
                                        </p:tav>
                                        <p:tav tm="100000">
                                          <p:val>
                                            <p:strVal val="#ppt_w"/>
                                          </p:val>
                                        </p:tav>
                                      </p:tavLst>
                                    </p:anim>
                                    <p:anim calcmode="lin" valueType="num">
                                      <p:cBhvr>
                                        <p:cTn id="58" dur="500" fill="hold"/>
                                        <p:tgtEl>
                                          <p:spTgt spid="150540"/>
                                        </p:tgtEl>
                                        <p:attrNameLst>
                                          <p:attrName>ppt_h</p:attrName>
                                        </p:attrNameLst>
                                      </p:cBhvr>
                                      <p:tavLst>
                                        <p:tav tm="0">
                                          <p:val>
                                            <p:fltVal val="0"/>
                                          </p:val>
                                        </p:tav>
                                        <p:tav tm="100000">
                                          <p:val>
                                            <p:strVal val="#ppt_h"/>
                                          </p:val>
                                        </p:tav>
                                      </p:tavLst>
                                    </p:anim>
                                  </p:childTnLst>
                                </p:cTn>
                              </p:par>
                            </p:childTnLst>
                          </p:cTn>
                        </p:par>
                        <p:par>
                          <p:cTn id="59" fill="hold">
                            <p:stCondLst>
                              <p:cond delay="17500"/>
                            </p:stCondLst>
                            <p:childTnLst>
                              <p:par>
                                <p:cTn id="60" presetID="23" presetClass="entr" presetSubtype="16" fill="hold" grpId="0" nodeType="afterEffect">
                                  <p:stCondLst>
                                    <p:cond delay="3000"/>
                                  </p:stCondLst>
                                  <p:childTnLst>
                                    <p:set>
                                      <p:cBhvr>
                                        <p:cTn id="61" dur="1" fill="hold">
                                          <p:stCondLst>
                                            <p:cond delay="0"/>
                                          </p:stCondLst>
                                        </p:cTn>
                                        <p:tgtEl>
                                          <p:spTgt spid="150541"/>
                                        </p:tgtEl>
                                        <p:attrNameLst>
                                          <p:attrName>style.visibility</p:attrName>
                                        </p:attrNameLst>
                                      </p:cBhvr>
                                      <p:to>
                                        <p:strVal val="visible"/>
                                      </p:to>
                                    </p:set>
                                    <p:anim calcmode="lin" valueType="num">
                                      <p:cBhvr>
                                        <p:cTn id="62" dur="500" fill="hold"/>
                                        <p:tgtEl>
                                          <p:spTgt spid="150541"/>
                                        </p:tgtEl>
                                        <p:attrNameLst>
                                          <p:attrName>ppt_w</p:attrName>
                                        </p:attrNameLst>
                                      </p:cBhvr>
                                      <p:tavLst>
                                        <p:tav tm="0">
                                          <p:val>
                                            <p:fltVal val="0"/>
                                          </p:val>
                                        </p:tav>
                                        <p:tav tm="100000">
                                          <p:val>
                                            <p:strVal val="#ppt_w"/>
                                          </p:val>
                                        </p:tav>
                                      </p:tavLst>
                                    </p:anim>
                                    <p:anim calcmode="lin" valueType="num">
                                      <p:cBhvr>
                                        <p:cTn id="63" dur="500" fill="hold"/>
                                        <p:tgtEl>
                                          <p:spTgt spid="150541"/>
                                        </p:tgtEl>
                                        <p:attrNameLst>
                                          <p:attrName>ppt_h</p:attrName>
                                        </p:attrNameLst>
                                      </p:cBhvr>
                                      <p:tavLst>
                                        <p:tav tm="0">
                                          <p:val>
                                            <p:fltVal val="0"/>
                                          </p:val>
                                        </p:tav>
                                        <p:tav tm="100000">
                                          <p:val>
                                            <p:strVal val="#ppt_h"/>
                                          </p:val>
                                        </p:tav>
                                      </p:tavLst>
                                    </p:anim>
                                  </p:childTnLst>
                                </p:cTn>
                              </p:par>
                            </p:childTnLst>
                          </p:cTn>
                        </p:par>
                        <p:par>
                          <p:cTn id="64" fill="hold">
                            <p:stCondLst>
                              <p:cond delay="21000"/>
                            </p:stCondLst>
                            <p:childTnLst>
                              <p:par>
                                <p:cTn id="65" presetID="23" presetClass="entr" presetSubtype="16" fill="hold" grpId="0" nodeType="afterEffect">
                                  <p:stCondLst>
                                    <p:cond delay="0"/>
                                  </p:stCondLst>
                                  <p:childTnLst>
                                    <p:set>
                                      <p:cBhvr>
                                        <p:cTn id="66" dur="1" fill="hold">
                                          <p:stCondLst>
                                            <p:cond delay="0"/>
                                          </p:stCondLst>
                                        </p:cTn>
                                        <p:tgtEl>
                                          <p:spTgt spid="150536"/>
                                        </p:tgtEl>
                                        <p:attrNameLst>
                                          <p:attrName>style.visibility</p:attrName>
                                        </p:attrNameLst>
                                      </p:cBhvr>
                                      <p:to>
                                        <p:strVal val="visible"/>
                                      </p:to>
                                    </p:set>
                                    <p:anim calcmode="lin" valueType="num">
                                      <p:cBhvr>
                                        <p:cTn id="67" dur="500" fill="hold"/>
                                        <p:tgtEl>
                                          <p:spTgt spid="150536"/>
                                        </p:tgtEl>
                                        <p:attrNameLst>
                                          <p:attrName>ppt_w</p:attrName>
                                        </p:attrNameLst>
                                      </p:cBhvr>
                                      <p:tavLst>
                                        <p:tav tm="0">
                                          <p:val>
                                            <p:fltVal val="0"/>
                                          </p:val>
                                        </p:tav>
                                        <p:tav tm="100000">
                                          <p:val>
                                            <p:strVal val="#ppt_w"/>
                                          </p:val>
                                        </p:tav>
                                      </p:tavLst>
                                    </p:anim>
                                    <p:anim calcmode="lin" valueType="num">
                                      <p:cBhvr>
                                        <p:cTn id="68" dur="500" fill="hold"/>
                                        <p:tgtEl>
                                          <p:spTgt spid="1505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P spid="150532" grpId="0" animBg="1"/>
      <p:bldP spid="150533" grpId="0" animBg="1"/>
      <p:bldP spid="150534" grpId="0" animBg="1"/>
      <p:bldP spid="150535" grpId="0" animBg="1"/>
      <p:bldP spid="150536" grpId="0" autoUpdateAnimBg="0"/>
      <p:bldP spid="150537" grpId="0" autoUpdateAnimBg="0"/>
      <p:bldP spid="150538" grpId="0" autoUpdateAnimBg="0"/>
      <p:bldP spid="150539" grpId="0" autoUpdateAnimBg="0"/>
      <p:bldP spid="150540" grpId="0" autoUpdateAnimBg="0"/>
      <p:bldP spid="150541" grpId="0" animBg="1"/>
      <p:bldP spid="15054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706563" y="1147763"/>
            <a:ext cx="2025650" cy="946150"/>
          </a:xfrm>
          <a:prstGeom prst="rect">
            <a:avLst/>
          </a:prstGeom>
          <a:noFill/>
          <a:ln w="9525">
            <a:noFill/>
            <a:miter lim="800000"/>
            <a:headEnd/>
            <a:tailEnd/>
          </a:ln>
          <a:effectLst/>
        </p:spPr>
        <p:txBody>
          <a:bodyPr wrap="none">
            <a:spAutoFit/>
          </a:bodyPr>
          <a:lstStyle/>
          <a:p>
            <a:pPr algn="ctr"/>
            <a:r>
              <a:rPr lang="es-ES" sz="2800" b="1">
                <a:solidFill>
                  <a:srgbClr val="FF0000"/>
                </a:solidFill>
                <a:latin typeface="Century Gothic" pitchFamily="34" charset="0"/>
              </a:rPr>
              <a:t>¿Qué es la</a:t>
            </a:r>
          </a:p>
          <a:p>
            <a:pPr algn="ctr"/>
            <a:r>
              <a:rPr lang="es-ES" sz="2800" b="1">
                <a:solidFill>
                  <a:srgbClr val="FF0000"/>
                </a:solidFill>
                <a:latin typeface="Century Gothic" pitchFamily="34" charset="0"/>
              </a:rPr>
              <a:t>oferta?</a:t>
            </a:r>
          </a:p>
        </p:txBody>
      </p:sp>
      <p:sp>
        <p:nvSpPr>
          <p:cNvPr id="151555" name="Text Box 3"/>
          <p:cNvSpPr txBox="1">
            <a:spLocks noChangeArrowheads="1"/>
          </p:cNvSpPr>
          <p:nvPr/>
        </p:nvSpPr>
        <p:spPr bwMode="auto">
          <a:xfrm>
            <a:off x="4960938" y="1189038"/>
            <a:ext cx="3852862" cy="946150"/>
          </a:xfrm>
          <a:prstGeom prst="rect">
            <a:avLst/>
          </a:prstGeom>
          <a:noFill/>
          <a:ln w="9525">
            <a:noFill/>
            <a:miter lim="800000"/>
            <a:headEnd/>
            <a:tailEnd/>
          </a:ln>
          <a:effectLst/>
        </p:spPr>
        <p:txBody>
          <a:bodyPr wrap="none">
            <a:spAutoFit/>
          </a:bodyPr>
          <a:lstStyle/>
          <a:p>
            <a:pPr algn="ctr"/>
            <a:r>
              <a:rPr lang="es-ES" sz="2800" b="1">
                <a:solidFill>
                  <a:schemeClr val="accent2"/>
                </a:solidFill>
                <a:latin typeface="Century Gothic" pitchFamily="34" charset="0"/>
              </a:rPr>
              <a:t>¿De qué depende la </a:t>
            </a:r>
          </a:p>
          <a:p>
            <a:pPr algn="ctr"/>
            <a:r>
              <a:rPr lang="es-ES" sz="2800" b="1">
                <a:solidFill>
                  <a:schemeClr val="accent2"/>
                </a:solidFill>
                <a:latin typeface="Century Gothic" pitchFamily="34" charset="0"/>
              </a:rPr>
              <a:t>oferta?</a:t>
            </a:r>
          </a:p>
        </p:txBody>
      </p:sp>
      <p:sp>
        <p:nvSpPr>
          <p:cNvPr id="151556" name="Rectangle 4"/>
          <p:cNvSpPr>
            <a:spLocks noChangeArrowheads="1"/>
          </p:cNvSpPr>
          <p:nvPr/>
        </p:nvSpPr>
        <p:spPr bwMode="auto">
          <a:xfrm>
            <a:off x="1403350" y="2349500"/>
            <a:ext cx="2663825" cy="2835275"/>
          </a:xfrm>
          <a:prstGeom prst="rect">
            <a:avLst/>
          </a:prstGeom>
          <a:noFill/>
          <a:ln w="9525">
            <a:noFill/>
            <a:miter lim="800000"/>
            <a:headEnd/>
            <a:tailEnd/>
          </a:ln>
          <a:effectLst/>
        </p:spPr>
        <p:txBody>
          <a:bodyPr anchor="ctr">
            <a:spAutoFit/>
          </a:bodyPr>
          <a:lstStyle/>
          <a:p>
            <a:pPr algn="ctr" fontAlgn="ctr"/>
            <a:r>
              <a:rPr lang="es-ES_tradnl" sz="2000">
                <a:latin typeface="Century Gothic" pitchFamily="34" charset="0"/>
              </a:rPr>
              <a:t>Es la </a:t>
            </a:r>
            <a:r>
              <a:rPr lang="es-ES_tradnl" sz="2000" b="1">
                <a:solidFill>
                  <a:srgbClr val="FF0000"/>
                </a:solidFill>
                <a:latin typeface="Century Gothic" pitchFamily="34" charset="0"/>
              </a:rPr>
              <a:t>cantidad máxima de bienes y servicios</a:t>
            </a:r>
            <a:r>
              <a:rPr lang="es-ES_tradnl" sz="2000">
                <a:latin typeface="Century Gothic" pitchFamily="34" charset="0"/>
              </a:rPr>
              <a:t> que un </a:t>
            </a:r>
            <a:r>
              <a:rPr lang="es-ES_tradnl" sz="2000" b="1">
                <a:solidFill>
                  <a:srgbClr val="FF0000"/>
                </a:solidFill>
                <a:latin typeface="Century Gothic" pitchFamily="34" charset="0"/>
              </a:rPr>
              <a:t>productor está dispuesto a vender</a:t>
            </a:r>
            <a:r>
              <a:rPr lang="es-ES_tradnl" sz="2000">
                <a:latin typeface="Century Gothic" pitchFamily="34" charset="0"/>
              </a:rPr>
              <a:t> en el mercado a un precio dado, por una unidad de tiempo. </a:t>
            </a:r>
          </a:p>
        </p:txBody>
      </p:sp>
      <p:sp>
        <p:nvSpPr>
          <p:cNvPr id="151557" name="Rectangle 5"/>
          <p:cNvSpPr>
            <a:spLocks noChangeArrowheads="1"/>
          </p:cNvSpPr>
          <p:nvPr/>
        </p:nvSpPr>
        <p:spPr bwMode="auto">
          <a:xfrm>
            <a:off x="5292725" y="4767263"/>
            <a:ext cx="3924300" cy="701675"/>
          </a:xfrm>
          <a:prstGeom prst="rect">
            <a:avLst/>
          </a:prstGeom>
          <a:noFill/>
          <a:ln w="9525">
            <a:noFill/>
            <a:miter lim="800000"/>
            <a:headEnd/>
            <a:tailEnd/>
          </a:ln>
          <a:effectLst/>
        </p:spPr>
        <p:txBody>
          <a:bodyPr wrap="none" anchor="ctr">
            <a:spAutoFit/>
          </a:bodyPr>
          <a:lstStyle/>
          <a:p>
            <a:r>
              <a:rPr lang="es-ES_tradnl" sz="2000">
                <a:latin typeface="Century Gothic" pitchFamily="34" charset="0"/>
              </a:rPr>
              <a:t>de las decisiones estratégicas </a:t>
            </a:r>
          </a:p>
          <a:p>
            <a:r>
              <a:rPr lang="es-ES_tradnl" sz="2000">
                <a:latin typeface="Century Gothic" pitchFamily="34" charset="0"/>
              </a:rPr>
              <a:t>de las empresas.</a:t>
            </a:r>
          </a:p>
        </p:txBody>
      </p:sp>
      <p:sp>
        <p:nvSpPr>
          <p:cNvPr id="151558" name="Rectangle 6"/>
          <p:cNvSpPr>
            <a:spLocks noChangeArrowheads="1"/>
          </p:cNvSpPr>
          <p:nvPr/>
        </p:nvSpPr>
        <p:spPr bwMode="auto">
          <a:xfrm>
            <a:off x="5191125" y="2179638"/>
            <a:ext cx="2586038" cy="396875"/>
          </a:xfrm>
          <a:prstGeom prst="rect">
            <a:avLst/>
          </a:prstGeom>
          <a:noFill/>
          <a:ln w="9525">
            <a:noFill/>
            <a:miter lim="800000"/>
            <a:headEnd/>
            <a:tailEnd/>
          </a:ln>
          <a:effectLst/>
        </p:spPr>
        <p:txBody>
          <a:bodyPr wrap="none">
            <a:spAutoFit/>
          </a:bodyPr>
          <a:lstStyle/>
          <a:p>
            <a:pPr algn="ctr"/>
            <a:r>
              <a:rPr lang="es-ES_tradnl" sz="2000">
                <a:latin typeface="Century Gothic" pitchFamily="34" charset="0"/>
              </a:rPr>
              <a:t>del precio del bien.</a:t>
            </a:r>
            <a:endParaRPr lang="es-ES" sz="2000">
              <a:latin typeface="Century Gothic" pitchFamily="34" charset="0"/>
            </a:endParaRPr>
          </a:p>
        </p:txBody>
      </p:sp>
      <p:sp>
        <p:nvSpPr>
          <p:cNvPr id="151559" name="Rectangle 7"/>
          <p:cNvSpPr>
            <a:spLocks noChangeArrowheads="1"/>
          </p:cNvSpPr>
          <p:nvPr/>
        </p:nvSpPr>
        <p:spPr bwMode="auto">
          <a:xfrm>
            <a:off x="5191125" y="2708275"/>
            <a:ext cx="3462338" cy="396875"/>
          </a:xfrm>
          <a:prstGeom prst="rect">
            <a:avLst/>
          </a:prstGeom>
          <a:noFill/>
          <a:ln w="9525">
            <a:noFill/>
            <a:miter lim="800000"/>
            <a:headEnd/>
            <a:tailEnd/>
          </a:ln>
          <a:effectLst/>
        </p:spPr>
        <p:txBody>
          <a:bodyPr wrap="none">
            <a:spAutoFit/>
          </a:bodyPr>
          <a:lstStyle/>
          <a:p>
            <a:pPr algn="ctr"/>
            <a:r>
              <a:rPr lang="es-ES_tradnl" sz="2000">
                <a:latin typeface="Century Gothic" pitchFamily="34" charset="0"/>
              </a:rPr>
              <a:t>del precio de otros bienes.</a:t>
            </a:r>
            <a:endParaRPr lang="es-ES" sz="2000">
              <a:latin typeface="Century Gothic" pitchFamily="34" charset="0"/>
            </a:endParaRPr>
          </a:p>
        </p:txBody>
      </p:sp>
      <p:sp>
        <p:nvSpPr>
          <p:cNvPr id="151560" name="Rectangle 8"/>
          <p:cNvSpPr>
            <a:spLocks noChangeArrowheads="1"/>
          </p:cNvSpPr>
          <p:nvPr/>
        </p:nvSpPr>
        <p:spPr bwMode="auto">
          <a:xfrm>
            <a:off x="5292725" y="3284538"/>
            <a:ext cx="3970338" cy="701675"/>
          </a:xfrm>
          <a:prstGeom prst="rect">
            <a:avLst/>
          </a:prstGeom>
          <a:noFill/>
          <a:ln w="9525">
            <a:noFill/>
            <a:miter lim="800000"/>
            <a:headEnd/>
            <a:tailEnd/>
          </a:ln>
          <a:effectLst/>
        </p:spPr>
        <p:txBody>
          <a:bodyPr wrap="none">
            <a:spAutoFit/>
          </a:bodyPr>
          <a:lstStyle/>
          <a:p>
            <a:r>
              <a:rPr lang="es-ES_tradnl" sz="2000">
                <a:latin typeface="Century Gothic" pitchFamily="34" charset="0"/>
              </a:rPr>
              <a:t>de los adelantos tecnológicos </a:t>
            </a:r>
          </a:p>
          <a:p>
            <a:r>
              <a:rPr lang="es-ES_tradnl" sz="2000">
                <a:latin typeface="Century Gothic" pitchFamily="34" charset="0"/>
              </a:rPr>
              <a:t>empleados  en la producción.</a:t>
            </a:r>
            <a:endParaRPr lang="es-ES" sz="2000">
              <a:latin typeface="Century Gothic" pitchFamily="34" charset="0"/>
            </a:endParaRPr>
          </a:p>
        </p:txBody>
      </p:sp>
      <p:sp>
        <p:nvSpPr>
          <p:cNvPr id="151561" name="Rectangle 9"/>
          <p:cNvSpPr>
            <a:spLocks noChangeArrowheads="1"/>
          </p:cNvSpPr>
          <p:nvPr/>
        </p:nvSpPr>
        <p:spPr bwMode="auto">
          <a:xfrm>
            <a:off x="5292725" y="4005263"/>
            <a:ext cx="3271838" cy="701675"/>
          </a:xfrm>
          <a:prstGeom prst="rect">
            <a:avLst/>
          </a:prstGeom>
          <a:noFill/>
          <a:ln w="9525">
            <a:noFill/>
            <a:miter lim="800000"/>
            <a:headEnd/>
            <a:tailEnd/>
          </a:ln>
          <a:effectLst/>
        </p:spPr>
        <p:txBody>
          <a:bodyPr wrap="none">
            <a:spAutoFit/>
          </a:bodyPr>
          <a:lstStyle/>
          <a:p>
            <a:r>
              <a:rPr lang="es-ES_tradnl" sz="2000">
                <a:latin typeface="Century Gothic" pitchFamily="34" charset="0"/>
              </a:rPr>
              <a:t>del costo de los factores </a:t>
            </a:r>
          </a:p>
          <a:p>
            <a:r>
              <a:rPr lang="es-ES_tradnl" sz="2000">
                <a:latin typeface="Century Gothic" pitchFamily="34" charset="0"/>
              </a:rPr>
              <a:t>productivos.</a:t>
            </a:r>
            <a:endParaRPr lang="es-ES" sz="2000">
              <a:latin typeface="Century Gothic" pitchFamily="34" charset="0"/>
            </a:endParaRPr>
          </a:p>
        </p:txBody>
      </p:sp>
      <p:sp>
        <p:nvSpPr>
          <p:cNvPr id="151562" name="AutoShape 10"/>
          <p:cNvSpPr>
            <a:spLocks noChangeArrowheads="1"/>
          </p:cNvSpPr>
          <p:nvPr/>
        </p:nvSpPr>
        <p:spPr bwMode="auto">
          <a:xfrm>
            <a:off x="4211638" y="2133600"/>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1563" name="AutoShape 11"/>
          <p:cNvSpPr>
            <a:spLocks noChangeArrowheads="1"/>
          </p:cNvSpPr>
          <p:nvPr/>
        </p:nvSpPr>
        <p:spPr bwMode="auto">
          <a:xfrm>
            <a:off x="4211638" y="2708275"/>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1564" name="AutoShape 12"/>
          <p:cNvSpPr>
            <a:spLocks noChangeArrowheads="1"/>
          </p:cNvSpPr>
          <p:nvPr/>
        </p:nvSpPr>
        <p:spPr bwMode="auto">
          <a:xfrm>
            <a:off x="4211638" y="3375025"/>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1565" name="AutoShape 13"/>
          <p:cNvSpPr>
            <a:spLocks noChangeArrowheads="1"/>
          </p:cNvSpPr>
          <p:nvPr/>
        </p:nvSpPr>
        <p:spPr bwMode="auto">
          <a:xfrm>
            <a:off x="4211638" y="4095750"/>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
        <p:nvSpPr>
          <p:cNvPr id="151566" name="AutoShape 14"/>
          <p:cNvSpPr>
            <a:spLocks noChangeArrowheads="1"/>
          </p:cNvSpPr>
          <p:nvPr/>
        </p:nvSpPr>
        <p:spPr bwMode="auto">
          <a:xfrm>
            <a:off x="4211638" y="4743450"/>
            <a:ext cx="976312"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500" fill="hold"/>
                                        <p:tgtEl>
                                          <p:spTgt spid="151554"/>
                                        </p:tgtEl>
                                        <p:attrNameLst>
                                          <p:attrName>ppt_w</p:attrName>
                                        </p:attrNameLst>
                                      </p:cBhvr>
                                      <p:tavLst>
                                        <p:tav tm="0">
                                          <p:val>
                                            <p:fltVal val="0"/>
                                          </p:val>
                                        </p:tav>
                                        <p:tav tm="100000">
                                          <p:val>
                                            <p:strVal val="#ppt_w"/>
                                          </p:val>
                                        </p:tav>
                                      </p:tavLst>
                                    </p:anim>
                                    <p:anim calcmode="lin" valueType="num">
                                      <p:cBhvr>
                                        <p:cTn id="8" dur="500" fill="hold"/>
                                        <p:tgtEl>
                                          <p:spTgt spid="1515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51556"/>
                                        </p:tgtEl>
                                        <p:attrNameLst>
                                          <p:attrName>style.visibility</p:attrName>
                                        </p:attrNameLst>
                                      </p:cBhvr>
                                      <p:to>
                                        <p:strVal val="visible"/>
                                      </p:to>
                                    </p:set>
                                  </p:childTnLst>
                                </p:cTn>
                              </p:par>
                            </p:childTnLst>
                          </p:cTn>
                        </p:par>
                        <p:par>
                          <p:cTn id="12" fill="hold">
                            <p:stCondLst>
                              <p:cond delay="1000"/>
                            </p:stCondLst>
                            <p:childTnLst>
                              <p:par>
                                <p:cTn id="13" presetID="23" presetClass="entr" presetSubtype="16" fill="hold" grpId="0" nodeType="afterEffect">
                                  <p:stCondLst>
                                    <p:cond delay="3000"/>
                                  </p:stCondLst>
                                  <p:childTnLst>
                                    <p:set>
                                      <p:cBhvr>
                                        <p:cTn id="14" dur="1" fill="hold">
                                          <p:stCondLst>
                                            <p:cond delay="0"/>
                                          </p:stCondLst>
                                        </p:cTn>
                                        <p:tgtEl>
                                          <p:spTgt spid="151555"/>
                                        </p:tgtEl>
                                        <p:attrNameLst>
                                          <p:attrName>style.visibility</p:attrName>
                                        </p:attrNameLst>
                                      </p:cBhvr>
                                      <p:to>
                                        <p:strVal val="visible"/>
                                      </p:to>
                                    </p:set>
                                    <p:anim calcmode="lin" valueType="num">
                                      <p:cBhvr>
                                        <p:cTn id="15" dur="500" fill="hold"/>
                                        <p:tgtEl>
                                          <p:spTgt spid="151555"/>
                                        </p:tgtEl>
                                        <p:attrNameLst>
                                          <p:attrName>ppt_w</p:attrName>
                                        </p:attrNameLst>
                                      </p:cBhvr>
                                      <p:tavLst>
                                        <p:tav tm="0">
                                          <p:val>
                                            <p:fltVal val="0"/>
                                          </p:val>
                                        </p:tav>
                                        <p:tav tm="100000">
                                          <p:val>
                                            <p:strVal val="#ppt_w"/>
                                          </p:val>
                                        </p:tav>
                                      </p:tavLst>
                                    </p:anim>
                                    <p:anim calcmode="lin" valueType="num">
                                      <p:cBhvr>
                                        <p:cTn id="16" dur="500" fill="hold"/>
                                        <p:tgtEl>
                                          <p:spTgt spid="151555"/>
                                        </p:tgtEl>
                                        <p:attrNameLst>
                                          <p:attrName>ppt_h</p:attrName>
                                        </p:attrNameLst>
                                      </p:cBhvr>
                                      <p:tavLst>
                                        <p:tav tm="0">
                                          <p:val>
                                            <p:fltVal val="0"/>
                                          </p:val>
                                        </p:tav>
                                        <p:tav tm="100000">
                                          <p:val>
                                            <p:strVal val="#ppt_h"/>
                                          </p:val>
                                        </p:tav>
                                      </p:tavLst>
                                    </p:anim>
                                  </p:childTnLst>
                                </p:cTn>
                              </p:par>
                            </p:childTnLst>
                          </p:cTn>
                        </p:par>
                        <p:par>
                          <p:cTn id="17" fill="hold">
                            <p:stCondLst>
                              <p:cond delay="4500"/>
                            </p:stCondLst>
                            <p:childTnLst>
                              <p:par>
                                <p:cTn id="18" presetID="23" presetClass="entr" presetSubtype="16" fill="hold" grpId="0" nodeType="afterEffect">
                                  <p:stCondLst>
                                    <p:cond delay="0"/>
                                  </p:stCondLst>
                                  <p:childTnLst>
                                    <p:set>
                                      <p:cBhvr>
                                        <p:cTn id="19" dur="1" fill="hold">
                                          <p:stCondLst>
                                            <p:cond delay="0"/>
                                          </p:stCondLst>
                                        </p:cTn>
                                        <p:tgtEl>
                                          <p:spTgt spid="151562"/>
                                        </p:tgtEl>
                                        <p:attrNameLst>
                                          <p:attrName>style.visibility</p:attrName>
                                        </p:attrNameLst>
                                      </p:cBhvr>
                                      <p:to>
                                        <p:strVal val="visible"/>
                                      </p:to>
                                    </p:set>
                                    <p:anim calcmode="lin" valueType="num">
                                      <p:cBhvr>
                                        <p:cTn id="20" dur="500" fill="hold"/>
                                        <p:tgtEl>
                                          <p:spTgt spid="151562"/>
                                        </p:tgtEl>
                                        <p:attrNameLst>
                                          <p:attrName>ppt_w</p:attrName>
                                        </p:attrNameLst>
                                      </p:cBhvr>
                                      <p:tavLst>
                                        <p:tav tm="0">
                                          <p:val>
                                            <p:fltVal val="0"/>
                                          </p:val>
                                        </p:tav>
                                        <p:tav tm="100000">
                                          <p:val>
                                            <p:strVal val="#ppt_w"/>
                                          </p:val>
                                        </p:tav>
                                      </p:tavLst>
                                    </p:anim>
                                    <p:anim calcmode="lin" valueType="num">
                                      <p:cBhvr>
                                        <p:cTn id="21" dur="500" fill="hold"/>
                                        <p:tgtEl>
                                          <p:spTgt spid="151562"/>
                                        </p:tgtEl>
                                        <p:attrNameLst>
                                          <p:attrName>ppt_h</p:attrName>
                                        </p:attrNameLst>
                                      </p:cBhvr>
                                      <p:tavLst>
                                        <p:tav tm="0">
                                          <p:val>
                                            <p:fltVal val="0"/>
                                          </p:val>
                                        </p:tav>
                                        <p:tav tm="100000">
                                          <p:val>
                                            <p:strVal val="#ppt_h"/>
                                          </p:val>
                                        </p:tav>
                                      </p:tavLst>
                                    </p:anim>
                                  </p:childTnLst>
                                </p:cTn>
                              </p:par>
                            </p:childTnLst>
                          </p:cTn>
                        </p:par>
                        <p:par>
                          <p:cTn id="22" fill="hold">
                            <p:stCondLst>
                              <p:cond delay="5000"/>
                            </p:stCondLst>
                            <p:childTnLst>
                              <p:par>
                                <p:cTn id="23" presetID="23" presetClass="entr" presetSubtype="16" fill="hold" grpId="0" nodeType="afterEffect">
                                  <p:stCondLst>
                                    <p:cond delay="0"/>
                                  </p:stCondLst>
                                  <p:childTnLst>
                                    <p:set>
                                      <p:cBhvr>
                                        <p:cTn id="24" dur="1" fill="hold">
                                          <p:stCondLst>
                                            <p:cond delay="0"/>
                                          </p:stCondLst>
                                        </p:cTn>
                                        <p:tgtEl>
                                          <p:spTgt spid="151558"/>
                                        </p:tgtEl>
                                        <p:attrNameLst>
                                          <p:attrName>style.visibility</p:attrName>
                                        </p:attrNameLst>
                                      </p:cBhvr>
                                      <p:to>
                                        <p:strVal val="visible"/>
                                      </p:to>
                                    </p:set>
                                    <p:anim calcmode="lin" valueType="num">
                                      <p:cBhvr>
                                        <p:cTn id="25" dur="500" fill="hold"/>
                                        <p:tgtEl>
                                          <p:spTgt spid="151558"/>
                                        </p:tgtEl>
                                        <p:attrNameLst>
                                          <p:attrName>ppt_w</p:attrName>
                                        </p:attrNameLst>
                                      </p:cBhvr>
                                      <p:tavLst>
                                        <p:tav tm="0">
                                          <p:val>
                                            <p:fltVal val="0"/>
                                          </p:val>
                                        </p:tav>
                                        <p:tav tm="100000">
                                          <p:val>
                                            <p:strVal val="#ppt_w"/>
                                          </p:val>
                                        </p:tav>
                                      </p:tavLst>
                                    </p:anim>
                                    <p:anim calcmode="lin" valueType="num">
                                      <p:cBhvr>
                                        <p:cTn id="26" dur="500" fill="hold"/>
                                        <p:tgtEl>
                                          <p:spTgt spid="151558"/>
                                        </p:tgtEl>
                                        <p:attrNameLst>
                                          <p:attrName>ppt_h</p:attrName>
                                        </p:attrNameLst>
                                      </p:cBhvr>
                                      <p:tavLst>
                                        <p:tav tm="0">
                                          <p:val>
                                            <p:fltVal val="0"/>
                                          </p:val>
                                        </p:tav>
                                        <p:tav tm="100000">
                                          <p:val>
                                            <p:strVal val="#ppt_h"/>
                                          </p:val>
                                        </p:tav>
                                      </p:tavLst>
                                    </p:anim>
                                  </p:childTnLst>
                                </p:cTn>
                              </p:par>
                            </p:childTnLst>
                          </p:cTn>
                        </p:par>
                        <p:par>
                          <p:cTn id="27" fill="hold">
                            <p:stCondLst>
                              <p:cond delay="5500"/>
                            </p:stCondLst>
                            <p:childTnLst>
                              <p:par>
                                <p:cTn id="28" presetID="23" presetClass="entr" presetSubtype="16" fill="hold" grpId="0" nodeType="afterEffect">
                                  <p:stCondLst>
                                    <p:cond delay="3000"/>
                                  </p:stCondLst>
                                  <p:childTnLst>
                                    <p:set>
                                      <p:cBhvr>
                                        <p:cTn id="29" dur="1" fill="hold">
                                          <p:stCondLst>
                                            <p:cond delay="0"/>
                                          </p:stCondLst>
                                        </p:cTn>
                                        <p:tgtEl>
                                          <p:spTgt spid="151563"/>
                                        </p:tgtEl>
                                        <p:attrNameLst>
                                          <p:attrName>style.visibility</p:attrName>
                                        </p:attrNameLst>
                                      </p:cBhvr>
                                      <p:to>
                                        <p:strVal val="visible"/>
                                      </p:to>
                                    </p:set>
                                    <p:anim calcmode="lin" valueType="num">
                                      <p:cBhvr>
                                        <p:cTn id="30" dur="500" fill="hold"/>
                                        <p:tgtEl>
                                          <p:spTgt spid="151563"/>
                                        </p:tgtEl>
                                        <p:attrNameLst>
                                          <p:attrName>ppt_w</p:attrName>
                                        </p:attrNameLst>
                                      </p:cBhvr>
                                      <p:tavLst>
                                        <p:tav tm="0">
                                          <p:val>
                                            <p:fltVal val="0"/>
                                          </p:val>
                                        </p:tav>
                                        <p:tav tm="100000">
                                          <p:val>
                                            <p:strVal val="#ppt_w"/>
                                          </p:val>
                                        </p:tav>
                                      </p:tavLst>
                                    </p:anim>
                                    <p:anim calcmode="lin" valueType="num">
                                      <p:cBhvr>
                                        <p:cTn id="31" dur="500" fill="hold"/>
                                        <p:tgtEl>
                                          <p:spTgt spid="151563"/>
                                        </p:tgtEl>
                                        <p:attrNameLst>
                                          <p:attrName>ppt_h</p:attrName>
                                        </p:attrNameLst>
                                      </p:cBhvr>
                                      <p:tavLst>
                                        <p:tav tm="0">
                                          <p:val>
                                            <p:fltVal val="0"/>
                                          </p:val>
                                        </p:tav>
                                        <p:tav tm="100000">
                                          <p:val>
                                            <p:strVal val="#ppt_h"/>
                                          </p:val>
                                        </p:tav>
                                      </p:tavLst>
                                    </p:anim>
                                  </p:childTnLst>
                                </p:cTn>
                              </p:par>
                            </p:childTnLst>
                          </p:cTn>
                        </p:par>
                        <p:par>
                          <p:cTn id="32" fill="hold">
                            <p:stCondLst>
                              <p:cond delay="9000"/>
                            </p:stCondLst>
                            <p:childTnLst>
                              <p:par>
                                <p:cTn id="33" presetID="23" presetClass="entr" presetSubtype="16" fill="hold" grpId="0" nodeType="afterEffect">
                                  <p:stCondLst>
                                    <p:cond delay="0"/>
                                  </p:stCondLst>
                                  <p:childTnLst>
                                    <p:set>
                                      <p:cBhvr>
                                        <p:cTn id="34" dur="1" fill="hold">
                                          <p:stCondLst>
                                            <p:cond delay="0"/>
                                          </p:stCondLst>
                                        </p:cTn>
                                        <p:tgtEl>
                                          <p:spTgt spid="151559"/>
                                        </p:tgtEl>
                                        <p:attrNameLst>
                                          <p:attrName>style.visibility</p:attrName>
                                        </p:attrNameLst>
                                      </p:cBhvr>
                                      <p:to>
                                        <p:strVal val="visible"/>
                                      </p:to>
                                    </p:set>
                                    <p:anim calcmode="lin" valueType="num">
                                      <p:cBhvr>
                                        <p:cTn id="35" dur="500" fill="hold"/>
                                        <p:tgtEl>
                                          <p:spTgt spid="151559"/>
                                        </p:tgtEl>
                                        <p:attrNameLst>
                                          <p:attrName>ppt_w</p:attrName>
                                        </p:attrNameLst>
                                      </p:cBhvr>
                                      <p:tavLst>
                                        <p:tav tm="0">
                                          <p:val>
                                            <p:fltVal val="0"/>
                                          </p:val>
                                        </p:tav>
                                        <p:tav tm="100000">
                                          <p:val>
                                            <p:strVal val="#ppt_w"/>
                                          </p:val>
                                        </p:tav>
                                      </p:tavLst>
                                    </p:anim>
                                    <p:anim calcmode="lin" valueType="num">
                                      <p:cBhvr>
                                        <p:cTn id="36" dur="500" fill="hold"/>
                                        <p:tgtEl>
                                          <p:spTgt spid="151559"/>
                                        </p:tgtEl>
                                        <p:attrNameLst>
                                          <p:attrName>ppt_h</p:attrName>
                                        </p:attrNameLst>
                                      </p:cBhvr>
                                      <p:tavLst>
                                        <p:tav tm="0">
                                          <p:val>
                                            <p:fltVal val="0"/>
                                          </p:val>
                                        </p:tav>
                                        <p:tav tm="100000">
                                          <p:val>
                                            <p:strVal val="#ppt_h"/>
                                          </p:val>
                                        </p:tav>
                                      </p:tavLst>
                                    </p:anim>
                                  </p:childTnLst>
                                </p:cTn>
                              </p:par>
                            </p:childTnLst>
                          </p:cTn>
                        </p:par>
                        <p:par>
                          <p:cTn id="37" fill="hold">
                            <p:stCondLst>
                              <p:cond delay="9500"/>
                            </p:stCondLst>
                            <p:childTnLst>
                              <p:par>
                                <p:cTn id="38" presetID="23" presetClass="entr" presetSubtype="16" fill="hold" grpId="0" nodeType="afterEffect">
                                  <p:stCondLst>
                                    <p:cond delay="3000"/>
                                  </p:stCondLst>
                                  <p:childTnLst>
                                    <p:set>
                                      <p:cBhvr>
                                        <p:cTn id="39" dur="1" fill="hold">
                                          <p:stCondLst>
                                            <p:cond delay="0"/>
                                          </p:stCondLst>
                                        </p:cTn>
                                        <p:tgtEl>
                                          <p:spTgt spid="151564"/>
                                        </p:tgtEl>
                                        <p:attrNameLst>
                                          <p:attrName>style.visibility</p:attrName>
                                        </p:attrNameLst>
                                      </p:cBhvr>
                                      <p:to>
                                        <p:strVal val="visible"/>
                                      </p:to>
                                    </p:set>
                                    <p:anim calcmode="lin" valueType="num">
                                      <p:cBhvr>
                                        <p:cTn id="40" dur="500" fill="hold"/>
                                        <p:tgtEl>
                                          <p:spTgt spid="151564"/>
                                        </p:tgtEl>
                                        <p:attrNameLst>
                                          <p:attrName>ppt_w</p:attrName>
                                        </p:attrNameLst>
                                      </p:cBhvr>
                                      <p:tavLst>
                                        <p:tav tm="0">
                                          <p:val>
                                            <p:fltVal val="0"/>
                                          </p:val>
                                        </p:tav>
                                        <p:tav tm="100000">
                                          <p:val>
                                            <p:strVal val="#ppt_w"/>
                                          </p:val>
                                        </p:tav>
                                      </p:tavLst>
                                    </p:anim>
                                    <p:anim calcmode="lin" valueType="num">
                                      <p:cBhvr>
                                        <p:cTn id="41" dur="500" fill="hold"/>
                                        <p:tgtEl>
                                          <p:spTgt spid="151564"/>
                                        </p:tgtEl>
                                        <p:attrNameLst>
                                          <p:attrName>ppt_h</p:attrName>
                                        </p:attrNameLst>
                                      </p:cBhvr>
                                      <p:tavLst>
                                        <p:tav tm="0">
                                          <p:val>
                                            <p:fltVal val="0"/>
                                          </p:val>
                                        </p:tav>
                                        <p:tav tm="100000">
                                          <p:val>
                                            <p:strVal val="#ppt_h"/>
                                          </p:val>
                                        </p:tav>
                                      </p:tavLst>
                                    </p:anim>
                                  </p:childTnLst>
                                </p:cTn>
                              </p:par>
                            </p:childTnLst>
                          </p:cTn>
                        </p:par>
                        <p:par>
                          <p:cTn id="42" fill="hold">
                            <p:stCondLst>
                              <p:cond delay="13000"/>
                            </p:stCondLst>
                            <p:childTnLst>
                              <p:par>
                                <p:cTn id="43" presetID="23" presetClass="entr" presetSubtype="16" fill="hold" grpId="0" nodeType="afterEffect">
                                  <p:stCondLst>
                                    <p:cond delay="0"/>
                                  </p:stCondLst>
                                  <p:childTnLst>
                                    <p:set>
                                      <p:cBhvr>
                                        <p:cTn id="44" dur="1" fill="hold">
                                          <p:stCondLst>
                                            <p:cond delay="0"/>
                                          </p:stCondLst>
                                        </p:cTn>
                                        <p:tgtEl>
                                          <p:spTgt spid="151560"/>
                                        </p:tgtEl>
                                        <p:attrNameLst>
                                          <p:attrName>style.visibility</p:attrName>
                                        </p:attrNameLst>
                                      </p:cBhvr>
                                      <p:to>
                                        <p:strVal val="visible"/>
                                      </p:to>
                                    </p:set>
                                    <p:anim calcmode="lin" valueType="num">
                                      <p:cBhvr>
                                        <p:cTn id="45" dur="500" fill="hold"/>
                                        <p:tgtEl>
                                          <p:spTgt spid="151560"/>
                                        </p:tgtEl>
                                        <p:attrNameLst>
                                          <p:attrName>ppt_w</p:attrName>
                                        </p:attrNameLst>
                                      </p:cBhvr>
                                      <p:tavLst>
                                        <p:tav tm="0">
                                          <p:val>
                                            <p:fltVal val="0"/>
                                          </p:val>
                                        </p:tav>
                                        <p:tav tm="100000">
                                          <p:val>
                                            <p:strVal val="#ppt_w"/>
                                          </p:val>
                                        </p:tav>
                                      </p:tavLst>
                                    </p:anim>
                                    <p:anim calcmode="lin" valueType="num">
                                      <p:cBhvr>
                                        <p:cTn id="46" dur="500" fill="hold"/>
                                        <p:tgtEl>
                                          <p:spTgt spid="151560"/>
                                        </p:tgtEl>
                                        <p:attrNameLst>
                                          <p:attrName>ppt_h</p:attrName>
                                        </p:attrNameLst>
                                      </p:cBhvr>
                                      <p:tavLst>
                                        <p:tav tm="0">
                                          <p:val>
                                            <p:fltVal val="0"/>
                                          </p:val>
                                        </p:tav>
                                        <p:tav tm="100000">
                                          <p:val>
                                            <p:strVal val="#ppt_h"/>
                                          </p:val>
                                        </p:tav>
                                      </p:tavLst>
                                    </p:anim>
                                  </p:childTnLst>
                                </p:cTn>
                              </p:par>
                            </p:childTnLst>
                          </p:cTn>
                        </p:par>
                        <p:par>
                          <p:cTn id="47" fill="hold">
                            <p:stCondLst>
                              <p:cond delay="13500"/>
                            </p:stCondLst>
                            <p:childTnLst>
                              <p:par>
                                <p:cTn id="48" presetID="23" presetClass="entr" presetSubtype="16" fill="hold" grpId="0" nodeType="afterEffect">
                                  <p:stCondLst>
                                    <p:cond delay="3000"/>
                                  </p:stCondLst>
                                  <p:childTnLst>
                                    <p:set>
                                      <p:cBhvr>
                                        <p:cTn id="49" dur="1" fill="hold">
                                          <p:stCondLst>
                                            <p:cond delay="0"/>
                                          </p:stCondLst>
                                        </p:cTn>
                                        <p:tgtEl>
                                          <p:spTgt spid="151565"/>
                                        </p:tgtEl>
                                        <p:attrNameLst>
                                          <p:attrName>style.visibility</p:attrName>
                                        </p:attrNameLst>
                                      </p:cBhvr>
                                      <p:to>
                                        <p:strVal val="visible"/>
                                      </p:to>
                                    </p:set>
                                    <p:anim calcmode="lin" valueType="num">
                                      <p:cBhvr>
                                        <p:cTn id="50" dur="500" fill="hold"/>
                                        <p:tgtEl>
                                          <p:spTgt spid="151565"/>
                                        </p:tgtEl>
                                        <p:attrNameLst>
                                          <p:attrName>ppt_w</p:attrName>
                                        </p:attrNameLst>
                                      </p:cBhvr>
                                      <p:tavLst>
                                        <p:tav tm="0">
                                          <p:val>
                                            <p:fltVal val="0"/>
                                          </p:val>
                                        </p:tav>
                                        <p:tav tm="100000">
                                          <p:val>
                                            <p:strVal val="#ppt_w"/>
                                          </p:val>
                                        </p:tav>
                                      </p:tavLst>
                                    </p:anim>
                                    <p:anim calcmode="lin" valueType="num">
                                      <p:cBhvr>
                                        <p:cTn id="51" dur="500" fill="hold"/>
                                        <p:tgtEl>
                                          <p:spTgt spid="151565"/>
                                        </p:tgtEl>
                                        <p:attrNameLst>
                                          <p:attrName>ppt_h</p:attrName>
                                        </p:attrNameLst>
                                      </p:cBhvr>
                                      <p:tavLst>
                                        <p:tav tm="0">
                                          <p:val>
                                            <p:fltVal val="0"/>
                                          </p:val>
                                        </p:tav>
                                        <p:tav tm="100000">
                                          <p:val>
                                            <p:strVal val="#ppt_h"/>
                                          </p:val>
                                        </p:tav>
                                      </p:tavLst>
                                    </p:anim>
                                  </p:childTnLst>
                                </p:cTn>
                              </p:par>
                            </p:childTnLst>
                          </p:cTn>
                        </p:par>
                        <p:par>
                          <p:cTn id="52" fill="hold">
                            <p:stCondLst>
                              <p:cond delay="17000"/>
                            </p:stCondLst>
                            <p:childTnLst>
                              <p:par>
                                <p:cTn id="53" presetID="23" presetClass="entr" presetSubtype="16" fill="hold" grpId="0" nodeType="afterEffect">
                                  <p:stCondLst>
                                    <p:cond delay="0"/>
                                  </p:stCondLst>
                                  <p:childTnLst>
                                    <p:set>
                                      <p:cBhvr>
                                        <p:cTn id="54" dur="1" fill="hold">
                                          <p:stCondLst>
                                            <p:cond delay="0"/>
                                          </p:stCondLst>
                                        </p:cTn>
                                        <p:tgtEl>
                                          <p:spTgt spid="151561"/>
                                        </p:tgtEl>
                                        <p:attrNameLst>
                                          <p:attrName>style.visibility</p:attrName>
                                        </p:attrNameLst>
                                      </p:cBhvr>
                                      <p:to>
                                        <p:strVal val="visible"/>
                                      </p:to>
                                    </p:set>
                                    <p:anim calcmode="lin" valueType="num">
                                      <p:cBhvr>
                                        <p:cTn id="55" dur="500" fill="hold"/>
                                        <p:tgtEl>
                                          <p:spTgt spid="151561"/>
                                        </p:tgtEl>
                                        <p:attrNameLst>
                                          <p:attrName>ppt_w</p:attrName>
                                        </p:attrNameLst>
                                      </p:cBhvr>
                                      <p:tavLst>
                                        <p:tav tm="0">
                                          <p:val>
                                            <p:fltVal val="0"/>
                                          </p:val>
                                        </p:tav>
                                        <p:tav tm="100000">
                                          <p:val>
                                            <p:strVal val="#ppt_w"/>
                                          </p:val>
                                        </p:tav>
                                      </p:tavLst>
                                    </p:anim>
                                    <p:anim calcmode="lin" valueType="num">
                                      <p:cBhvr>
                                        <p:cTn id="56" dur="500" fill="hold"/>
                                        <p:tgtEl>
                                          <p:spTgt spid="151561"/>
                                        </p:tgtEl>
                                        <p:attrNameLst>
                                          <p:attrName>ppt_h</p:attrName>
                                        </p:attrNameLst>
                                      </p:cBhvr>
                                      <p:tavLst>
                                        <p:tav tm="0">
                                          <p:val>
                                            <p:fltVal val="0"/>
                                          </p:val>
                                        </p:tav>
                                        <p:tav tm="100000">
                                          <p:val>
                                            <p:strVal val="#ppt_h"/>
                                          </p:val>
                                        </p:tav>
                                      </p:tavLst>
                                    </p:anim>
                                  </p:childTnLst>
                                </p:cTn>
                              </p:par>
                            </p:childTnLst>
                          </p:cTn>
                        </p:par>
                        <p:par>
                          <p:cTn id="57" fill="hold">
                            <p:stCondLst>
                              <p:cond delay="17500"/>
                            </p:stCondLst>
                            <p:childTnLst>
                              <p:par>
                                <p:cTn id="58" presetID="23" presetClass="entr" presetSubtype="16" fill="hold" grpId="0" nodeType="afterEffect">
                                  <p:stCondLst>
                                    <p:cond delay="3000"/>
                                  </p:stCondLst>
                                  <p:childTnLst>
                                    <p:set>
                                      <p:cBhvr>
                                        <p:cTn id="59" dur="1" fill="hold">
                                          <p:stCondLst>
                                            <p:cond delay="0"/>
                                          </p:stCondLst>
                                        </p:cTn>
                                        <p:tgtEl>
                                          <p:spTgt spid="151566"/>
                                        </p:tgtEl>
                                        <p:attrNameLst>
                                          <p:attrName>style.visibility</p:attrName>
                                        </p:attrNameLst>
                                      </p:cBhvr>
                                      <p:to>
                                        <p:strVal val="visible"/>
                                      </p:to>
                                    </p:set>
                                    <p:anim calcmode="lin" valueType="num">
                                      <p:cBhvr>
                                        <p:cTn id="60" dur="500" fill="hold"/>
                                        <p:tgtEl>
                                          <p:spTgt spid="151566"/>
                                        </p:tgtEl>
                                        <p:attrNameLst>
                                          <p:attrName>ppt_w</p:attrName>
                                        </p:attrNameLst>
                                      </p:cBhvr>
                                      <p:tavLst>
                                        <p:tav tm="0">
                                          <p:val>
                                            <p:fltVal val="0"/>
                                          </p:val>
                                        </p:tav>
                                        <p:tav tm="100000">
                                          <p:val>
                                            <p:strVal val="#ppt_w"/>
                                          </p:val>
                                        </p:tav>
                                      </p:tavLst>
                                    </p:anim>
                                    <p:anim calcmode="lin" valueType="num">
                                      <p:cBhvr>
                                        <p:cTn id="61" dur="500" fill="hold"/>
                                        <p:tgtEl>
                                          <p:spTgt spid="151566"/>
                                        </p:tgtEl>
                                        <p:attrNameLst>
                                          <p:attrName>ppt_h</p:attrName>
                                        </p:attrNameLst>
                                      </p:cBhvr>
                                      <p:tavLst>
                                        <p:tav tm="0">
                                          <p:val>
                                            <p:fltVal val="0"/>
                                          </p:val>
                                        </p:tav>
                                        <p:tav tm="100000">
                                          <p:val>
                                            <p:strVal val="#ppt_h"/>
                                          </p:val>
                                        </p:tav>
                                      </p:tavLst>
                                    </p:anim>
                                  </p:childTnLst>
                                </p:cTn>
                              </p:par>
                            </p:childTnLst>
                          </p:cTn>
                        </p:par>
                        <p:par>
                          <p:cTn id="62" fill="hold">
                            <p:stCondLst>
                              <p:cond delay="21000"/>
                            </p:stCondLst>
                            <p:childTnLst>
                              <p:par>
                                <p:cTn id="63" presetID="23" presetClass="entr" presetSubtype="16" fill="hold" grpId="0" nodeType="afterEffect">
                                  <p:stCondLst>
                                    <p:cond delay="0"/>
                                  </p:stCondLst>
                                  <p:childTnLst>
                                    <p:set>
                                      <p:cBhvr>
                                        <p:cTn id="64" dur="1" fill="hold">
                                          <p:stCondLst>
                                            <p:cond delay="0"/>
                                          </p:stCondLst>
                                        </p:cTn>
                                        <p:tgtEl>
                                          <p:spTgt spid="151557"/>
                                        </p:tgtEl>
                                        <p:attrNameLst>
                                          <p:attrName>style.visibility</p:attrName>
                                        </p:attrNameLst>
                                      </p:cBhvr>
                                      <p:to>
                                        <p:strVal val="visible"/>
                                      </p:to>
                                    </p:set>
                                    <p:anim calcmode="lin" valueType="num">
                                      <p:cBhvr>
                                        <p:cTn id="65" dur="500" fill="hold"/>
                                        <p:tgtEl>
                                          <p:spTgt spid="151557"/>
                                        </p:tgtEl>
                                        <p:attrNameLst>
                                          <p:attrName>ppt_w</p:attrName>
                                        </p:attrNameLst>
                                      </p:cBhvr>
                                      <p:tavLst>
                                        <p:tav tm="0">
                                          <p:val>
                                            <p:fltVal val="0"/>
                                          </p:val>
                                        </p:tav>
                                        <p:tav tm="100000">
                                          <p:val>
                                            <p:strVal val="#ppt_w"/>
                                          </p:val>
                                        </p:tav>
                                      </p:tavLst>
                                    </p:anim>
                                    <p:anim calcmode="lin" valueType="num">
                                      <p:cBhvr>
                                        <p:cTn id="66" dur="500" fill="hold"/>
                                        <p:tgtEl>
                                          <p:spTgt spid="151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autoUpdateAnimBg="0"/>
      <p:bldP spid="151556" grpId="0" autoUpdateAnimBg="0"/>
      <p:bldP spid="151557" grpId="0" autoUpdateAnimBg="0"/>
      <p:bldP spid="151558" grpId="0" autoUpdateAnimBg="0"/>
      <p:bldP spid="151559" grpId="0" autoUpdateAnimBg="0"/>
      <p:bldP spid="151560" grpId="0" autoUpdateAnimBg="0"/>
      <p:bldP spid="151561" grpId="0" autoUpdateAnimBg="0"/>
      <p:bldP spid="151562" grpId="0" animBg="1"/>
      <p:bldP spid="151563" grpId="0" animBg="1"/>
      <p:bldP spid="151564" grpId="0" animBg="1"/>
      <p:bldP spid="151565" grpId="0" animBg="1"/>
      <p:bldP spid="1515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689100" y="1484313"/>
            <a:ext cx="4867275" cy="822325"/>
          </a:xfrm>
          <a:prstGeom prst="rect">
            <a:avLst/>
          </a:prstGeom>
          <a:noFill/>
          <a:ln w="9525">
            <a:noFill/>
            <a:miter lim="800000"/>
            <a:headEnd/>
            <a:tailEnd/>
          </a:ln>
          <a:effectLst/>
        </p:spPr>
        <p:txBody>
          <a:bodyPr wrap="none" anchor="ctr">
            <a:spAutoFit/>
          </a:bodyPr>
          <a:lstStyle/>
          <a:p>
            <a:pPr algn="ctr"/>
            <a:r>
              <a:rPr lang="es-ES_tradnl" sz="2400">
                <a:latin typeface="Century Gothic" pitchFamily="34" charset="0"/>
              </a:rPr>
              <a:t>El precio es el </a:t>
            </a:r>
            <a:r>
              <a:rPr lang="es-ES_tradnl" sz="2400" b="1">
                <a:solidFill>
                  <a:schemeClr val="accent2"/>
                </a:solidFill>
                <a:latin typeface="Century Gothic" pitchFamily="34" charset="0"/>
              </a:rPr>
              <a:t>valor asignado</a:t>
            </a:r>
            <a:r>
              <a:rPr lang="es-ES_tradnl" sz="2400">
                <a:latin typeface="Century Gothic" pitchFamily="34" charset="0"/>
              </a:rPr>
              <a:t> a </a:t>
            </a:r>
          </a:p>
          <a:p>
            <a:pPr algn="ctr"/>
            <a:r>
              <a:rPr lang="es-ES_tradnl" sz="2400">
                <a:latin typeface="Century Gothic" pitchFamily="34" charset="0"/>
              </a:rPr>
              <a:t>un determinado bien.</a:t>
            </a:r>
            <a:r>
              <a:rPr lang="es-ES" sz="2400">
                <a:latin typeface="Century Gothic" pitchFamily="34" charset="0"/>
              </a:rPr>
              <a:t> </a:t>
            </a:r>
          </a:p>
        </p:txBody>
      </p:sp>
      <p:sp>
        <p:nvSpPr>
          <p:cNvPr id="152579" name="Text Box 3"/>
          <p:cNvSpPr txBox="1">
            <a:spLocks noChangeArrowheads="1"/>
          </p:cNvSpPr>
          <p:nvPr/>
        </p:nvSpPr>
        <p:spPr bwMode="auto">
          <a:xfrm>
            <a:off x="1619250" y="519113"/>
            <a:ext cx="3432175" cy="519112"/>
          </a:xfrm>
          <a:prstGeom prst="rect">
            <a:avLst/>
          </a:prstGeom>
          <a:noFill/>
          <a:ln w="9525">
            <a:noFill/>
            <a:miter lim="800000"/>
            <a:headEnd/>
            <a:tailEnd/>
          </a:ln>
          <a:effectLst/>
        </p:spPr>
        <p:txBody>
          <a:bodyPr wrap="none">
            <a:spAutoFit/>
          </a:bodyPr>
          <a:lstStyle/>
          <a:p>
            <a:r>
              <a:rPr lang="es-ES" sz="2800" b="1">
                <a:solidFill>
                  <a:srgbClr val="FF0000"/>
                </a:solidFill>
                <a:latin typeface="Century Gothic" pitchFamily="34" charset="0"/>
              </a:rPr>
              <a:t>¿Qué es el precio?</a:t>
            </a:r>
          </a:p>
        </p:txBody>
      </p:sp>
      <p:sp>
        <p:nvSpPr>
          <p:cNvPr id="152580" name="Rectangle 4"/>
          <p:cNvSpPr>
            <a:spLocks noChangeArrowheads="1"/>
          </p:cNvSpPr>
          <p:nvPr/>
        </p:nvSpPr>
        <p:spPr bwMode="auto">
          <a:xfrm>
            <a:off x="5724525" y="3057525"/>
            <a:ext cx="2952750" cy="1920875"/>
          </a:xfrm>
          <a:prstGeom prst="rect">
            <a:avLst/>
          </a:prstGeom>
          <a:noFill/>
          <a:ln w="9525">
            <a:noFill/>
            <a:miter lim="800000"/>
            <a:headEnd/>
            <a:tailEnd/>
          </a:ln>
          <a:effectLst/>
        </p:spPr>
        <p:txBody>
          <a:bodyPr anchor="ctr">
            <a:spAutoFit/>
          </a:bodyPr>
          <a:lstStyle/>
          <a:p>
            <a:pPr algn="ctr"/>
            <a:r>
              <a:rPr lang="es-ES_tradnl" sz="2000">
                <a:latin typeface="Century Gothic" pitchFamily="34" charset="0"/>
              </a:rPr>
              <a:t>La variación de los precios</a:t>
            </a:r>
          </a:p>
          <a:p>
            <a:pPr algn="ctr"/>
            <a:r>
              <a:rPr lang="es-ES_tradnl" sz="2000">
                <a:latin typeface="Century Gothic" pitchFamily="34" charset="0"/>
              </a:rPr>
              <a:t>se mide a través de un</a:t>
            </a:r>
          </a:p>
          <a:p>
            <a:pPr algn="ctr"/>
            <a:r>
              <a:rPr lang="es-ES_tradnl" sz="2000" b="1" u="sng">
                <a:latin typeface="Century Gothic" pitchFamily="34" charset="0"/>
                <a:hlinkClick r:id="rId2" action="ppaction://hlinksldjump"/>
              </a:rPr>
              <a:t>Índice de Precios al Consumidor</a:t>
            </a:r>
            <a:r>
              <a:rPr lang="es-ES" sz="2000">
                <a:latin typeface="Century Gothic" pitchFamily="34" charset="0"/>
                <a:hlinkClick r:id="rId2" action="ppaction://hlinksldjump"/>
              </a:rPr>
              <a:t>.</a:t>
            </a:r>
            <a:endParaRPr lang="es-ES" sz="2000">
              <a:latin typeface="Century Gothic" pitchFamily="34" charset="0"/>
            </a:endParaRPr>
          </a:p>
        </p:txBody>
      </p:sp>
      <p:pic>
        <p:nvPicPr>
          <p:cNvPr id="152581" name="Picture 5" descr="nah_ipc_3_l"/>
          <p:cNvPicPr>
            <a:picLocks noChangeAspect="1" noChangeArrowheads="1"/>
          </p:cNvPicPr>
          <p:nvPr/>
        </p:nvPicPr>
        <p:blipFill>
          <a:blip r:embed="rId3" cstate="print"/>
          <a:srcRect/>
          <a:stretch>
            <a:fillRect/>
          </a:stretch>
        </p:blipFill>
        <p:spPr bwMode="auto">
          <a:xfrm>
            <a:off x="1835150" y="2708275"/>
            <a:ext cx="3830638" cy="2854325"/>
          </a:xfrm>
          <a:prstGeom prst="rect">
            <a:avLst/>
          </a:prstGeom>
          <a:noFill/>
          <a:ln w="38100" cmpd="dbl">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p:cTn id="7" dur="500" fill="hold"/>
                                        <p:tgtEl>
                                          <p:spTgt spid="152579"/>
                                        </p:tgtEl>
                                        <p:attrNameLst>
                                          <p:attrName>ppt_w</p:attrName>
                                        </p:attrNameLst>
                                      </p:cBhvr>
                                      <p:tavLst>
                                        <p:tav tm="0">
                                          <p:val>
                                            <p:fltVal val="0"/>
                                          </p:val>
                                        </p:tav>
                                        <p:tav tm="100000">
                                          <p:val>
                                            <p:strVal val="#ppt_w"/>
                                          </p:val>
                                        </p:tav>
                                      </p:tavLst>
                                    </p:anim>
                                    <p:anim calcmode="lin" valueType="num">
                                      <p:cBhvr>
                                        <p:cTn id="8" dur="500" fill="hold"/>
                                        <p:tgtEl>
                                          <p:spTgt spid="15257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2578"/>
                                        </p:tgtEl>
                                        <p:attrNameLst>
                                          <p:attrName>style.visibility</p:attrName>
                                        </p:attrNameLst>
                                      </p:cBhvr>
                                      <p:to>
                                        <p:strVal val="visible"/>
                                      </p:to>
                                    </p:set>
                                    <p:anim calcmode="lin" valueType="num">
                                      <p:cBhvr>
                                        <p:cTn id="12" dur="500" fill="hold"/>
                                        <p:tgtEl>
                                          <p:spTgt spid="152578"/>
                                        </p:tgtEl>
                                        <p:attrNameLst>
                                          <p:attrName>ppt_w</p:attrName>
                                        </p:attrNameLst>
                                      </p:cBhvr>
                                      <p:tavLst>
                                        <p:tav tm="0">
                                          <p:val>
                                            <p:fltVal val="0"/>
                                          </p:val>
                                        </p:tav>
                                        <p:tav tm="100000">
                                          <p:val>
                                            <p:strVal val="#ppt_w"/>
                                          </p:val>
                                        </p:tav>
                                      </p:tavLst>
                                    </p:anim>
                                    <p:anim calcmode="lin" valueType="num">
                                      <p:cBhvr>
                                        <p:cTn id="13" dur="500" fill="hold"/>
                                        <p:tgtEl>
                                          <p:spTgt spid="15257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1000"/>
                                  </p:stCondLst>
                                  <p:childTnLst>
                                    <p:set>
                                      <p:cBhvr>
                                        <p:cTn id="16" dur="1" fill="hold">
                                          <p:stCondLst>
                                            <p:cond delay="0"/>
                                          </p:stCondLst>
                                        </p:cTn>
                                        <p:tgtEl>
                                          <p:spTgt spid="152581"/>
                                        </p:tgtEl>
                                        <p:attrNameLst>
                                          <p:attrName>style.visibility</p:attrName>
                                        </p:attrNameLst>
                                      </p:cBhvr>
                                      <p:to>
                                        <p:strVal val="visible"/>
                                      </p:to>
                                    </p:set>
                                    <p:anim calcmode="lin" valueType="num">
                                      <p:cBhvr additive="base">
                                        <p:cTn id="17" dur="500" fill="hold"/>
                                        <p:tgtEl>
                                          <p:spTgt spid="152581"/>
                                        </p:tgtEl>
                                        <p:attrNameLst>
                                          <p:attrName>ppt_x</p:attrName>
                                        </p:attrNameLst>
                                      </p:cBhvr>
                                      <p:tavLst>
                                        <p:tav tm="0">
                                          <p:val>
                                            <p:strVal val="#ppt_x"/>
                                          </p:val>
                                        </p:tav>
                                        <p:tav tm="100000">
                                          <p:val>
                                            <p:strVal val="#ppt_x"/>
                                          </p:val>
                                        </p:tav>
                                      </p:tavLst>
                                    </p:anim>
                                    <p:anim calcmode="lin" valueType="num">
                                      <p:cBhvr additive="base">
                                        <p:cTn id="18" dur="500" fill="hold"/>
                                        <p:tgtEl>
                                          <p:spTgt spid="15258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152580"/>
                                        </p:tgtEl>
                                        <p:attrNameLst>
                                          <p:attrName>style.visibility</p:attrName>
                                        </p:attrNameLst>
                                      </p:cBhvr>
                                      <p:to>
                                        <p:strVal val="visible"/>
                                      </p:to>
                                    </p:set>
                                    <p:anim calcmode="lin" valueType="num">
                                      <p:cBhvr>
                                        <p:cTn id="22" dur="500" fill="hold"/>
                                        <p:tgtEl>
                                          <p:spTgt spid="152580"/>
                                        </p:tgtEl>
                                        <p:attrNameLst>
                                          <p:attrName>ppt_w</p:attrName>
                                        </p:attrNameLst>
                                      </p:cBhvr>
                                      <p:tavLst>
                                        <p:tav tm="0">
                                          <p:val>
                                            <p:fltVal val="0"/>
                                          </p:val>
                                        </p:tav>
                                        <p:tav tm="100000">
                                          <p:val>
                                            <p:strVal val="#ppt_w"/>
                                          </p:val>
                                        </p:tav>
                                      </p:tavLst>
                                    </p:anim>
                                    <p:anim calcmode="lin" valueType="num">
                                      <p:cBhvr>
                                        <p:cTn id="23" dur="500" fill="hold"/>
                                        <p:tgtEl>
                                          <p:spTgt spid="152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autoUpdateAnimBg="0"/>
      <p:bldP spid="1525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747838" y="1050925"/>
            <a:ext cx="6972300" cy="822325"/>
          </a:xfrm>
          <a:prstGeom prst="rect">
            <a:avLst/>
          </a:prstGeom>
          <a:noFill/>
          <a:ln w="9525">
            <a:noFill/>
            <a:miter lim="800000"/>
            <a:headEnd/>
            <a:tailEnd/>
          </a:ln>
          <a:effectLst/>
        </p:spPr>
        <p:txBody>
          <a:bodyPr wrap="none">
            <a:spAutoFit/>
          </a:bodyPr>
          <a:lstStyle/>
          <a:p>
            <a:pPr algn="ctr"/>
            <a:r>
              <a:rPr lang="es-ES" sz="2400" b="1">
                <a:latin typeface="Century Gothic" pitchFamily="34" charset="0"/>
              </a:rPr>
              <a:t>A través del </a:t>
            </a:r>
            <a:r>
              <a:rPr lang="es-ES" sz="2400" b="1">
                <a:solidFill>
                  <a:srgbClr val="FF0000"/>
                </a:solidFill>
                <a:latin typeface="Century Gothic" pitchFamily="34" charset="0"/>
              </a:rPr>
              <a:t>IPC</a:t>
            </a:r>
            <a:r>
              <a:rPr lang="es-ES" sz="2400" b="1">
                <a:latin typeface="Century Gothic" pitchFamily="34" charset="0"/>
              </a:rPr>
              <a:t> se calcula el </a:t>
            </a:r>
            <a:r>
              <a:rPr lang="es-ES" sz="2400" b="1">
                <a:solidFill>
                  <a:srgbClr val="FF0000"/>
                </a:solidFill>
                <a:latin typeface="Century Gothic" pitchFamily="34" charset="0"/>
              </a:rPr>
              <a:t>costo de la vida</a:t>
            </a:r>
          </a:p>
          <a:p>
            <a:pPr algn="ctr"/>
            <a:r>
              <a:rPr lang="es-ES" sz="2400" b="1">
                <a:latin typeface="Century Gothic" pitchFamily="34" charset="0"/>
              </a:rPr>
              <a:t>y la </a:t>
            </a:r>
            <a:r>
              <a:rPr lang="es-ES" sz="2400" b="1">
                <a:solidFill>
                  <a:srgbClr val="FF0000"/>
                </a:solidFill>
                <a:latin typeface="Century Gothic" pitchFamily="34" charset="0"/>
              </a:rPr>
              <a:t>inflación</a:t>
            </a:r>
          </a:p>
        </p:txBody>
      </p:sp>
      <p:pic>
        <p:nvPicPr>
          <p:cNvPr id="153603" name="Picture 3" descr="tema13"/>
          <p:cNvPicPr>
            <a:picLocks noChangeAspect="1" noChangeArrowheads="1"/>
          </p:cNvPicPr>
          <p:nvPr/>
        </p:nvPicPr>
        <p:blipFill>
          <a:blip r:embed="rId2" cstate="print"/>
          <a:srcRect/>
          <a:stretch>
            <a:fillRect/>
          </a:stretch>
        </p:blipFill>
        <p:spPr bwMode="auto">
          <a:xfrm>
            <a:off x="1403350" y="2276475"/>
            <a:ext cx="4105275" cy="2916238"/>
          </a:xfrm>
          <a:prstGeom prst="rect">
            <a:avLst/>
          </a:prstGeom>
          <a:noFill/>
        </p:spPr>
      </p:pic>
      <p:sp>
        <p:nvSpPr>
          <p:cNvPr id="153604" name="Rectangle 4"/>
          <p:cNvSpPr>
            <a:spLocks noChangeArrowheads="1"/>
          </p:cNvSpPr>
          <p:nvPr/>
        </p:nvSpPr>
        <p:spPr bwMode="auto">
          <a:xfrm>
            <a:off x="5724525" y="2185988"/>
            <a:ext cx="3168650" cy="1044575"/>
          </a:xfrm>
          <a:prstGeom prst="rect">
            <a:avLst/>
          </a:prstGeom>
          <a:noFill/>
          <a:ln w="38100" cmpd="dbl">
            <a:solidFill>
              <a:schemeClr val="tx1"/>
            </a:solidFill>
            <a:miter lim="800000"/>
            <a:headEnd/>
            <a:tailEnd/>
          </a:ln>
          <a:effectLst/>
        </p:spPr>
        <p:txBody>
          <a:bodyPr anchor="ctr">
            <a:spAutoFit/>
          </a:bodyPr>
          <a:lstStyle/>
          <a:p>
            <a:pPr algn="ctr"/>
            <a:r>
              <a:rPr lang="es-CL" sz="2000">
                <a:latin typeface="Century Gothic" pitchFamily="34" charset="0"/>
              </a:rPr>
              <a:t>La </a:t>
            </a:r>
            <a:r>
              <a:rPr lang="es-CL" sz="2000" b="1">
                <a:solidFill>
                  <a:schemeClr val="accent2"/>
                </a:solidFill>
                <a:latin typeface="Century Gothic" pitchFamily="34" charset="0"/>
              </a:rPr>
              <a:t>inflación</a:t>
            </a:r>
            <a:r>
              <a:rPr lang="es-CL" sz="2000">
                <a:latin typeface="Century Gothic" pitchFamily="34" charset="0"/>
              </a:rPr>
              <a:t> es el </a:t>
            </a:r>
            <a:r>
              <a:rPr lang="es-CL" sz="2000" b="1">
                <a:solidFill>
                  <a:schemeClr val="accent2"/>
                </a:solidFill>
                <a:latin typeface="Century Gothic" pitchFamily="34" charset="0"/>
              </a:rPr>
              <a:t>aumento generalizado</a:t>
            </a:r>
            <a:r>
              <a:rPr lang="es-CL" sz="2000">
                <a:latin typeface="Century Gothic" pitchFamily="34" charset="0"/>
              </a:rPr>
              <a:t> del nivel de precios. </a:t>
            </a:r>
          </a:p>
        </p:txBody>
      </p:sp>
      <p:sp>
        <p:nvSpPr>
          <p:cNvPr id="153605" name="Text Box 5"/>
          <p:cNvSpPr txBox="1">
            <a:spLocks noChangeArrowheads="1"/>
          </p:cNvSpPr>
          <p:nvPr/>
        </p:nvSpPr>
        <p:spPr bwMode="auto">
          <a:xfrm>
            <a:off x="5651500" y="4367213"/>
            <a:ext cx="3492500" cy="1006475"/>
          </a:xfrm>
          <a:prstGeom prst="rect">
            <a:avLst/>
          </a:prstGeom>
          <a:noFill/>
          <a:ln w="9525">
            <a:noFill/>
            <a:miter lim="800000"/>
            <a:headEnd/>
            <a:tailEnd/>
          </a:ln>
          <a:effectLst/>
        </p:spPr>
        <p:txBody>
          <a:bodyPr>
            <a:spAutoFit/>
          </a:bodyPr>
          <a:lstStyle/>
          <a:p>
            <a:pPr algn="ctr"/>
            <a:r>
              <a:rPr lang="es-ES" sz="2000">
                <a:latin typeface="Century Gothic" pitchFamily="34" charset="0"/>
              </a:rPr>
              <a:t>Durante el año </a:t>
            </a:r>
            <a:r>
              <a:rPr lang="es-ES" sz="2000" b="1">
                <a:solidFill>
                  <a:srgbClr val="FF0000"/>
                </a:solidFill>
                <a:latin typeface="Century Gothic" pitchFamily="34" charset="0"/>
              </a:rPr>
              <a:t>2007</a:t>
            </a:r>
            <a:r>
              <a:rPr lang="es-ES" sz="2000">
                <a:latin typeface="Century Gothic" pitchFamily="34" charset="0"/>
              </a:rPr>
              <a:t>,</a:t>
            </a:r>
          </a:p>
          <a:p>
            <a:pPr algn="ctr"/>
            <a:r>
              <a:rPr lang="es-ES" sz="2000">
                <a:latin typeface="Century Gothic" pitchFamily="34" charset="0"/>
              </a:rPr>
              <a:t>la </a:t>
            </a:r>
            <a:r>
              <a:rPr lang="es-ES" sz="2000" b="1">
                <a:solidFill>
                  <a:srgbClr val="FF0000"/>
                </a:solidFill>
                <a:latin typeface="Century Gothic" pitchFamily="34" charset="0"/>
              </a:rPr>
              <a:t>inflación</a:t>
            </a:r>
            <a:r>
              <a:rPr lang="es-ES" sz="2000">
                <a:latin typeface="Century Gothic" pitchFamily="34" charset="0"/>
              </a:rPr>
              <a:t> en Chile fue </a:t>
            </a:r>
          </a:p>
          <a:p>
            <a:pPr algn="ctr"/>
            <a:r>
              <a:rPr lang="es-ES" sz="2000">
                <a:latin typeface="Century Gothic" pitchFamily="34" charset="0"/>
              </a:rPr>
              <a:t>de </a:t>
            </a:r>
            <a:r>
              <a:rPr lang="es-ES" sz="2000" b="1">
                <a:solidFill>
                  <a:srgbClr val="FF0000"/>
                </a:solidFill>
                <a:latin typeface="Century Gothic" pitchFamily="34" charset="0"/>
              </a:rPr>
              <a:t>7.8%.</a:t>
            </a:r>
          </a:p>
        </p:txBody>
      </p:sp>
      <p:sp>
        <p:nvSpPr>
          <p:cNvPr id="153606" name="Text Box 6">
            <a:hlinkClick r:id="rId3" action="ppaction://hlinksldjump"/>
          </p:cNvPr>
          <p:cNvSpPr txBox="1">
            <a:spLocks noChangeArrowheads="1"/>
          </p:cNvSpPr>
          <p:nvPr/>
        </p:nvSpPr>
        <p:spPr bwMode="auto">
          <a:xfrm>
            <a:off x="7164388" y="6092825"/>
            <a:ext cx="790575" cy="396875"/>
          </a:xfrm>
          <a:prstGeom prst="rect">
            <a:avLst/>
          </a:prstGeom>
          <a:noFill/>
          <a:ln w="9525">
            <a:noFill/>
            <a:miter lim="800000"/>
            <a:headEnd/>
            <a:tailEnd/>
          </a:ln>
          <a:effectLst/>
        </p:spPr>
        <p:txBody>
          <a:bodyPr wrap="none">
            <a:spAutoFit/>
          </a:bodyPr>
          <a:lstStyle/>
          <a:p>
            <a:r>
              <a:rPr lang="es-ES" sz="2000" b="1" u="sng">
                <a:hlinkClick r:id="rId4" action="ppaction://hlinksldjump"/>
              </a:rPr>
              <a:t>atrás</a:t>
            </a:r>
            <a:endParaRPr lang="es-CL" sz="2000" b="1" u="sng"/>
          </a:p>
        </p:txBody>
      </p:sp>
      <p:sp>
        <p:nvSpPr>
          <p:cNvPr id="153607" name="AutoShape 7"/>
          <p:cNvSpPr>
            <a:spLocks noChangeArrowheads="1"/>
          </p:cNvSpPr>
          <p:nvPr/>
        </p:nvSpPr>
        <p:spPr bwMode="auto">
          <a:xfrm rot="5400000">
            <a:off x="6774657" y="3602831"/>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rgbClr val="C0C0C0"/>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0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iterate type="lt">
                                    <p:tmPct val="100000"/>
                                  </p:iterate>
                                  <p:childTnLst>
                                    <p:set>
                                      <p:cBhvr>
                                        <p:cTn id="9" dur="1" fill="hold">
                                          <p:stCondLst>
                                            <p:cond delay="0"/>
                                          </p:stCondLst>
                                        </p:cTn>
                                        <p:tgtEl>
                                          <p:spTgt spid="153603"/>
                                        </p:tgtEl>
                                        <p:attrNameLst>
                                          <p:attrName>style.visibility</p:attrName>
                                        </p:attrNameLst>
                                      </p:cBhvr>
                                      <p:to>
                                        <p:strVal val="visible"/>
                                      </p:to>
                                    </p:set>
                                    <p:anim calcmode="lin" valueType="num">
                                      <p:cBhvr>
                                        <p:cTn id="10" dur="75" fill="hold"/>
                                        <p:tgtEl>
                                          <p:spTgt spid="153603"/>
                                        </p:tgtEl>
                                        <p:attrNameLst>
                                          <p:attrName>ppt_w</p:attrName>
                                        </p:attrNameLst>
                                      </p:cBhvr>
                                      <p:tavLst>
                                        <p:tav tm="0">
                                          <p:val>
                                            <p:fltVal val="0"/>
                                          </p:val>
                                        </p:tav>
                                        <p:tav tm="100000">
                                          <p:val>
                                            <p:strVal val="#ppt_w"/>
                                          </p:val>
                                        </p:tav>
                                      </p:tavLst>
                                    </p:anim>
                                    <p:anim calcmode="lin" valueType="num">
                                      <p:cBhvr>
                                        <p:cTn id="11" dur="75" fill="hold"/>
                                        <p:tgtEl>
                                          <p:spTgt spid="153603"/>
                                        </p:tgtEl>
                                        <p:attrNameLst>
                                          <p:attrName>ppt_h</p:attrName>
                                        </p:attrNameLst>
                                      </p:cBhvr>
                                      <p:tavLst>
                                        <p:tav tm="0">
                                          <p:val>
                                            <p:fltVal val="0"/>
                                          </p:val>
                                        </p:tav>
                                        <p:tav tm="100000">
                                          <p:val>
                                            <p:strVal val="#ppt_h"/>
                                          </p:val>
                                        </p:tav>
                                      </p:tavLst>
                                    </p:anim>
                                  </p:childTnLst>
                                </p:cTn>
                              </p:par>
                            </p:childTnLst>
                          </p:cTn>
                        </p:par>
                        <p:par>
                          <p:cTn id="12" fill="hold">
                            <p:stCondLst>
                              <p:cond delay="575"/>
                            </p:stCondLst>
                            <p:childTnLst>
                              <p:par>
                                <p:cTn id="13" presetID="23" presetClass="entr" presetSubtype="16" fill="hold" grpId="0" nodeType="afterEffect">
                                  <p:stCondLst>
                                    <p:cond delay="0"/>
                                  </p:stCondLst>
                                  <p:childTnLst>
                                    <p:set>
                                      <p:cBhvr>
                                        <p:cTn id="14" dur="1" fill="hold">
                                          <p:stCondLst>
                                            <p:cond delay="0"/>
                                          </p:stCondLst>
                                        </p:cTn>
                                        <p:tgtEl>
                                          <p:spTgt spid="153604"/>
                                        </p:tgtEl>
                                        <p:attrNameLst>
                                          <p:attrName>style.visibility</p:attrName>
                                        </p:attrNameLst>
                                      </p:cBhvr>
                                      <p:to>
                                        <p:strVal val="visible"/>
                                      </p:to>
                                    </p:set>
                                    <p:anim calcmode="lin" valueType="num">
                                      <p:cBhvr>
                                        <p:cTn id="15" dur="500" fill="hold"/>
                                        <p:tgtEl>
                                          <p:spTgt spid="153604"/>
                                        </p:tgtEl>
                                        <p:attrNameLst>
                                          <p:attrName>ppt_w</p:attrName>
                                        </p:attrNameLst>
                                      </p:cBhvr>
                                      <p:tavLst>
                                        <p:tav tm="0">
                                          <p:val>
                                            <p:fltVal val="0"/>
                                          </p:val>
                                        </p:tav>
                                        <p:tav tm="100000">
                                          <p:val>
                                            <p:strVal val="#ppt_w"/>
                                          </p:val>
                                        </p:tav>
                                      </p:tavLst>
                                    </p:anim>
                                    <p:anim calcmode="lin" valueType="num">
                                      <p:cBhvr>
                                        <p:cTn id="16" dur="500" fill="hold"/>
                                        <p:tgtEl>
                                          <p:spTgt spid="153604"/>
                                        </p:tgtEl>
                                        <p:attrNameLst>
                                          <p:attrName>ppt_h</p:attrName>
                                        </p:attrNameLst>
                                      </p:cBhvr>
                                      <p:tavLst>
                                        <p:tav tm="0">
                                          <p:val>
                                            <p:fltVal val="0"/>
                                          </p:val>
                                        </p:tav>
                                        <p:tav tm="100000">
                                          <p:val>
                                            <p:strVal val="#ppt_h"/>
                                          </p:val>
                                        </p:tav>
                                      </p:tavLst>
                                    </p:anim>
                                  </p:childTnLst>
                                </p:cTn>
                              </p:par>
                            </p:childTnLst>
                          </p:cTn>
                        </p:par>
                        <p:par>
                          <p:cTn id="17" fill="hold">
                            <p:stCondLst>
                              <p:cond delay="1075"/>
                            </p:stCondLst>
                            <p:childTnLst>
                              <p:par>
                                <p:cTn id="18" presetID="1" presetClass="entr" presetSubtype="0" fill="hold" grpId="0" nodeType="afterEffect">
                                  <p:stCondLst>
                                    <p:cond delay="3000"/>
                                  </p:stCondLst>
                                  <p:childTnLst>
                                    <p:set>
                                      <p:cBhvr>
                                        <p:cTn id="19" dur="1" fill="hold">
                                          <p:stCondLst>
                                            <p:cond delay="499"/>
                                          </p:stCondLst>
                                        </p:cTn>
                                        <p:tgtEl>
                                          <p:spTgt spid="153607"/>
                                        </p:tgtEl>
                                        <p:attrNameLst>
                                          <p:attrName>style.visibility</p:attrName>
                                        </p:attrNameLst>
                                      </p:cBhvr>
                                      <p:to>
                                        <p:strVal val="visible"/>
                                      </p:to>
                                    </p:set>
                                  </p:childTnLst>
                                </p:cTn>
                              </p:par>
                            </p:childTnLst>
                          </p:cTn>
                        </p:par>
                        <p:par>
                          <p:cTn id="20" fill="hold">
                            <p:stCondLst>
                              <p:cond delay="4575"/>
                            </p:stCondLst>
                            <p:childTnLst>
                              <p:par>
                                <p:cTn id="21" presetID="2" presetClass="entr" presetSubtype="4" fill="hold" grpId="0" nodeType="afterEffect">
                                  <p:stCondLst>
                                    <p:cond delay="0"/>
                                  </p:stCondLst>
                                  <p:childTnLst>
                                    <p:set>
                                      <p:cBhvr>
                                        <p:cTn id="22" dur="1" fill="hold">
                                          <p:stCondLst>
                                            <p:cond delay="0"/>
                                          </p:stCondLst>
                                        </p:cTn>
                                        <p:tgtEl>
                                          <p:spTgt spid="153605"/>
                                        </p:tgtEl>
                                        <p:attrNameLst>
                                          <p:attrName>style.visibility</p:attrName>
                                        </p:attrNameLst>
                                      </p:cBhvr>
                                      <p:to>
                                        <p:strVal val="visible"/>
                                      </p:to>
                                    </p:set>
                                    <p:anim calcmode="lin" valueType="num">
                                      <p:cBhvr additive="base">
                                        <p:cTn id="23" dur="500" fill="hold"/>
                                        <p:tgtEl>
                                          <p:spTgt spid="153605"/>
                                        </p:tgtEl>
                                        <p:attrNameLst>
                                          <p:attrName>ppt_x</p:attrName>
                                        </p:attrNameLst>
                                      </p:cBhvr>
                                      <p:tavLst>
                                        <p:tav tm="0">
                                          <p:val>
                                            <p:strVal val="#ppt_x"/>
                                          </p:val>
                                        </p:tav>
                                        <p:tav tm="100000">
                                          <p:val>
                                            <p:strVal val="#ppt_x"/>
                                          </p:val>
                                        </p:tav>
                                      </p:tavLst>
                                    </p:anim>
                                    <p:anim calcmode="lin" valueType="num">
                                      <p:cBhvr additive="base">
                                        <p:cTn id="24"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P spid="153604" grpId="0" animBg="1" autoUpdateAnimBg="0"/>
      <p:bldP spid="153605" grpId="0" autoUpdateAnimBg="0"/>
      <p:bldP spid="15360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2289175" y="763588"/>
            <a:ext cx="5605463" cy="946150"/>
          </a:xfrm>
          <a:prstGeom prst="rect">
            <a:avLst/>
          </a:prstGeom>
          <a:noFill/>
          <a:ln w="9525">
            <a:noFill/>
            <a:miter lim="800000"/>
            <a:headEnd/>
            <a:tailEnd/>
          </a:ln>
          <a:effectLst/>
        </p:spPr>
        <p:txBody>
          <a:bodyPr wrap="none" anchor="ctr">
            <a:spAutoFit/>
          </a:bodyPr>
          <a:lstStyle/>
          <a:p>
            <a:pPr algn="ctr" fontAlgn="ctr"/>
            <a:r>
              <a:rPr lang="es-ES_tradnl" sz="2800" b="1">
                <a:solidFill>
                  <a:srgbClr val="FF0000"/>
                </a:solidFill>
                <a:latin typeface="Century Gothic" pitchFamily="34" charset="0"/>
              </a:rPr>
              <a:t>¿Cuál es el rol del mercado en </a:t>
            </a:r>
          </a:p>
          <a:p>
            <a:pPr algn="ctr" fontAlgn="ctr"/>
            <a:r>
              <a:rPr lang="es-ES_tradnl" sz="2800" b="1">
                <a:solidFill>
                  <a:srgbClr val="FF0000"/>
                </a:solidFill>
                <a:latin typeface="Century Gothic" pitchFamily="34" charset="0"/>
              </a:rPr>
              <a:t>nuestra economía?</a:t>
            </a:r>
          </a:p>
        </p:txBody>
      </p:sp>
      <p:sp>
        <p:nvSpPr>
          <p:cNvPr id="154627" name="Text Box 3"/>
          <p:cNvSpPr txBox="1">
            <a:spLocks noChangeArrowheads="1"/>
          </p:cNvSpPr>
          <p:nvPr/>
        </p:nvSpPr>
        <p:spPr bwMode="auto">
          <a:xfrm>
            <a:off x="4673600" y="2565400"/>
            <a:ext cx="4359275" cy="822325"/>
          </a:xfrm>
          <a:prstGeom prst="rect">
            <a:avLst/>
          </a:prstGeom>
          <a:noFill/>
          <a:ln w="9525">
            <a:noFill/>
            <a:miter lim="800000"/>
            <a:headEnd/>
            <a:tailEnd/>
          </a:ln>
          <a:effectLst/>
        </p:spPr>
        <p:txBody>
          <a:bodyPr wrap="none">
            <a:spAutoFit/>
          </a:bodyPr>
          <a:lstStyle/>
          <a:p>
            <a:pPr algn="ctr"/>
            <a:r>
              <a:rPr lang="es-ES" sz="2400">
                <a:latin typeface="Century Gothic" pitchFamily="34" charset="0"/>
              </a:rPr>
              <a:t>En una economía </a:t>
            </a:r>
          </a:p>
          <a:p>
            <a:pPr algn="ctr"/>
            <a:r>
              <a:rPr lang="es-ES" sz="2400">
                <a:latin typeface="Century Gothic" pitchFamily="34" charset="0"/>
              </a:rPr>
              <a:t>de mercado o capitalista …</a:t>
            </a:r>
          </a:p>
        </p:txBody>
      </p:sp>
      <p:sp>
        <p:nvSpPr>
          <p:cNvPr id="154628" name="Rectangle 4"/>
          <p:cNvSpPr>
            <a:spLocks noChangeArrowheads="1"/>
          </p:cNvSpPr>
          <p:nvPr/>
        </p:nvSpPr>
        <p:spPr bwMode="auto">
          <a:xfrm>
            <a:off x="5143500" y="4481513"/>
            <a:ext cx="3138488" cy="1187450"/>
          </a:xfrm>
          <a:prstGeom prst="rect">
            <a:avLst/>
          </a:prstGeom>
          <a:noFill/>
          <a:ln w="9525">
            <a:noFill/>
            <a:miter lim="800000"/>
            <a:headEnd/>
            <a:tailEnd/>
          </a:ln>
          <a:effectLst/>
        </p:spPr>
        <p:txBody>
          <a:bodyPr wrap="none" anchor="ctr">
            <a:spAutoFit/>
          </a:bodyPr>
          <a:lstStyle/>
          <a:p>
            <a:pPr algn="ctr"/>
            <a:r>
              <a:rPr lang="es-ES_tradnl" sz="2400">
                <a:latin typeface="Century Gothic" pitchFamily="34" charset="0"/>
              </a:rPr>
              <a:t>el </a:t>
            </a:r>
            <a:r>
              <a:rPr lang="es-ES_tradnl" sz="2400" b="1">
                <a:solidFill>
                  <a:schemeClr val="accent2"/>
                </a:solidFill>
                <a:latin typeface="Century Gothic" pitchFamily="34" charset="0"/>
              </a:rPr>
              <a:t>mercado</a:t>
            </a:r>
            <a:r>
              <a:rPr lang="es-ES_tradnl" sz="2400">
                <a:latin typeface="Century Gothic" pitchFamily="34" charset="0"/>
              </a:rPr>
              <a:t> </a:t>
            </a:r>
            <a:r>
              <a:rPr lang="es-ES_tradnl" sz="2400" b="1">
                <a:solidFill>
                  <a:schemeClr val="accent2"/>
                </a:solidFill>
                <a:latin typeface="Century Gothic" pitchFamily="34" charset="0"/>
              </a:rPr>
              <a:t>es el</a:t>
            </a:r>
          </a:p>
          <a:p>
            <a:pPr algn="ctr"/>
            <a:r>
              <a:rPr lang="es-ES_tradnl" sz="2400" b="1">
                <a:solidFill>
                  <a:schemeClr val="accent2"/>
                </a:solidFill>
                <a:latin typeface="Century Gothic" pitchFamily="34" charset="0"/>
              </a:rPr>
              <a:t>principal</a:t>
            </a:r>
            <a:r>
              <a:rPr lang="es-ES_tradnl" sz="2400">
                <a:latin typeface="Century Gothic" pitchFamily="34" charset="0"/>
              </a:rPr>
              <a:t> asignador </a:t>
            </a:r>
          </a:p>
          <a:p>
            <a:pPr algn="ctr"/>
            <a:r>
              <a:rPr lang="es-ES_tradnl" sz="2400">
                <a:latin typeface="Century Gothic" pitchFamily="34" charset="0"/>
              </a:rPr>
              <a:t>de recursos.</a:t>
            </a:r>
            <a:r>
              <a:rPr lang="es-ES" sz="2400"/>
              <a:t> </a:t>
            </a:r>
          </a:p>
        </p:txBody>
      </p:sp>
      <p:grpSp>
        <p:nvGrpSpPr>
          <p:cNvPr id="2" name="Group 5"/>
          <p:cNvGrpSpPr>
            <a:grpSpLocks/>
          </p:cNvGrpSpPr>
          <p:nvPr/>
        </p:nvGrpSpPr>
        <p:grpSpPr bwMode="auto">
          <a:xfrm>
            <a:off x="1692275" y="1916113"/>
            <a:ext cx="2787650" cy="4314825"/>
            <a:chOff x="1066" y="1207"/>
            <a:chExt cx="1756" cy="2718"/>
          </a:xfrm>
        </p:grpSpPr>
        <p:pic>
          <p:nvPicPr>
            <p:cNvPr id="154630" name="Picture 6" descr="HP227"/>
            <p:cNvPicPr>
              <a:picLocks noChangeAspect="1" noChangeArrowheads="1"/>
            </p:cNvPicPr>
            <p:nvPr/>
          </p:nvPicPr>
          <p:blipFill>
            <a:blip r:embed="rId2" cstate="print"/>
            <a:srcRect/>
            <a:stretch>
              <a:fillRect/>
            </a:stretch>
          </p:blipFill>
          <p:spPr bwMode="auto">
            <a:xfrm>
              <a:off x="1066" y="1207"/>
              <a:ext cx="1756" cy="2268"/>
            </a:xfrm>
            <a:prstGeom prst="rect">
              <a:avLst/>
            </a:prstGeom>
            <a:noFill/>
            <a:ln w="38100" cmpd="dbl">
              <a:solidFill>
                <a:schemeClr val="tx1"/>
              </a:solidFill>
              <a:miter lim="800000"/>
              <a:headEnd/>
              <a:tailEnd/>
            </a:ln>
          </p:spPr>
        </p:pic>
        <p:sp>
          <p:nvSpPr>
            <p:cNvPr id="154631" name="Text Box 7"/>
            <p:cNvSpPr txBox="1">
              <a:spLocks noChangeArrowheads="1"/>
            </p:cNvSpPr>
            <p:nvPr/>
          </p:nvSpPr>
          <p:spPr bwMode="auto">
            <a:xfrm>
              <a:off x="1298" y="3521"/>
              <a:ext cx="1283" cy="404"/>
            </a:xfrm>
            <a:prstGeom prst="rect">
              <a:avLst/>
            </a:prstGeom>
            <a:noFill/>
            <a:ln w="9525">
              <a:noFill/>
              <a:miter lim="800000"/>
              <a:headEnd/>
              <a:tailEnd/>
            </a:ln>
            <a:effectLst/>
          </p:spPr>
          <p:txBody>
            <a:bodyPr wrap="none">
              <a:spAutoFit/>
            </a:bodyPr>
            <a:lstStyle/>
            <a:p>
              <a:pPr algn="ctr"/>
              <a:r>
                <a:rPr lang="es-ES">
                  <a:latin typeface="Century Gothic" pitchFamily="34" charset="0"/>
                </a:rPr>
                <a:t>Bolsa de valores </a:t>
              </a:r>
            </a:p>
            <a:p>
              <a:pPr algn="ctr"/>
              <a:r>
                <a:rPr lang="es-ES">
                  <a:latin typeface="Century Gothic" pitchFamily="34" charset="0"/>
                </a:rPr>
                <a:t>de Santiago.</a:t>
              </a:r>
            </a:p>
          </p:txBody>
        </p:sp>
      </p:grpSp>
      <p:sp>
        <p:nvSpPr>
          <p:cNvPr id="154632" name="AutoShape 8"/>
          <p:cNvSpPr>
            <a:spLocks noChangeArrowheads="1"/>
          </p:cNvSpPr>
          <p:nvPr/>
        </p:nvSpPr>
        <p:spPr bwMode="auto">
          <a:xfrm rot="5400000">
            <a:off x="6126956" y="3674269"/>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rgbClr val="C0C0C0"/>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fill="hold"/>
                                        <p:tgtEl>
                                          <p:spTgt spid="154626"/>
                                        </p:tgtEl>
                                        <p:attrNameLst>
                                          <p:attrName>ppt_w</p:attrName>
                                        </p:attrNameLst>
                                      </p:cBhvr>
                                      <p:tavLst>
                                        <p:tav tm="0">
                                          <p:val>
                                            <p:fltVal val="0"/>
                                          </p:val>
                                        </p:tav>
                                        <p:tav tm="100000">
                                          <p:val>
                                            <p:strVal val="#ppt_w"/>
                                          </p:val>
                                        </p:tav>
                                      </p:tavLst>
                                    </p:anim>
                                    <p:anim calcmode="lin" valueType="num">
                                      <p:cBhvr>
                                        <p:cTn id="8" dur="500" fill="hold"/>
                                        <p:tgtEl>
                                          <p:spTgt spid="1546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54627"/>
                                        </p:tgtEl>
                                        <p:attrNameLst>
                                          <p:attrName>style.visibility</p:attrName>
                                        </p:attrNameLst>
                                      </p:cBhvr>
                                      <p:to>
                                        <p:strVal val="visible"/>
                                      </p:to>
                                    </p:set>
                                    <p:anim calcmode="lin" valueType="num">
                                      <p:cBhvr>
                                        <p:cTn id="17" dur="500" fill="hold"/>
                                        <p:tgtEl>
                                          <p:spTgt spid="154627"/>
                                        </p:tgtEl>
                                        <p:attrNameLst>
                                          <p:attrName>ppt_w</p:attrName>
                                        </p:attrNameLst>
                                      </p:cBhvr>
                                      <p:tavLst>
                                        <p:tav tm="0">
                                          <p:val>
                                            <p:fltVal val="0"/>
                                          </p:val>
                                        </p:tav>
                                        <p:tav tm="100000">
                                          <p:val>
                                            <p:strVal val="#ppt_w"/>
                                          </p:val>
                                        </p:tav>
                                      </p:tavLst>
                                    </p:anim>
                                    <p:anim calcmode="lin" valueType="num">
                                      <p:cBhvr>
                                        <p:cTn id="18" dur="500" fill="hold"/>
                                        <p:tgtEl>
                                          <p:spTgt spid="15462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2000"/>
                                  </p:stCondLst>
                                  <p:childTnLst>
                                    <p:set>
                                      <p:cBhvr>
                                        <p:cTn id="21" dur="1" fill="hold">
                                          <p:stCondLst>
                                            <p:cond delay="0"/>
                                          </p:stCondLst>
                                        </p:cTn>
                                        <p:tgtEl>
                                          <p:spTgt spid="154632"/>
                                        </p:tgtEl>
                                        <p:attrNameLst>
                                          <p:attrName>style.visibility</p:attrName>
                                        </p:attrNameLst>
                                      </p:cBhvr>
                                      <p:to>
                                        <p:strVal val="visible"/>
                                      </p:to>
                                    </p:set>
                                    <p:anim calcmode="lin" valueType="num">
                                      <p:cBhvr additive="base">
                                        <p:cTn id="22" dur="500" fill="hold"/>
                                        <p:tgtEl>
                                          <p:spTgt spid="154632"/>
                                        </p:tgtEl>
                                        <p:attrNameLst>
                                          <p:attrName>ppt_x</p:attrName>
                                        </p:attrNameLst>
                                      </p:cBhvr>
                                      <p:tavLst>
                                        <p:tav tm="0">
                                          <p:val>
                                            <p:strVal val="#ppt_x"/>
                                          </p:val>
                                        </p:tav>
                                        <p:tav tm="100000">
                                          <p:val>
                                            <p:strVal val="#ppt_x"/>
                                          </p:val>
                                        </p:tav>
                                      </p:tavLst>
                                    </p:anim>
                                    <p:anim calcmode="lin" valueType="num">
                                      <p:cBhvr additive="base">
                                        <p:cTn id="23" dur="500" fill="hold"/>
                                        <p:tgtEl>
                                          <p:spTgt spid="154632"/>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54628"/>
                                        </p:tgtEl>
                                        <p:attrNameLst>
                                          <p:attrName>style.visibility</p:attrName>
                                        </p:attrNameLst>
                                      </p:cBhvr>
                                      <p:to>
                                        <p:strVal val="visible"/>
                                      </p:to>
                                    </p:set>
                                    <p:anim calcmode="lin" valueType="num">
                                      <p:cBhvr additive="base">
                                        <p:cTn id="27" dur="500" fill="hold"/>
                                        <p:tgtEl>
                                          <p:spTgt spid="154628"/>
                                        </p:tgtEl>
                                        <p:attrNameLst>
                                          <p:attrName>ppt_x</p:attrName>
                                        </p:attrNameLst>
                                      </p:cBhvr>
                                      <p:tavLst>
                                        <p:tav tm="0">
                                          <p:val>
                                            <p:strVal val="#ppt_x"/>
                                          </p:val>
                                        </p:tav>
                                        <p:tav tm="100000">
                                          <p:val>
                                            <p:strVal val="#ppt_x"/>
                                          </p:val>
                                        </p:tav>
                                      </p:tavLst>
                                    </p:anim>
                                    <p:anim calcmode="lin" valueType="num">
                                      <p:cBhvr additive="base">
                                        <p:cTn id="28"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7" grpId="0" autoUpdateAnimBg="0"/>
      <p:bldP spid="154628" grpId="0" autoUpdateAnimBg="0"/>
      <p:bldP spid="1546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516063" y="763588"/>
            <a:ext cx="7185025" cy="946150"/>
          </a:xfrm>
          <a:prstGeom prst="rect">
            <a:avLst/>
          </a:prstGeom>
          <a:noFill/>
          <a:ln w="9525">
            <a:noFill/>
            <a:miter lim="800000"/>
            <a:headEnd/>
            <a:tailEnd/>
          </a:ln>
          <a:effectLst/>
        </p:spPr>
        <p:txBody>
          <a:bodyPr wrap="none" anchor="ctr">
            <a:spAutoFit/>
          </a:bodyPr>
          <a:lstStyle/>
          <a:p>
            <a:pPr algn="ctr" fontAlgn="ctr"/>
            <a:r>
              <a:rPr lang="es-ES_tradnl" sz="2800" b="1">
                <a:solidFill>
                  <a:srgbClr val="FF0000"/>
                </a:solidFill>
                <a:latin typeface="Century Gothic" pitchFamily="34" charset="0"/>
              </a:rPr>
              <a:t>¿Qué ventajas tiene el sector privado en</a:t>
            </a:r>
          </a:p>
          <a:p>
            <a:pPr algn="ctr" fontAlgn="ctr"/>
            <a:r>
              <a:rPr lang="es-ES_tradnl" sz="2800" b="1">
                <a:solidFill>
                  <a:srgbClr val="FF0000"/>
                </a:solidFill>
                <a:latin typeface="Century Gothic" pitchFamily="34" charset="0"/>
              </a:rPr>
              <a:t>nuestra economía?</a:t>
            </a:r>
          </a:p>
        </p:txBody>
      </p:sp>
      <p:sp>
        <p:nvSpPr>
          <p:cNvPr id="155651" name="Text Box 3"/>
          <p:cNvSpPr txBox="1">
            <a:spLocks noChangeArrowheads="1"/>
          </p:cNvSpPr>
          <p:nvPr/>
        </p:nvSpPr>
        <p:spPr bwMode="auto">
          <a:xfrm>
            <a:off x="3995738" y="1987550"/>
            <a:ext cx="2778125" cy="366713"/>
          </a:xfrm>
          <a:prstGeom prst="rect">
            <a:avLst/>
          </a:prstGeom>
          <a:noFill/>
          <a:ln w="9525">
            <a:noFill/>
            <a:miter lim="800000"/>
            <a:headEnd/>
            <a:tailEnd/>
          </a:ln>
          <a:effectLst/>
        </p:spPr>
        <p:txBody>
          <a:bodyPr wrap="none">
            <a:spAutoFit/>
          </a:bodyPr>
          <a:lstStyle/>
          <a:p>
            <a:r>
              <a:rPr lang="es-ES">
                <a:latin typeface="Century Gothic" pitchFamily="34" charset="0"/>
              </a:rPr>
              <a:t>Economía de Mercado</a:t>
            </a:r>
          </a:p>
        </p:txBody>
      </p:sp>
      <p:sp>
        <p:nvSpPr>
          <p:cNvPr id="155652" name="Text Box 4"/>
          <p:cNvSpPr txBox="1">
            <a:spLocks noChangeArrowheads="1"/>
          </p:cNvSpPr>
          <p:nvPr/>
        </p:nvSpPr>
        <p:spPr bwMode="auto">
          <a:xfrm>
            <a:off x="2195513" y="3402013"/>
            <a:ext cx="1525587" cy="396875"/>
          </a:xfrm>
          <a:prstGeom prst="rect">
            <a:avLst/>
          </a:prstGeom>
          <a:noFill/>
          <a:ln w="9525">
            <a:noFill/>
            <a:miter lim="800000"/>
            <a:headEnd/>
            <a:tailEnd/>
          </a:ln>
          <a:effectLst/>
        </p:spPr>
        <p:txBody>
          <a:bodyPr wrap="none">
            <a:spAutoFit/>
          </a:bodyPr>
          <a:lstStyle/>
          <a:p>
            <a:r>
              <a:rPr lang="es-ES" sz="2000">
                <a:latin typeface="Century Gothic" pitchFamily="34" charset="0"/>
              </a:rPr>
              <a:t>Estabilidad</a:t>
            </a:r>
          </a:p>
        </p:txBody>
      </p:sp>
      <p:sp>
        <p:nvSpPr>
          <p:cNvPr id="155653" name="Text Box 5"/>
          <p:cNvSpPr txBox="1">
            <a:spLocks noChangeArrowheads="1"/>
          </p:cNvSpPr>
          <p:nvPr/>
        </p:nvSpPr>
        <p:spPr bwMode="auto">
          <a:xfrm>
            <a:off x="4319588" y="5057775"/>
            <a:ext cx="1981200" cy="396875"/>
          </a:xfrm>
          <a:prstGeom prst="rect">
            <a:avLst/>
          </a:prstGeom>
          <a:noFill/>
          <a:ln w="9525">
            <a:noFill/>
            <a:miter lim="800000"/>
            <a:headEnd/>
            <a:tailEnd/>
          </a:ln>
          <a:effectLst/>
        </p:spPr>
        <p:txBody>
          <a:bodyPr wrap="none">
            <a:spAutoFit/>
          </a:bodyPr>
          <a:lstStyle/>
          <a:p>
            <a:r>
              <a:rPr lang="es-ES" sz="2000">
                <a:latin typeface="Century Gothic" pitchFamily="34" charset="0"/>
              </a:rPr>
              <a:t>Mano de obra</a:t>
            </a:r>
          </a:p>
        </p:txBody>
      </p:sp>
      <p:sp>
        <p:nvSpPr>
          <p:cNvPr id="155654" name="Text Box 6"/>
          <p:cNvSpPr txBox="1">
            <a:spLocks noChangeArrowheads="1"/>
          </p:cNvSpPr>
          <p:nvPr/>
        </p:nvSpPr>
        <p:spPr bwMode="auto">
          <a:xfrm>
            <a:off x="7143750" y="3421063"/>
            <a:ext cx="1420813" cy="396875"/>
          </a:xfrm>
          <a:prstGeom prst="rect">
            <a:avLst/>
          </a:prstGeom>
          <a:noFill/>
          <a:ln w="9525">
            <a:noFill/>
            <a:miter lim="800000"/>
            <a:headEnd/>
            <a:tailEnd/>
          </a:ln>
          <a:effectLst/>
        </p:spPr>
        <p:txBody>
          <a:bodyPr wrap="none">
            <a:spAutoFit/>
          </a:bodyPr>
          <a:lstStyle/>
          <a:p>
            <a:r>
              <a:rPr lang="es-ES" sz="2000">
                <a:latin typeface="Century Gothic" pitchFamily="34" charset="0"/>
              </a:rPr>
              <a:t>Impuestos</a:t>
            </a:r>
          </a:p>
        </p:txBody>
      </p:sp>
      <p:sp>
        <p:nvSpPr>
          <p:cNvPr id="155655" name="Oval 7"/>
          <p:cNvSpPr>
            <a:spLocks noChangeArrowheads="1"/>
          </p:cNvSpPr>
          <p:nvPr/>
        </p:nvSpPr>
        <p:spPr bwMode="auto">
          <a:xfrm>
            <a:off x="4067175" y="2636838"/>
            <a:ext cx="2449513" cy="1995487"/>
          </a:xfrm>
          <a:prstGeom prst="ellipse">
            <a:avLst/>
          </a:prstGeom>
          <a:solidFill>
            <a:srgbClr val="DDDDDD"/>
          </a:solidFill>
          <a:ln w="9525">
            <a:solidFill>
              <a:srgbClr val="C0C0C0"/>
            </a:solidFill>
            <a:round/>
            <a:headEnd/>
            <a:tailEnd/>
          </a:ln>
          <a:effectLst/>
        </p:spPr>
        <p:txBody>
          <a:bodyPr wrap="none" anchor="ctr"/>
          <a:lstStyle/>
          <a:p>
            <a:pPr algn="ctr"/>
            <a:r>
              <a:rPr lang="es-ES" sz="2000">
                <a:latin typeface="Century Gothic" pitchFamily="34" charset="0"/>
              </a:rPr>
              <a:t>Atraen </a:t>
            </a:r>
          </a:p>
          <a:p>
            <a:pPr algn="ctr"/>
            <a:r>
              <a:rPr lang="es-ES" sz="2000" b="1" u="sng">
                <a:latin typeface="Century Gothic" pitchFamily="34" charset="0"/>
                <a:hlinkClick r:id="rId2" action="ppaction://hlinksldjump"/>
              </a:rPr>
              <a:t>inversión </a:t>
            </a:r>
          </a:p>
          <a:p>
            <a:pPr algn="ctr"/>
            <a:r>
              <a:rPr lang="es-ES" sz="2000" b="1" u="sng">
                <a:latin typeface="Century Gothic" pitchFamily="34" charset="0"/>
                <a:hlinkClick r:id="rId2" action="ppaction://hlinksldjump"/>
              </a:rPr>
              <a:t>nacional</a:t>
            </a:r>
          </a:p>
          <a:p>
            <a:pPr algn="ctr"/>
            <a:r>
              <a:rPr lang="es-ES" sz="2000" b="1" u="sng">
                <a:latin typeface="Century Gothic" pitchFamily="34" charset="0"/>
                <a:hlinkClick r:id="rId2" action="ppaction://hlinksldjump"/>
              </a:rPr>
              <a:t>y extranjera</a:t>
            </a:r>
            <a:endParaRPr lang="es-ES" sz="2000" b="1" u="sng">
              <a:latin typeface="Century Gothic" pitchFamily="34" charset="0"/>
            </a:endParaRPr>
          </a:p>
        </p:txBody>
      </p:sp>
      <p:sp>
        <p:nvSpPr>
          <p:cNvPr id="155656" name="AutoShape 8"/>
          <p:cNvSpPr>
            <a:spLocks noChangeArrowheads="1"/>
          </p:cNvSpPr>
          <p:nvPr/>
        </p:nvSpPr>
        <p:spPr bwMode="auto">
          <a:xfrm rot="5154090" flipH="1">
            <a:off x="6392863" y="2417762"/>
            <a:ext cx="1881188" cy="1433513"/>
          </a:xfrm>
          <a:custGeom>
            <a:avLst/>
            <a:gdLst>
              <a:gd name="G0" fmla="+- 0 0 0"/>
              <a:gd name="G1" fmla="+- -6876455 0 0"/>
              <a:gd name="G2" fmla="+- 0 0 -6876455"/>
              <a:gd name="G3" fmla="+- 10800 0 0"/>
              <a:gd name="G4" fmla="+- 0 0 0"/>
              <a:gd name="T0" fmla="*/ 360 256 1"/>
              <a:gd name="T1" fmla="*/ 0 256 1"/>
              <a:gd name="G5" fmla="+- G2 T0 T1"/>
              <a:gd name="G6" fmla="?: G2 G2 G5"/>
              <a:gd name="G7" fmla="+- 0 0 G6"/>
              <a:gd name="G8" fmla="+- 5400 0 0"/>
              <a:gd name="G9" fmla="+- 0 0 -6876455"/>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876455"/>
              <a:gd name="G36" fmla="sin G34 -6876455"/>
              <a:gd name="G37" fmla="+/ -6876455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380 w 21600"/>
              <a:gd name="T5" fmla="*/ 2236 h 21600"/>
              <a:gd name="T6" fmla="*/ 8713 w 21600"/>
              <a:gd name="T7" fmla="*/ 2973 h 21600"/>
              <a:gd name="T8" fmla="*/ 14090 w 21600"/>
              <a:gd name="T9" fmla="*/ 6518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330" y="5399"/>
                  <a:pt x="9862" y="5461"/>
                  <a:pt x="9409" y="5582"/>
                </a:cubicBezTo>
                <a:lnTo>
                  <a:pt x="8018" y="364"/>
                </a:lnTo>
                <a:cubicBezTo>
                  <a:pt x="8925" y="122"/>
                  <a:pt x="9860"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DDDDDD"/>
          </a:solidFill>
          <a:ln w="9525">
            <a:solidFill>
              <a:srgbClr val="C0C0C0"/>
            </a:solidFill>
            <a:miter lim="800000"/>
            <a:headEnd/>
            <a:tailEnd/>
          </a:ln>
          <a:effectLst/>
        </p:spPr>
        <p:txBody>
          <a:bodyPr wrap="none" anchor="ctr"/>
          <a:lstStyle/>
          <a:p>
            <a:endParaRPr lang="es-CL"/>
          </a:p>
        </p:txBody>
      </p:sp>
      <p:sp>
        <p:nvSpPr>
          <p:cNvPr id="155657" name="AutoShape 9"/>
          <p:cNvSpPr>
            <a:spLocks noChangeArrowheads="1"/>
          </p:cNvSpPr>
          <p:nvPr/>
        </p:nvSpPr>
        <p:spPr bwMode="auto">
          <a:xfrm rot="9614356" flipH="1">
            <a:off x="6316663" y="3689350"/>
            <a:ext cx="1666875" cy="1558925"/>
          </a:xfrm>
          <a:custGeom>
            <a:avLst/>
            <a:gdLst>
              <a:gd name="G0" fmla="+- -1119915 0 0"/>
              <a:gd name="G1" fmla="+- -8661815 0 0"/>
              <a:gd name="G2" fmla="+- -1119915 0 -8661815"/>
              <a:gd name="G3" fmla="+- 10800 0 0"/>
              <a:gd name="G4" fmla="+- 0 0 -1119915"/>
              <a:gd name="T0" fmla="*/ 360 256 1"/>
              <a:gd name="T1" fmla="*/ 0 256 1"/>
              <a:gd name="G5" fmla="+- G2 T0 T1"/>
              <a:gd name="G6" fmla="?: G2 G2 G5"/>
              <a:gd name="G7" fmla="+- 0 0 G6"/>
              <a:gd name="G8" fmla="+- 5342 0 0"/>
              <a:gd name="G9" fmla="+- 0 0 -8661815"/>
              <a:gd name="G10" fmla="+- 5342 0 2700"/>
              <a:gd name="G11" fmla="cos G10 -1119915"/>
              <a:gd name="G12" fmla="sin G10 -1119915"/>
              <a:gd name="G13" fmla="cos 13500 -1119915"/>
              <a:gd name="G14" fmla="sin 13500 -1119915"/>
              <a:gd name="G15" fmla="+- G11 10800 0"/>
              <a:gd name="G16" fmla="+- G12 10800 0"/>
              <a:gd name="G17" fmla="+- G13 10800 0"/>
              <a:gd name="G18" fmla="+- G14 10800 0"/>
              <a:gd name="G19" fmla="*/ 5342 1 2"/>
              <a:gd name="G20" fmla="+- G19 5400 0"/>
              <a:gd name="G21" fmla="cos G20 -1119915"/>
              <a:gd name="G22" fmla="sin G20 -1119915"/>
              <a:gd name="G23" fmla="+- G21 10800 0"/>
              <a:gd name="G24" fmla="+- G12 G23 G22"/>
              <a:gd name="G25" fmla="+- G22 G23 G11"/>
              <a:gd name="G26" fmla="cos 10800 -1119915"/>
              <a:gd name="G27" fmla="sin 10800 -1119915"/>
              <a:gd name="G28" fmla="cos 5342 -1119915"/>
              <a:gd name="G29" fmla="sin 5342 -1119915"/>
              <a:gd name="G30" fmla="+- G26 10800 0"/>
              <a:gd name="G31" fmla="+- G27 10800 0"/>
              <a:gd name="G32" fmla="+- G28 10800 0"/>
              <a:gd name="G33" fmla="+- G29 10800 0"/>
              <a:gd name="G34" fmla="+- G19 5400 0"/>
              <a:gd name="G35" fmla="cos G34 -8661815"/>
              <a:gd name="G36" fmla="sin G34 -8661815"/>
              <a:gd name="G37" fmla="+/ -8661815 -1119915 2"/>
              <a:gd name="T2" fmla="*/ 180 256 1"/>
              <a:gd name="T3" fmla="*/ 0 256 1"/>
              <a:gd name="G38" fmla="+- G37 T2 T3"/>
              <a:gd name="G39" fmla="?: G2 G37 G38"/>
              <a:gd name="G40" fmla="cos 10800 G39"/>
              <a:gd name="G41" fmla="sin 10800 G39"/>
              <a:gd name="G42" fmla="cos 5342 G39"/>
              <a:gd name="G43" fmla="sin 5342 G39"/>
              <a:gd name="G44" fmla="+- G40 10800 0"/>
              <a:gd name="G45" fmla="+- G41 10800 0"/>
              <a:gd name="G46" fmla="+- G42 10800 0"/>
              <a:gd name="G47" fmla="+- G43 10800 0"/>
              <a:gd name="G48" fmla="+- G35 10800 0"/>
              <a:gd name="G49" fmla="+- G36 10800 0"/>
              <a:gd name="T4" fmla="*/ 13662 w 21600"/>
              <a:gd name="T5" fmla="*/ 386 h 21600"/>
              <a:gd name="T6" fmla="*/ 5381 w 21600"/>
              <a:gd name="T7" fmla="*/ 4818 h 21600"/>
              <a:gd name="T8" fmla="*/ 12216 w 21600"/>
              <a:gd name="T9" fmla="*/ 5649 h 21600"/>
              <a:gd name="T10" fmla="*/ 23703 w 21600"/>
              <a:gd name="T11" fmla="*/ 6833 h 21600"/>
              <a:gd name="T12" fmla="*/ 20109 w 21600"/>
              <a:gd name="T13" fmla="*/ 13617 h 21600"/>
              <a:gd name="T14" fmla="*/ 13325 w 21600"/>
              <a:gd name="T15" fmla="*/ 1002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06" y="9230"/>
                </a:moveTo>
                <a:cubicBezTo>
                  <a:pt x="15216" y="6988"/>
                  <a:pt x="13145" y="5458"/>
                  <a:pt x="10800" y="5458"/>
                </a:cubicBezTo>
                <a:cubicBezTo>
                  <a:pt x="9474" y="5457"/>
                  <a:pt x="8196" y="5950"/>
                  <a:pt x="7213" y="6840"/>
                </a:cubicBezTo>
                <a:lnTo>
                  <a:pt x="3549" y="2795"/>
                </a:lnTo>
                <a:cubicBezTo>
                  <a:pt x="5536" y="996"/>
                  <a:pt x="8120" y="-1"/>
                  <a:pt x="10800" y="0"/>
                </a:cubicBezTo>
                <a:cubicBezTo>
                  <a:pt x="15542" y="0"/>
                  <a:pt x="19729" y="3093"/>
                  <a:pt x="21123" y="7626"/>
                </a:cubicBezTo>
                <a:lnTo>
                  <a:pt x="23703" y="6833"/>
                </a:lnTo>
                <a:lnTo>
                  <a:pt x="20109" y="13617"/>
                </a:lnTo>
                <a:lnTo>
                  <a:pt x="13325" y="10023"/>
                </a:lnTo>
                <a:lnTo>
                  <a:pt x="15906" y="9230"/>
                </a:lnTo>
                <a:close/>
              </a:path>
            </a:pathLst>
          </a:custGeom>
          <a:solidFill>
            <a:srgbClr val="DDDDDD"/>
          </a:solidFill>
          <a:ln w="9525">
            <a:solidFill>
              <a:srgbClr val="C0C0C0"/>
            </a:solidFill>
            <a:miter lim="800000"/>
            <a:headEnd/>
            <a:tailEnd/>
          </a:ln>
          <a:effectLst/>
        </p:spPr>
        <p:txBody>
          <a:bodyPr wrap="none" anchor="ctr"/>
          <a:lstStyle/>
          <a:p>
            <a:endParaRPr lang="es-CL"/>
          </a:p>
        </p:txBody>
      </p:sp>
      <p:sp>
        <p:nvSpPr>
          <p:cNvPr id="155658" name="AutoShape 10"/>
          <p:cNvSpPr>
            <a:spLocks noChangeArrowheads="1"/>
          </p:cNvSpPr>
          <p:nvPr/>
        </p:nvSpPr>
        <p:spPr bwMode="auto">
          <a:xfrm rot="21472225" flipH="1">
            <a:off x="2697163" y="2060575"/>
            <a:ext cx="1223962" cy="1584325"/>
          </a:xfrm>
          <a:custGeom>
            <a:avLst/>
            <a:gdLst>
              <a:gd name="G0" fmla="+- -2725 0 0"/>
              <a:gd name="G1" fmla="+- -8261847 0 0"/>
              <a:gd name="G2" fmla="+- -2725 0 -8261847"/>
              <a:gd name="G3" fmla="+- 10800 0 0"/>
              <a:gd name="G4" fmla="+- 0 0 -2725"/>
              <a:gd name="T0" fmla="*/ 360 256 1"/>
              <a:gd name="T1" fmla="*/ 0 256 1"/>
              <a:gd name="G5" fmla="+- G2 T0 T1"/>
              <a:gd name="G6" fmla="?: G2 G2 G5"/>
              <a:gd name="G7" fmla="+- 0 0 G6"/>
              <a:gd name="G8" fmla="+- 4135 0 0"/>
              <a:gd name="G9" fmla="+- 0 0 -8261847"/>
              <a:gd name="G10" fmla="+- 4135 0 2700"/>
              <a:gd name="G11" fmla="cos G10 -2725"/>
              <a:gd name="G12" fmla="sin G10 -2725"/>
              <a:gd name="G13" fmla="cos 13500 -2725"/>
              <a:gd name="G14" fmla="sin 13500 -2725"/>
              <a:gd name="G15" fmla="+- G11 10800 0"/>
              <a:gd name="G16" fmla="+- G12 10800 0"/>
              <a:gd name="G17" fmla="+- G13 10800 0"/>
              <a:gd name="G18" fmla="+- G14 10800 0"/>
              <a:gd name="G19" fmla="*/ 4135 1 2"/>
              <a:gd name="G20" fmla="+- G19 5400 0"/>
              <a:gd name="G21" fmla="cos G20 -2725"/>
              <a:gd name="G22" fmla="sin G20 -2725"/>
              <a:gd name="G23" fmla="+- G21 10800 0"/>
              <a:gd name="G24" fmla="+- G12 G23 G22"/>
              <a:gd name="G25" fmla="+- G22 G23 G11"/>
              <a:gd name="G26" fmla="cos 10800 -2725"/>
              <a:gd name="G27" fmla="sin 10800 -2725"/>
              <a:gd name="G28" fmla="cos 4135 -2725"/>
              <a:gd name="G29" fmla="sin 4135 -2725"/>
              <a:gd name="G30" fmla="+- G26 10800 0"/>
              <a:gd name="G31" fmla="+- G27 10800 0"/>
              <a:gd name="G32" fmla="+- G28 10800 0"/>
              <a:gd name="G33" fmla="+- G29 10800 0"/>
              <a:gd name="G34" fmla="+- G19 5400 0"/>
              <a:gd name="G35" fmla="cos G34 -8261847"/>
              <a:gd name="G36" fmla="sin G34 -8261847"/>
              <a:gd name="G37" fmla="+/ -8261847 -2725 2"/>
              <a:gd name="T2" fmla="*/ 180 256 1"/>
              <a:gd name="T3" fmla="*/ 0 256 1"/>
              <a:gd name="G38" fmla="+- G37 T2 T3"/>
              <a:gd name="G39" fmla="?: G2 G37 G38"/>
              <a:gd name="G40" fmla="cos 10800 G39"/>
              <a:gd name="G41" fmla="sin 10800 G39"/>
              <a:gd name="G42" fmla="cos 4135 G39"/>
              <a:gd name="G43" fmla="sin 4135 G39"/>
              <a:gd name="G44" fmla="+- G40 10800 0"/>
              <a:gd name="G45" fmla="+- G41 10800 0"/>
              <a:gd name="G46" fmla="+- G42 10800 0"/>
              <a:gd name="G47" fmla="+- G43 10800 0"/>
              <a:gd name="G48" fmla="+- G35 10800 0"/>
              <a:gd name="G49" fmla="+- G36 10800 0"/>
              <a:gd name="T4" fmla="*/ 15694 w 21600"/>
              <a:gd name="T5" fmla="*/ 1172 h 21600"/>
              <a:gd name="T6" fmla="*/ 6403 w 21600"/>
              <a:gd name="T7" fmla="*/ 4763 h 21600"/>
              <a:gd name="T8" fmla="*/ 12673 w 21600"/>
              <a:gd name="T9" fmla="*/ 7113 h 21600"/>
              <a:gd name="T10" fmla="*/ 24299 w 21600"/>
              <a:gd name="T11" fmla="*/ 10790 h 21600"/>
              <a:gd name="T12" fmla="*/ 18271 w 21600"/>
              <a:gd name="T13" fmla="*/ 16827 h 21600"/>
              <a:gd name="T14" fmla="*/ 12234 w 21600"/>
              <a:gd name="T15" fmla="*/ 1079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934" y="10796"/>
                </a:moveTo>
                <a:cubicBezTo>
                  <a:pt x="14933" y="8514"/>
                  <a:pt x="13082" y="6665"/>
                  <a:pt x="10800" y="6665"/>
                </a:cubicBezTo>
                <a:cubicBezTo>
                  <a:pt x="9925" y="6664"/>
                  <a:pt x="9072" y="6942"/>
                  <a:pt x="8365" y="7457"/>
                </a:cubicBezTo>
                <a:lnTo>
                  <a:pt x="4441" y="2069"/>
                </a:lnTo>
                <a:cubicBezTo>
                  <a:pt x="6288" y="724"/>
                  <a:pt x="8515" y="-1"/>
                  <a:pt x="10800" y="0"/>
                </a:cubicBezTo>
                <a:cubicBezTo>
                  <a:pt x="16761" y="0"/>
                  <a:pt x="21595" y="4830"/>
                  <a:pt x="21599" y="10792"/>
                </a:cubicBezTo>
                <a:lnTo>
                  <a:pt x="24299" y="10790"/>
                </a:lnTo>
                <a:lnTo>
                  <a:pt x="18271" y="16827"/>
                </a:lnTo>
                <a:lnTo>
                  <a:pt x="12234" y="10798"/>
                </a:lnTo>
                <a:lnTo>
                  <a:pt x="14934" y="10796"/>
                </a:lnTo>
                <a:close/>
              </a:path>
            </a:pathLst>
          </a:custGeom>
          <a:solidFill>
            <a:srgbClr val="DDDDDD"/>
          </a:solidFill>
          <a:ln w="9525">
            <a:solidFill>
              <a:srgbClr val="C0C0C0"/>
            </a:solidFill>
            <a:miter lim="800000"/>
            <a:headEnd/>
            <a:tailEnd/>
          </a:ln>
          <a:effectLst/>
        </p:spPr>
        <p:txBody>
          <a:bodyPr wrap="none" anchor="ctr"/>
          <a:lstStyle/>
          <a:p>
            <a:endParaRPr lang="es-CL"/>
          </a:p>
        </p:txBody>
      </p:sp>
      <p:sp>
        <p:nvSpPr>
          <p:cNvPr id="155659" name="AutoShape 11"/>
          <p:cNvSpPr>
            <a:spLocks noChangeArrowheads="1"/>
          </p:cNvSpPr>
          <p:nvPr/>
        </p:nvSpPr>
        <p:spPr bwMode="auto">
          <a:xfrm rot="14790168" flipH="1">
            <a:off x="2501900" y="3627438"/>
            <a:ext cx="1666875" cy="1558925"/>
          </a:xfrm>
          <a:custGeom>
            <a:avLst/>
            <a:gdLst>
              <a:gd name="G0" fmla="+- -1119915 0 0"/>
              <a:gd name="G1" fmla="+- -8661815 0 0"/>
              <a:gd name="G2" fmla="+- -1119915 0 -8661815"/>
              <a:gd name="G3" fmla="+- 10800 0 0"/>
              <a:gd name="G4" fmla="+- 0 0 -1119915"/>
              <a:gd name="T0" fmla="*/ 360 256 1"/>
              <a:gd name="T1" fmla="*/ 0 256 1"/>
              <a:gd name="G5" fmla="+- G2 T0 T1"/>
              <a:gd name="G6" fmla="?: G2 G2 G5"/>
              <a:gd name="G7" fmla="+- 0 0 G6"/>
              <a:gd name="G8" fmla="+- 5342 0 0"/>
              <a:gd name="G9" fmla="+- 0 0 -8661815"/>
              <a:gd name="G10" fmla="+- 5342 0 2700"/>
              <a:gd name="G11" fmla="cos G10 -1119915"/>
              <a:gd name="G12" fmla="sin G10 -1119915"/>
              <a:gd name="G13" fmla="cos 13500 -1119915"/>
              <a:gd name="G14" fmla="sin 13500 -1119915"/>
              <a:gd name="G15" fmla="+- G11 10800 0"/>
              <a:gd name="G16" fmla="+- G12 10800 0"/>
              <a:gd name="G17" fmla="+- G13 10800 0"/>
              <a:gd name="G18" fmla="+- G14 10800 0"/>
              <a:gd name="G19" fmla="*/ 5342 1 2"/>
              <a:gd name="G20" fmla="+- G19 5400 0"/>
              <a:gd name="G21" fmla="cos G20 -1119915"/>
              <a:gd name="G22" fmla="sin G20 -1119915"/>
              <a:gd name="G23" fmla="+- G21 10800 0"/>
              <a:gd name="G24" fmla="+- G12 G23 G22"/>
              <a:gd name="G25" fmla="+- G22 G23 G11"/>
              <a:gd name="G26" fmla="cos 10800 -1119915"/>
              <a:gd name="G27" fmla="sin 10800 -1119915"/>
              <a:gd name="G28" fmla="cos 5342 -1119915"/>
              <a:gd name="G29" fmla="sin 5342 -1119915"/>
              <a:gd name="G30" fmla="+- G26 10800 0"/>
              <a:gd name="G31" fmla="+- G27 10800 0"/>
              <a:gd name="G32" fmla="+- G28 10800 0"/>
              <a:gd name="G33" fmla="+- G29 10800 0"/>
              <a:gd name="G34" fmla="+- G19 5400 0"/>
              <a:gd name="G35" fmla="cos G34 -8661815"/>
              <a:gd name="G36" fmla="sin G34 -8661815"/>
              <a:gd name="G37" fmla="+/ -8661815 -1119915 2"/>
              <a:gd name="T2" fmla="*/ 180 256 1"/>
              <a:gd name="T3" fmla="*/ 0 256 1"/>
              <a:gd name="G38" fmla="+- G37 T2 T3"/>
              <a:gd name="G39" fmla="?: G2 G37 G38"/>
              <a:gd name="G40" fmla="cos 10800 G39"/>
              <a:gd name="G41" fmla="sin 10800 G39"/>
              <a:gd name="G42" fmla="cos 5342 G39"/>
              <a:gd name="G43" fmla="sin 5342 G39"/>
              <a:gd name="G44" fmla="+- G40 10800 0"/>
              <a:gd name="G45" fmla="+- G41 10800 0"/>
              <a:gd name="G46" fmla="+- G42 10800 0"/>
              <a:gd name="G47" fmla="+- G43 10800 0"/>
              <a:gd name="G48" fmla="+- G35 10800 0"/>
              <a:gd name="G49" fmla="+- G36 10800 0"/>
              <a:gd name="T4" fmla="*/ 13662 w 21600"/>
              <a:gd name="T5" fmla="*/ 386 h 21600"/>
              <a:gd name="T6" fmla="*/ 5381 w 21600"/>
              <a:gd name="T7" fmla="*/ 4818 h 21600"/>
              <a:gd name="T8" fmla="*/ 12216 w 21600"/>
              <a:gd name="T9" fmla="*/ 5649 h 21600"/>
              <a:gd name="T10" fmla="*/ 23703 w 21600"/>
              <a:gd name="T11" fmla="*/ 6833 h 21600"/>
              <a:gd name="T12" fmla="*/ 20109 w 21600"/>
              <a:gd name="T13" fmla="*/ 13617 h 21600"/>
              <a:gd name="T14" fmla="*/ 13325 w 21600"/>
              <a:gd name="T15" fmla="*/ 1002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06" y="9230"/>
                </a:moveTo>
                <a:cubicBezTo>
                  <a:pt x="15216" y="6988"/>
                  <a:pt x="13145" y="5458"/>
                  <a:pt x="10800" y="5458"/>
                </a:cubicBezTo>
                <a:cubicBezTo>
                  <a:pt x="9474" y="5457"/>
                  <a:pt x="8196" y="5950"/>
                  <a:pt x="7213" y="6840"/>
                </a:cubicBezTo>
                <a:lnTo>
                  <a:pt x="3549" y="2795"/>
                </a:lnTo>
                <a:cubicBezTo>
                  <a:pt x="5536" y="996"/>
                  <a:pt x="8120" y="-1"/>
                  <a:pt x="10800" y="0"/>
                </a:cubicBezTo>
                <a:cubicBezTo>
                  <a:pt x="15542" y="0"/>
                  <a:pt x="19729" y="3093"/>
                  <a:pt x="21123" y="7626"/>
                </a:cubicBezTo>
                <a:lnTo>
                  <a:pt x="23703" y="6833"/>
                </a:lnTo>
                <a:lnTo>
                  <a:pt x="20109" y="13617"/>
                </a:lnTo>
                <a:lnTo>
                  <a:pt x="13325" y="10023"/>
                </a:lnTo>
                <a:lnTo>
                  <a:pt x="15906" y="9230"/>
                </a:lnTo>
                <a:close/>
              </a:path>
            </a:pathLst>
          </a:custGeom>
          <a:solidFill>
            <a:srgbClr val="DDDDDD"/>
          </a:solidFill>
          <a:ln w="9525">
            <a:solidFill>
              <a:srgbClr val="C0C0C0"/>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56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5651"/>
                                        </p:tgtEl>
                                        <p:attrNameLst>
                                          <p:attrName>style.visibility</p:attrName>
                                        </p:attrNameLst>
                                      </p:cBhvr>
                                      <p:to>
                                        <p:strVal val="visible"/>
                                      </p:to>
                                    </p:set>
                                  </p:childTnLst>
                                </p:cTn>
                              </p:par>
                            </p:childTnLst>
                          </p:cTn>
                        </p:par>
                        <p:par>
                          <p:cTn id="10" fill="hold">
                            <p:stCondLst>
                              <p:cond delay="1000"/>
                            </p:stCondLst>
                            <p:childTnLst>
                              <p:par>
                                <p:cTn id="11" presetID="23" presetClass="entr" presetSubtype="16" fill="hold" grpId="0" nodeType="afterEffect">
                                  <p:stCondLst>
                                    <p:cond delay="2000"/>
                                  </p:stCondLst>
                                  <p:childTnLst>
                                    <p:set>
                                      <p:cBhvr>
                                        <p:cTn id="12" dur="1" fill="hold">
                                          <p:stCondLst>
                                            <p:cond delay="0"/>
                                          </p:stCondLst>
                                        </p:cTn>
                                        <p:tgtEl>
                                          <p:spTgt spid="155658"/>
                                        </p:tgtEl>
                                        <p:attrNameLst>
                                          <p:attrName>style.visibility</p:attrName>
                                        </p:attrNameLst>
                                      </p:cBhvr>
                                      <p:to>
                                        <p:strVal val="visible"/>
                                      </p:to>
                                    </p:set>
                                    <p:anim calcmode="lin" valueType="num">
                                      <p:cBhvr>
                                        <p:cTn id="13" dur="500" fill="hold"/>
                                        <p:tgtEl>
                                          <p:spTgt spid="155658"/>
                                        </p:tgtEl>
                                        <p:attrNameLst>
                                          <p:attrName>ppt_w</p:attrName>
                                        </p:attrNameLst>
                                      </p:cBhvr>
                                      <p:tavLst>
                                        <p:tav tm="0">
                                          <p:val>
                                            <p:fltVal val="0"/>
                                          </p:val>
                                        </p:tav>
                                        <p:tav tm="100000">
                                          <p:val>
                                            <p:strVal val="#ppt_w"/>
                                          </p:val>
                                        </p:tav>
                                      </p:tavLst>
                                    </p:anim>
                                    <p:anim calcmode="lin" valueType="num">
                                      <p:cBhvr>
                                        <p:cTn id="14" dur="500" fill="hold"/>
                                        <p:tgtEl>
                                          <p:spTgt spid="155658"/>
                                        </p:tgtEl>
                                        <p:attrNameLst>
                                          <p:attrName>ppt_h</p:attrName>
                                        </p:attrNameLst>
                                      </p:cBhvr>
                                      <p:tavLst>
                                        <p:tav tm="0">
                                          <p:val>
                                            <p:fltVal val="0"/>
                                          </p:val>
                                        </p:tav>
                                        <p:tav tm="100000">
                                          <p:val>
                                            <p:strVal val="#ppt_h"/>
                                          </p:val>
                                        </p:tav>
                                      </p:tavLst>
                                    </p:anim>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499"/>
                                          </p:stCondLst>
                                        </p:cTn>
                                        <p:tgtEl>
                                          <p:spTgt spid="155652"/>
                                        </p:tgtEl>
                                        <p:attrNameLst>
                                          <p:attrName>style.visibility</p:attrName>
                                        </p:attrNameLst>
                                      </p:cBhvr>
                                      <p:to>
                                        <p:strVal val="visible"/>
                                      </p:to>
                                    </p:set>
                                  </p:childTnLst>
                                </p:cTn>
                              </p:par>
                            </p:childTnLst>
                          </p:cTn>
                        </p:par>
                        <p:par>
                          <p:cTn id="18" fill="hold">
                            <p:stCondLst>
                              <p:cond delay="4000"/>
                            </p:stCondLst>
                            <p:childTnLst>
                              <p:par>
                                <p:cTn id="19" presetID="23" presetClass="entr" presetSubtype="16" fill="hold" grpId="0" nodeType="afterEffect">
                                  <p:stCondLst>
                                    <p:cond delay="2000"/>
                                  </p:stCondLst>
                                  <p:childTnLst>
                                    <p:set>
                                      <p:cBhvr>
                                        <p:cTn id="20" dur="1" fill="hold">
                                          <p:stCondLst>
                                            <p:cond delay="0"/>
                                          </p:stCondLst>
                                        </p:cTn>
                                        <p:tgtEl>
                                          <p:spTgt spid="155659"/>
                                        </p:tgtEl>
                                        <p:attrNameLst>
                                          <p:attrName>style.visibility</p:attrName>
                                        </p:attrNameLst>
                                      </p:cBhvr>
                                      <p:to>
                                        <p:strVal val="visible"/>
                                      </p:to>
                                    </p:set>
                                    <p:anim calcmode="lin" valueType="num">
                                      <p:cBhvr>
                                        <p:cTn id="21" dur="500" fill="hold"/>
                                        <p:tgtEl>
                                          <p:spTgt spid="155659"/>
                                        </p:tgtEl>
                                        <p:attrNameLst>
                                          <p:attrName>ppt_w</p:attrName>
                                        </p:attrNameLst>
                                      </p:cBhvr>
                                      <p:tavLst>
                                        <p:tav tm="0">
                                          <p:val>
                                            <p:fltVal val="0"/>
                                          </p:val>
                                        </p:tav>
                                        <p:tav tm="100000">
                                          <p:val>
                                            <p:strVal val="#ppt_w"/>
                                          </p:val>
                                        </p:tav>
                                      </p:tavLst>
                                    </p:anim>
                                    <p:anim calcmode="lin" valueType="num">
                                      <p:cBhvr>
                                        <p:cTn id="22" dur="500" fill="hold"/>
                                        <p:tgtEl>
                                          <p:spTgt spid="155659"/>
                                        </p:tgtEl>
                                        <p:attrNameLst>
                                          <p:attrName>ppt_h</p:attrName>
                                        </p:attrNameLst>
                                      </p:cBhvr>
                                      <p:tavLst>
                                        <p:tav tm="0">
                                          <p:val>
                                            <p:fltVal val="0"/>
                                          </p:val>
                                        </p:tav>
                                        <p:tav tm="100000">
                                          <p:val>
                                            <p:strVal val="#ppt_h"/>
                                          </p:val>
                                        </p:tav>
                                      </p:tavLst>
                                    </p:anim>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499"/>
                                          </p:stCondLst>
                                        </p:cTn>
                                        <p:tgtEl>
                                          <p:spTgt spid="155653"/>
                                        </p:tgtEl>
                                        <p:attrNameLst>
                                          <p:attrName>style.visibility</p:attrName>
                                        </p:attrNameLst>
                                      </p:cBhvr>
                                      <p:to>
                                        <p:strVal val="visible"/>
                                      </p:to>
                                    </p:set>
                                  </p:childTnLst>
                                </p:cTn>
                              </p:par>
                            </p:childTnLst>
                          </p:cTn>
                        </p:par>
                        <p:par>
                          <p:cTn id="26" fill="hold">
                            <p:stCondLst>
                              <p:cond delay="7000"/>
                            </p:stCondLst>
                            <p:childTnLst>
                              <p:par>
                                <p:cTn id="27" presetID="23" presetClass="entr" presetSubtype="16" fill="hold" grpId="0" nodeType="afterEffect">
                                  <p:stCondLst>
                                    <p:cond delay="2000"/>
                                  </p:stCondLst>
                                  <p:childTnLst>
                                    <p:set>
                                      <p:cBhvr>
                                        <p:cTn id="28" dur="1" fill="hold">
                                          <p:stCondLst>
                                            <p:cond delay="0"/>
                                          </p:stCondLst>
                                        </p:cTn>
                                        <p:tgtEl>
                                          <p:spTgt spid="155657"/>
                                        </p:tgtEl>
                                        <p:attrNameLst>
                                          <p:attrName>style.visibility</p:attrName>
                                        </p:attrNameLst>
                                      </p:cBhvr>
                                      <p:to>
                                        <p:strVal val="visible"/>
                                      </p:to>
                                    </p:set>
                                    <p:anim calcmode="lin" valueType="num">
                                      <p:cBhvr>
                                        <p:cTn id="29" dur="500" fill="hold"/>
                                        <p:tgtEl>
                                          <p:spTgt spid="155657"/>
                                        </p:tgtEl>
                                        <p:attrNameLst>
                                          <p:attrName>ppt_w</p:attrName>
                                        </p:attrNameLst>
                                      </p:cBhvr>
                                      <p:tavLst>
                                        <p:tav tm="0">
                                          <p:val>
                                            <p:fltVal val="0"/>
                                          </p:val>
                                        </p:tav>
                                        <p:tav tm="100000">
                                          <p:val>
                                            <p:strVal val="#ppt_w"/>
                                          </p:val>
                                        </p:tav>
                                      </p:tavLst>
                                    </p:anim>
                                    <p:anim calcmode="lin" valueType="num">
                                      <p:cBhvr>
                                        <p:cTn id="30" dur="500" fill="hold"/>
                                        <p:tgtEl>
                                          <p:spTgt spid="155657"/>
                                        </p:tgtEl>
                                        <p:attrNameLst>
                                          <p:attrName>ppt_h</p:attrName>
                                        </p:attrNameLst>
                                      </p:cBhvr>
                                      <p:tavLst>
                                        <p:tav tm="0">
                                          <p:val>
                                            <p:fltVal val="0"/>
                                          </p:val>
                                        </p:tav>
                                        <p:tav tm="100000">
                                          <p:val>
                                            <p:strVal val="#ppt_h"/>
                                          </p:val>
                                        </p:tav>
                                      </p:tavLst>
                                    </p:anim>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499"/>
                                          </p:stCondLst>
                                        </p:cTn>
                                        <p:tgtEl>
                                          <p:spTgt spid="155654"/>
                                        </p:tgtEl>
                                        <p:attrNameLst>
                                          <p:attrName>style.visibility</p:attrName>
                                        </p:attrNameLst>
                                      </p:cBhvr>
                                      <p:to>
                                        <p:strVal val="visible"/>
                                      </p:to>
                                    </p:set>
                                  </p:childTnLst>
                                </p:cTn>
                              </p:par>
                            </p:childTnLst>
                          </p:cTn>
                        </p:par>
                        <p:par>
                          <p:cTn id="34" fill="hold">
                            <p:stCondLst>
                              <p:cond delay="10000"/>
                            </p:stCondLst>
                            <p:childTnLst>
                              <p:par>
                                <p:cTn id="35" presetID="23" presetClass="entr" presetSubtype="16" fill="hold" grpId="0" nodeType="afterEffect">
                                  <p:stCondLst>
                                    <p:cond delay="0"/>
                                  </p:stCondLst>
                                  <p:childTnLst>
                                    <p:set>
                                      <p:cBhvr>
                                        <p:cTn id="36" dur="1" fill="hold">
                                          <p:stCondLst>
                                            <p:cond delay="0"/>
                                          </p:stCondLst>
                                        </p:cTn>
                                        <p:tgtEl>
                                          <p:spTgt spid="155656"/>
                                        </p:tgtEl>
                                        <p:attrNameLst>
                                          <p:attrName>style.visibility</p:attrName>
                                        </p:attrNameLst>
                                      </p:cBhvr>
                                      <p:to>
                                        <p:strVal val="visible"/>
                                      </p:to>
                                    </p:set>
                                    <p:anim calcmode="lin" valueType="num">
                                      <p:cBhvr>
                                        <p:cTn id="37" dur="500" fill="hold"/>
                                        <p:tgtEl>
                                          <p:spTgt spid="155656"/>
                                        </p:tgtEl>
                                        <p:attrNameLst>
                                          <p:attrName>ppt_w</p:attrName>
                                        </p:attrNameLst>
                                      </p:cBhvr>
                                      <p:tavLst>
                                        <p:tav tm="0">
                                          <p:val>
                                            <p:fltVal val="0"/>
                                          </p:val>
                                        </p:tav>
                                        <p:tav tm="100000">
                                          <p:val>
                                            <p:strVal val="#ppt_w"/>
                                          </p:val>
                                        </p:tav>
                                      </p:tavLst>
                                    </p:anim>
                                    <p:anim calcmode="lin" valueType="num">
                                      <p:cBhvr>
                                        <p:cTn id="38" dur="500" fill="hold"/>
                                        <p:tgtEl>
                                          <p:spTgt spid="155656"/>
                                        </p:tgtEl>
                                        <p:attrNameLst>
                                          <p:attrName>ppt_h</p:attrName>
                                        </p:attrNameLst>
                                      </p:cBhvr>
                                      <p:tavLst>
                                        <p:tav tm="0">
                                          <p:val>
                                            <p:fltVal val="0"/>
                                          </p:val>
                                        </p:tav>
                                        <p:tav tm="100000">
                                          <p:val>
                                            <p:strVal val="#ppt_h"/>
                                          </p:val>
                                        </p:tav>
                                      </p:tavLst>
                                    </p:anim>
                                  </p:childTnLst>
                                </p:cTn>
                              </p:par>
                            </p:childTnLst>
                          </p:cTn>
                        </p:par>
                        <p:par>
                          <p:cTn id="39" fill="hold">
                            <p:stCondLst>
                              <p:cond delay="10500"/>
                            </p:stCondLst>
                            <p:childTnLst>
                              <p:par>
                                <p:cTn id="40" presetID="23" presetClass="entr" presetSubtype="16" fill="hold" grpId="0" nodeType="afterEffect">
                                  <p:stCondLst>
                                    <p:cond delay="1000"/>
                                  </p:stCondLst>
                                  <p:childTnLst>
                                    <p:set>
                                      <p:cBhvr>
                                        <p:cTn id="41" dur="1" fill="hold">
                                          <p:stCondLst>
                                            <p:cond delay="0"/>
                                          </p:stCondLst>
                                        </p:cTn>
                                        <p:tgtEl>
                                          <p:spTgt spid="155655"/>
                                        </p:tgtEl>
                                        <p:attrNameLst>
                                          <p:attrName>style.visibility</p:attrName>
                                        </p:attrNameLst>
                                      </p:cBhvr>
                                      <p:to>
                                        <p:strVal val="visible"/>
                                      </p:to>
                                    </p:set>
                                    <p:anim calcmode="lin" valueType="num">
                                      <p:cBhvr>
                                        <p:cTn id="42" dur="500" fill="hold"/>
                                        <p:tgtEl>
                                          <p:spTgt spid="155655"/>
                                        </p:tgtEl>
                                        <p:attrNameLst>
                                          <p:attrName>ppt_w</p:attrName>
                                        </p:attrNameLst>
                                      </p:cBhvr>
                                      <p:tavLst>
                                        <p:tav tm="0">
                                          <p:val>
                                            <p:fltVal val="0"/>
                                          </p:val>
                                        </p:tav>
                                        <p:tav tm="100000">
                                          <p:val>
                                            <p:strVal val="#ppt_w"/>
                                          </p:val>
                                        </p:tav>
                                      </p:tavLst>
                                    </p:anim>
                                    <p:anim calcmode="lin" valueType="num">
                                      <p:cBhvr>
                                        <p:cTn id="43" dur="500" fill="hold"/>
                                        <p:tgtEl>
                                          <p:spTgt spid="1556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utoUpdateAnimBg="0"/>
      <p:bldP spid="155651" grpId="0" autoUpdateAnimBg="0"/>
      <p:bldP spid="155652" grpId="0" autoUpdateAnimBg="0"/>
      <p:bldP spid="155653" grpId="0" autoUpdateAnimBg="0"/>
      <p:bldP spid="155654" grpId="0" autoUpdateAnimBg="0"/>
      <p:bldP spid="155655" grpId="0" animBg="1" autoUpdateAnimBg="0"/>
      <p:bldP spid="155656" grpId="0" animBg="1"/>
      <p:bldP spid="155657" grpId="0" animBg="1"/>
      <p:bldP spid="155658" grpId="0" animBg="1"/>
      <p:bldP spid="1556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2339975" y="981075"/>
            <a:ext cx="5400675" cy="822325"/>
          </a:xfrm>
          <a:prstGeom prst="rect">
            <a:avLst/>
          </a:prstGeom>
          <a:noFill/>
          <a:ln w="9525">
            <a:noFill/>
            <a:miter lim="800000"/>
            <a:headEnd/>
            <a:tailEnd/>
          </a:ln>
          <a:effectLst/>
        </p:spPr>
        <p:txBody>
          <a:bodyPr>
            <a:spAutoFit/>
          </a:bodyPr>
          <a:lstStyle/>
          <a:p>
            <a:pPr algn="ctr"/>
            <a:r>
              <a:rPr lang="es-ES" sz="2400" b="1">
                <a:solidFill>
                  <a:srgbClr val="FF0000"/>
                </a:solidFill>
                <a:latin typeface="Century Gothic" pitchFamily="34" charset="0"/>
              </a:rPr>
              <a:t>¿En qué áreas se concentra la </a:t>
            </a:r>
          </a:p>
          <a:p>
            <a:pPr algn="ctr"/>
            <a:r>
              <a:rPr lang="es-ES" sz="2400" b="1">
                <a:solidFill>
                  <a:srgbClr val="FF0000"/>
                </a:solidFill>
                <a:latin typeface="Century Gothic" pitchFamily="34" charset="0"/>
              </a:rPr>
              <a:t>inversión extranjera en Chile?</a:t>
            </a:r>
          </a:p>
        </p:txBody>
      </p:sp>
      <p:sp>
        <p:nvSpPr>
          <p:cNvPr id="156675" name="Rectangle 3"/>
          <p:cNvSpPr>
            <a:spLocks noChangeArrowheads="1"/>
          </p:cNvSpPr>
          <p:nvPr/>
        </p:nvSpPr>
        <p:spPr bwMode="auto">
          <a:xfrm>
            <a:off x="5795963" y="2349500"/>
            <a:ext cx="3028950" cy="2530475"/>
          </a:xfrm>
          <a:prstGeom prst="rect">
            <a:avLst/>
          </a:prstGeom>
          <a:noFill/>
          <a:ln w="9525">
            <a:noFill/>
            <a:miter lim="800000"/>
            <a:headEnd/>
            <a:tailEnd/>
          </a:ln>
          <a:effectLst/>
        </p:spPr>
        <p:txBody>
          <a:bodyPr anchor="ctr">
            <a:spAutoFit/>
          </a:bodyPr>
          <a:lstStyle/>
          <a:p>
            <a:pPr algn="ctr"/>
            <a:r>
              <a:rPr lang="es-CL" sz="2000">
                <a:latin typeface="Century Gothic" pitchFamily="34" charset="0"/>
              </a:rPr>
              <a:t>Durante el</a:t>
            </a:r>
          </a:p>
          <a:p>
            <a:pPr algn="ctr"/>
            <a:r>
              <a:rPr lang="es-CL" sz="2000">
                <a:latin typeface="Century Gothic" pitchFamily="34" charset="0"/>
              </a:rPr>
              <a:t>año 2005 se invirtieron </a:t>
            </a:r>
          </a:p>
          <a:p>
            <a:pPr algn="ctr"/>
            <a:r>
              <a:rPr lang="es-CL" sz="2000">
                <a:latin typeface="Century Gothic" pitchFamily="34" charset="0"/>
              </a:rPr>
              <a:t>en Chile  más de       US $ 6.400 millones.</a:t>
            </a:r>
          </a:p>
          <a:p>
            <a:pPr algn="ctr"/>
            <a:r>
              <a:rPr lang="es-CL" sz="2000">
                <a:latin typeface="Century Gothic" pitchFamily="34" charset="0"/>
              </a:rPr>
              <a:t>Las </a:t>
            </a:r>
            <a:r>
              <a:rPr lang="es-CL" sz="2000" b="1">
                <a:solidFill>
                  <a:schemeClr val="accent2"/>
                </a:solidFill>
                <a:latin typeface="Century Gothic" pitchFamily="34" charset="0"/>
              </a:rPr>
              <a:t>principales inversiones</a:t>
            </a:r>
          </a:p>
          <a:p>
            <a:pPr algn="ctr"/>
            <a:r>
              <a:rPr lang="es-CL" sz="2000" b="1">
                <a:solidFill>
                  <a:schemeClr val="accent2"/>
                </a:solidFill>
                <a:latin typeface="Century Gothic" pitchFamily="34" charset="0"/>
              </a:rPr>
              <a:t>estuvieron en el sector minero.</a:t>
            </a:r>
            <a:r>
              <a:rPr lang="es-CL" sz="2000">
                <a:latin typeface="Century Gothic" pitchFamily="34" charset="0"/>
              </a:rPr>
              <a:t> </a:t>
            </a:r>
          </a:p>
        </p:txBody>
      </p:sp>
      <p:grpSp>
        <p:nvGrpSpPr>
          <p:cNvPr id="2" name="Group 4"/>
          <p:cNvGrpSpPr>
            <a:grpSpLocks/>
          </p:cNvGrpSpPr>
          <p:nvPr/>
        </p:nvGrpSpPr>
        <p:grpSpPr bwMode="auto">
          <a:xfrm>
            <a:off x="1763713" y="2349500"/>
            <a:ext cx="3887787" cy="3830638"/>
            <a:chOff x="1111" y="1480"/>
            <a:chExt cx="2449" cy="2413"/>
          </a:xfrm>
        </p:grpSpPr>
        <p:pic>
          <p:nvPicPr>
            <p:cNvPr id="156677" name="Picture 5" descr="pascua-lamanieve1"/>
            <p:cNvPicPr>
              <a:picLocks noChangeAspect="1" noChangeArrowheads="1"/>
            </p:cNvPicPr>
            <p:nvPr/>
          </p:nvPicPr>
          <p:blipFill>
            <a:blip r:embed="rId2" cstate="print"/>
            <a:srcRect/>
            <a:stretch>
              <a:fillRect/>
            </a:stretch>
          </p:blipFill>
          <p:spPr bwMode="auto">
            <a:xfrm>
              <a:off x="1111" y="1480"/>
              <a:ext cx="2449" cy="1572"/>
            </a:xfrm>
            <a:prstGeom prst="rect">
              <a:avLst/>
            </a:prstGeom>
            <a:noFill/>
            <a:ln w="38100" cmpd="dbl">
              <a:solidFill>
                <a:schemeClr val="tx1"/>
              </a:solidFill>
              <a:miter lim="800000"/>
              <a:headEnd/>
              <a:tailEnd/>
            </a:ln>
          </p:spPr>
        </p:pic>
        <p:sp>
          <p:nvSpPr>
            <p:cNvPr id="156678" name="Text Box 6"/>
            <p:cNvSpPr txBox="1">
              <a:spLocks noChangeArrowheads="1"/>
            </p:cNvSpPr>
            <p:nvPr/>
          </p:nvSpPr>
          <p:spPr bwMode="auto">
            <a:xfrm>
              <a:off x="1267" y="3067"/>
              <a:ext cx="2104" cy="826"/>
            </a:xfrm>
            <a:prstGeom prst="rect">
              <a:avLst/>
            </a:prstGeom>
            <a:noFill/>
            <a:ln w="9525">
              <a:noFill/>
              <a:miter lim="800000"/>
              <a:headEnd/>
              <a:tailEnd/>
            </a:ln>
            <a:effectLst/>
          </p:spPr>
          <p:txBody>
            <a:bodyPr wrap="none">
              <a:spAutoFit/>
            </a:bodyPr>
            <a:lstStyle/>
            <a:p>
              <a:pPr algn="ctr"/>
              <a:r>
                <a:rPr lang="es-ES" sz="2000" b="1">
                  <a:solidFill>
                    <a:schemeClr val="accent2"/>
                  </a:solidFill>
                  <a:latin typeface="Century Gothic" pitchFamily="34" charset="0"/>
                </a:rPr>
                <a:t>Pascua Lama</a:t>
              </a:r>
              <a:r>
                <a:rPr lang="es-ES" sz="2000">
                  <a:latin typeface="Century Gothic" pitchFamily="34" charset="0"/>
                </a:rPr>
                <a:t>. Uno de los </a:t>
              </a:r>
            </a:p>
            <a:p>
              <a:pPr algn="ctr"/>
              <a:r>
                <a:rPr lang="es-ES" sz="2000">
                  <a:latin typeface="Century Gothic" pitchFamily="34" charset="0"/>
                </a:rPr>
                <a:t>proyectos mineros</a:t>
              </a:r>
            </a:p>
            <a:p>
              <a:pPr algn="ctr"/>
              <a:r>
                <a:rPr lang="es-ES" sz="2000">
                  <a:latin typeface="Century Gothic" pitchFamily="34" charset="0"/>
                </a:rPr>
                <a:t>de mayor inversión y </a:t>
              </a:r>
            </a:p>
            <a:p>
              <a:pPr algn="ctr"/>
              <a:r>
                <a:rPr lang="es-ES" sz="2000">
                  <a:latin typeface="Century Gothic" pitchFamily="34" charset="0"/>
                </a:rPr>
                <a:t>controversia ambiental.</a:t>
              </a:r>
            </a:p>
          </p:txBody>
        </p:sp>
      </p:grpSp>
      <p:sp>
        <p:nvSpPr>
          <p:cNvPr id="156679" name="Text Box 7"/>
          <p:cNvSpPr txBox="1">
            <a:spLocks noChangeArrowheads="1"/>
          </p:cNvSpPr>
          <p:nvPr/>
        </p:nvSpPr>
        <p:spPr bwMode="auto">
          <a:xfrm>
            <a:off x="7235825" y="5805488"/>
            <a:ext cx="790575" cy="396875"/>
          </a:xfrm>
          <a:prstGeom prst="rect">
            <a:avLst/>
          </a:prstGeom>
          <a:noFill/>
          <a:ln w="9525">
            <a:noFill/>
            <a:miter lim="800000"/>
            <a:headEnd/>
            <a:tailEnd/>
          </a:ln>
          <a:effectLst/>
        </p:spPr>
        <p:txBody>
          <a:bodyPr wrap="none">
            <a:spAutoFit/>
          </a:bodyPr>
          <a:lstStyle/>
          <a:p>
            <a:r>
              <a:rPr lang="es-ES" sz="2000" b="1" u="sng">
                <a:hlinkClick r:id="rId3" action="ppaction://hlinksldjump"/>
              </a:rPr>
              <a:t>atrás</a:t>
            </a:r>
            <a:endParaRPr lang="es-CL" sz="2000" b="1" u="sn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fill="hold"/>
                                        <p:tgtEl>
                                          <p:spTgt spid="156674"/>
                                        </p:tgtEl>
                                        <p:attrNameLst>
                                          <p:attrName>ppt_w</p:attrName>
                                        </p:attrNameLst>
                                      </p:cBhvr>
                                      <p:tavLst>
                                        <p:tav tm="0">
                                          <p:val>
                                            <p:fltVal val="0"/>
                                          </p:val>
                                        </p:tav>
                                        <p:tav tm="100000">
                                          <p:val>
                                            <p:strVal val="#ppt_w"/>
                                          </p:val>
                                        </p:tav>
                                      </p:tavLst>
                                    </p:anim>
                                    <p:anim calcmode="lin" valueType="num">
                                      <p:cBhvr>
                                        <p:cTn id="8" dur="500" fill="hold"/>
                                        <p:tgtEl>
                                          <p:spTgt spid="1566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56675"/>
                                        </p:tgtEl>
                                        <p:attrNameLst>
                                          <p:attrName>style.visibility</p:attrName>
                                        </p:attrNameLst>
                                      </p:cBhvr>
                                      <p:to>
                                        <p:strVal val="visible"/>
                                      </p:to>
                                    </p:set>
                                    <p:anim calcmode="lin" valueType="num">
                                      <p:cBhvr additive="base">
                                        <p:cTn id="15" dur="500" fill="hold"/>
                                        <p:tgtEl>
                                          <p:spTgt spid="156675"/>
                                        </p:tgtEl>
                                        <p:attrNameLst>
                                          <p:attrName>ppt_x</p:attrName>
                                        </p:attrNameLst>
                                      </p:cBhvr>
                                      <p:tavLst>
                                        <p:tav tm="0">
                                          <p:val>
                                            <p:strVal val="#ppt_x"/>
                                          </p:val>
                                        </p:tav>
                                        <p:tav tm="100000">
                                          <p:val>
                                            <p:strVal val="#ppt_x"/>
                                          </p:val>
                                        </p:tav>
                                      </p:tavLst>
                                    </p:anim>
                                    <p:anim calcmode="lin" valueType="num">
                                      <p:cBhvr additive="base">
                                        <p:cTn id="16" dur="500" fill="hold"/>
                                        <p:tgtEl>
                                          <p:spTgt spid="156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P spid="15667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403350" y="908050"/>
            <a:ext cx="1184275" cy="457200"/>
          </a:xfrm>
          <a:prstGeom prst="rect">
            <a:avLst/>
          </a:prstGeom>
          <a:noFill/>
          <a:ln w="9525">
            <a:noFill/>
            <a:miter lim="800000"/>
            <a:headEnd/>
            <a:tailEnd/>
          </a:ln>
          <a:effectLst/>
        </p:spPr>
        <p:txBody>
          <a:bodyPr wrap="none" anchor="ctr">
            <a:spAutoFit/>
          </a:bodyPr>
          <a:lstStyle/>
          <a:p>
            <a:r>
              <a:rPr lang="es-CL" sz="2400" b="1">
                <a:solidFill>
                  <a:srgbClr val="3333CC"/>
                </a:solidFill>
                <a:latin typeface="Century Gothic" pitchFamily="34" charset="0"/>
              </a:rPr>
              <a:t>b. Bien</a:t>
            </a:r>
          </a:p>
        </p:txBody>
      </p:sp>
      <p:pic>
        <p:nvPicPr>
          <p:cNvPr id="138243" name="Picture 3" descr="catalogo_bienes"/>
          <p:cNvPicPr>
            <a:picLocks noChangeAspect="1" noChangeArrowheads="1"/>
          </p:cNvPicPr>
          <p:nvPr/>
        </p:nvPicPr>
        <p:blipFill>
          <a:blip r:embed="rId2" cstate="print"/>
          <a:srcRect/>
          <a:stretch>
            <a:fillRect/>
          </a:stretch>
        </p:blipFill>
        <p:spPr bwMode="auto">
          <a:xfrm>
            <a:off x="1547813" y="1916113"/>
            <a:ext cx="3673475" cy="3222625"/>
          </a:xfrm>
          <a:prstGeom prst="rect">
            <a:avLst/>
          </a:prstGeom>
          <a:noFill/>
          <a:ln w="38100" cmpd="dbl">
            <a:solidFill>
              <a:schemeClr val="tx1"/>
            </a:solidFill>
            <a:miter lim="800000"/>
            <a:headEnd/>
            <a:tailEnd/>
          </a:ln>
        </p:spPr>
      </p:pic>
      <p:sp>
        <p:nvSpPr>
          <p:cNvPr id="138244" name="Rectangle 4"/>
          <p:cNvSpPr>
            <a:spLocks noChangeArrowheads="1"/>
          </p:cNvSpPr>
          <p:nvPr/>
        </p:nvSpPr>
        <p:spPr bwMode="auto">
          <a:xfrm>
            <a:off x="5795963" y="1862138"/>
            <a:ext cx="2879725" cy="3749675"/>
          </a:xfrm>
          <a:prstGeom prst="rect">
            <a:avLst/>
          </a:prstGeom>
          <a:noFill/>
          <a:ln w="9525">
            <a:noFill/>
            <a:miter lim="800000"/>
            <a:headEnd/>
            <a:tailEnd/>
          </a:ln>
          <a:effectLst/>
        </p:spPr>
        <p:txBody>
          <a:bodyPr anchor="ctr">
            <a:spAutoFit/>
          </a:bodyPr>
          <a:lstStyle/>
          <a:p>
            <a:pPr algn="just"/>
            <a:r>
              <a:rPr lang="es-ES_tradnl" sz="2000" b="1" dirty="0">
                <a:latin typeface="Century Gothic" pitchFamily="34" charset="0"/>
              </a:rPr>
              <a:t>Los bienes son todos aquellos elementos que sirven para satisfacer una necesidad humana y que, directa o indirectamente, proceden de la naturaleza y son transformados a través de procesos productivos.</a:t>
            </a:r>
            <a:r>
              <a:rPr lang="es-ES" sz="2000" b="1" dirty="0">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4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38243"/>
                                        </p:tgtEl>
                                        <p:attrNameLst>
                                          <p:attrName>style.visibility</p:attrName>
                                        </p:attrNameLst>
                                      </p:cBhvr>
                                      <p:to>
                                        <p:strVal val="visible"/>
                                      </p:to>
                                    </p:set>
                                    <p:anim calcmode="lin" valueType="num">
                                      <p:cBhvr>
                                        <p:cTn id="10" dur="500" fill="hold"/>
                                        <p:tgtEl>
                                          <p:spTgt spid="138243"/>
                                        </p:tgtEl>
                                        <p:attrNameLst>
                                          <p:attrName>ppt_w</p:attrName>
                                        </p:attrNameLst>
                                      </p:cBhvr>
                                      <p:tavLst>
                                        <p:tav tm="0">
                                          <p:val>
                                            <p:fltVal val="0"/>
                                          </p:val>
                                        </p:tav>
                                        <p:tav tm="100000">
                                          <p:val>
                                            <p:strVal val="#ppt_w"/>
                                          </p:val>
                                        </p:tav>
                                      </p:tavLst>
                                    </p:anim>
                                    <p:anim calcmode="lin" valueType="num">
                                      <p:cBhvr>
                                        <p:cTn id="11" dur="500" fill="hold"/>
                                        <p:tgtEl>
                                          <p:spTgt spid="138243"/>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1449388" y="2935288"/>
            <a:ext cx="7078662" cy="1190625"/>
          </a:xfrm>
          <a:prstGeom prst="rect">
            <a:avLst/>
          </a:prstGeom>
          <a:noFill/>
          <a:ln w="9525">
            <a:noFill/>
            <a:miter lim="800000"/>
            <a:headEnd/>
            <a:tailEnd/>
          </a:ln>
          <a:effectLst/>
        </p:spPr>
        <p:txBody>
          <a:bodyPr wrap="none" anchor="ctr">
            <a:spAutoFit/>
          </a:bodyPr>
          <a:lstStyle/>
          <a:p>
            <a:pPr algn="ctr"/>
            <a:r>
              <a:rPr lang="es-CL" sz="3600" b="1">
                <a:latin typeface="Century Gothic" pitchFamily="34" charset="0"/>
              </a:rPr>
              <a:t>ROL DEL ESTADO EN EL SISTEMA </a:t>
            </a:r>
          </a:p>
          <a:p>
            <a:pPr algn="ctr"/>
            <a:r>
              <a:rPr lang="es-CL" sz="3600" b="1">
                <a:latin typeface="Century Gothic" pitchFamily="34" charset="0"/>
              </a:rPr>
              <a:t>ECONÓMICO NACIONAL</a:t>
            </a:r>
            <a:r>
              <a:rPr lang="es-CL" sz="3200" b="1">
                <a:latin typeface="Century Gothic" pitchFamily="34" charset="0"/>
              </a:rPr>
              <a:t> </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476375" y="1196975"/>
            <a:ext cx="7345363" cy="5035550"/>
          </a:xfrm>
          <a:prstGeom prst="rect">
            <a:avLst/>
          </a:prstGeom>
          <a:noFill/>
          <a:ln w="9525">
            <a:noFill/>
            <a:miter lim="800000"/>
            <a:headEnd/>
            <a:tailEnd/>
          </a:ln>
          <a:effectLst/>
        </p:spPr>
        <p:txBody>
          <a:bodyPr>
            <a:spAutoFit/>
          </a:bodyPr>
          <a:lstStyle/>
          <a:p>
            <a:pPr algn="just"/>
            <a:r>
              <a:rPr lang="es-ES">
                <a:latin typeface="Century Gothic" pitchFamily="34" charset="0"/>
              </a:rPr>
              <a:t>“Artículo 3°.- Autorízase al Presidente de la República para contraer obligaciones, en el país o en el exterior, en moneda nacional o en monedas extranjeras, hasta por la cantidad de US $ 620.900 miles que, por concepto de endeudamiento, se incluye en el Cálculo de Ingresos Generales de la Nación.</a:t>
            </a:r>
          </a:p>
          <a:p>
            <a:pPr algn="just"/>
            <a:endParaRPr lang="es-ES">
              <a:latin typeface="Century Gothic" pitchFamily="34" charset="0"/>
            </a:endParaRPr>
          </a:p>
          <a:p>
            <a:pPr algn="just"/>
            <a:r>
              <a:rPr lang="es-ES">
                <a:latin typeface="Century Gothic" pitchFamily="34" charset="0"/>
              </a:rPr>
              <a:t>Autorízasele, además, para contraer obligaciones, en el país o en el exterior, hasta por la cantidad de US $ 179.100 miles o su equivalente en otras monedas extranjeras o en moneda nacional.</a:t>
            </a:r>
          </a:p>
          <a:p>
            <a:pPr algn="just"/>
            <a:endParaRPr lang="es-ES">
              <a:latin typeface="Century Gothic" pitchFamily="34" charset="0"/>
            </a:endParaRPr>
          </a:p>
          <a:p>
            <a:pPr algn="just"/>
            <a:r>
              <a:rPr lang="es-ES">
                <a:latin typeface="Century Gothic" pitchFamily="34" charset="0"/>
              </a:rPr>
              <a:t>Para los fines de este artículo podrán emitirse y colocarse bonos y otros documentos en moneda nacional o extranjera, los cuales podrán llevar impresa la firma del Tesorero General de la República”. </a:t>
            </a:r>
          </a:p>
          <a:p>
            <a:endParaRPr lang="es-ES">
              <a:latin typeface="Century Gothic" pitchFamily="34" charset="0"/>
            </a:endParaRPr>
          </a:p>
          <a:p>
            <a:pPr algn="r"/>
            <a:r>
              <a:rPr lang="es-ES" b="1">
                <a:latin typeface="Century Gothic" pitchFamily="34" charset="0"/>
              </a:rPr>
              <a:t>Presupuesto fiscal año 2006</a:t>
            </a:r>
            <a:r>
              <a:rPr lang="es-ES">
                <a:latin typeface="Century Gothic" pitchFamily="34" charset="0"/>
              </a:rPr>
              <a:t>, aprobado por el </a:t>
            </a:r>
          </a:p>
          <a:p>
            <a:pPr algn="r"/>
            <a:r>
              <a:rPr lang="es-ES">
                <a:latin typeface="Century Gothic" pitchFamily="34" charset="0"/>
              </a:rPr>
              <a:t>Congreso Nacional.</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258888" y="981075"/>
            <a:ext cx="7046912" cy="946150"/>
          </a:xfrm>
          <a:prstGeom prst="rect">
            <a:avLst/>
          </a:prstGeom>
          <a:noFill/>
          <a:ln w="9525">
            <a:noFill/>
            <a:miter lim="800000"/>
            <a:headEnd/>
            <a:tailEnd/>
          </a:ln>
          <a:effectLst/>
        </p:spPr>
        <p:txBody>
          <a:bodyPr>
            <a:spAutoFit/>
          </a:bodyPr>
          <a:lstStyle/>
          <a:p>
            <a:pPr marL="342900" indent="-342900" algn="ctr"/>
            <a:r>
              <a:rPr lang="es-CL" sz="2400" b="1">
                <a:solidFill>
                  <a:srgbClr val="FF0000"/>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
        <p:nvSpPr>
          <p:cNvPr id="136195" name="Text Box 3"/>
          <p:cNvSpPr txBox="1">
            <a:spLocks noChangeArrowheads="1"/>
          </p:cNvSpPr>
          <p:nvPr/>
        </p:nvSpPr>
        <p:spPr bwMode="auto">
          <a:xfrm>
            <a:off x="2484438" y="2708275"/>
            <a:ext cx="5246687" cy="822325"/>
          </a:xfrm>
          <a:prstGeom prst="rect">
            <a:avLst/>
          </a:prstGeom>
          <a:noFill/>
          <a:ln w="9525">
            <a:noFill/>
            <a:miter lim="800000"/>
            <a:headEnd/>
            <a:tailEnd/>
          </a:ln>
          <a:effectLst/>
        </p:spPr>
        <p:txBody>
          <a:bodyPr wrap="none">
            <a:spAutoFit/>
          </a:bodyPr>
          <a:lstStyle/>
          <a:p>
            <a:pPr algn="ctr"/>
            <a:r>
              <a:rPr lang="es-ES" sz="2400">
                <a:latin typeface="Century Gothic" pitchFamily="34" charset="0"/>
              </a:rPr>
              <a:t>El Estado es un actor fundamental</a:t>
            </a:r>
          </a:p>
          <a:p>
            <a:pPr algn="ctr"/>
            <a:r>
              <a:rPr lang="es-ES" sz="2400">
                <a:latin typeface="Century Gothic" pitchFamily="34" charset="0"/>
              </a:rPr>
              <a:t>en el actual Sistema Económico.</a:t>
            </a:r>
          </a:p>
        </p:txBody>
      </p:sp>
      <p:sp>
        <p:nvSpPr>
          <p:cNvPr id="136196" name="Rectangle 4"/>
          <p:cNvSpPr>
            <a:spLocks noChangeArrowheads="1"/>
          </p:cNvSpPr>
          <p:nvPr/>
        </p:nvSpPr>
        <p:spPr bwMode="auto">
          <a:xfrm>
            <a:off x="1885950" y="4891088"/>
            <a:ext cx="6799263" cy="822325"/>
          </a:xfrm>
          <a:prstGeom prst="rect">
            <a:avLst/>
          </a:prstGeom>
          <a:noFill/>
          <a:ln w="9525">
            <a:noFill/>
            <a:miter lim="800000"/>
            <a:headEnd/>
            <a:tailEnd/>
          </a:ln>
          <a:effectLst/>
        </p:spPr>
        <p:txBody>
          <a:bodyPr wrap="none">
            <a:spAutoFit/>
          </a:bodyPr>
          <a:lstStyle/>
          <a:p>
            <a:pPr algn="ctr"/>
            <a:r>
              <a:rPr lang="es-ES_tradnl" sz="2400">
                <a:latin typeface="Century Gothic" pitchFamily="34" charset="0"/>
              </a:rPr>
              <a:t>Cuenta con una </a:t>
            </a:r>
            <a:r>
              <a:rPr lang="es-ES_tradnl" sz="2400" b="1">
                <a:solidFill>
                  <a:schemeClr val="accent2"/>
                </a:solidFill>
                <a:latin typeface="Century Gothic" pitchFamily="34" charset="0"/>
              </a:rPr>
              <a:t>serie de herramientas para </a:t>
            </a:r>
          </a:p>
          <a:p>
            <a:pPr algn="ctr"/>
            <a:r>
              <a:rPr lang="es-ES_tradnl" sz="2400" b="1">
                <a:solidFill>
                  <a:schemeClr val="accent2"/>
                </a:solidFill>
                <a:latin typeface="Century Gothic" pitchFamily="34" charset="0"/>
              </a:rPr>
              <a:t>coordinar</a:t>
            </a:r>
            <a:r>
              <a:rPr lang="es-ES_tradnl" sz="2400">
                <a:latin typeface="Century Gothic" pitchFamily="34" charset="0"/>
              </a:rPr>
              <a:t> el Sistema Económico.</a:t>
            </a:r>
            <a:endParaRPr lang="es-ES" sz="2400">
              <a:latin typeface="Century Gothic" pitchFamily="34" charset="0"/>
            </a:endParaRPr>
          </a:p>
        </p:txBody>
      </p:sp>
      <p:sp>
        <p:nvSpPr>
          <p:cNvPr id="136197" name="AutoShape 5"/>
          <p:cNvSpPr>
            <a:spLocks noChangeArrowheads="1"/>
          </p:cNvSpPr>
          <p:nvPr/>
        </p:nvSpPr>
        <p:spPr bwMode="auto">
          <a:xfrm>
            <a:off x="4427538" y="3716338"/>
            <a:ext cx="1008062" cy="97631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6195"/>
                                        </p:tgtEl>
                                        <p:attrNameLst>
                                          <p:attrName>style.visibility</p:attrName>
                                        </p:attrNameLst>
                                      </p:cBhvr>
                                      <p:to>
                                        <p:strVal val="visible"/>
                                      </p:to>
                                    </p:set>
                                    <p:anim calcmode="lin" valueType="num">
                                      <p:cBhvr>
                                        <p:cTn id="12" dur="500" fill="hold"/>
                                        <p:tgtEl>
                                          <p:spTgt spid="136195"/>
                                        </p:tgtEl>
                                        <p:attrNameLst>
                                          <p:attrName>ppt_w</p:attrName>
                                        </p:attrNameLst>
                                      </p:cBhvr>
                                      <p:tavLst>
                                        <p:tav tm="0">
                                          <p:val>
                                            <p:fltVal val="0"/>
                                          </p:val>
                                        </p:tav>
                                        <p:tav tm="100000">
                                          <p:val>
                                            <p:strVal val="#ppt_w"/>
                                          </p:val>
                                        </p:tav>
                                      </p:tavLst>
                                    </p:anim>
                                    <p:anim calcmode="lin" valueType="num">
                                      <p:cBhvr>
                                        <p:cTn id="13" dur="500" fill="hold"/>
                                        <p:tgtEl>
                                          <p:spTgt spid="13619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2000"/>
                                  </p:stCondLst>
                                  <p:childTnLst>
                                    <p:set>
                                      <p:cBhvr>
                                        <p:cTn id="16" dur="1" fill="hold">
                                          <p:stCondLst>
                                            <p:cond delay="0"/>
                                          </p:stCondLst>
                                        </p:cTn>
                                        <p:tgtEl>
                                          <p:spTgt spid="136197"/>
                                        </p:tgtEl>
                                        <p:attrNameLst>
                                          <p:attrName>style.visibility</p:attrName>
                                        </p:attrNameLst>
                                      </p:cBhvr>
                                      <p:to>
                                        <p:strVal val="visible"/>
                                      </p:to>
                                    </p:set>
                                    <p:anim calcmode="lin" valueType="num">
                                      <p:cBhvr>
                                        <p:cTn id="17" dur="500" fill="hold"/>
                                        <p:tgtEl>
                                          <p:spTgt spid="136197"/>
                                        </p:tgtEl>
                                        <p:attrNameLst>
                                          <p:attrName>ppt_w</p:attrName>
                                        </p:attrNameLst>
                                      </p:cBhvr>
                                      <p:tavLst>
                                        <p:tav tm="0">
                                          <p:val>
                                            <p:fltVal val="0"/>
                                          </p:val>
                                        </p:tav>
                                        <p:tav tm="100000">
                                          <p:val>
                                            <p:strVal val="#ppt_w"/>
                                          </p:val>
                                        </p:tav>
                                      </p:tavLst>
                                    </p:anim>
                                    <p:anim calcmode="lin" valueType="num">
                                      <p:cBhvr>
                                        <p:cTn id="18" dur="500" fill="hold"/>
                                        <p:tgtEl>
                                          <p:spTgt spid="136197"/>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36196"/>
                                        </p:tgtEl>
                                        <p:attrNameLst>
                                          <p:attrName>style.visibility</p:attrName>
                                        </p:attrNameLst>
                                      </p:cBhvr>
                                      <p:to>
                                        <p:strVal val="visible"/>
                                      </p:to>
                                    </p:set>
                                    <p:anim calcmode="lin" valueType="num">
                                      <p:cBhvr additive="base">
                                        <p:cTn id="22" dur="500" fill="hold"/>
                                        <p:tgtEl>
                                          <p:spTgt spid="136196"/>
                                        </p:tgtEl>
                                        <p:attrNameLst>
                                          <p:attrName>ppt_x</p:attrName>
                                        </p:attrNameLst>
                                      </p:cBhvr>
                                      <p:tavLst>
                                        <p:tav tm="0">
                                          <p:val>
                                            <p:strVal val="#ppt_x"/>
                                          </p:val>
                                        </p:tav>
                                        <p:tav tm="100000">
                                          <p:val>
                                            <p:strVal val="#ppt_x"/>
                                          </p:val>
                                        </p:tav>
                                      </p:tavLst>
                                    </p:anim>
                                    <p:anim calcmode="lin" valueType="num">
                                      <p:cBhvr additive="base">
                                        <p:cTn id="23" dur="500" fill="hold"/>
                                        <p:tgtEl>
                                          <p:spTgt spid="136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P spid="136196" grpId="0" autoUpdateAnimBg="0"/>
      <p:bldP spid="13619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331913" y="2205038"/>
            <a:ext cx="2663825" cy="3743325"/>
          </a:xfrm>
          <a:prstGeom prst="rect">
            <a:avLst/>
          </a:prstGeom>
          <a:noFill/>
          <a:ln w="9525">
            <a:noFill/>
            <a:miter lim="800000"/>
            <a:headEnd/>
            <a:tailEnd/>
          </a:ln>
          <a:effectLst/>
        </p:spPr>
        <p:txBody>
          <a:bodyPr>
            <a:spAutoFit/>
          </a:bodyPr>
          <a:lstStyle/>
          <a:p>
            <a:pPr algn="ctr"/>
            <a:r>
              <a:rPr lang="es-ES_tradnl" sz="2400">
                <a:latin typeface="Century Gothic" pitchFamily="34" charset="0"/>
              </a:rPr>
              <a:t>En la economía de mercado que impera en Chile, la función principal  del Estado en materia  económica </a:t>
            </a:r>
            <a:r>
              <a:rPr lang="es-ES_tradnl" sz="2400" b="1">
                <a:solidFill>
                  <a:schemeClr val="accent2"/>
                </a:solidFill>
                <a:latin typeface="Century Gothic" pitchFamily="34" charset="0"/>
              </a:rPr>
              <a:t>es la de generar equilibrio</a:t>
            </a:r>
            <a:r>
              <a:rPr lang="es-ES_tradnl" sz="2400">
                <a:latin typeface="Century Gothic" pitchFamily="34" charset="0"/>
              </a:rPr>
              <a:t>.</a:t>
            </a:r>
            <a:endParaRPr lang="es-ES" sz="2400">
              <a:latin typeface="Century Gothic" pitchFamily="34" charset="0"/>
            </a:endParaRPr>
          </a:p>
        </p:txBody>
      </p:sp>
      <p:sp>
        <p:nvSpPr>
          <p:cNvPr id="137219" name="Rectangle 3"/>
          <p:cNvSpPr>
            <a:spLocks noChangeArrowheads="1"/>
          </p:cNvSpPr>
          <p:nvPr/>
        </p:nvSpPr>
        <p:spPr bwMode="auto">
          <a:xfrm>
            <a:off x="6084888" y="3930650"/>
            <a:ext cx="1911350" cy="434975"/>
          </a:xfrm>
          <a:prstGeom prst="rect">
            <a:avLst/>
          </a:prstGeom>
          <a:noFill/>
          <a:ln w="38100" cmpd="dbl">
            <a:solidFill>
              <a:schemeClr val="bg2"/>
            </a:solidFill>
            <a:miter lim="800000"/>
            <a:headEnd/>
            <a:tailEnd/>
          </a:ln>
          <a:effectLst/>
        </p:spPr>
        <p:txBody>
          <a:bodyPr wrap="none">
            <a:spAutoFit/>
          </a:bodyPr>
          <a:lstStyle/>
          <a:p>
            <a:r>
              <a:rPr lang="es-ES_tradnl" sz="2000">
                <a:latin typeface="Century Gothic" pitchFamily="34" charset="0"/>
              </a:rPr>
              <a:t>La regulación</a:t>
            </a:r>
            <a:endParaRPr lang="es-ES" sz="2000">
              <a:latin typeface="Century Gothic" pitchFamily="34" charset="0"/>
            </a:endParaRPr>
          </a:p>
        </p:txBody>
      </p:sp>
      <p:sp>
        <p:nvSpPr>
          <p:cNvPr id="137220" name="Rectangle 4"/>
          <p:cNvSpPr>
            <a:spLocks noChangeArrowheads="1"/>
          </p:cNvSpPr>
          <p:nvPr/>
        </p:nvSpPr>
        <p:spPr bwMode="auto">
          <a:xfrm>
            <a:off x="5672138" y="2324100"/>
            <a:ext cx="2178050" cy="434975"/>
          </a:xfrm>
          <a:prstGeom prst="rect">
            <a:avLst/>
          </a:prstGeom>
          <a:noFill/>
          <a:ln w="38100" cmpd="dbl">
            <a:solidFill>
              <a:schemeClr val="bg2"/>
            </a:solidFill>
            <a:miter lim="800000"/>
            <a:headEnd/>
            <a:tailEnd/>
          </a:ln>
          <a:effectLst/>
        </p:spPr>
        <p:txBody>
          <a:bodyPr wrap="none">
            <a:spAutoFit/>
          </a:bodyPr>
          <a:lstStyle/>
          <a:p>
            <a:r>
              <a:rPr lang="es-ES_tradnl" sz="2000">
                <a:latin typeface="Century Gothic" pitchFamily="34" charset="0"/>
              </a:rPr>
              <a:t>El gasto público</a:t>
            </a:r>
            <a:endParaRPr lang="es-ES" sz="2000">
              <a:latin typeface="Century Gothic" pitchFamily="34" charset="0"/>
            </a:endParaRPr>
          </a:p>
        </p:txBody>
      </p:sp>
      <p:sp>
        <p:nvSpPr>
          <p:cNvPr id="137221" name="Rectangle 5"/>
          <p:cNvSpPr>
            <a:spLocks noChangeArrowheads="1"/>
          </p:cNvSpPr>
          <p:nvPr/>
        </p:nvSpPr>
        <p:spPr bwMode="auto">
          <a:xfrm>
            <a:off x="5076825" y="4649788"/>
            <a:ext cx="3298825" cy="434975"/>
          </a:xfrm>
          <a:prstGeom prst="rect">
            <a:avLst/>
          </a:prstGeom>
          <a:noFill/>
          <a:ln w="38100" cmpd="dbl">
            <a:solidFill>
              <a:schemeClr val="bg2"/>
            </a:solidFill>
            <a:miter lim="800000"/>
            <a:headEnd/>
            <a:tailEnd/>
          </a:ln>
          <a:effectLst/>
        </p:spPr>
        <p:txBody>
          <a:bodyPr wrap="none">
            <a:spAutoFit/>
          </a:bodyPr>
          <a:lstStyle/>
          <a:p>
            <a:r>
              <a:rPr lang="es-ES_tradnl" sz="2000">
                <a:latin typeface="Century Gothic" pitchFamily="34" charset="0"/>
              </a:rPr>
              <a:t>La función estabilizadora</a:t>
            </a:r>
            <a:endParaRPr lang="es-ES" sz="2000">
              <a:latin typeface="Century Gothic" pitchFamily="34" charset="0"/>
            </a:endParaRPr>
          </a:p>
        </p:txBody>
      </p:sp>
      <p:sp>
        <p:nvSpPr>
          <p:cNvPr id="137222" name="Rectangle 6"/>
          <p:cNvSpPr>
            <a:spLocks noChangeArrowheads="1"/>
          </p:cNvSpPr>
          <p:nvPr/>
        </p:nvSpPr>
        <p:spPr bwMode="auto">
          <a:xfrm>
            <a:off x="5219700" y="3141663"/>
            <a:ext cx="1905000" cy="434975"/>
          </a:xfrm>
          <a:prstGeom prst="rect">
            <a:avLst/>
          </a:prstGeom>
          <a:noFill/>
          <a:ln w="38100" cmpd="dbl">
            <a:solidFill>
              <a:schemeClr val="bg2"/>
            </a:solidFill>
            <a:miter lim="800000"/>
            <a:headEnd/>
            <a:tailEnd/>
          </a:ln>
          <a:effectLst/>
        </p:spPr>
        <p:txBody>
          <a:bodyPr wrap="none">
            <a:spAutoFit/>
          </a:bodyPr>
          <a:lstStyle/>
          <a:p>
            <a:r>
              <a:rPr lang="es-ES_tradnl" sz="2000">
                <a:latin typeface="Century Gothic" pitchFamily="34" charset="0"/>
              </a:rPr>
              <a:t>Los impuestos</a:t>
            </a:r>
            <a:endParaRPr lang="es-ES" sz="2000">
              <a:latin typeface="Century Gothic" pitchFamily="34" charset="0"/>
            </a:endParaRPr>
          </a:p>
        </p:txBody>
      </p:sp>
      <p:sp>
        <p:nvSpPr>
          <p:cNvPr id="137223" name="Rectangle 7"/>
          <p:cNvSpPr>
            <a:spLocks noChangeArrowheads="1"/>
          </p:cNvSpPr>
          <p:nvPr/>
        </p:nvSpPr>
        <p:spPr bwMode="auto">
          <a:xfrm>
            <a:off x="5580063" y="5372100"/>
            <a:ext cx="3024187" cy="739775"/>
          </a:xfrm>
          <a:prstGeom prst="rect">
            <a:avLst/>
          </a:prstGeom>
          <a:noFill/>
          <a:ln w="38100" cmpd="dbl">
            <a:solidFill>
              <a:schemeClr val="bg2"/>
            </a:solidFill>
            <a:miter lim="800000"/>
            <a:headEnd/>
            <a:tailEnd/>
          </a:ln>
          <a:effectLst/>
        </p:spPr>
        <p:txBody>
          <a:bodyPr anchor="ctr">
            <a:spAutoFit/>
          </a:bodyPr>
          <a:lstStyle/>
          <a:p>
            <a:pPr algn="just" fontAlgn="ctr"/>
            <a:r>
              <a:rPr lang="es-ES_tradnl" sz="2000">
                <a:latin typeface="Century Gothic" pitchFamily="34" charset="0"/>
              </a:rPr>
              <a:t>La gestión de las empresas públicas.</a:t>
            </a:r>
          </a:p>
        </p:txBody>
      </p:sp>
      <p:sp>
        <p:nvSpPr>
          <p:cNvPr id="137224" name="AutoShape 8"/>
          <p:cNvSpPr>
            <a:spLocks noChangeArrowheads="1"/>
          </p:cNvSpPr>
          <p:nvPr/>
        </p:nvSpPr>
        <p:spPr bwMode="auto">
          <a:xfrm>
            <a:off x="4572000" y="2276475"/>
            <a:ext cx="976313" cy="485775"/>
          </a:xfrm>
          <a:prstGeom prst="rightArrow">
            <a:avLst>
              <a:gd name="adj1" fmla="val 50000"/>
              <a:gd name="adj2" fmla="val 50245"/>
            </a:avLst>
          </a:prstGeom>
          <a:solidFill>
            <a:schemeClr val="accent1">
              <a:alpha val="53999"/>
            </a:schemeClr>
          </a:solidFill>
          <a:ln w="9525">
            <a:solidFill>
              <a:schemeClr val="tx1"/>
            </a:solidFill>
            <a:miter lim="800000"/>
            <a:headEnd/>
            <a:tailEnd/>
          </a:ln>
          <a:effectLst/>
        </p:spPr>
        <p:txBody>
          <a:bodyPr wrap="none" anchor="ctr"/>
          <a:lstStyle/>
          <a:p>
            <a:endParaRPr lang="es-CL"/>
          </a:p>
        </p:txBody>
      </p:sp>
      <p:sp>
        <p:nvSpPr>
          <p:cNvPr id="137225" name="AutoShape 9"/>
          <p:cNvSpPr>
            <a:spLocks noChangeArrowheads="1"/>
          </p:cNvSpPr>
          <p:nvPr/>
        </p:nvSpPr>
        <p:spPr bwMode="auto">
          <a:xfrm>
            <a:off x="3995738" y="3141663"/>
            <a:ext cx="976312" cy="485775"/>
          </a:xfrm>
          <a:prstGeom prst="rightArrow">
            <a:avLst>
              <a:gd name="adj1" fmla="val 50000"/>
              <a:gd name="adj2" fmla="val 50245"/>
            </a:avLst>
          </a:prstGeom>
          <a:solidFill>
            <a:schemeClr val="accent1">
              <a:alpha val="49001"/>
            </a:schemeClr>
          </a:solidFill>
          <a:ln w="9525">
            <a:solidFill>
              <a:schemeClr val="tx1"/>
            </a:solidFill>
            <a:miter lim="800000"/>
            <a:headEnd/>
            <a:tailEnd/>
          </a:ln>
          <a:effectLst/>
        </p:spPr>
        <p:txBody>
          <a:bodyPr wrap="none" anchor="ctr"/>
          <a:lstStyle/>
          <a:p>
            <a:endParaRPr lang="es-CL"/>
          </a:p>
        </p:txBody>
      </p:sp>
      <p:sp>
        <p:nvSpPr>
          <p:cNvPr id="137226" name="AutoShape 10"/>
          <p:cNvSpPr>
            <a:spLocks noChangeArrowheads="1"/>
          </p:cNvSpPr>
          <p:nvPr/>
        </p:nvSpPr>
        <p:spPr bwMode="auto">
          <a:xfrm>
            <a:off x="4932363" y="3860800"/>
            <a:ext cx="976312" cy="485775"/>
          </a:xfrm>
          <a:prstGeom prst="rightArrow">
            <a:avLst>
              <a:gd name="adj1" fmla="val 50000"/>
              <a:gd name="adj2" fmla="val 50245"/>
            </a:avLst>
          </a:prstGeom>
          <a:solidFill>
            <a:schemeClr val="accent1">
              <a:alpha val="49001"/>
            </a:schemeClr>
          </a:solidFill>
          <a:ln w="9525">
            <a:solidFill>
              <a:schemeClr val="tx1"/>
            </a:solidFill>
            <a:miter lim="800000"/>
            <a:headEnd/>
            <a:tailEnd/>
          </a:ln>
          <a:effectLst/>
        </p:spPr>
        <p:txBody>
          <a:bodyPr wrap="none" anchor="ctr"/>
          <a:lstStyle/>
          <a:p>
            <a:endParaRPr lang="es-CL"/>
          </a:p>
        </p:txBody>
      </p:sp>
      <p:sp>
        <p:nvSpPr>
          <p:cNvPr id="137227" name="AutoShape 11"/>
          <p:cNvSpPr>
            <a:spLocks noChangeArrowheads="1"/>
          </p:cNvSpPr>
          <p:nvPr/>
        </p:nvSpPr>
        <p:spPr bwMode="auto">
          <a:xfrm>
            <a:off x="3995738" y="4598988"/>
            <a:ext cx="976312" cy="485775"/>
          </a:xfrm>
          <a:prstGeom prst="rightArrow">
            <a:avLst>
              <a:gd name="adj1" fmla="val 50000"/>
              <a:gd name="adj2" fmla="val 50245"/>
            </a:avLst>
          </a:prstGeom>
          <a:solidFill>
            <a:schemeClr val="accent1">
              <a:alpha val="52000"/>
            </a:schemeClr>
          </a:solidFill>
          <a:ln w="9525">
            <a:solidFill>
              <a:schemeClr val="tx1"/>
            </a:solidFill>
            <a:miter lim="800000"/>
            <a:headEnd/>
            <a:tailEnd/>
          </a:ln>
          <a:effectLst/>
        </p:spPr>
        <p:txBody>
          <a:bodyPr wrap="none" anchor="ctr"/>
          <a:lstStyle/>
          <a:p>
            <a:endParaRPr lang="es-CL"/>
          </a:p>
        </p:txBody>
      </p:sp>
      <p:sp>
        <p:nvSpPr>
          <p:cNvPr id="137228" name="AutoShape 12"/>
          <p:cNvSpPr>
            <a:spLocks noChangeArrowheads="1"/>
          </p:cNvSpPr>
          <p:nvPr/>
        </p:nvSpPr>
        <p:spPr bwMode="auto">
          <a:xfrm>
            <a:off x="4500563" y="5445125"/>
            <a:ext cx="976312" cy="485775"/>
          </a:xfrm>
          <a:prstGeom prst="rightArrow">
            <a:avLst>
              <a:gd name="adj1" fmla="val 50000"/>
              <a:gd name="adj2" fmla="val 50245"/>
            </a:avLst>
          </a:prstGeom>
          <a:solidFill>
            <a:schemeClr val="accent1">
              <a:alpha val="52000"/>
            </a:schemeClr>
          </a:solidFill>
          <a:ln w="9525">
            <a:solidFill>
              <a:schemeClr val="tx1"/>
            </a:solidFill>
            <a:miter lim="800000"/>
            <a:headEnd/>
            <a:tailEnd/>
          </a:ln>
          <a:effectLst/>
        </p:spPr>
        <p:txBody>
          <a:bodyPr wrap="none" anchor="ctr"/>
          <a:lstStyle/>
          <a:p>
            <a:endParaRPr lang="es-CL"/>
          </a:p>
        </p:txBody>
      </p:sp>
      <p:sp>
        <p:nvSpPr>
          <p:cNvPr id="137229" name="Rectangle 13"/>
          <p:cNvSpPr>
            <a:spLocks noChangeArrowheads="1"/>
          </p:cNvSpPr>
          <p:nvPr/>
        </p:nvSpPr>
        <p:spPr bwMode="auto">
          <a:xfrm>
            <a:off x="1403350" y="908050"/>
            <a:ext cx="6750050"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7229"/>
                                        </p:tgtEl>
                                        <p:attrNameLst>
                                          <p:attrName>style.visibility</p:attrName>
                                        </p:attrNameLst>
                                      </p:cBhvr>
                                      <p:to>
                                        <p:strVal val="visible"/>
                                      </p:to>
                                    </p:set>
                                    <p:anim calcmode="lin" valueType="num">
                                      <p:cBhvr>
                                        <p:cTn id="7" dur="500" fill="hold"/>
                                        <p:tgtEl>
                                          <p:spTgt spid="137229"/>
                                        </p:tgtEl>
                                        <p:attrNameLst>
                                          <p:attrName>ppt_w</p:attrName>
                                        </p:attrNameLst>
                                      </p:cBhvr>
                                      <p:tavLst>
                                        <p:tav tm="0">
                                          <p:val>
                                            <p:fltVal val="0"/>
                                          </p:val>
                                        </p:tav>
                                        <p:tav tm="100000">
                                          <p:val>
                                            <p:strVal val="#ppt_w"/>
                                          </p:val>
                                        </p:tav>
                                      </p:tavLst>
                                    </p:anim>
                                    <p:anim calcmode="lin" valueType="num">
                                      <p:cBhvr>
                                        <p:cTn id="8" dur="500" fill="hold"/>
                                        <p:tgtEl>
                                          <p:spTgt spid="1372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7218"/>
                                        </p:tgtEl>
                                        <p:attrNameLst>
                                          <p:attrName>style.visibility</p:attrName>
                                        </p:attrNameLst>
                                      </p:cBhvr>
                                      <p:to>
                                        <p:strVal val="visible"/>
                                      </p:to>
                                    </p:set>
                                    <p:anim calcmode="lin" valueType="num">
                                      <p:cBhvr>
                                        <p:cTn id="12" dur="500" fill="hold"/>
                                        <p:tgtEl>
                                          <p:spTgt spid="137218"/>
                                        </p:tgtEl>
                                        <p:attrNameLst>
                                          <p:attrName>ppt_w</p:attrName>
                                        </p:attrNameLst>
                                      </p:cBhvr>
                                      <p:tavLst>
                                        <p:tav tm="0">
                                          <p:val>
                                            <p:fltVal val="0"/>
                                          </p:val>
                                        </p:tav>
                                        <p:tav tm="100000">
                                          <p:val>
                                            <p:strVal val="#ppt_w"/>
                                          </p:val>
                                        </p:tav>
                                      </p:tavLst>
                                    </p:anim>
                                    <p:anim calcmode="lin" valueType="num">
                                      <p:cBhvr>
                                        <p:cTn id="13" dur="500" fill="hold"/>
                                        <p:tgtEl>
                                          <p:spTgt spid="13721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 presetClass="entr" presetSubtype="0" fill="hold" grpId="0" nodeType="afterEffect">
                                  <p:stCondLst>
                                    <p:cond delay="2000"/>
                                  </p:stCondLst>
                                  <p:childTnLst>
                                    <p:set>
                                      <p:cBhvr>
                                        <p:cTn id="16" dur="1" fill="hold">
                                          <p:stCondLst>
                                            <p:cond delay="499"/>
                                          </p:stCondLst>
                                        </p:cTn>
                                        <p:tgtEl>
                                          <p:spTgt spid="137224"/>
                                        </p:tgtEl>
                                        <p:attrNameLst>
                                          <p:attrName>style.visibility</p:attrName>
                                        </p:attrNameLst>
                                      </p:cBhvr>
                                      <p:to>
                                        <p:strVal val="visible"/>
                                      </p:to>
                                    </p:set>
                                  </p:childTnLst>
                                </p:cTn>
                              </p:par>
                            </p:childTnLst>
                          </p:cTn>
                        </p:par>
                        <p:par>
                          <p:cTn id="17" fill="hold">
                            <p:stCondLst>
                              <p:cond delay="3500"/>
                            </p:stCondLst>
                            <p:childTnLst>
                              <p:par>
                                <p:cTn id="18" presetID="2" presetClass="entr" presetSubtype="2" fill="hold" grpId="0" nodeType="afterEffect">
                                  <p:stCondLst>
                                    <p:cond delay="0"/>
                                  </p:stCondLst>
                                  <p:childTnLst>
                                    <p:set>
                                      <p:cBhvr>
                                        <p:cTn id="19" dur="1" fill="hold">
                                          <p:stCondLst>
                                            <p:cond delay="0"/>
                                          </p:stCondLst>
                                        </p:cTn>
                                        <p:tgtEl>
                                          <p:spTgt spid="137220"/>
                                        </p:tgtEl>
                                        <p:attrNameLst>
                                          <p:attrName>style.visibility</p:attrName>
                                        </p:attrNameLst>
                                      </p:cBhvr>
                                      <p:to>
                                        <p:strVal val="visible"/>
                                      </p:to>
                                    </p:set>
                                    <p:anim calcmode="lin" valueType="num">
                                      <p:cBhvr additive="base">
                                        <p:cTn id="20" dur="500" fill="hold"/>
                                        <p:tgtEl>
                                          <p:spTgt spid="137220"/>
                                        </p:tgtEl>
                                        <p:attrNameLst>
                                          <p:attrName>ppt_x</p:attrName>
                                        </p:attrNameLst>
                                      </p:cBhvr>
                                      <p:tavLst>
                                        <p:tav tm="0">
                                          <p:val>
                                            <p:strVal val="1+#ppt_w/2"/>
                                          </p:val>
                                        </p:tav>
                                        <p:tav tm="100000">
                                          <p:val>
                                            <p:strVal val="#ppt_x"/>
                                          </p:val>
                                        </p:tav>
                                      </p:tavLst>
                                    </p:anim>
                                    <p:anim calcmode="lin" valueType="num">
                                      <p:cBhvr additive="base">
                                        <p:cTn id="21" dur="500" fill="hold"/>
                                        <p:tgtEl>
                                          <p:spTgt spid="137220"/>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1" presetClass="entr" presetSubtype="0" fill="hold" grpId="0" nodeType="afterEffect">
                                  <p:stCondLst>
                                    <p:cond delay="3000"/>
                                  </p:stCondLst>
                                  <p:childTnLst>
                                    <p:set>
                                      <p:cBhvr>
                                        <p:cTn id="24" dur="1" fill="hold">
                                          <p:stCondLst>
                                            <p:cond delay="499"/>
                                          </p:stCondLst>
                                        </p:cTn>
                                        <p:tgtEl>
                                          <p:spTgt spid="137225"/>
                                        </p:tgtEl>
                                        <p:attrNameLst>
                                          <p:attrName>style.visibility</p:attrName>
                                        </p:attrNameLst>
                                      </p:cBhvr>
                                      <p:to>
                                        <p:strVal val="visible"/>
                                      </p:to>
                                    </p:set>
                                  </p:childTnLst>
                                </p:cTn>
                              </p:par>
                            </p:childTnLst>
                          </p:cTn>
                        </p:par>
                        <p:par>
                          <p:cTn id="25" fill="hold">
                            <p:stCondLst>
                              <p:cond delay="7500"/>
                            </p:stCondLst>
                            <p:childTnLst>
                              <p:par>
                                <p:cTn id="26" presetID="2" presetClass="entr" presetSubtype="2" fill="hold" grpId="0" nodeType="afterEffect">
                                  <p:stCondLst>
                                    <p:cond delay="0"/>
                                  </p:stCondLst>
                                  <p:childTnLst>
                                    <p:set>
                                      <p:cBhvr>
                                        <p:cTn id="27" dur="1" fill="hold">
                                          <p:stCondLst>
                                            <p:cond delay="0"/>
                                          </p:stCondLst>
                                        </p:cTn>
                                        <p:tgtEl>
                                          <p:spTgt spid="137222"/>
                                        </p:tgtEl>
                                        <p:attrNameLst>
                                          <p:attrName>style.visibility</p:attrName>
                                        </p:attrNameLst>
                                      </p:cBhvr>
                                      <p:to>
                                        <p:strVal val="visible"/>
                                      </p:to>
                                    </p:set>
                                    <p:anim calcmode="lin" valueType="num">
                                      <p:cBhvr additive="base">
                                        <p:cTn id="28" dur="500" fill="hold"/>
                                        <p:tgtEl>
                                          <p:spTgt spid="137222"/>
                                        </p:tgtEl>
                                        <p:attrNameLst>
                                          <p:attrName>ppt_x</p:attrName>
                                        </p:attrNameLst>
                                      </p:cBhvr>
                                      <p:tavLst>
                                        <p:tav tm="0">
                                          <p:val>
                                            <p:strVal val="1+#ppt_w/2"/>
                                          </p:val>
                                        </p:tav>
                                        <p:tav tm="100000">
                                          <p:val>
                                            <p:strVal val="#ppt_x"/>
                                          </p:val>
                                        </p:tav>
                                      </p:tavLst>
                                    </p:anim>
                                    <p:anim calcmode="lin" valueType="num">
                                      <p:cBhvr additive="base">
                                        <p:cTn id="29" dur="500" fill="hold"/>
                                        <p:tgtEl>
                                          <p:spTgt spid="137222"/>
                                        </p:tgtEl>
                                        <p:attrNameLst>
                                          <p:attrName>ppt_y</p:attrName>
                                        </p:attrNameLst>
                                      </p:cBhvr>
                                      <p:tavLst>
                                        <p:tav tm="0">
                                          <p:val>
                                            <p:strVal val="#ppt_y"/>
                                          </p:val>
                                        </p:tav>
                                        <p:tav tm="100000">
                                          <p:val>
                                            <p:strVal val="#ppt_y"/>
                                          </p:val>
                                        </p:tav>
                                      </p:tavLst>
                                    </p:anim>
                                  </p:childTnLst>
                                </p:cTn>
                              </p:par>
                            </p:childTnLst>
                          </p:cTn>
                        </p:par>
                        <p:par>
                          <p:cTn id="30" fill="hold">
                            <p:stCondLst>
                              <p:cond delay="8000"/>
                            </p:stCondLst>
                            <p:childTnLst>
                              <p:par>
                                <p:cTn id="31" presetID="1" presetClass="entr" presetSubtype="0" fill="hold" grpId="0" nodeType="afterEffect">
                                  <p:stCondLst>
                                    <p:cond delay="3000"/>
                                  </p:stCondLst>
                                  <p:childTnLst>
                                    <p:set>
                                      <p:cBhvr>
                                        <p:cTn id="32" dur="1" fill="hold">
                                          <p:stCondLst>
                                            <p:cond delay="499"/>
                                          </p:stCondLst>
                                        </p:cTn>
                                        <p:tgtEl>
                                          <p:spTgt spid="137226"/>
                                        </p:tgtEl>
                                        <p:attrNameLst>
                                          <p:attrName>style.visibility</p:attrName>
                                        </p:attrNameLst>
                                      </p:cBhvr>
                                      <p:to>
                                        <p:strVal val="visible"/>
                                      </p:to>
                                    </p:set>
                                  </p:childTnLst>
                                </p:cTn>
                              </p:par>
                            </p:childTnLst>
                          </p:cTn>
                        </p:par>
                        <p:par>
                          <p:cTn id="33" fill="hold">
                            <p:stCondLst>
                              <p:cond delay="11500"/>
                            </p:stCondLst>
                            <p:childTnLst>
                              <p:par>
                                <p:cTn id="34" presetID="2" presetClass="entr" presetSubtype="2" fill="hold" grpId="0" nodeType="afterEffect">
                                  <p:stCondLst>
                                    <p:cond delay="0"/>
                                  </p:stCondLst>
                                  <p:childTnLst>
                                    <p:set>
                                      <p:cBhvr>
                                        <p:cTn id="35" dur="1" fill="hold">
                                          <p:stCondLst>
                                            <p:cond delay="0"/>
                                          </p:stCondLst>
                                        </p:cTn>
                                        <p:tgtEl>
                                          <p:spTgt spid="137219"/>
                                        </p:tgtEl>
                                        <p:attrNameLst>
                                          <p:attrName>style.visibility</p:attrName>
                                        </p:attrNameLst>
                                      </p:cBhvr>
                                      <p:to>
                                        <p:strVal val="visible"/>
                                      </p:to>
                                    </p:set>
                                    <p:anim calcmode="lin" valueType="num">
                                      <p:cBhvr additive="base">
                                        <p:cTn id="36" dur="500" fill="hold"/>
                                        <p:tgtEl>
                                          <p:spTgt spid="137219"/>
                                        </p:tgtEl>
                                        <p:attrNameLst>
                                          <p:attrName>ppt_x</p:attrName>
                                        </p:attrNameLst>
                                      </p:cBhvr>
                                      <p:tavLst>
                                        <p:tav tm="0">
                                          <p:val>
                                            <p:strVal val="1+#ppt_w/2"/>
                                          </p:val>
                                        </p:tav>
                                        <p:tav tm="100000">
                                          <p:val>
                                            <p:strVal val="#ppt_x"/>
                                          </p:val>
                                        </p:tav>
                                      </p:tavLst>
                                    </p:anim>
                                    <p:anim calcmode="lin" valueType="num">
                                      <p:cBhvr additive="base">
                                        <p:cTn id="37" dur="500" fill="hold"/>
                                        <p:tgtEl>
                                          <p:spTgt spid="137219"/>
                                        </p:tgtEl>
                                        <p:attrNameLst>
                                          <p:attrName>ppt_y</p:attrName>
                                        </p:attrNameLst>
                                      </p:cBhvr>
                                      <p:tavLst>
                                        <p:tav tm="0">
                                          <p:val>
                                            <p:strVal val="#ppt_y"/>
                                          </p:val>
                                        </p:tav>
                                        <p:tav tm="100000">
                                          <p:val>
                                            <p:strVal val="#ppt_y"/>
                                          </p:val>
                                        </p:tav>
                                      </p:tavLst>
                                    </p:anim>
                                  </p:childTnLst>
                                </p:cTn>
                              </p:par>
                            </p:childTnLst>
                          </p:cTn>
                        </p:par>
                        <p:par>
                          <p:cTn id="38" fill="hold">
                            <p:stCondLst>
                              <p:cond delay="12000"/>
                            </p:stCondLst>
                            <p:childTnLst>
                              <p:par>
                                <p:cTn id="39" presetID="1" presetClass="entr" presetSubtype="0" fill="hold" grpId="0" nodeType="afterEffect">
                                  <p:stCondLst>
                                    <p:cond delay="3000"/>
                                  </p:stCondLst>
                                  <p:childTnLst>
                                    <p:set>
                                      <p:cBhvr>
                                        <p:cTn id="40" dur="1" fill="hold">
                                          <p:stCondLst>
                                            <p:cond delay="499"/>
                                          </p:stCondLst>
                                        </p:cTn>
                                        <p:tgtEl>
                                          <p:spTgt spid="137227"/>
                                        </p:tgtEl>
                                        <p:attrNameLst>
                                          <p:attrName>style.visibility</p:attrName>
                                        </p:attrNameLst>
                                      </p:cBhvr>
                                      <p:to>
                                        <p:strVal val="visible"/>
                                      </p:to>
                                    </p:set>
                                  </p:childTnLst>
                                </p:cTn>
                              </p:par>
                            </p:childTnLst>
                          </p:cTn>
                        </p:par>
                        <p:par>
                          <p:cTn id="41" fill="hold">
                            <p:stCondLst>
                              <p:cond delay="15500"/>
                            </p:stCondLst>
                            <p:childTnLst>
                              <p:par>
                                <p:cTn id="42" presetID="2" presetClass="entr" presetSubtype="2" fill="hold" grpId="0" nodeType="afterEffect">
                                  <p:stCondLst>
                                    <p:cond delay="0"/>
                                  </p:stCondLst>
                                  <p:childTnLst>
                                    <p:set>
                                      <p:cBhvr>
                                        <p:cTn id="43" dur="1" fill="hold">
                                          <p:stCondLst>
                                            <p:cond delay="0"/>
                                          </p:stCondLst>
                                        </p:cTn>
                                        <p:tgtEl>
                                          <p:spTgt spid="137221"/>
                                        </p:tgtEl>
                                        <p:attrNameLst>
                                          <p:attrName>style.visibility</p:attrName>
                                        </p:attrNameLst>
                                      </p:cBhvr>
                                      <p:to>
                                        <p:strVal val="visible"/>
                                      </p:to>
                                    </p:set>
                                    <p:anim calcmode="lin" valueType="num">
                                      <p:cBhvr additive="base">
                                        <p:cTn id="44" dur="500" fill="hold"/>
                                        <p:tgtEl>
                                          <p:spTgt spid="137221"/>
                                        </p:tgtEl>
                                        <p:attrNameLst>
                                          <p:attrName>ppt_x</p:attrName>
                                        </p:attrNameLst>
                                      </p:cBhvr>
                                      <p:tavLst>
                                        <p:tav tm="0">
                                          <p:val>
                                            <p:strVal val="1+#ppt_w/2"/>
                                          </p:val>
                                        </p:tav>
                                        <p:tav tm="100000">
                                          <p:val>
                                            <p:strVal val="#ppt_x"/>
                                          </p:val>
                                        </p:tav>
                                      </p:tavLst>
                                    </p:anim>
                                    <p:anim calcmode="lin" valueType="num">
                                      <p:cBhvr additive="base">
                                        <p:cTn id="45" dur="500" fill="hold"/>
                                        <p:tgtEl>
                                          <p:spTgt spid="137221"/>
                                        </p:tgtEl>
                                        <p:attrNameLst>
                                          <p:attrName>ppt_y</p:attrName>
                                        </p:attrNameLst>
                                      </p:cBhvr>
                                      <p:tavLst>
                                        <p:tav tm="0">
                                          <p:val>
                                            <p:strVal val="#ppt_y"/>
                                          </p:val>
                                        </p:tav>
                                        <p:tav tm="100000">
                                          <p:val>
                                            <p:strVal val="#ppt_y"/>
                                          </p:val>
                                        </p:tav>
                                      </p:tavLst>
                                    </p:anim>
                                  </p:childTnLst>
                                </p:cTn>
                              </p:par>
                            </p:childTnLst>
                          </p:cTn>
                        </p:par>
                        <p:par>
                          <p:cTn id="46" fill="hold">
                            <p:stCondLst>
                              <p:cond delay="16000"/>
                            </p:stCondLst>
                            <p:childTnLst>
                              <p:par>
                                <p:cTn id="47" presetID="1" presetClass="entr" presetSubtype="0" fill="hold" grpId="0" nodeType="afterEffect">
                                  <p:stCondLst>
                                    <p:cond delay="3000"/>
                                  </p:stCondLst>
                                  <p:childTnLst>
                                    <p:set>
                                      <p:cBhvr>
                                        <p:cTn id="48" dur="1" fill="hold">
                                          <p:stCondLst>
                                            <p:cond delay="499"/>
                                          </p:stCondLst>
                                        </p:cTn>
                                        <p:tgtEl>
                                          <p:spTgt spid="137228"/>
                                        </p:tgtEl>
                                        <p:attrNameLst>
                                          <p:attrName>style.visibility</p:attrName>
                                        </p:attrNameLst>
                                      </p:cBhvr>
                                      <p:to>
                                        <p:strVal val="visible"/>
                                      </p:to>
                                    </p:set>
                                  </p:childTnLst>
                                </p:cTn>
                              </p:par>
                            </p:childTnLst>
                          </p:cTn>
                        </p:par>
                        <p:par>
                          <p:cTn id="49" fill="hold">
                            <p:stCondLst>
                              <p:cond delay="19500"/>
                            </p:stCondLst>
                            <p:childTnLst>
                              <p:par>
                                <p:cTn id="50" presetID="2" presetClass="entr" presetSubtype="2" fill="hold" grpId="0" nodeType="afterEffect">
                                  <p:stCondLst>
                                    <p:cond delay="0"/>
                                  </p:stCondLst>
                                  <p:childTnLst>
                                    <p:set>
                                      <p:cBhvr>
                                        <p:cTn id="51" dur="1" fill="hold">
                                          <p:stCondLst>
                                            <p:cond delay="0"/>
                                          </p:stCondLst>
                                        </p:cTn>
                                        <p:tgtEl>
                                          <p:spTgt spid="137223"/>
                                        </p:tgtEl>
                                        <p:attrNameLst>
                                          <p:attrName>style.visibility</p:attrName>
                                        </p:attrNameLst>
                                      </p:cBhvr>
                                      <p:to>
                                        <p:strVal val="visible"/>
                                      </p:to>
                                    </p:set>
                                    <p:anim calcmode="lin" valueType="num">
                                      <p:cBhvr additive="base">
                                        <p:cTn id="52" dur="500" fill="hold"/>
                                        <p:tgtEl>
                                          <p:spTgt spid="137223"/>
                                        </p:tgtEl>
                                        <p:attrNameLst>
                                          <p:attrName>ppt_x</p:attrName>
                                        </p:attrNameLst>
                                      </p:cBhvr>
                                      <p:tavLst>
                                        <p:tav tm="0">
                                          <p:val>
                                            <p:strVal val="1+#ppt_w/2"/>
                                          </p:val>
                                        </p:tav>
                                        <p:tav tm="100000">
                                          <p:val>
                                            <p:strVal val="#ppt_x"/>
                                          </p:val>
                                        </p:tav>
                                      </p:tavLst>
                                    </p:anim>
                                    <p:anim calcmode="lin" valueType="num">
                                      <p:cBhvr additive="base">
                                        <p:cTn id="53" dur="500" fill="hold"/>
                                        <p:tgtEl>
                                          <p:spTgt spid="137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nimBg="1" autoUpdateAnimBg="0"/>
      <p:bldP spid="137220" grpId="0" animBg="1" autoUpdateAnimBg="0"/>
      <p:bldP spid="137221" grpId="0" animBg="1" autoUpdateAnimBg="0"/>
      <p:bldP spid="137222" grpId="0" animBg="1" autoUpdateAnimBg="0"/>
      <p:bldP spid="137223" grpId="0" animBg="1" autoUpdateAnimBg="0"/>
      <p:bldP spid="137224" grpId="0" animBg="1"/>
      <p:bldP spid="137225" grpId="0" animBg="1"/>
      <p:bldP spid="137226" grpId="0" animBg="1"/>
      <p:bldP spid="137227" grpId="0" animBg="1"/>
      <p:bldP spid="137228" grpId="0" animBg="1"/>
      <p:bldP spid="13722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403350" y="2060575"/>
            <a:ext cx="1584325" cy="1006475"/>
          </a:xfrm>
          <a:prstGeom prst="rect">
            <a:avLst/>
          </a:prstGeom>
          <a:noFill/>
          <a:ln w="9525">
            <a:noFill/>
            <a:miter lim="800000"/>
            <a:headEnd/>
            <a:tailEnd/>
          </a:ln>
          <a:effectLst/>
        </p:spPr>
        <p:txBody>
          <a:bodyPr>
            <a:spAutoFit/>
          </a:bodyPr>
          <a:lstStyle/>
          <a:p>
            <a:r>
              <a:rPr lang="es-ES_tradnl" sz="2000" b="1">
                <a:latin typeface="Century Gothic" pitchFamily="34" charset="0"/>
              </a:rPr>
              <a:t>Otorga y fomenta el empleo</a:t>
            </a:r>
            <a:r>
              <a:rPr lang="es-ES_tradnl" sz="2000">
                <a:latin typeface="Century Gothic" pitchFamily="34" charset="0"/>
              </a:rPr>
              <a:t>.</a:t>
            </a:r>
            <a:endParaRPr lang="es-ES" sz="2000">
              <a:latin typeface="Century Gothic" pitchFamily="34" charset="0"/>
            </a:endParaRPr>
          </a:p>
        </p:txBody>
      </p:sp>
      <p:sp>
        <p:nvSpPr>
          <p:cNvPr id="138243" name="Rectangle 3"/>
          <p:cNvSpPr>
            <a:spLocks noChangeArrowheads="1"/>
          </p:cNvSpPr>
          <p:nvPr/>
        </p:nvSpPr>
        <p:spPr bwMode="auto">
          <a:xfrm>
            <a:off x="7092950" y="2755900"/>
            <a:ext cx="1752600" cy="701675"/>
          </a:xfrm>
          <a:prstGeom prst="rect">
            <a:avLst/>
          </a:prstGeom>
          <a:noFill/>
          <a:ln w="9525">
            <a:noFill/>
            <a:miter lim="800000"/>
            <a:headEnd/>
            <a:tailEnd/>
          </a:ln>
          <a:effectLst/>
        </p:spPr>
        <p:txBody>
          <a:bodyPr wrap="none">
            <a:spAutoFit/>
          </a:bodyPr>
          <a:lstStyle/>
          <a:p>
            <a:r>
              <a:rPr lang="es-ES_tradnl" sz="2000" b="1">
                <a:latin typeface="Century Gothic" pitchFamily="34" charset="0"/>
              </a:rPr>
              <a:t>Redistribuye </a:t>
            </a:r>
          </a:p>
          <a:p>
            <a:r>
              <a:rPr lang="es-ES_tradnl" sz="2000" b="1">
                <a:latin typeface="Century Gothic" pitchFamily="34" charset="0"/>
              </a:rPr>
              <a:t>la riqueza</a:t>
            </a:r>
            <a:r>
              <a:rPr lang="es-ES_tradnl" sz="2000">
                <a:latin typeface="Century Gothic" pitchFamily="34" charset="0"/>
              </a:rPr>
              <a:t>.</a:t>
            </a:r>
            <a:endParaRPr lang="es-ES" sz="2000">
              <a:latin typeface="Century Gothic" pitchFamily="34" charset="0"/>
            </a:endParaRPr>
          </a:p>
        </p:txBody>
      </p:sp>
      <p:sp>
        <p:nvSpPr>
          <p:cNvPr id="138244" name="Rectangle 4"/>
          <p:cNvSpPr>
            <a:spLocks noChangeArrowheads="1"/>
          </p:cNvSpPr>
          <p:nvPr/>
        </p:nvSpPr>
        <p:spPr bwMode="auto">
          <a:xfrm>
            <a:off x="2700338" y="5084763"/>
            <a:ext cx="3671887" cy="1311275"/>
          </a:xfrm>
          <a:prstGeom prst="rect">
            <a:avLst/>
          </a:prstGeom>
          <a:noFill/>
          <a:ln w="9525">
            <a:noFill/>
            <a:miter lim="800000"/>
            <a:headEnd/>
            <a:tailEnd/>
          </a:ln>
          <a:effectLst/>
        </p:spPr>
        <p:txBody>
          <a:bodyPr>
            <a:spAutoFit/>
          </a:bodyPr>
          <a:lstStyle/>
          <a:p>
            <a:pPr algn="ctr"/>
            <a:r>
              <a:rPr lang="es-ES_tradnl" sz="2000" b="1">
                <a:latin typeface="Century Gothic" pitchFamily="34" charset="0"/>
              </a:rPr>
              <a:t>Atiende a políticas sociales prioritarias, relacionadas con salud, educación y previsión</a:t>
            </a:r>
            <a:r>
              <a:rPr lang="es-ES_tradnl" sz="2000">
                <a:latin typeface="Century Gothic" pitchFamily="34" charset="0"/>
              </a:rPr>
              <a:t>.</a:t>
            </a:r>
            <a:endParaRPr lang="es-ES" sz="2000">
              <a:latin typeface="Century Gothic" pitchFamily="34" charset="0"/>
            </a:endParaRPr>
          </a:p>
        </p:txBody>
      </p:sp>
      <p:sp>
        <p:nvSpPr>
          <p:cNvPr id="138245" name="Oval 5"/>
          <p:cNvSpPr>
            <a:spLocks noChangeArrowheads="1"/>
          </p:cNvSpPr>
          <p:nvPr/>
        </p:nvSpPr>
        <p:spPr bwMode="auto">
          <a:xfrm>
            <a:off x="3708400" y="2205038"/>
            <a:ext cx="2520950" cy="2066925"/>
          </a:xfrm>
          <a:prstGeom prst="ellipse">
            <a:avLst/>
          </a:prstGeom>
          <a:solidFill>
            <a:srgbClr val="00FF00">
              <a:alpha val="11000"/>
            </a:srgbClr>
          </a:solidFill>
          <a:ln w="9525">
            <a:solidFill>
              <a:schemeClr val="tx1"/>
            </a:solidFill>
            <a:round/>
            <a:headEnd/>
            <a:tailEnd/>
          </a:ln>
          <a:effectLst/>
        </p:spPr>
        <p:txBody>
          <a:bodyPr wrap="none" anchor="ctr"/>
          <a:lstStyle/>
          <a:p>
            <a:pPr algn="ctr"/>
            <a:r>
              <a:rPr lang="es-ES_tradnl" sz="2400" b="1">
                <a:solidFill>
                  <a:schemeClr val="accent2"/>
                </a:solidFill>
                <a:latin typeface="Century Gothic" pitchFamily="34" charset="0"/>
              </a:rPr>
              <a:t>a. Gasto Público</a:t>
            </a:r>
            <a:endParaRPr lang="es-ES" sz="2400" b="1">
              <a:solidFill>
                <a:schemeClr val="accent2"/>
              </a:solidFill>
              <a:latin typeface="Century Gothic" pitchFamily="34" charset="0"/>
            </a:endParaRPr>
          </a:p>
        </p:txBody>
      </p:sp>
      <p:sp>
        <p:nvSpPr>
          <p:cNvPr id="138246" name="AutoShape 6"/>
          <p:cNvSpPr>
            <a:spLocks noChangeArrowheads="1"/>
          </p:cNvSpPr>
          <p:nvPr/>
        </p:nvSpPr>
        <p:spPr bwMode="auto">
          <a:xfrm rot="628270">
            <a:off x="4500563" y="4365625"/>
            <a:ext cx="485775" cy="576263"/>
          </a:xfrm>
          <a:prstGeom prst="downArrow">
            <a:avLst>
              <a:gd name="adj1" fmla="val 50000"/>
              <a:gd name="adj2" fmla="val 29657"/>
            </a:avLst>
          </a:prstGeom>
          <a:solidFill>
            <a:srgbClr val="99CC00">
              <a:alpha val="42999"/>
            </a:srgbClr>
          </a:solidFill>
          <a:ln w="9525">
            <a:solidFill>
              <a:schemeClr val="tx1"/>
            </a:solidFill>
            <a:miter lim="800000"/>
            <a:headEnd/>
            <a:tailEnd/>
          </a:ln>
          <a:effectLst/>
        </p:spPr>
        <p:txBody>
          <a:bodyPr wrap="none" anchor="ctr"/>
          <a:lstStyle/>
          <a:p>
            <a:endParaRPr lang="es-CL"/>
          </a:p>
        </p:txBody>
      </p:sp>
      <p:sp>
        <p:nvSpPr>
          <p:cNvPr id="138247" name="AutoShape 7"/>
          <p:cNvSpPr>
            <a:spLocks noChangeArrowheads="1"/>
          </p:cNvSpPr>
          <p:nvPr/>
        </p:nvSpPr>
        <p:spPr bwMode="auto">
          <a:xfrm rot="6737559">
            <a:off x="3151981" y="2347119"/>
            <a:ext cx="485775" cy="649288"/>
          </a:xfrm>
          <a:prstGeom prst="downArrow">
            <a:avLst>
              <a:gd name="adj1" fmla="val 50000"/>
              <a:gd name="adj2" fmla="val 33415"/>
            </a:avLst>
          </a:prstGeom>
          <a:solidFill>
            <a:srgbClr val="99CC00">
              <a:alpha val="32001"/>
            </a:srgbClr>
          </a:solidFill>
          <a:ln w="9525">
            <a:solidFill>
              <a:schemeClr val="tx1"/>
            </a:solidFill>
            <a:miter lim="800000"/>
            <a:headEnd/>
            <a:tailEnd/>
          </a:ln>
          <a:effectLst/>
        </p:spPr>
        <p:txBody>
          <a:bodyPr wrap="none" anchor="ctr"/>
          <a:lstStyle/>
          <a:p>
            <a:endParaRPr lang="es-CL"/>
          </a:p>
        </p:txBody>
      </p:sp>
      <p:sp>
        <p:nvSpPr>
          <p:cNvPr id="138248" name="AutoShape 8"/>
          <p:cNvSpPr>
            <a:spLocks noChangeArrowheads="1"/>
          </p:cNvSpPr>
          <p:nvPr/>
        </p:nvSpPr>
        <p:spPr bwMode="auto">
          <a:xfrm rot="16200000">
            <a:off x="6473031" y="2823370"/>
            <a:ext cx="485775" cy="544512"/>
          </a:xfrm>
          <a:prstGeom prst="downArrow">
            <a:avLst>
              <a:gd name="adj1" fmla="val 50000"/>
              <a:gd name="adj2" fmla="val 28023"/>
            </a:avLst>
          </a:prstGeom>
          <a:solidFill>
            <a:srgbClr val="99CC00">
              <a:alpha val="42999"/>
            </a:srgbClr>
          </a:solidFill>
          <a:ln w="9525">
            <a:solidFill>
              <a:schemeClr val="tx1"/>
            </a:solidFill>
            <a:miter lim="800000"/>
            <a:headEnd/>
            <a:tailEnd/>
          </a:ln>
          <a:effectLst/>
        </p:spPr>
        <p:txBody>
          <a:bodyPr wrap="none" anchor="ctr"/>
          <a:lstStyle/>
          <a:p>
            <a:endParaRPr lang="es-CL"/>
          </a:p>
        </p:txBody>
      </p:sp>
      <p:sp>
        <p:nvSpPr>
          <p:cNvPr id="138249" name="Rectangle 9"/>
          <p:cNvSpPr>
            <a:spLocks noChangeArrowheads="1"/>
          </p:cNvSpPr>
          <p:nvPr/>
        </p:nvSpPr>
        <p:spPr bwMode="auto">
          <a:xfrm>
            <a:off x="1258888" y="836613"/>
            <a:ext cx="6665912"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8249"/>
                                        </p:tgtEl>
                                        <p:attrNameLst>
                                          <p:attrName>style.visibility</p:attrName>
                                        </p:attrNameLst>
                                      </p:cBhvr>
                                      <p:to>
                                        <p:strVal val="visible"/>
                                      </p:to>
                                    </p:set>
                                    <p:anim calcmode="lin" valueType="num">
                                      <p:cBhvr>
                                        <p:cTn id="7" dur="500" fill="hold"/>
                                        <p:tgtEl>
                                          <p:spTgt spid="138249"/>
                                        </p:tgtEl>
                                        <p:attrNameLst>
                                          <p:attrName>ppt_w</p:attrName>
                                        </p:attrNameLst>
                                      </p:cBhvr>
                                      <p:tavLst>
                                        <p:tav tm="0">
                                          <p:val>
                                            <p:fltVal val="0"/>
                                          </p:val>
                                        </p:tav>
                                        <p:tav tm="100000">
                                          <p:val>
                                            <p:strVal val="#ppt_w"/>
                                          </p:val>
                                        </p:tav>
                                      </p:tavLst>
                                    </p:anim>
                                    <p:anim calcmode="lin" valueType="num">
                                      <p:cBhvr>
                                        <p:cTn id="8" dur="500" fill="hold"/>
                                        <p:tgtEl>
                                          <p:spTgt spid="13824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8245"/>
                                        </p:tgtEl>
                                        <p:attrNameLst>
                                          <p:attrName>style.visibility</p:attrName>
                                        </p:attrNameLst>
                                      </p:cBhvr>
                                      <p:to>
                                        <p:strVal val="visible"/>
                                      </p:to>
                                    </p:set>
                                    <p:anim calcmode="lin" valueType="num">
                                      <p:cBhvr>
                                        <p:cTn id="12" dur="500" fill="hold"/>
                                        <p:tgtEl>
                                          <p:spTgt spid="138245"/>
                                        </p:tgtEl>
                                        <p:attrNameLst>
                                          <p:attrName>ppt_w</p:attrName>
                                        </p:attrNameLst>
                                      </p:cBhvr>
                                      <p:tavLst>
                                        <p:tav tm="0">
                                          <p:val>
                                            <p:fltVal val="0"/>
                                          </p:val>
                                        </p:tav>
                                        <p:tav tm="100000">
                                          <p:val>
                                            <p:strVal val="#ppt_w"/>
                                          </p:val>
                                        </p:tav>
                                      </p:tavLst>
                                    </p:anim>
                                    <p:anim calcmode="lin" valueType="num">
                                      <p:cBhvr>
                                        <p:cTn id="13" dur="500" fill="hold"/>
                                        <p:tgtEl>
                                          <p:spTgt spid="13824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2000"/>
                                  </p:stCondLst>
                                  <p:childTnLst>
                                    <p:set>
                                      <p:cBhvr>
                                        <p:cTn id="16" dur="1" fill="hold">
                                          <p:stCondLst>
                                            <p:cond delay="0"/>
                                          </p:stCondLst>
                                        </p:cTn>
                                        <p:tgtEl>
                                          <p:spTgt spid="138247"/>
                                        </p:tgtEl>
                                        <p:attrNameLst>
                                          <p:attrName>style.visibility</p:attrName>
                                        </p:attrNameLst>
                                      </p:cBhvr>
                                      <p:to>
                                        <p:strVal val="visible"/>
                                      </p:to>
                                    </p:set>
                                    <p:anim calcmode="lin" valueType="num">
                                      <p:cBhvr>
                                        <p:cTn id="17" dur="500" fill="hold"/>
                                        <p:tgtEl>
                                          <p:spTgt spid="138247"/>
                                        </p:tgtEl>
                                        <p:attrNameLst>
                                          <p:attrName>ppt_w</p:attrName>
                                        </p:attrNameLst>
                                      </p:cBhvr>
                                      <p:tavLst>
                                        <p:tav tm="0">
                                          <p:val>
                                            <p:fltVal val="0"/>
                                          </p:val>
                                        </p:tav>
                                        <p:tav tm="100000">
                                          <p:val>
                                            <p:strVal val="#ppt_w"/>
                                          </p:val>
                                        </p:tav>
                                      </p:tavLst>
                                    </p:anim>
                                    <p:anim calcmode="lin" valueType="num">
                                      <p:cBhvr>
                                        <p:cTn id="18" dur="500" fill="hold"/>
                                        <p:tgtEl>
                                          <p:spTgt spid="138247"/>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 presetClass="entr" presetSubtype="8" fill="hold" grpId="0" nodeType="afterEffect">
                                  <p:stCondLst>
                                    <p:cond delay="0"/>
                                  </p:stCondLst>
                                  <p:childTnLst>
                                    <p:set>
                                      <p:cBhvr>
                                        <p:cTn id="21" dur="1" fill="hold">
                                          <p:stCondLst>
                                            <p:cond delay="0"/>
                                          </p:stCondLst>
                                        </p:cTn>
                                        <p:tgtEl>
                                          <p:spTgt spid="138242"/>
                                        </p:tgtEl>
                                        <p:attrNameLst>
                                          <p:attrName>style.visibility</p:attrName>
                                        </p:attrNameLst>
                                      </p:cBhvr>
                                      <p:to>
                                        <p:strVal val="visible"/>
                                      </p:to>
                                    </p:set>
                                    <p:anim calcmode="lin" valueType="num">
                                      <p:cBhvr additive="base">
                                        <p:cTn id="22" dur="500" fill="hold"/>
                                        <p:tgtEl>
                                          <p:spTgt spid="138242"/>
                                        </p:tgtEl>
                                        <p:attrNameLst>
                                          <p:attrName>ppt_x</p:attrName>
                                        </p:attrNameLst>
                                      </p:cBhvr>
                                      <p:tavLst>
                                        <p:tav tm="0">
                                          <p:val>
                                            <p:strVal val="0-#ppt_w/2"/>
                                          </p:val>
                                        </p:tav>
                                        <p:tav tm="100000">
                                          <p:val>
                                            <p:strVal val="#ppt_x"/>
                                          </p:val>
                                        </p:tav>
                                      </p:tavLst>
                                    </p:anim>
                                    <p:anim calcmode="lin" valueType="num">
                                      <p:cBhvr additive="base">
                                        <p:cTn id="23" dur="500" fill="hold"/>
                                        <p:tgtEl>
                                          <p:spTgt spid="13824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3" presetClass="entr" presetSubtype="16" fill="hold" grpId="0" nodeType="afterEffect">
                                  <p:stCondLst>
                                    <p:cond delay="2000"/>
                                  </p:stCondLst>
                                  <p:childTnLst>
                                    <p:set>
                                      <p:cBhvr>
                                        <p:cTn id="26" dur="1" fill="hold">
                                          <p:stCondLst>
                                            <p:cond delay="0"/>
                                          </p:stCondLst>
                                        </p:cTn>
                                        <p:tgtEl>
                                          <p:spTgt spid="138248"/>
                                        </p:tgtEl>
                                        <p:attrNameLst>
                                          <p:attrName>style.visibility</p:attrName>
                                        </p:attrNameLst>
                                      </p:cBhvr>
                                      <p:to>
                                        <p:strVal val="visible"/>
                                      </p:to>
                                    </p:set>
                                    <p:anim calcmode="lin" valueType="num">
                                      <p:cBhvr>
                                        <p:cTn id="27" dur="500" fill="hold"/>
                                        <p:tgtEl>
                                          <p:spTgt spid="138248"/>
                                        </p:tgtEl>
                                        <p:attrNameLst>
                                          <p:attrName>ppt_w</p:attrName>
                                        </p:attrNameLst>
                                      </p:cBhvr>
                                      <p:tavLst>
                                        <p:tav tm="0">
                                          <p:val>
                                            <p:fltVal val="0"/>
                                          </p:val>
                                        </p:tav>
                                        <p:tav tm="100000">
                                          <p:val>
                                            <p:strVal val="#ppt_w"/>
                                          </p:val>
                                        </p:tav>
                                      </p:tavLst>
                                    </p:anim>
                                    <p:anim calcmode="lin" valueType="num">
                                      <p:cBhvr>
                                        <p:cTn id="28" dur="500" fill="hold"/>
                                        <p:tgtEl>
                                          <p:spTgt spid="138248"/>
                                        </p:tgtEl>
                                        <p:attrNameLst>
                                          <p:attrName>ppt_h</p:attrName>
                                        </p:attrNameLst>
                                      </p:cBhvr>
                                      <p:tavLst>
                                        <p:tav tm="0">
                                          <p:val>
                                            <p:fltVal val="0"/>
                                          </p:val>
                                        </p:tav>
                                        <p:tav tm="100000">
                                          <p:val>
                                            <p:strVal val="#ppt_h"/>
                                          </p:val>
                                        </p:tav>
                                      </p:tavLst>
                                    </p:anim>
                                  </p:childTnLst>
                                </p:cTn>
                              </p:par>
                            </p:childTnLst>
                          </p:cTn>
                        </p:par>
                        <p:par>
                          <p:cTn id="29" fill="hold">
                            <p:stCondLst>
                              <p:cond delay="6500"/>
                            </p:stCondLst>
                            <p:childTnLst>
                              <p:par>
                                <p:cTn id="30" presetID="2" presetClass="entr" presetSubtype="2" fill="hold" grpId="0" nodeType="afterEffect">
                                  <p:stCondLst>
                                    <p:cond delay="0"/>
                                  </p:stCondLst>
                                  <p:childTnLst>
                                    <p:set>
                                      <p:cBhvr>
                                        <p:cTn id="31" dur="1" fill="hold">
                                          <p:stCondLst>
                                            <p:cond delay="0"/>
                                          </p:stCondLst>
                                        </p:cTn>
                                        <p:tgtEl>
                                          <p:spTgt spid="138243"/>
                                        </p:tgtEl>
                                        <p:attrNameLst>
                                          <p:attrName>style.visibility</p:attrName>
                                        </p:attrNameLst>
                                      </p:cBhvr>
                                      <p:to>
                                        <p:strVal val="visible"/>
                                      </p:to>
                                    </p:set>
                                    <p:anim calcmode="lin" valueType="num">
                                      <p:cBhvr additive="base">
                                        <p:cTn id="32" dur="500" fill="hold"/>
                                        <p:tgtEl>
                                          <p:spTgt spid="138243"/>
                                        </p:tgtEl>
                                        <p:attrNameLst>
                                          <p:attrName>ppt_x</p:attrName>
                                        </p:attrNameLst>
                                      </p:cBhvr>
                                      <p:tavLst>
                                        <p:tav tm="0">
                                          <p:val>
                                            <p:strVal val="1+#ppt_w/2"/>
                                          </p:val>
                                        </p:tav>
                                        <p:tav tm="100000">
                                          <p:val>
                                            <p:strVal val="#ppt_x"/>
                                          </p:val>
                                        </p:tav>
                                      </p:tavLst>
                                    </p:anim>
                                    <p:anim calcmode="lin" valueType="num">
                                      <p:cBhvr additive="base">
                                        <p:cTn id="33" dur="500" fill="hold"/>
                                        <p:tgtEl>
                                          <p:spTgt spid="138243"/>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3" presetClass="entr" presetSubtype="16" fill="hold" grpId="0" nodeType="afterEffect">
                                  <p:stCondLst>
                                    <p:cond delay="2000"/>
                                  </p:stCondLst>
                                  <p:childTnLst>
                                    <p:set>
                                      <p:cBhvr>
                                        <p:cTn id="36" dur="1" fill="hold">
                                          <p:stCondLst>
                                            <p:cond delay="0"/>
                                          </p:stCondLst>
                                        </p:cTn>
                                        <p:tgtEl>
                                          <p:spTgt spid="138246"/>
                                        </p:tgtEl>
                                        <p:attrNameLst>
                                          <p:attrName>style.visibility</p:attrName>
                                        </p:attrNameLst>
                                      </p:cBhvr>
                                      <p:to>
                                        <p:strVal val="visible"/>
                                      </p:to>
                                    </p:set>
                                    <p:anim calcmode="lin" valueType="num">
                                      <p:cBhvr>
                                        <p:cTn id="37" dur="500" fill="hold"/>
                                        <p:tgtEl>
                                          <p:spTgt spid="138246"/>
                                        </p:tgtEl>
                                        <p:attrNameLst>
                                          <p:attrName>ppt_w</p:attrName>
                                        </p:attrNameLst>
                                      </p:cBhvr>
                                      <p:tavLst>
                                        <p:tav tm="0">
                                          <p:val>
                                            <p:fltVal val="0"/>
                                          </p:val>
                                        </p:tav>
                                        <p:tav tm="100000">
                                          <p:val>
                                            <p:strVal val="#ppt_w"/>
                                          </p:val>
                                        </p:tav>
                                      </p:tavLst>
                                    </p:anim>
                                    <p:anim calcmode="lin" valueType="num">
                                      <p:cBhvr>
                                        <p:cTn id="38" dur="500" fill="hold"/>
                                        <p:tgtEl>
                                          <p:spTgt spid="138246"/>
                                        </p:tgtEl>
                                        <p:attrNameLst>
                                          <p:attrName>ppt_h</p:attrName>
                                        </p:attrNameLst>
                                      </p:cBhvr>
                                      <p:tavLst>
                                        <p:tav tm="0">
                                          <p:val>
                                            <p:fltVal val="0"/>
                                          </p:val>
                                        </p:tav>
                                        <p:tav tm="100000">
                                          <p:val>
                                            <p:strVal val="#ppt_h"/>
                                          </p:val>
                                        </p:tav>
                                      </p:tavLst>
                                    </p:anim>
                                  </p:childTnLst>
                                </p:cTn>
                              </p:par>
                            </p:childTnLst>
                          </p:cTn>
                        </p:par>
                        <p:par>
                          <p:cTn id="39" fill="hold">
                            <p:stCondLst>
                              <p:cond delay="9500"/>
                            </p:stCondLst>
                            <p:childTnLst>
                              <p:par>
                                <p:cTn id="40" presetID="2" presetClass="entr" presetSubtype="4" fill="hold" grpId="0" nodeType="afterEffect">
                                  <p:stCondLst>
                                    <p:cond delay="0"/>
                                  </p:stCondLst>
                                  <p:childTnLst>
                                    <p:set>
                                      <p:cBhvr>
                                        <p:cTn id="41" dur="1" fill="hold">
                                          <p:stCondLst>
                                            <p:cond delay="0"/>
                                          </p:stCondLst>
                                        </p:cTn>
                                        <p:tgtEl>
                                          <p:spTgt spid="138244"/>
                                        </p:tgtEl>
                                        <p:attrNameLst>
                                          <p:attrName>style.visibility</p:attrName>
                                        </p:attrNameLst>
                                      </p:cBhvr>
                                      <p:to>
                                        <p:strVal val="visible"/>
                                      </p:to>
                                    </p:set>
                                    <p:anim calcmode="lin" valueType="num">
                                      <p:cBhvr additive="base">
                                        <p:cTn id="42" dur="500" fill="hold"/>
                                        <p:tgtEl>
                                          <p:spTgt spid="138244"/>
                                        </p:tgtEl>
                                        <p:attrNameLst>
                                          <p:attrName>ppt_x</p:attrName>
                                        </p:attrNameLst>
                                      </p:cBhvr>
                                      <p:tavLst>
                                        <p:tav tm="0">
                                          <p:val>
                                            <p:strVal val="#ppt_x"/>
                                          </p:val>
                                        </p:tav>
                                        <p:tav tm="100000">
                                          <p:val>
                                            <p:strVal val="#ppt_x"/>
                                          </p:val>
                                        </p:tav>
                                      </p:tavLst>
                                    </p:anim>
                                    <p:anim calcmode="lin" valueType="num">
                                      <p:cBhvr additive="base">
                                        <p:cTn id="43" dur="500" fill="hold"/>
                                        <p:tgtEl>
                                          <p:spTgt spid="138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P spid="138244" grpId="0" autoUpdateAnimBg="0"/>
      <p:bldP spid="138245" grpId="0" animBg="1" autoUpdateAnimBg="0"/>
      <p:bldP spid="138246" grpId="0" animBg="1"/>
      <p:bldP spid="138247" grpId="0" animBg="1"/>
      <p:bldP spid="138248" grpId="0" animBg="1"/>
      <p:bldP spid="13824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5881688" y="2055813"/>
            <a:ext cx="2878137" cy="822325"/>
          </a:xfrm>
          <a:prstGeom prst="rect">
            <a:avLst/>
          </a:prstGeom>
          <a:noFill/>
          <a:ln w="9525">
            <a:noFill/>
            <a:miter lim="800000"/>
            <a:headEnd/>
            <a:tailEnd/>
          </a:ln>
          <a:effectLst/>
        </p:spPr>
        <p:txBody>
          <a:bodyPr wrap="none">
            <a:spAutoFit/>
          </a:bodyPr>
          <a:lstStyle/>
          <a:p>
            <a:pPr algn="ctr"/>
            <a:r>
              <a:rPr lang="es-ES" sz="2400" b="1" u="sng">
                <a:solidFill>
                  <a:schemeClr val="accent2"/>
                </a:solidFill>
                <a:latin typeface="Century Gothic" pitchFamily="34" charset="0"/>
              </a:rPr>
              <a:t>b. Determina el </a:t>
            </a:r>
          </a:p>
          <a:p>
            <a:pPr algn="ctr"/>
            <a:r>
              <a:rPr lang="es-ES" sz="2400" b="1" u="sng">
                <a:solidFill>
                  <a:schemeClr val="accent2"/>
                </a:solidFill>
                <a:latin typeface="Century Gothic" pitchFamily="34" charset="0"/>
                <a:hlinkClick r:id="rId2" action="ppaction://hlinksldjump"/>
              </a:rPr>
              <a:t>sistema impositivo</a:t>
            </a:r>
            <a:endParaRPr lang="es-ES" sz="2400" b="1" u="sng">
              <a:solidFill>
                <a:schemeClr val="accent2"/>
              </a:solidFill>
              <a:latin typeface="Century Gothic" pitchFamily="34" charset="0"/>
            </a:endParaRPr>
          </a:p>
        </p:txBody>
      </p:sp>
      <p:pic>
        <p:nvPicPr>
          <p:cNvPr id="139267" name="Picture 3" descr="gente"/>
          <p:cNvPicPr>
            <a:picLocks noChangeAspect="1" noChangeArrowheads="1"/>
          </p:cNvPicPr>
          <p:nvPr/>
        </p:nvPicPr>
        <p:blipFill>
          <a:blip r:embed="rId3" cstate="print"/>
          <a:srcRect/>
          <a:stretch>
            <a:fillRect/>
          </a:stretch>
        </p:blipFill>
        <p:spPr bwMode="auto">
          <a:xfrm>
            <a:off x="1763713" y="2420938"/>
            <a:ext cx="3455987" cy="2954337"/>
          </a:xfrm>
          <a:prstGeom prst="rect">
            <a:avLst/>
          </a:prstGeom>
          <a:noFill/>
          <a:ln w="38100" cmpd="dbl">
            <a:solidFill>
              <a:schemeClr val="tx1"/>
            </a:solidFill>
            <a:miter lim="800000"/>
            <a:headEnd/>
            <a:tailEnd/>
          </a:ln>
        </p:spPr>
      </p:pic>
      <p:sp>
        <p:nvSpPr>
          <p:cNvPr id="139268" name="Rectangle 4"/>
          <p:cNvSpPr>
            <a:spLocks noChangeArrowheads="1"/>
          </p:cNvSpPr>
          <p:nvPr/>
        </p:nvSpPr>
        <p:spPr bwMode="auto">
          <a:xfrm>
            <a:off x="6227763" y="4044950"/>
            <a:ext cx="2305050" cy="1920875"/>
          </a:xfrm>
          <a:prstGeom prst="rect">
            <a:avLst/>
          </a:prstGeom>
          <a:noFill/>
          <a:ln w="9525">
            <a:noFill/>
            <a:miter lim="800000"/>
            <a:headEnd/>
            <a:tailEnd/>
          </a:ln>
          <a:effectLst/>
        </p:spPr>
        <p:txBody>
          <a:bodyPr anchor="ctr">
            <a:spAutoFit/>
          </a:bodyPr>
          <a:lstStyle/>
          <a:p>
            <a:pPr algn="ctr"/>
            <a:r>
              <a:rPr lang="es-ES_tradnl" sz="2000">
                <a:latin typeface="Century Gothic" pitchFamily="34" charset="0"/>
              </a:rPr>
              <a:t>pagos, legalmente obligatorios, realizados por las empresas y las personas.</a:t>
            </a:r>
            <a:r>
              <a:rPr lang="es-ES" sz="2000">
                <a:latin typeface="Century Gothic" pitchFamily="34" charset="0"/>
              </a:rPr>
              <a:t> </a:t>
            </a:r>
          </a:p>
        </p:txBody>
      </p:sp>
      <p:sp>
        <p:nvSpPr>
          <p:cNvPr id="139269" name="AutoShape 5"/>
          <p:cNvSpPr>
            <a:spLocks noChangeArrowheads="1"/>
          </p:cNvSpPr>
          <p:nvPr/>
        </p:nvSpPr>
        <p:spPr bwMode="auto">
          <a:xfrm>
            <a:off x="6948488" y="3068638"/>
            <a:ext cx="485775" cy="647700"/>
          </a:xfrm>
          <a:prstGeom prst="downArrow">
            <a:avLst>
              <a:gd name="adj1" fmla="val 50000"/>
              <a:gd name="adj2" fmla="val 33333"/>
            </a:avLst>
          </a:prstGeom>
          <a:solidFill>
            <a:srgbClr val="33CCCC">
              <a:alpha val="38000"/>
            </a:srgbClr>
          </a:solidFill>
          <a:ln w="9525">
            <a:solidFill>
              <a:schemeClr val="tx1"/>
            </a:solidFill>
            <a:miter lim="800000"/>
            <a:headEnd/>
            <a:tailEnd/>
          </a:ln>
          <a:effectLst/>
        </p:spPr>
        <p:txBody>
          <a:bodyPr wrap="none" anchor="ctr"/>
          <a:lstStyle/>
          <a:p>
            <a:endParaRPr lang="es-CL"/>
          </a:p>
        </p:txBody>
      </p:sp>
      <p:sp>
        <p:nvSpPr>
          <p:cNvPr id="139270" name="Rectangle 6"/>
          <p:cNvSpPr>
            <a:spLocks noChangeArrowheads="1"/>
          </p:cNvSpPr>
          <p:nvPr/>
        </p:nvSpPr>
        <p:spPr bwMode="auto">
          <a:xfrm>
            <a:off x="1331913" y="981075"/>
            <a:ext cx="6745287"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p:cTn id="7" dur="500" fill="hold"/>
                                        <p:tgtEl>
                                          <p:spTgt spid="139270"/>
                                        </p:tgtEl>
                                        <p:attrNameLst>
                                          <p:attrName>ppt_w</p:attrName>
                                        </p:attrNameLst>
                                      </p:cBhvr>
                                      <p:tavLst>
                                        <p:tav tm="0">
                                          <p:val>
                                            <p:fltVal val="0"/>
                                          </p:val>
                                        </p:tav>
                                        <p:tav tm="100000">
                                          <p:val>
                                            <p:strVal val="#ppt_w"/>
                                          </p:val>
                                        </p:tav>
                                      </p:tavLst>
                                    </p:anim>
                                    <p:anim calcmode="lin" valueType="num">
                                      <p:cBhvr>
                                        <p:cTn id="8" dur="500" fill="hold"/>
                                        <p:tgtEl>
                                          <p:spTgt spid="1392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139267"/>
                                        </p:tgtEl>
                                        <p:attrNameLst>
                                          <p:attrName>style.visibility</p:attrName>
                                        </p:attrNameLst>
                                      </p:cBhvr>
                                      <p:to>
                                        <p:strVal val="visible"/>
                                      </p:to>
                                    </p:se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39266"/>
                                        </p:tgtEl>
                                        <p:attrNameLst>
                                          <p:attrName>style.visibility</p:attrName>
                                        </p:attrNameLst>
                                      </p:cBhvr>
                                      <p:to>
                                        <p:strVal val="visible"/>
                                      </p:to>
                                    </p:set>
                                    <p:anim calcmode="lin" valueType="num">
                                      <p:cBhvr>
                                        <p:cTn id="15" dur="500" fill="hold"/>
                                        <p:tgtEl>
                                          <p:spTgt spid="139266"/>
                                        </p:tgtEl>
                                        <p:attrNameLst>
                                          <p:attrName>ppt_w</p:attrName>
                                        </p:attrNameLst>
                                      </p:cBhvr>
                                      <p:tavLst>
                                        <p:tav tm="0">
                                          <p:val>
                                            <p:fltVal val="0"/>
                                          </p:val>
                                        </p:tav>
                                        <p:tav tm="100000">
                                          <p:val>
                                            <p:strVal val="#ppt_w"/>
                                          </p:val>
                                        </p:tav>
                                      </p:tavLst>
                                    </p:anim>
                                    <p:anim calcmode="lin" valueType="num">
                                      <p:cBhvr>
                                        <p:cTn id="16" dur="500" fill="hold"/>
                                        <p:tgtEl>
                                          <p:spTgt spid="139266"/>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1000"/>
                                  </p:stCondLst>
                                  <p:childTnLst>
                                    <p:set>
                                      <p:cBhvr>
                                        <p:cTn id="19" dur="1" fill="hold">
                                          <p:stCondLst>
                                            <p:cond delay="0"/>
                                          </p:stCondLst>
                                        </p:cTn>
                                        <p:tgtEl>
                                          <p:spTgt spid="139269"/>
                                        </p:tgtEl>
                                        <p:attrNameLst>
                                          <p:attrName>style.visibility</p:attrName>
                                        </p:attrNameLst>
                                      </p:cBhvr>
                                      <p:to>
                                        <p:strVal val="visible"/>
                                      </p:to>
                                    </p:set>
                                    <p:anim calcmode="lin" valueType="num">
                                      <p:cBhvr>
                                        <p:cTn id="20" dur="500" fill="hold"/>
                                        <p:tgtEl>
                                          <p:spTgt spid="139269"/>
                                        </p:tgtEl>
                                        <p:attrNameLst>
                                          <p:attrName>ppt_w</p:attrName>
                                        </p:attrNameLst>
                                      </p:cBhvr>
                                      <p:tavLst>
                                        <p:tav tm="0">
                                          <p:val>
                                            <p:fltVal val="0"/>
                                          </p:val>
                                        </p:tav>
                                        <p:tav tm="100000">
                                          <p:val>
                                            <p:strVal val="#ppt_w"/>
                                          </p:val>
                                        </p:tav>
                                      </p:tavLst>
                                    </p:anim>
                                    <p:anim calcmode="lin" valueType="num">
                                      <p:cBhvr>
                                        <p:cTn id="21" dur="500" fill="hold"/>
                                        <p:tgtEl>
                                          <p:spTgt spid="139269"/>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39268"/>
                                        </p:tgtEl>
                                        <p:attrNameLst>
                                          <p:attrName>style.visibility</p:attrName>
                                        </p:attrNameLst>
                                      </p:cBhvr>
                                      <p:to>
                                        <p:strVal val="visible"/>
                                      </p:to>
                                    </p:set>
                                    <p:anim calcmode="lin" valueType="num">
                                      <p:cBhvr additive="base">
                                        <p:cTn id="25" dur="500" fill="hold"/>
                                        <p:tgtEl>
                                          <p:spTgt spid="139268"/>
                                        </p:tgtEl>
                                        <p:attrNameLst>
                                          <p:attrName>ppt_x</p:attrName>
                                        </p:attrNameLst>
                                      </p:cBhvr>
                                      <p:tavLst>
                                        <p:tav tm="0">
                                          <p:val>
                                            <p:strVal val="#ppt_x"/>
                                          </p:val>
                                        </p:tav>
                                        <p:tav tm="100000">
                                          <p:val>
                                            <p:strVal val="#ppt_x"/>
                                          </p:val>
                                        </p:tav>
                                      </p:tavLst>
                                    </p:anim>
                                    <p:anim calcmode="lin" valueType="num">
                                      <p:cBhvr additive="base">
                                        <p:cTn id="26" dur="500" fill="hold"/>
                                        <p:tgtEl>
                                          <p:spTgt spid="139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8" grpId="0" autoUpdateAnimBg="0"/>
      <p:bldP spid="139269" grpId="0" animBg="1"/>
      <p:bldP spid="13927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2093913" y="981075"/>
            <a:ext cx="5727700" cy="822325"/>
          </a:xfrm>
          <a:prstGeom prst="rect">
            <a:avLst/>
          </a:prstGeom>
          <a:noFill/>
          <a:ln w="9525">
            <a:noFill/>
            <a:miter lim="800000"/>
            <a:headEnd/>
            <a:tailEnd/>
          </a:ln>
          <a:effectLst/>
        </p:spPr>
        <p:txBody>
          <a:bodyPr wrap="none">
            <a:spAutoFit/>
          </a:bodyPr>
          <a:lstStyle/>
          <a:p>
            <a:pPr algn="ctr"/>
            <a:r>
              <a:rPr lang="es-ES" sz="2400">
                <a:latin typeface="Century Gothic" pitchFamily="34" charset="0"/>
              </a:rPr>
              <a:t>A través de los impuestos, el Estado</a:t>
            </a:r>
          </a:p>
          <a:p>
            <a:pPr algn="ctr"/>
            <a:r>
              <a:rPr lang="es-ES" sz="2400">
                <a:latin typeface="Century Gothic" pitchFamily="34" charset="0"/>
              </a:rPr>
              <a:t>financia gran parte del gasto público</a:t>
            </a:r>
          </a:p>
        </p:txBody>
      </p:sp>
      <p:grpSp>
        <p:nvGrpSpPr>
          <p:cNvPr id="2" name="Group 3"/>
          <p:cNvGrpSpPr>
            <a:grpSpLocks/>
          </p:cNvGrpSpPr>
          <p:nvPr/>
        </p:nvGrpSpPr>
        <p:grpSpPr bwMode="auto">
          <a:xfrm>
            <a:off x="1619250" y="2349500"/>
            <a:ext cx="3535363" cy="3317875"/>
            <a:chOff x="1020" y="1480"/>
            <a:chExt cx="2227" cy="2090"/>
          </a:xfrm>
        </p:grpSpPr>
        <p:pic>
          <p:nvPicPr>
            <p:cNvPr id="140292" name="Picture 4" descr="ESC_CCIV"/>
            <p:cNvPicPr>
              <a:picLocks noChangeAspect="1" noChangeArrowheads="1"/>
            </p:cNvPicPr>
            <p:nvPr/>
          </p:nvPicPr>
          <p:blipFill>
            <a:blip r:embed="rId2" cstate="print"/>
            <a:srcRect/>
            <a:stretch>
              <a:fillRect/>
            </a:stretch>
          </p:blipFill>
          <p:spPr bwMode="auto">
            <a:xfrm>
              <a:off x="1156" y="1480"/>
              <a:ext cx="1859" cy="1859"/>
            </a:xfrm>
            <a:prstGeom prst="rect">
              <a:avLst/>
            </a:prstGeom>
            <a:noFill/>
            <a:ln w="38100" cmpd="dbl">
              <a:solidFill>
                <a:schemeClr val="tx1"/>
              </a:solidFill>
              <a:miter lim="800000"/>
              <a:headEnd/>
              <a:tailEnd/>
            </a:ln>
          </p:spPr>
        </p:pic>
        <p:sp>
          <p:nvSpPr>
            <p:cNvPr id="140293" name="Text Box 5"/>
            <p:cNvSpPr txBox="1">
              <a:spLocks noChangeArrowheads="1"/>
            </p:cNvSpPr>
            <p:nvPr/>
          </p:nvSpPr>
          <p:spPr bwMode="auto">
            <a:xfrm>
              <a:off x="1020" y="3339"/>
              <a:ext cx="2227" cy="231"/>
            </a:xfrm>
            <a:prstGeom prst="rect">
              <a:avLst/>
            </a:prstGeom>
            <a:noFill/>
            <a:ln w="9525">
              <a:noFill/>
              <a:miter lim="800000"/>
              <a:headEnd/>
              <a:tailEnd/>
            </a:ln>
            <a:effectLst/>
          </p:spPr>
          <p:txBody>
            <a:bodyPr wrap="none">
              <a:spAutoFit/>
            </a:bodyPr>
            <a:lstStyle/>
            <a:p>
              <a:pPr algn="ctr"/>
              <a:r>
                <a:rPr lang="es-ES">
                  <a:latin typeface="Century Gothic" pitchFamily="34" charset="0"/>
                </a:rPr>
                <a:t>Construcción de una escuela.</a:t>
              </a:r>
            </a:p>
          </p:txBody>
        </p:sp>
      </p:grpSp>
      <p:sp>
        <p:nvSpPr>
          <p:cNvPr id="140294" name="Rectangle 6"/>
          <p:cNvSpPr>
            <a:spLocks noChangeArrowheads="1"/>
          </p:cNvSpPr>
          <p:nvPr/>
        </p:nvSpPr>
        <p:spPr bwMode="auto">
          <a:xfrm>
            <a:off x="5364163" y="4076700"/>
            <a:ext cx="3240087" cy="2225675"/>
          </a:xfrm>
          <a:prstGeom prst="rect">
            <a:avLst/>
          </a:prstGeom>
          <a:noFill/>
          <a:ln w="9525">
            <a:noFill/>
            <a:miter lim="800000"/>
            <a:headEnd/>
            <a:tailEnd/>
          </a:ln>
          <a:effectLst/>
        </p:spPr>
        <p:txBody>
          <a:bodyPr anchor="ctr">
            <a:spAutoFit/>
          </a:bodyPr>
          <a:lstStyle/>
          <a:p>
            <a:pPr algn="ctr"/>
            <a:r>
              <a:rPr lang="es-ES_tradnl" sz="2000" b="1">
                <a:solidFill>
                  <a:schemeClr val="accent2"/>
                </a:solidFill>
                <a:latin typeface="Century Gothic" pitchFamily="34" charset="0"/>
              </a:rPr>
              <a:t>Impuestos indirectos</a:t>
            </a:r>
            <a:r>
              <a:rPr lang="es-ES_tradnl" sz="2000">
                <a:latin typeface="Century Gothic" pitchFamily="34" charset="0"/>
              </a:rPr>
              <a:t> (se aplican a los gastos del consumo, entre los que se cuenta el </a:t>
            </a:r>
            <a:r>
              <a:rPr lang="es-ES_tradnl" sz="2000" b="1">
                <a:solidFill>
                  <a:schemeClr val="accent2"/>
                </a:solidFill>
                <a:latin typeface="Century Gothic" pitchFamily="34" charset="0"/>
              </a:rPr>
              <a:t>IVA</a:t>
            </a:r>
            <a:r>
              <a:rPr lang="es-ES_tradnl" sz="2000">
                <a:latin typeface="Century Gothic" pitchFamily="34" charset="0"/>
              </a:rPr>
              <a:t>, que grava con el 19% cualquier compraventa).</a:t>
            </a:r>
            <a:r>
              <a:rPr lang="es-ES" sz="2000">
                <a:latin typeface="Century Gothic" pitchFamily="34" charset="0"/>
              </a:rPr>
              <a:t> </a:t>
            </a:r>
          </a:p>
        </p:txBody>
      </p:sp>
      <p:sp>
        <p:nvSpPr>
          <p:cNvPr id="140295" name="Rectangle 7"/>
          <p:cNvSpPr>
            <a:spLocks noChangeArrowheads="1"/>
          </p:cNvSpPr>
          <p:nvPr/>
        </p:nvSpPr>
        <p:spPr bwMode="auto">
          <a:xfrm>
            <a:off x="5364163" y="2205038"/>
            <a:ext cx="3024187" cy="1616075"/>
          </a:xfrm>
          <a:prstGeom prst="rect">
            <a:avLst/>
          </a:prstGeom>
          <a:noFill/>
          <a:ln w="9525">
            <a:noFill/>
            <a:miter lim="800000"/>
            <a:headEnd/>
            <a:tailEnd/>
          </a:ln>
          <a:effectLst/>
        </p:spPr>
        <p:txBody>
          <a:bodyPr>
            <a:spAutoFit/>
          </a:bodyPr>
          <a:lstStyle/>
          <a:p>
            <a:pPr algn="ctr"/>
            <a:r>
              <a:rPr lang="es-ES_tradnl" sz="2000" b="1">
                <a:solidFill>
                  <a:schemeClr val="accent2"/>
                </a:solidFill>
                <a:latin typeface="Century Gothic" pitchFamily="34" charset="0"/>
              </a:rPr>
              <a:t>Impuestos directos</a:t>
            </a:r>
            <a:r>
              <a:rPr lang="es-ES_tradnl" sz="2000">
                <a:latin typeface="Century Gothic" pitchFamily="34" charset="0"/>
              </a:rPr>
              <a:t> (gravan las rentas o el capital de las personas, de acuerdo a sus ingresos). </a:t>
            </a:r>
          </a:p>
        </p:txBody>
      </p:sp>
      <p:sp>
        <p:nvSpPr>
          <p:cNvPr id="140296" name="Text Box 8"/>
          <p:cNvSpPr txBox="1">
            <a:spLocks noChangeArrowheads="1"/>
          </p:cNvSpPr>
          <p:nvPr/>
        </p:nvSpPr>
        <p:spPr bwMode="auto">
          <a:xfrm>
            <a:off x="1446213" y="6140450"/>
            <a:ext cx="790575" cy="396875"/>
          </a:xfrm>
          <a:prstGeom prst="rect">
            <a:avLst/>
          </a:prstGeom>
          <a:noFill/>
          <a:ln w="9525">
            <a:noFill/>
            <a:miter lim="800000"/>
            <a:headEnd/>
            <a:tailEnd/>
          </a:ln>
          <a:effectLst/>
        </p:spPr>
        <p:txBody>
          <a:bodyPr wrap="none">
            <a:spAutoFit/>
          </a:bodyPr>
          <a:lstStyle/>
          <a:p>
            <a:pPr algn="ctr"/>
            <a:r>
              <a:rPr lang="es-ES" sz="2000" b="1" u="sng">
                <a:latin typeface="Century Gothic" pitchFamily="34" charset="0"/>
                <a:hlinkClick r:id="rId3"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500" fill="hold"/>
                                        <p:tgtEl>
                                          <p:spTgt spid="140290"/>
                                        </p:tgtEl>
                                        <p:attrNameLst>
                                          <p:attrName>ppt_w</p:attrName>
                                        </p:attrNameLst>
                                      </p:cBhvr>
                                      <p:tavLst>
                                        <p:tav tm="0">
                                          <p:val>
                                            <p:fltVal val="0"/>
                                          </p:val>
                                        </p:tav>
                                        <p:tav tm="100000">
                                          <p:val>
                                            <p:strVal val="#ppt_w"/>
                                          </p:val>
                                        </p:tav>
                                      </p:tavLst>
                                    </p:anim>
                                    <p:anim calcmode="lin" valueType="num">
                                      <p:cBhvr>
                                        <p:cTn id="8" dur="500" fill="hold"/>
                                        <p:tgtEl>
                                          <p:spTgt spid="14029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40295"/>
                                        </p:tgtEl>
                                        <p:attrNameLst>
                                          <p:attrName>style.visibility</p:attrName>
                                        </p:attrNameLst>
                                      </p:cBhvr>
                                      <p:to>
                                        <p:strVal val="visible"/>
                                      </p:to>
                                    </p:set>
                                    <p:anim calcmode="lin" valueType="num">
                                      <p:cBhvr>
                                        <p:cTn id="17" dur="500" fill="hold"/>
                                        <p:tgtEl>
                                          <p:spTgt spid="140295"/>
                                        </p:tgtEl>
                                        <p:attrNameLst>
                                          <p:attrName>ppt_w</p:attrName>
                                        </p:attrNameLst>
                                      </p:cBhvr>
                                      <p:tavLst>
                                        <p:tav tm="0">
                                          <p:val>
                                            <p:fltVal val="0"/>
                                          </p:val>
                                        </p:tav>
                                        <p:tav tm="100000">
                                          <p:val>
                                            <p:strVal val="#ppt_w"/>
                                          </p:val>
                                        </p:tav>
                                      </p:tavLst>
                                    </p:anim>
                                    <p:anim calcmode="lin" valueType="num">
                                      <p:cBhvr>
                                        <p:cTn id="18" dur="500" fill="hold"/>
                                        <p:tgtEl>
                                          <p:spTgt spid="14029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3000"/>
                                  </p:stCondLst>
                                  <p:childTnLst>
                                    <p:set>
                                      <p:cBhvr>
                                        <p:cTn id="21" dur="1" fill="hold">
                                          <p:stCondLst>
                                            <p:cond delay="0"/>
                                          </p:stCondLst>
                                        </p:cTn>
                                        <p:tgtEl>
                                          <p:spTgt spid="140294"/>
                                        </p:tgtEl>
                                        <p:attrNameLst>
                                          <p:attrName>style.visibility</p:attrName>
                                        </p:attrNameLst>
                                      </p:cBhvr>
                                      <p:to>
                                        <p:strVal val="visible"/>
                                      </p:to>
                                    </p:set>
                                    <p:anim calcmode="lin" valueType="num">
                                      <p:cBhvr additive="base">
                                        <p:cTn id="22" dur="500" fill="hold"/>
                                        <p:tgtEl>
                                          <p:spTgt spid="140294"/>
                                        </p:tgtEl>
                                        <p:attrNameLst>
                                          <p:attrName>ppt_x</p:attrName>
                                        </p:attrNameLst>
                                      </p:cBhvr>
                                      <p:tavLst>
                                        <p:tav tm="0">
                                          <p:val>
                                            <p:strVal val="#ppt_x"/>
                                          </p:val>
                                        </p:tav>
                                        <p:tav tm="100000">
                                          <p:val>
                                            <p:strVal val="#ppt_x"/>
                                          </p:val>
                                        </p:tav>
                                      </p:tavLst>
                                    </p:anim>
                                    <p:anim calcmode="lin" valueType="num">
                                      <p:cBhvr additive="base">
                                        <p:cTn id="23" dur="500" fill="hold"/>
                                        <p:tgtEl>
                                          <p:spTgt spid="140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4" grpId="0" autoUpdateAnimBg="0"/>
      <p:bldP spid="14029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5867400" y="2273300"/>
            <a:ext cx="2227263" cy="457200"/>
          </a:xfrm>
          <a:prstGeom prst="rect">
            <a:avLst/>
          </a:prstGeom>
          <a:noFill/>
          <a:ln w="9525">
            <a:noFill/>
            <a:miter lim="800000"/>
            <a:headEnd/>
            <a:tailEnd/>
          </a:ln>
          <a:effectLst/>
        </p:spPr>
        <p:txBody>
          <a:bodyPr wrap="none">
            <a:spAutoFit/>
          </a:bodyPr>
          <a:lstStyle/>
          <a:p>
            <a:r>
              <a:rPr lang="es-ES_tradnl" sz="2400" b="1">
                <a:solidFill>
                  <a:schemeClr val="accent2"/>
                </a:solidFill>
                <a:latin typeface="Century Gothic" pitchFamily="34" charset="0"/>
              </a:rPr>
              <a:t>c. Regulación</a:t>
            </a:r>
            <a:endParaRPr lang="es-ES" sz="2400" b="1">
              <a:solidFill>
                <a:schemeClr val="accent2"/>
              </a:solidFill>
              <a:latin typeface="Century Gothic" pitchFamily="34" charset="0"/>
            </a:endParaRPr>
          </a:p>
        </p:txBody>
      </p:sp>
      <p:grpSp>
        <p:nvGrpSpPr>
          <p:cNvPr id="2" name="Group 3"/>
          <p:cNvGrpSpPr>
            <a:grpSpLocks/>
          </p:cNvGrpSpPr>
          <p:nvPr/>
        </p:nvGrpSpPr>
        <p:grpSpPr bwMode="auto">
          <a:xfrm>
            <a:off x="2195513" y="2276475"/>
            <a:ext cx="2346325" cy="3605213"/>
            <a:chOff x="1383" y="1434"/>
            <a:chExt cx="1478" cy="2271"/>
          </a:xfrm>
        </p:grpSpPr>
        <p:pic>
          <p:nvPicPr>
            <p:cNvPr id="141316" name="Picture 4" descr="Revista%20Sernac"/>
            <p:cNvPicPr>
              <a:picLocks noChangeAspect="1" noChangeArrowheads="1"/>
            </p:cNvPicPr>
            <p:nvPr/>
          </p:nvPicPr>
          <p:blipFill>
            <a:blip r:embed="rId2" cstate="print"/>
            <a:srcRect/>
            <a:stretch>
              <a:fillRect/>
            </a:stretch>
          </p:blipFill>
          <p:spPr bwMode="auto">
            <a:xfrm>
              <a:off x="1383" y="1434"/>
              <a:ext cx="1466" cy="2001"/>
            </a:xfrm>
            <a:prstGeom prst="rect">
              <a:avLst/>
            </a:prstGeom>
            <a:noFill/>
            <a:ln w="38100" cmpd="dbl">
              <a:solidFill>
                <a:schemeClr val="tx1"/>
              </a:solidFill>
              <a:miter lim="800000"/>
              <a:headEnd/>
              <a:tailEnd/>
            </a:ln>
          </p:spPr>
        </p:pic>
        <p:sp>
          <p:nvSpPr>
            <p:cNvPr id="141317" name="Text Box 5"/>
            <p:cNvSpPr txBox="1">
              <a:spLocks noChangeArrowheads="1"/>
            </p:cNvSpPr>
            <p:nvPr/>
          </p:nvSpPr>
          <p:spPr bwMode="auto">
            <a:xfrm>
              <a:off x="1383" y="3474"/>
              <a:ext cx="1478" cy="231"/>
            </a:xfrm>
            <a:prstGeom prst="rect">
              <a:avLst/>
            </a:prstGeom>
            <a:noFill/>
            <a:ln w="9525">
              <a:noFill/>
              <a:miter lim="800000"/>
              <a:headEnd/>
              <a:tailEnd/>
            </a:ln>
            <a:effectLst/>
          </p:spPr>
          <p:txBody>
            <a:bodyPr wrap="none">
              <a:spAutoFit/>
            </a:bodyPr>
            <a:lstStyle/>
            <a:p>
              <a:pPr algn="ctr"/>
              <a:r>
                <a:rPr lang="es-ES">
                  <a:latin typeface="Century Gothic" pitchFamily="34" charset="0"/>
                </a:rPr>
                <a:t>Revista del SERNAC</a:t>
              </a:r>
            </a:p>
          </p:txBody>
        </p:sp>
      </p:grpSp>
      <p:sp>
        <p:nvSpPr>
          <p:cNvPr id="141318" name="AutoShape 6"/>
          <p:cNvSpPr>
            <a:spLocks noChangeArrowheads="1"/>
          </p:cNvSpPr>
          <p:nvPr/>
        </p:nvSpPr>
        <p:spPr bwMode="auto">
          <a:xfrm>
            <a:off x="6804025" y="2924175"/>
            <a:ext cx="485775" cy="976313"/>
          </a:xfrm>
          <a:prstGeom prst="downArrow">
            <a:avLst>
              <a:gd name="adj1" fmla="val 50000"/>
              <a:gd name="adj2" fmla="val 50245"/>
            </a:avLst>
          </a:prstGeom>
          <a:solidFill>
            <a:srgbClr val="99CC00">
              <a:alpha val="39999"/>
            </a:srgbClr>
          </a:solidFill>
          <a:ln w="9525">
            <a:solidFill>
              <a:schemeClr val="tx1"/>
            </a:solidFill>
            <a:miter lim="800000"/>
            <a:headEnd/>
            <a:tailEnd/>
          </a:ln>
          <a:effectLst/>
        </p:spPr>
        <p:txBody>
          <a:bodyPr wrap="none" anchor="ctr"/>
          <a:lstStyle/>
          <a:p>
            <a:endParaRPr lang="es-CL"/>
          </a:p>
        </p:txBody>
      </p:sp>
      <p:sp>
        <p:nvSpPr>
          <p:cNvPr id="141319" name="Text Box 7"/>
          <p:cNvSpPr txBox="1">
            <a:spLocks noChangeArrowheads="1"/>
          </p:cNvSpPr>
          <p:nvPr/>
        </p:nvSpPr>
        <p:spPr bwMode="auto">
          <a:xfrm>
            <a:off x="5283200" y="4076700"/>
            <a:ext cx="3860800" cy="822325"/>
          </a:xfrm>
          <a:prstGeom prst="rect">
            <a:avLst/>
          </a:prstGeom>
          <a:noFill/>
          <a:ln w="9525">
            <a:noFill/>
            <a:miter lim="800000"/>
            <a:headEnd/>
            <a:tailEnd/>
          </a:ln>
          <a:effectLst/>
        </p:spPr>
        <p:txBody>
          <a:bodyPr wrap="none">
            <a:spAutoFit/>
          </a:bodyPr>
          <a:lstStyle/>
          <a:p>
            <a:pPr algn="ctr"/>
            <a:r>
              <a:rPr lang="es-ES" sz="2400">
                <a:latin typeface="Century Gothic" pitchFamily="34" charset="0"/>
              </a:rPr>
              <a:t>Norma y fiscaliza</a:t>
            </a:r>
          </a:p>
          <a:p>
            <a:pPr algn="ctr"/>
            <a:r>
              <a:rPr lang="es-ES" sz="2400">
                <a:latin typeface="Century Gothic" pitchFamily="34" charset="0"/>
              </a:rPr>
              <a:t>la actividad económica.</a:t>
            </a:r>
            <a:endParaRPr lang="es-ES">
              <a:latin typeface="Century Gothic" pitchFamily="34" charset="0"/>
            </a:endParaRPr>
          </a:p>
        </p:txBody>
      </p:sp>
      <p:sp>
        <p:nvSpPr>
          <p:cNvPr id="141320" name="Rectangle 8"/>
          <p:cNvSpPr>
            <a:spLocks noChangeArrowheads="1"/>
          </p:cNvSpPr>
          <p:nvPr/>
        </p:nvSpPr>
        <p:spPr bwMode="auto">
          <a:xfrm>
            <a:off x="1331913" y="981075"/>
            <a:ext cx="6516687"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1320"/>
                                        </p:tgtEl>
                                        <p:attrNameLst>
                                          <p:attrName>style.visibility</p:attrName>
                                        </p:attrNameLst>
                                      </p:cBhvr>
                                      <p:to>
                                        <p:strVal val="visible"/>
                                      </p:to>
                                    </p:set>
                                    <p:anim calcmode="lin" valueType="num">
                                      <p:cBhvr>
                                        <p:cTn id="7" dur="500" fill="hold"/>
                                        <p:tgtEl>
                                          <p:spTgt spid="141320"/>
                                        </p:tgtEl>
                                        <p:attrNameLst>
                                          <p:attrName>ppt_w</p:attrName>
                                        </p:attrNameLst>
                                      </p:cBhvr>
                                      <p:tavLst>
                                        <p:tav tm="0">
                                          <p:val>
                                            <p:fltVal val="0"/>
                                          </p:val>
                                        </p:tav>
                                        <p:tav tm="100000">
                                          <p:val>
                                            <p:strVal val="#ppt_w"/>
                                          </p:val>
                                        </p:tav>
                                      </p:tavLst>
                                    </p:anim>
                                    <p:anim calcmode="lin" valueType="num">
                                      <p:cBhvr>
                                        <p:cTn id="8" dur="500" fill="hold"/>
                                        <p:tgtEl>
                                          <p:spTgt spid="1413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1314"/>
                                        </p:tgtEl>
                                        <p:attrNameLst>
                                          <p:attrName>style.visibility</p:attrName>
                                        </p:attrNameLst>
                                      </p:cBhvr>
                                      <p:to>
                                        <p:strVal val="visible"/>
                                      </p:to>
                                    </p:set>
                                    <p:anim calcmode="lin" valueType="num">
                                      <p:cBhvr additive="base">
                                        <p:cTn id="17" dur="500" fill="hold"/>
                                        <p:tgtEl>
                                          <p:spTgt spid="141314"/>
                                        </p:tgtEl>
                                        <p:attrNameLst>
                                          <p:attrName>ppt_x</p:attrName>
                                        </p:attrNameLst>
                                      </p:cBhvr>
                                      <p:tavLst>
                                        <p:tav tm="0">
                                          <p:val>
                                            <p:strVal val="#ppt_x"/>
                                          </p:val>
                                        </p:tav>
                                        <p:tav tm="100000">
                                          <p:val>
                                            <p:strVal val="#ppt_x"/>
                                          </p:val>
                                        </p:tav>
                                      </p:tavLst>
                                    </p:anim>
                                    <p:anim calcmode="lin" valueType="num">
                                      <p:cBhvr additive="base">
                                        <p:cTn id="18" dur="500" fill="hold"/>
                                        <p:tgtEl>
                                          <p:spTgt spid="1413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2000"/>
                                  </p:stCondLst>
                                  <p:childTnLst>
                                    <p:set>
                                      <p:cBhvr>
                                        <p:cTn id="21" dur="1" fill="hold">
                                          <p:stCondLst>
                                            <p:cond delay="0"/>
                                          </p:stCondLst>
                                        </p:cTn>
                                        <p:tgtEl>
                                          <p:spTgt spid="141318"/>
                                        </p:tgtEl>
                                        <p:attrNameLst>
                                          <p:attrName>style.visibility</p:attrName>
                                        </p:attrNameLst>
                                      </p:cBhvr>
                                      <p:to>
                                        <p:strVal val="visible"/>
                                      </p:to>
                                    </p:set>
                                    <p:anim calcmode="lin" valueType="num">
                                      <p:cBhvr>
                                        <p:cTn id="22" dur="500" fill="hold"/>
                                        <p:tgtEl>
                                          <p:spTgt spid="141318"/>
                                        </p:tgtEl>
                                        <p:attrNameLst>
                                          <p:attrName>ppt_w</p:attrName>
                                        </p:attrNameLst>
                                      </p:cBhvr>
                                      <p:tavLst>
                                        <p:tav tm="0">
                                          <p:val>
                                            <p:fltVal val="0"/>
                                          </p:val>
                                        </p:tav>
                                        <p:tav tm="100000">
                                          <p:val>
                                            <p:strVal val="#ppt_w"/>
                                          </p:val>
                                        </p:tav>
                                      </p:tavLst>
                                    </p:anim>
                                    <p:anim calcmode="lin" valueType="num">
                                      <p:cBhvr>
                                        <p:cTn id="23" dur="500" fill="hold"/>
                                        <p:tgtEl>
                                          <p:spTgt spid="141318"/>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141319"/>
                                        </p:tgtEl>
                                        <p:attrNameLst>
                                          <p:attrName>style.visibility</p:attrName>
                                        </p:attrNameLst>
                                      </p:cBhvr>
                                      <p:to>
                                        <p:strVal val="visible"/>
                                      </p:to>
                                    </p:set>
                                    <p:anim calcmode="lin" valueType="num">
                                      <p:cBhvr>
                                        <p:cTn id="27" dur="500" fill="hold"/>
                                        <p:tgtEl>
                                          <p:spTgt spid="141319"/>
                                        </p:tgtEl>
                                        <p:attrNameLst>
                                          <p:attrName>ppt_w</p:attrName>
                                        </p:attrNameLst>
                                      </p:cBhvr>
                                      <p:tavLst>
                                        <p:tav tm="0">
                                          <p:val>
                                            <p:fltVal val="0"/>
                                          </p:val>
                                        </p:tav>
                                        <p:tav tm="100000">
                                          <p:val>
                                            <p:strVal val="#ppt_w"/>
                                          </p:val>
                                        </p:tav>
                                      </p:tavLst>
                                    </p:anim>
                                    <p:anim calcmode="lin" valueType="num">
                                      <p:cBhvr>
                                        <p:cTn id="28" dur="500" fill="hold"/>
                                        <p:tgtEl>
                                          <p:spTgt spid="141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8" grpId="0" animBg="1"/>
      <p:bldP spid="141319" grpId="0" autoUpdateAnimBg="0"/>
      <p:bldP spid="14132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4889500" y="2706688"/>
            <a:ext cx="4240213" cy="457200"/>
          </a:xfrm>
          <a:prstGeom prst="rect">
            <a:avLst/>
          </a:prstGeom>
          <a:noFill/>
          <a:ln w="9525">
            <a:noFill/>
            <a:miter lim="800000"/>
            <a:headEnd/>
            <a:tailEnd/>
          </a:ln>
          <a:effectLst/>
        </p:spPr>
        <p:txBody>
          <a:bodyPr wrap="none">
            <a:spAutoFit/>
          </a:bodyPr>
          <a:lstStyle/>
          <a:p>
            <a:r>
              <a:rPr lang="es-ES_tradnl" sz="2400" b="1">
                <a:solidFill>
                  <a:schemeClr val="accent2"/>
                </a:solidFill>
                <a:latin typeface="Century Gothic" pitchFamily="34" charset="0"/>
              </a:rPr>
              <a:t>d. La función estabilizadora</a:t>
            </a:r>
            <a:endParaRPr lang="es-ES" sz="2400" b="1">
              <a:solidFill>
                <a:schemeClr val="accent2"/>
              </a:solidFill>
              <a:latin typeface="Century Gothic" pitchFamily="34" charset="0"/>
            </a:endParaRPr>
          </a:p>
        </p:txBody>
      </p:sp>
      <p:grpSp>
        <p:nvGrpSpPr>
          <p:cNvPr id="2" name="Group 3"/>
          <p:cNvGrpSpPr>
            <a:grpSpLocks/>
          </p:cNvGrpSpPr>
          <p:nvPr/>
        </p:nvGrpSpPr>
        <p:grpSpPr bwMode="auto">
          <a:xfrm>
            <a:off x="1619250" y="2565400"/>
            <a:ext cx="3241675" cy="2973388"/>
            <a:chOff x="1292" y="1597"/>
            <a:chExt cx="2042" cy="1873"/>
          </a:xfrm>
        </p:grpSpPr>
        <p:sp>
          <p:nvSpPr>
            <p:cNvPr id="142340" name="Text Box 4"/>
            <p:cNvSpPr txBox="1">
              <a:spLocks noChangeArrowheads="1"/>
            </p:cNvSpPr>
            <p:nvPr/>
          </p:nvSpPr>
          <p:spPr bwMode="auto">
            <a:xfrm>
              <a:off x="1537" y="3066"/>
              <a:ext cx="1628" cy="404"/>
            </a:xfrm>
            <a:prstGeom prst="rect">
              <a:avLst/>
            </a:prstGeom>
            <a:noFill/>
            <a:ln w="9525">
              <a:noFill/>
              <a:miter lim="800000"/>
              <a:headEnd/>
              <a:tailEnd/>
            </a:ln>
            <a:effectLst/>
          </p:spPr>
          <p:txBody>
            <a:bodyPr wrap="none">
              <a:spAutoFit/>
            </a:bodyPr>
            <a:lstStyle/>
            <a:p>
              <a:pPr algn="ctr"/>
              <a:r>
                <a:rPr lang="es-ES">
                  <a:latin typeface="Century Gothic" pitchFamily="34" charset="0"/>
                </a:rPr>
                <a:t>Manifestaciones ante</a:t>
              </a:r>
            </a:p>
            <a:p>
              <a:pPr algn="ctr"/>
              <a:r>
                <a:rPr lang="es-ES">
                  <a:latin typeface="Century Gothic" pitchFamily="34" charset="0"/>
                </a:rPr>
                <a:t>la crisis de 1929.</a:t>
              </a:r>
            </a:p>
          </p:txBody>
        </p:sp>
        <p:pic>
          <p:nvPicPr>
            <p:cNvPr id="142341" name="Picture 5" descr="protesta"/>
            <p:cNvPicPr>
              <a:picLocks noChangeAspect="1" noChangeArrowheads="1"/>
            </p:cNvPicPr>
            <p:nvPr/>
          </p:nvPicPr>
          <p:blipFill>
            <a:blip r:embed="rId2" cstate="print"/>
            <a:srcRect/>
            <a:stretch>
              <a:fillRect/>
            </a:stretch>
          </p:blipFill>
          <p:spPr bwMode="auto">
            <a:xfrm>
              <a:off x="1292" y="1597"/>
              <a:ext cx="2042" cy="1413"/>
            </a:xfrm>
            <a:prstGeom prst="rect">
              <a:avLst/>
            </a:prstGeom>
            <a:noFill/>
            <a:ln w="38100" cmpd="dbl">
              <a:solidFill>
                <a:schemeClr val="tx1"/>
              </a:solidFill>
              <a:miter lim="800000"/>
              <a:headEnd/>
              <a:tailEnd/>
            </a:ln>
          </p:spPr>
        </p:pic>
      </p:grpSp>
      <p:sp>
        <p:nvSpPr>
          <p:cNvPr id="142342" name="AutoShape 6"/>
          <p:cNvSpPr>
            <a:spLocks noChangeArrowheads="1"/>
          </p:cNvSpPr>
          <p:nvPr/>
        </p:nvSpPr>
        <p:spPr bwMode="auto">
          <a:xfrm>
            <a:off x="6732588" y="3429000"/>
            <a:ext cx="485775" cy="935038"/>
          </a:xfrm>
          <a:prstGeom prst="downArrow">
            <a:avLst>
              <a:gd name="adj1" fmla="val 50000"/>
              <a:gd name="adj2" fmla="val 48121"/>
            </a:avLst>
          </a:prstGeom>
          <a:solidFill>
            <a:srgbClr val="99CC00">
              <a:alpha val="30000"/>
            </a:srgbClr>
          </a:solidFill>
          <a:ln w="9525">
            <a:solidFill>
              <a:schemeClr val="tx1"/>
            </a:solidFill>
            <a:miter lim="800000"/>
            <a:headEnd/>
            <a:tailEnd/>
          </a:ln>
          <a:effectLst/>
        </p:spPr>
        <p:txBody>
          <a:bodyPr wrap="none" anchor="ctr"/>
          <a:lstStyle/>
          <a:p>
            <a:endParaRPr lang="es-CL"/>
          </a:p>
        </p:txBody>
      </p:sp>
      <p:sp>
        <p:nvSpPr>
          <p:cNvPr id="142343" name="Text Box 7"/>
          <p:cNvSpPr txBox="1">
            <a:spLocks noChangeArrowheads="1"/>
          </p:cNvSpPr>
          <p:nvPr/>
        </p:nvSpPr>
        <p:spPr bwMode="auto">
          <a:xfrm>
            <a:off x="5630863" y="4508500"/>
            <a:ext cx="2862262" cy="10064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Ante cualquier crisis</a:t>
            </a:r>
          </a:p>
          <a:p>
            <a:pPr algn="ctr"/>
            <a:r>
              <a:rPr lang="es-ES" sz="2000">
                <a:latin typeface="Century Gothic" pitchFamily="34" charset="0"/>
              </a:rPr>
              <a:t>Económica, el Estado</a:t>
            </a:r>
          </a:p>
          <a:p>
            <a:pPr algn="ctr"/>
            <a:r>
              <a:rPr lang="es-ES" sz="2000">
                <a:latin typeface="Century Gothic" pitchFamily="34" charset="0"/>
              </a:rPr>
              <a:t>debe actuar.</a:t>
            </a:r>
          </a:p>
        </p:txBody>
      </p:sp>
      <p:sp>
        <p:nvSpPr>
          <p:cNvPr id="142344" name="Rectangle 8"/>
          <p:cNvSpPr>
            <a:spLocks noChangeArrowheads="1"/>
          </p:cNvSpPr>
          <p:nvPr/>
        </p:nvSpPr>
        <p:spPr bwMode="auto">
          <a:xfrm>
            <a:off x="1116013" y="908050"/>
            <a:ext cx="6656387"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2344"/>
                                        </p:tgtEl>
                                        <p:attrNameLst>
                                          <p:attrName>style.visibility</p:attrName>
                                        </p:attrNameLst>
                                      </p:cBhvr>
                                      <p:to>
                                        <p:strVal val="visible"/>
                                      </p:to>
                                    </p:set>
                                    <p:anim calcmode="lin" valueType="num">
                                      <p:cBhvr>
                                        <p:cTn id="7" dur="500" fill="hold"/>
                                        <p:tgtEl>
                                          <p:spTgt spid="142344"/>
                                        </p:tgtEl>
                                        <p:attrNameLst>
                                          <p:attrName>ppt_w</p:attrName>
                                        </p:attrNameLst>
                                      </p:cBhvr>
                                      <p:tavLst>
                                        <p:tav tm="0">
                                          <p:val>
                                            <p:fltVal val="0"/>
                                          </p:val>
                                        </p:tav>
                                        <p:tav tm="100000">
                                          <p:val>
                                            <p:strVal val="#ppt_w"/>
                                          </p:val>
                                        </p:tav>
                                      </p:tavLst>
                                    </p:anim>
                                    <p:anim calcmode="lin" valueType="num">
                                      <p:cBhvr>
                                        <p:cTn id="8" dur="500" fill="hold"/>
                                        <p:tgtEl>
                                          <p:spTgt spid="1423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42338"/>
                                        </p:tgtEl>
                                        <p:attrNameLst>
                                          <p:attrName>style.visibility</p:attrName>
                                        </p:attrNameLst>
                                      </p:cBhvr>
                                      <p:to>
                                        <p:strVal val="visible"/>
                                      </p:to>
                                    </p:set>
                                    <p:anim calcmode="lin" valueType="num">
                                      <p:cBhvr>
                                        <p:cTn id="17" dur="500" fill="hold"/>
                                        <p:tgtEl>
                                          <p:spTgt spid="142338"/>
                                        </p:tgtEl>
                                        <p:attrNameLst>
                                          <p:attrName>ppt_w</p:attrName>
                                        </p:attrNameLst>
                                      </p:cBhvr>
                                      <p:tavLst>
                                        <p:tav tm="0">
                                          <p:val>
                                            <p:fltVal val="0"/>
                                          </p:val>
                                        </p:tav>
                                        <p:tav tm="100000">
                                          <p:val>
                                            <p:strVal val="#ppt_w"/>
                                          </p:val>
                                        </p:tav>
                                      </p:tavLst>
                                    </p:anim>
                                    <p:anim calcmode="lin" valueType="num">
                                      <p:cBhvr>
                                        <p:cTn id="18" dur="500" fill="hold"/>
                                        <p:tgtEl>
                                          <p:spTgt spid="14233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2000"/>
                                  </p:stCondLst>
                                  <p:childTnLst>
                                    <p:set>
                                      <p:cBhvr>
                                        <p:cTn id="21" dur="1" fill="hold">
                                          <p:stCondLst>
                                            <p:cond delay="0"/>
                                          </p:stCondLst>
                                        </p:cTn>
                                        <p:tgtEl>
                                          <p:spTgt spid="142342"/>
                                        </p:tgtEl>
                                        <p:attrNameLst>
                                          <p:attrName>style.visibility</p:attrName>
                                        </p:attrNameLst>
                                      </p:cBhvr>
                                      <p:to>
                                        <p:strVal val="visible"/>
                                      </p:to>
                                    </p:set>
                                    <p:anim calcmode="lin" valueType="num">
                                      <p:cBhvr>
                                        <p:cTn id="22" dur="500" fill="hold"/>
                                        <p:tgtEl>
                                          <p:spTgt spid="142342"/>
                                        </p:tgtEl>
                                        <p:attrNameLst>
                                          <p:attrName>ppt_w</p:attrName>
                                        </p:attrNameLst>
                                      </p:cBhvr>
                                      <p:tavLst>
                                        <p:tav tm="0">
                                          <p:val>
                                            <p:fltVal val="0"/>
                                          </p:val>
                                        </p:tav>
                                        <p:tav tm="100000">
                                          <p:val>
                                            <p:strVal val="#ppt_w"/>
                                          </p:val>
                                        </p:tav>
                                      </p:tavLst>
                                    </p:anim>
                                    <p:anim calcmode="lin" valueType="num">
                                      <p:cBhvr>
                                        <p:cTn id="23" dur="500" fill="hold"/>
                                        <p:tgtEl>
                                          <p:spTgt spid="142342"/>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499"/>
                                          </p:stCondLst>
                                        </p:cTn>
                                        <p:tgtEl>
                                          <p:spTgt spid="142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42" grpId="0" animBg="1"/>
      <p:bldP spid="142343" grpId="0" autoUpdateAnimBg="0"/>
      <p:bldP spid="14234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5076825" y="2205038"/>
            <a:ext cx="3708400" cy="822325"/>
          </a:xfrm>
          <a:prstGeom prst="rect">
            <a:avLst/>
          </a:prstGeom>
          <a:noFill/>
          <a:ln w="9525">
            <a:noFill/>
            <a:miter lim="800000"/>
            <a:headEnd/>
            <a:tailEnd/>
          </a:ln>
          <a:effectLst/>
        </p:spPr>
        <p:txBody>
          <a:bodyPr anchor="ctr">
            <a:spAutoFit/>
          </a:bodyPr>
          <a:lstStyle/>
          <a:p>
            <a:pPr algn="ctr" fontAlgn="ctr"/>
            <a:r>
              <a:rPr lang="es-ES_tradnl" sz="2400" b="1">
                <a:solidFill>
                  <a:schemeClr val="accent2"/>
                </a:solidFill>
                <a:latin typeface="Century Gothic" pitchFamily="34" charset="0"/>
              </a:rPr>
              <a:t>e. Gestión de las</a:t>
            </a:r>
            <a:r>
              <a:rPr lang="es-ES_tradnl" sz="2400" b="1" u="sng">
                <a:solidFill>
                  <a:schemeClr val="accent2"/>
                </a:solidFill>
                <a:latin typeface="Century Gothic" pitchFamily="34" charset="0"/>
              </a:rPr>
              <a:t> </a:t>
            </a:r>
            <a:r>
              <a:rPr lang="es-ES_tradnl" sz="2400" b="1" u="sng">
                <a:solidFill>
                  <a:schemeClr val="accent2"/>
                </a:solidFill>
                <a:latin typeface="Century Gothic" pitchFamily="34" charset="0"/>
                <a:hlinkClick r:id="rId2" action="ppaction://hlinksldjump"/>
              </a:rPr>
              <a:t>empresas públicas</a:t>
            </a:r>
            <a:r>
              <a:rPr lang="es-ES_tradnl" sz="2400" b="1">
                <a:latin typeface="Century Gothic" pitchFamily="34" charset="0"/>
              </a:rPr>
              <a:t>.</a:t>
            </a:r>
          </a:p>
        </p:txBody>
      </p:sp>
      <p:grpSp>
        <p:nvGrpSpPr>
          <p:cNvPr id="2" name="Group 3"/>
          <p:cNvGrpSpPr>
            <a:grpSpLocks/>
          </p:cNvGrpSpPr>
          <p:nvPr/>
        </p:nvGrpSpPr>
        <p:grpSpPr bwMode="auto">
          <a:xfrm>
            <a:off x="1619250" y="2133600"/>
            <a:ext cx="3019425" cy="4259263"/>
            <a:chOff x="1020" y="1344"/>
            <a:chExt cx="1902" cy="2683"/>
          </a:xfrm>
        </p:grpSpPr>
        <p:pic>
          <p:nvPicPr>
            <p:cNvPr id="143364" name="Picture 4" descr="foto"/>
            <p:cNvPicPr>
              <a:picLocks noChangeAspect="1" noChangeArrowheads="1"/>
            </p:cNvPicPr>
            <p:nvPr/>
          </p:nvPicPr>
          <p:blipFill>
            <a:blip r:embed="rId3" cstate="print"/>
            <a:srcRect/>
            <a:stretch>
              <a:fillRect/>
            </a:stretch>
          </p:blipFill>
          <p:spPr bwMode="auto">
            <a:xfrm>
              <a:off x="1020" y="1344"/>
              <a:ext cx="1902" cy="2404"/>
            </a:xfrm>
            <a:prstGeom prst="rect">
              <a:avLst/>
            </a:prstGeom>
            <a:noFill/>
            <a:ln w="38100" cmpd="dbl">
              <a:solidFill>
                <a:schemeClr val="tx1"/>
              </a:solidFill>
              <a:miter lim="800000"/>
              <a:headEnd/>
              <a:tailEnd/>
            </a:ln>
          </p:spPr>
        </p:pic>
        <p:sp>
          <p:nvSpPr>
            <p:cNvPr id="143365" name="Text Box 5"/>
            <p:cNvSpPr txBox="1">
              <a:spLocks noChangeArrowheads="1"/>
            </p:cNvSpPr>
            <p:nvPr/>
          </p:nvSpPr>
          <p:spPr bwMode="auto">
            <a:xfrm>
              <a:off x="1747" y="3777"/>
              <a:ext cx="525" cy="250"/>
            </a:xfrm>
            <a:prstGeom prst="rect">
              <a:avLst/>
            </a:prstGeom>
            <a:noFill/>
            <a:ln w="9525">
              <a:noFill/>
              <a:miter lim="800000"/>
              <a:headEnd/>
              <a:tailEnd/>
            </a:ln>
            <a:effectLst/>
          </p:spPr>
          <p:txBody>
            <a:bodyPr wrap="none">
              <a:spAutoFit/>
            </a:bodyPr>
            <a:lstStyle/>
            <a:p>
              <a:pPr algn="ctr"/>
              <a:r>
                <a:rPr lang="es-ES" sz="2000" b="1">
                  <a:latin typeface="Century Gothic" pitchFamily="34" charset="0"/>
                </a:rPr>
                <a:t>ENAP</a:t>
              </a:r>
            </a:p>
          </p:txBody>
        </p:sp>
      </p:grpSp>
      <p:sp>
        <p:nvSpPr>
          <p:cNvPr id="143366" name="Text Box 6"/>
          <p:cNvSpPr txBox="1">
            <a:spLocks noChangeArrowheads="1"/>
          </p:cNvSpPr>
          <p:nvPr/>
        </p:nvSpPr>
        <p:spPr bwMode="auto">
          <a:xfrm>
            <a:off x="5351463" y="4133850"/>
            <a:ext cx="3295650" cy="13112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A través de las empresas</a:t>
            </a:r>
          </a:p>
          <a:p>
            <a:pPr algn="ctr"/>
            <a:r>
              <a:rPr lang="es-ES" sz="2000">
                <a:latin typeface="Century Gothic" pitchFamily="34" charset="0"/>
              </a:rPr>
              <a:t>Públicas, el Estado actúa</a:t>
            </a:r>
          </a:p>
          <a:p>
            <a:pPr algn="ctr"/>
            <a:r>
              <a:rPr lang="es-ES" sz="2000">
                <a:latin typeface="Century Gothic" pitchFamily="34" charset="0"/>
              </a:rPr>
              <a:t>en áreas estratégicas y,</a:t>
            </a:r>
          </a:p>
          <a:p>
            <a:pPr algn="ctr"/>
            <a:r>
              <a:rPr lang="es-ES" sz="2000">
                <a:latin typeface="Century Gothic" pitchFamily="34" charset="0"/>
              </a:rPr>
              <a:t>Además, recibe recursos.</a:t>
            </a:r>
          </a:p>
        </p:txBody>
      </p:sp>
      <p:sp>
        <p:nvSpPr>
          <p:cNvPr id="143367" name="Rectangle 7"/>
          <p:cNvSpPr>
            <a:spLocks noChangeArrowheads="1"/>
          </p:cNvSpPr>
          <p:nvPr/>
        </p:nvSpPr>
        <p:spPr bwMode="auto">
          <a:xfrm>
            <a:off x="1116013" y="908050"/>
            <a:ext cx="6808787" cy="946150"/>
          </a:xfrm>
          <a:prstGeom prst="rect">
            <a:avLst/>
          </a:prstGeom>
          <a:noFill/>
          <a:ln w="9525">
            <a:noFill/>
            <a:miter lim="800000"/>
            <a:headEnd/>
            <a:tailEnd/>
          </a:ln>
          <a:effectLst/>
        </p:spPr>
        <p:txBody>
          <a:bodyPr>
            <a:spAutoFit/>
          </a:bodyPr>
          <a:lstStyle/>
          <a:p>
            <a:pPr marL="342900" indent="-342900" algn="ctr"/>
            <a:r>
              <a:rPr lang="es-CL" sz="2400" b="1">
                <a:solidFill>
                  <a:schemeClr val="bg2"/>
                </a:solidFill>
                <a:effectLst>
                  <a:outerShdw blurRad="38100" dist="38100" dir="2700000" algn="tl">
                    <a:srgbClr val="C0C0C0"/>
                  </a:outerShdw>
                </a:effectLst>
                <a:latin typeface="Century Gothic" pitchFamily="34" charset="0"/>
              </a:rPr>
              <a:t>	</a:t>
            </a:r>
            <a:r>
              <a:rPr lang="es-CL" sz="2800" b="1">
                <a:solidFill>
                  <a:srgbClr val="FF0000"/>
                </a:solidFill>
                <a:latin typeface="Century Gothic" pitchFamily="34" charset="0"/>
              </a:rPr>
              <a:t>EL ROL DEL ESTADO EN EL SISTEMA </a:t>
            </a:r>
          </a:p>
          <a:p>
            <a:pPr marL="342900" indent="-342900" algn="ctr"/>
            <a:r>
              <a:rPr lang="es-CL" sz="2800" b="1">
                <a:solidFill>
                  <a:srgbClr val="FF0000"/>
                </a:solidFill>
                <a:latin typeface="Century Gothic" pitchFamily="34" charset="0"/>
              </a:rPr>
              <a:t>    ECONÓMICO NACIONAL</a:t>
            </a:r>
          </a:p>
        </p:txBody>
      </p:sp>
      <p:sp>
        <p:nvSpPr>
          <p:cNvPr id="143368" name="AutoShape 8"/>
          <p:cNvSpPr>
            <a:spLocks noChangeArrowheads="1"/>
          </p:cNvSpPr>
          <p:nvPr/>
        </p:nvSpPr>
        <p:spPr bwMode="auto">
          <a:xfrm>
            <a:off x="6732588" y="3141663"/>
            <a:ext cx="485775" cy="935037"/>
          </a:xfrm>
          <a:prstGeom prst="downArrow">
            <a:avLst>
              <a:gd name="adj1" fmla="val 50000"/>
              <a:gd name="adj2" fmla="val 48121"/>
            </a:avLst>
          </a:prstGeom>
          <a:solidFill>
            <a:srgbClr val="99CC00">
              <a:alpha val="30000"/>
            </a:srgbClr>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367"/>
                                        </p:tgtEl>
                                        <p:attrNameLst>
                                          <p:attrName>style.visibility</p:attrName>
                                        </p:attrNameLst>
                                      </p:cBhvr>
                                      <p:to>
                                        <p:strVal val="visible"/>
                                      </p:to>
                                    </p:set>
                                    <p:anim calcmode="lin" valueType="num">
                                      <p:cBhvr>
                                        <p:cTn id="7" dur="500" fill="hold"/>
                                        <p:tgtEl>
                                          <p:spTgt spid="143367"/>
                                        </p:tgtEl>
                                        <p:attrNameLst>
                                          <p:attrName>ppt_w</p:attrName>
                                        </p:attrNameLst>
                                      </p:cBhvr>
                                      <p:tavLst>
                                        <p:tav tm="0">
                                          <p:val>
                                            <p:fltVal val="0"/>
                                          </p:val>
                                        </p:tav>
                                        <p:tav tm="100000">
                                          <p:val>
                                            <p:strVal val="#ppt_w"/>
                                          </p:val>
                                        </p:tav>
                                      </p:tavLst>
                                    </p:anim>
                                    <p:anim calcmode="lin" valueType="num">
                                      <p:cBhvr>
                                        <p:cTn id="8" dur="500" fill="hold"/>
                                        <p:tgtEl>
                                          <p:spTgt spid="14336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3362"/>
                                        </p:tgtEl>
                                        <p:attrNameLst>
                                          <p:attrName>style.visibility</p:attrName>
                                        </p:attrNameLst>
                                      </p:cBhvr>
                                      <p:to>
                                        <p:strVal val="visible"/>
                                      </p:to>
                                    </p:set>
                                  </p:childTnLst>
                                </p:cTn>
                              </p:par>
                            </p:childTnLst>
                          </p:cTn>
                        </p:par>
                        <p:par>
                          <p:cTn id="15" fill="hold">
                            <p:stCondLst>
                              <p:cond delay="1500"/>
                            </p:stCondLst>
                            <p:childTnLst>
                              <p:par>
                                <p:cTn id="16" presetID="23" presetClass="entr" presetSubtype="16" fill="hold" grpId="0" nodeType="afterEffect">
                                  <p:stCondLst>
                                    <p:cond delay="2000"/>
                                  </p:stCondLst>
                                  <p:childTnLst>
                                    <p:set>
                                      <p:cBhvr>
                                        <p:cTn id="17" dur="1" fill="hold">
                                          <p:stCondLst>
                                            <p:cond delay="0"/>
                                          </p:stCondLst>
                                        </p:cTn>
                                        <p:tgtEl>
                                          <p:spTgt spid="143368"/>
                                        </p:tgtEl>
                                        <p:attrNameLst>
                                          <p:attrName>style.visibility</p:attrName>
                                        </p:attrNameLst>
                                      </p:cBhvr>
                                      <p:to>
                                        <p:strVal val="visible"/>
                                      </p:to>
                                    </p:set>
                                    <p:anim calcmode="lin" valueType="num">
                                      <p:cBhvr>
                                        <p:cTn id="18" dur="500" fill="hold"/>
                                        <p:tgtEl>
                                          <p:spTgt spid="143368"/>
                                        </p:tgtEl>
                                        <p:attrNameLst>
                                          <p:attrName>ppt_w</p:attrName>
                                        </p:attrNameLst>
                                      </p:cBhvr>
                                      <p:tavLst>
                                        <p:tav tm="0">
                                          <p:val>
                                            <p:fltVal val="0"/>
                                          </p:val>
                                        </p:tav>
                                        <p:tav tm="100000">
                                          <p:val>
                                            <p:strVal val="#ppt_w"/>
                                          </p:val>
                                        </p:tav>
                                      </p:tavLst>
                                    </p:anim>
                                    <p:anim calcmode="lin" valueType="num">
                                      <p:cBhvr>
                                        <p:cTn id="19" dur="500" fill="hold"/>
                                        <p:tgtEl>
                                          <p:spTgt spid="143368"/>
                                        </p:tgtEl>
                                        <p:attrNameLst>
                                          <p:attrName>ppt_h</p:attrName>
                                        </p:attrNameLst>
                                      </p:cBhvr>
                                      <p:tavLst>
                                        <p:tav tm="0">
                                          <p:val>
                                            <p:fltVal val="0"/>
                                          </p:val>
                                        </p:tav>
                                        <p:tav tm="100000">
                                          <p:val>
                                            <p:strVal val="#ppt_h"/>
                                          </p:val>
                                        </p:tav>
                                      </p:tavLst>
                                    </p:anim>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499"/>
                                          </p:stCondLst>
                                        </p:cTn>
                                        <p:tgtEl>
                                          <p:spTgt spid="143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6" grpId="0" autoUpdateAnimBg="0"/>
      <p:bldP spid="143367" grpId="0" autoUpdateAnimBg="0"/>
      <p:bldP spid="1433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331913" y="692150"/>
            <a:ext cx="1843087" cy="457200"/>
          </a:xfrm>
          <a:prstGeom prst="rect">
            <a:avLst/>
          </a:prstGeom>
          <a:noFill/>
          <a:ln w="9525">
            <a:noFill/>
            <a:miter lim="800000"/>
            <a:headEnd/>
            <a:tailEnd/>
          </a:ln>
          <a:effectLst/>
        </p:spPr>
        <p:txBody>
          <a:bodyPr wrap="none" anchor="ctr">
            <a:spAutoFit/>
          </a:bodyPr>
          <a:lstStyle/>
          <a:p>
            <a:r>
              <a:rPr lang="es-CL" sz="2400" b="1">
                <a:solidFill>
                  <a:srgbClr val="3333CC"/>
                </a:solidFill>
                <a:latin typeface="Century Gothic" pitchFamily="34" charset="0"/>
              </a:rPr>
              <a:t>c. Servicios</a:t>
            </a:r>
          </a:p>
        </p:txBody>
      </p:sp>
      <p:pic>
        <p:nvPicPr>
          <p:cNvPr id="139267" name="Picture 3" descr="soporte"/>
          <p:cNvPicPr>
            <a:picLocks noChangeAspect="1" noChangeArrowheads="1"/>
          </p:cNvPicPr>
          <p:nvPr/>
        </p:nvPicPr>
        <p:blipFill>
          <a:blip r:embed="rId2" cstate="print"/>
          <a:srcRect/>
          <a:stretch>
            <a:fillRect/>
          </a:stretch>
        </p:blipFill>
        <p:spPr bwMode="auto">
          <a:xfrm>
            <a:off x="1763713" y="1844675"/>
            <a:ext cx="3046412" cy="3841750"/>
          </a:xfrm>
          <a:prstGeom prst="rect">
            <a:avLst/>
          </a:prstGeom>
          <a:noFill/>
          <a:ln w="38100" cmpd="dbl">
            <a:solidFill>
              <a:schemeClr val="tx1"/>
            </a:solidFill>
            <a:miter lim="800000"/>
            <a:headEnd/>
            <a:tailEnd/>
          </a:ln>
        </p:spPr>
      </p:pic>
      <p:sp>
        <p:nvSpPr>
          <p:cNvPr id="139268" name="Text Box 4"/>
          <p:cNvSpPr txBox="1">
            <a:spLocks noChangeArrowheads="1"/>
          </p:cNvSpPr>
          <p:nvPr/>
        </p:nvSpPr>
        <p:spPr bwMode="auto">
          <a:xfrm>
            <a:off x="5076825" y="2276475"/>
            <a:ext cx="3203575" cy="31400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Los servicios constituyen un tipo de </a:t>
            </a:r>
            <a:r>
              <a:rPr lang="es-ES_tradnl" sz="2000" b="1" dirty="0">
                <a:solidFill>
                  <a:srgbClr val="FF0000"/>
                </a:solidFill>
                <a:latin typeface="Century Gothic" pitchFamily="34" charset="0"/>
              </a:rPr>
              <a:t>bien de carácter intangible</a:t>
            </a:r>
            <a:r>
              <a:rPr lang="es-ES_tradnl" sz="2000" b="1" dirty="0">
                <a:latin typeface="Century Gothic" pitchFamily="34" charset="0"/>
              </a:rPr>
              <a:t>, creado y desarrollado específicamente por hombres y mujeres, que satisfacen necesidades como </a:t>
            </a:r>
          </a:p>
          <a:p>
            <a:pPr algn="ctr"/>
            <a:r>
              <a:rPr lang="es-ES_tradnl" sz="2000" b="1" dirty="0">
                <a:latin typeface="Century Gothic" pitchFamily="34" charset="0"/>
              </a:rPr>
              <a:t>la educación, </a:t>
            </a:r>
          </a:p>
          <a:p>
            <a:pPr algn="ctr"/>
            <a:r>
              <a:rPr lang="es-ES_tradnl" sz="2000" b="1" dirty="0">
                <a:latin typeface="Century Gothic" pitchFamily="34" charset="0"/>
              </a:rPr>
              <a:t>la seguridad y la salud</a:t>
            </a:r>
            <a:r>
              <a:rPr lang="es-ES_tradnl" sz="2000" dirty="0">
                <a:latin typeface="Century Gothic" pitchFamily="34" charset="0"/>
              </a:rPr>
              <a:t>.</a:t>
            </a:r>
            <a:r>
              <a:rPr lang="es-ES" sz="2000" dirty="0">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926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39267"/>
                                        </p:tgtEl>
                                        <p:attrNameLst>
                                          <p:attrName>style.visibility</p:attrName>
                                        </p:attrNameLst>
                                      </p:cBhvr>
                                      <p:to>
                                        <p:strVal val="visible"/>
                                      </p:to>
                                    </p:set>
                                    <p:anim calcmode="lin" valueType="num">
                                      <p:cBhvr>
                                        <p:cTn id="10" dur="500" fill="hold"/>
                                        <p:tgtEl>
                                          <p:spTgt spid="139267"/>
                                        </p:tgtEl>
                                        <p:attrNameLst>
                                          <p:attrName>ppt_w</p:attrName>
                                        </p:attrNameLst>
                                      </p:cBhvr>
                                      <p:tavLst>
                                        <p:tav tm="0">
                                          <p:val>
                                            <p:fltVal val="0"/>
                                          </p:val>
                                        </p:tav>
                                        <p:tav tm="100000">
                                          <p:val>
                                            <p:strVal val="#ppt_w"/>
                                          </p:val>
                                        </p:tav>
                                      </p:tavLst>
                                    </p:anim>
                                    <p:anim calcmode="lin" valueType="num">
                                      <p:cBhvr>
                                        <p:cTn id="11" dur="500" fill="hold"/>
                                        <p:tgtEl>
                                          <p:spTgt spid="139267"/>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3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95738" y="908050"/>
            <a:ext cx="1943100" cy="1663700"/>
            <a:chOff x="2517" y="572"/>
            <a:chExt cx="1224" cy="1048"/>
          </a:xfrm>
        </p:grpSpPr>
        <p:pic>
          <p:nvPicPr>
            <p:cNvPr id="144387" name="Picture 3" descr="01"/>
            <p:cNvPicPr>
              <a:picLocks noChangeAspect="1" noChangeArrowheads="1"/>
            </p:cNvPicPr>
            <p:nvPr/>
          </p:nvPicPr>
          <p:blipFill>
            <a:blip r:embed="rId2" cstate="print"/>
            <a:srcRect/>
            <a:stretch>
              <a:fillRect/>
            </a:stretch>
          </p:blipFill>
          <p:spPr bwMode="auto">
            <a:xfrm>
              <a:off x="2517" y="572"/>
              <a:ext cx="1224" cy="811"/>
            </a:xfrm>
            <a:prstGeom prst="rect">
              <a:avLst/>
            </a:prstGeom>
            <a:noFill/>
            <a:ln w="38100" cmpd="dbl">
              <a:solidFill>
                <a:schemeClr val="tx1"/>
              </a:solidFill>
              <a:miter lim="800000"/>
              <a:headEnd/>
              <a:tailEnd/>
            </a:ln>
          </p:spPr>
        </p:pic>
        <p:sp>
          <p:nvSpPr>
            <p:cNvPr id="144388" name="Text Box 4"/>
            <p:cNvSpPr txBox="1">
              <a:spLocks noChangeArrowheads="1"/>
            </p:cNvSpPr>
            <p:nvPr/>
          </p:nvSpPr>
          <p:spPr bwMode="auto">
            <a:xfrm>
              <a:off x="2699" y="1389"/>
              <a:ext cx="836" cy="231"/>
            </a:xfrm>
            <a:prstGeom prst="rect">
              <a:avLst/>
            </a:prstGeom>
            <a:noFill/>
            <a:ln w="9525">
              <a:noFill/>
              <a:miter lim="800000"/>
              <a:headEnd/>
              <a:tailEnd/>
            </a:ln>
            <a:effectLst/>
          </p:spPr>
          <p:txBody>
            <a:bodyPr wrap="none">
              <a:spAutoFit/>
            </a:bodyPr>
            <a:lstStyle/>
            <a:p>
              <a:pPr algn="ctr"/>
              <a:r>
                <a:rPr lang="es-ES" b="1"/>
                <a:t>CODELCO</a:t>
              </a:r>
            </a:p>
          </p:txBody>
        </p:sp>
      </p:grpSp>
      <p:grpSp>
        <p:nvGrpSpPr>
          <p:cNvPr id="3" name="Group 5"/>
          <p:cNvGrpSpPr>
            <a:grpSpLocks/>
          </p:cNvGrpSpPr>
          <p:nvPr/>
        </p:nvGrpSpPr>
        <p:grpSpPr bwMode="auto">
          <a:xfrm>
            <a:off x="1692275" y="2349500"/>
            <a:ext cx="1333500" cy="2081213"/>
            <a:chOff x="1066" y="1480"/>
            <a:chExt cx="840" cy="1311"/>
          </a:xfrm>
        </p:grpSpPr>
        <p:pic>
          <p:nvPicPr>
            <p:cNvPr id="144390" name="Picture 6" descr="FOTO15020040430190651"/>
            <p:cNvPicPr>
              <a:picLocks noChangeAspect="1" noChangeArrowheads="1"/>
            </p:cNvPicPr>
            <p:nvPr/>
          </p:nvPicPr>
          <p:blipFill>
            <a:blip r:embed="rId3" cstate="print"/>
            <a:srcRect/>
            <a:stretch>
              <a:fillRect/>
            </a:stretch>
          </p:blipFill>
          <p:spPr bwMode="auto">
            <a:xfrm>
              <a:off x="1066" y="1480"/>
              <a:ext cx="840" cy="900"/>
            </a:xfrm>
            <a:prstGeom prst="rect">
              <a:avLst/>
            </a:prstGeom>
            <a:noFill/>
          </p:spPr>
        </p:pic>
        <p:sp>
          <p:nvSpPr>
            <p:cNvPr id="144391" name="Text Box 7"/>
            <p:cNvSpPr txBox="1">
              <a:spLocks noChangeArrowheads="1"/>
            </p:cNvSpPr>
            <p:nvPr/>
          </p:nvSpPr>
          <p:spPr bwMode="auto">
            <a:xfrm>
              <a:off x="1066" y="2387"/>
              <a:ext cx="820" cy="404"/>
            </a:xfrm>
            <a:prstGeom prst="rect">
              <a:avLst/>
            </a:prstGeom>
            <a:noFill/>
            <a:ln w="9525">
              <a:noFill/>
              <a:miter lim="800000"/>
              <a:headEnd/>
              <a:tailEnd/>
            </a:ln>
            <a:effectLst/>
          </p:spPr>
          <p:txBody>
            <a:bodyPr wrap="none">
              <a:spAutoFit/>
            </a:bodyPr>
            <a:lstStyle/>
            <a:p>
              <a:pPr algn="ctr"/>
              <a:r>
                <a:rPr lang="es-ES" b="1"/>
                <a:t>Televisión</a:t>
              </a:r>
            </a:p>
            <a:p>
              <a:pPr algn="ctr"/>
              <a:r>
                <a:rPr lang="es-ES" b="1"/>
                <a:t>Nacional</a:t>
              </a:r>
            </a:p>
          </p:txBody>
        </p:sp>
      </p:grpSp>
      <p:grpSp>
        <p:nvGrpSpPr>
          <p:cNvPr id="4" name="Group 8"/>
          <p:cNvGrpSpPr>
            <a:grpSpLocks/>
          </p:cNvGrpSpPr>
          <p:nvPr/>
        </p:nvGrpSpPr>
        <p:grpSpPr bwMode="auto">
          <a:xfrm>
            <a:off x="3348038" y="4508500"/>
            <a:ext cx="3673475" cy="1793875"/>
            <a:chOff x="2109" y="2840"/>
            <a:chExt cx="2314" cy="1130"/>
          </a:xfrm>
        </p:grpSpPr>
        <p:pic>
          <p:nvPicPr>
            <p:cNvPr id="144393" name="Picture 9" descr="efe"/>
            <p:cNvPicPr>
              <a:picLocks noChangeAspect="1" noChangeArrowheads="1"/>
            </p:cNvPicPr>
            <p:nvPr/>
          </p:nvPicPr>
          <p:blipFill>
            <a:blip r:embed="rId4" cstate="print"/>
            <a:srcRect/>
            <a:stretch>
              <a:fillRect/>
            </a:stretch>
          </p:blipFill>
          <p:spPr bwMode="auto">
            <a:xfrm>
              <a:off x="2562" y="2840"/>
              <a:ext cx="1227" cy="733"/>
            </a:xfrm>
            <a:prstGeom prst="rect">
              <a:avLst/>
            </a:prstGeom>
            <a:noFill/>
            <a:ln w="38100" cmpd="dbl">
              <a:solidFill>
                <a:schemeClr val="tx1"/>
              </a:solidFill>
              <a:miter lim="800000"/>
              <a:headEnd/>
              <a:tailEnd/>
            </a:ln>
          </p:spPr>
        </p:pic>
        <p:sp>
          <p:nvSpPr>
            <p:cNvPr id="144394" name="Text Box 10"/>
            <p:cNvSpPr txBox="1">
              <a:spLocks noChangeArrowheads="1"/>
            </p:cNvSpPr>
            <p:nvPr/>
          </p:nvSpPr>
          <p:spPr bwMode="auto">
            <a:xfrm>
              <a:off x="2109" y="3566"/>
              <a:ext cx="2314" cy="404"/>
            </a:xfrm>
            <a:prstGeom prst="rect">
              <a:avLst/>
            </a:prstGeom>
            <a:noFill/>
            <a:ln w="9525">
              <a:noFill/>
              <a:miter lim="800000"/>
              <a:headEnd/>
              <a:tailEnd/>
            </a:ln>
            <a:effectLst/>
          </p:spPr>
          <p:txBody>
            <a:bodyPr>
              <a:spAutoFit/>
            </a:bodyPr>
            <a:lstStyle/>
            <a:p>
              <a:pPr algn="ctr"/>
              <a:r>
                <a:rPr lang="es-ES" b="1">
                  <a:latin typeface="Century Gothic" pitchFamily="34" charset="0"/>
                </a:rPr>
                <a:t>Empresa de Ferrocarriles</a:t>
              </a:r>
            </a:p>
            <a:p>
              <a:pPr algn="ctr"/>
              <a:r>
                <a:rPr lang="es-ES" b="1">
                  <a:latin typeface="Century Gothic" pitchFamily="34" charset="0"/>
                </a:rPr>
                <a:t>del Estado</a:t>
              </a:r>
            </a:p>
          </p:txBody>
        </p:sp>
      </p:grpSp>
      <p:grpSp>
        <p:nvGrpSpPr>
          <p:cNvPr id="5" name="Group 11"/>
          <p:cNvGrpSpPr>
            <a:grpSpLocks/>
          </p:cNvGrpSpPr>
          <p:nvPr/>
        </p:nvGrpSpPr>
        <p:grpSpPr bwMode="auto">
          <a:xfrm>
            <a:off x="6804025" y="2276475"/>
            <a:ext cx="2141538" cy="1879600"/>
            <a:chOff x="4286" y="1434"/>
            <a:chExt cx="1349" cy="1184"/>
          </a:xfrm>
        </p:grpSpPr>
        <p:pic>
          <p:nvPicPr>
            <p:cNvPr id="144396" name="Picture 12" descr="metro"/>
            <p:cNvPicPr>
              <a:picLocks noChangeAspect="1" noChangeArrowheads="1"/>
            </p:cNvPicPr>
            <p:nvPr/>
          </p:nvPicPr>
          <p:blipFill>
            <a:blip r:embed="rId5" cstate="print"/>
            <a:srcRect/>
            <a:stretch>
              <a:fillRect/>
            </a:stretch>
          </p:blipFill>
          <p:spPr bwMode="auto">
            <a:xfrm>
              <a:off x="4286" y="1434"/>
              <a:ext cx="1349" cy="899"/>
            </a:xfrm>
            <a:prstGeom prst="rect">
              <a:avLst/>
            </a:prstGeom>
            <a:noFill/>
            <a:ln w="38100" cmpd="dbl">
              <a:solidFill>
                <a:schemeClr val="tx1"/>
              </a:solidFill>
              <a:miter lim="800000"/>
              <a:headEnd/>
              <a:tailEnd/>
            </a:ln>
          </p:spPr>
        </p:pic>
        <p:sp>
          <p:nvSpPr>
            <p:cNvPr id="144397" name="Text Box 13"/>
            <p:cNvSpPr txBox="1">
              <a:spLocks noChangeArrowheads="1"/>
            </p:cNvSpPr>
            <p:nvPr/>
          </p:nvSpPr>
          <p:spPr bwMode="auto">
            <a:xfrm>
              <a:off x="4649" y="2387"/>
              <a:ext cx="559" cy="231"/>
            </a:xfrm>
            <a:prstGeom prst="rect">
              <a:avLst/>
            </a:prstGeom>
            <a:noFill/>
            <a:ln w="9525">
              <a:noFill/>
              <a:miter lim="800000"/>
              <a:headEnd/>
              <a:tailEnd/>
            </a:ln>
            <a:effectLst/>
          </p:spPr>
          <p:txBody>
            <a:bodyPr wrap="none">
              <a:spAutoFit/>
            </a:bodyPr>
            <a:lstStyle/>
            <a:p>
              <a:pPr algn="ctr"/>
              <a:r>
                <a:rPr lang="es-ES" b="1">
                  <a:latin typeface="Century Gothic" pitchFamily="34" charset="0"/>
                </a:rPr>
                <a:t>Metro </a:t>
              </a:r>
            </a:p>
          </p:txBody>
        </p:sp>
      </p:grpSp>
      <p:sp>
        <p:nvSpPr>
          <p:cNvPr id="144398" name="Oval 14"/>
          <p:cNvSpPr>
            <a:spLocks noChangeArrowheads="1"/>
          </p:cNvSpPr>
          <p:nvPr/>
        </p:nvSpPr>
        <p:spPr bwMode="auto">
          <a:xfrm>
            <a:off x="3563938" y="2781300"/>
            <a:ext cx="2879725" cy="1346200"/>
          </a:xfrm>
          <a:prstGeom prst="ellipse">
            <a:avLst/>
          </a:prstGeom>
          <a:solidFill>
            <a:srgbClr val="99CC00">
              <a:alpha val="25000"/>
            </a:srgbClr>
          </a:solidFill>
          <a:ln w="9525">
            <a:solidFill>
              <a:schemeClr val="tx1"/>
            </a:solidFill>
            <a:round/>
            <a:headEnd/>
            <a:tailEnd/>
          </a:ln>
          <a:effectLst/>
        </p:spPr>
        <p:txBody>
          <a:bodyPr wrap="none" anchor="ctr"/>
          <a:lstStyle/>
          <a:p>
            <a:pPr algn="ctr"/>
            <a:r>
              <a:rPr lang="es-ES" sz="2400" b="1">
                <a:latin typeface="Century Gothic" pitchFamily="34" charset="0"/>
              </a:rPr>
              <a:t>Empresas Públicas</a:t>
            </a:r>
          </a:p>
        </p:txBody>
      </p:sp>
      <p:sp>
        <p:nvSpPr>
          <p:cNvPr id="144399" name="Text Box 15"/>
          <p:cNvSpPr txBox="1">
            <a:spLocks noChangeArrowheads="1"/>
          </p:cNvSpPr>
          <p:nvPr/>
        </p:nvSpPr>
        <p:spPr bwMode="auto">
          <a:xfrm>
            <a:off x="7308850" y="5922963"/>
            <a:ext cx="790575"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6"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4398"/>
                                        </p:tgtEl>
                                        <p:attrNameLst>
                                          <p:attrName>style.visibility</p:attrName>
                                        </p:attrNameLst>
                                      </p:cBhvr>
                                      <p:to>
                                        <p:strVal val="visible"/>
                                      </p:to>
                                    </p:set>
                                    <p:anim calcmode="lin" valueType="num">
                                      <p:cBhvr>
                                        <p:cTn id="7" dur="500" fill="hold"/>
                                        <p:tgtEl>
                                          <p:spTgt spid="144398"/>
                                        </p:tgtEl>
                                        <p:attrNameLst>
                                          <p:attrName>ppt_w</p:attrName>
                                        </p:attrNameLst>
                                      </p:cBhvr>
                                      <p:tavLst>
                                        <p:tav tm="0">
                                          <p:val>
                                            <p:fltVal val="0"/>
                                          </p:val>
                                        </p:tav>
                                        <p:tav tm="100000">
                                          <p:val>
                                            <p:strVal val="#ppt_w"/>
                                          </p:val>
                                        </p:tav>
                                      </p:tavLst>
                                    </p:anim>
                                    <p:anim calcmode="lin" valueType="num">
                                      <p:cBhvr>
                                        <p:cTn id="8" dur="500" fill="hold"/>
                                        <p:tgtEl>
                                          <p:spTgt spid="1443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3" presetClass="entr" presetSubtype="16"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5000"/>
                            </p:stCondLst>
                            <p:childTnLst>
                              <p:par>
                                <p:cTn id="25" presetID="23" presetClass="entr" presetSubtype="16"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8"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908175" y="908050"/>
            <a:ext cx="6119813" cy="519113"/>
          </a:xfrm>
          <a:prstGeom prst="rect">
            <a:avLst/>
          </a:prstGeom>
          <a:noFill/>
          <a:ln w="9525">
            <a:noFill/>
            <a:miter lim="800000"/>
            <a:headEnd/>
            <a:tailEnd/>
          </a:ln>
          <a:effectLst/>
        </p:spPr>
        <p:txBody>
          <a:bodyPr>
            <a:spAutoFit/>
          </a:bodyPr>
          <a:lstStyle/>
          <a:p>
            <a:pPr marL="342900" indent="-342900" algn="ctr"/>
            <a:r>
              <a:rPr lang="es-CL" sz="2800" b="1">
                <a:solidFill>
                  <a:srgbClr val="FF0000"/>
                </a:solidFill>
                <a:latin typeface="Century Gothic" pitchFamily="34" charset="0"/>
              </a:rPr>
              <a:t>¿Qué es la </a:t>
            </a:r>
            <a:r>
              <a:rPr lang="es-CL" sz="2800" b="1" u="sng">
                <a:solidFill>
                  <a:srgbClr val="FF0000"/>
                </a:solidFill>
                <a:latin typeface="Century Gothic" pitchFamily="34" charset="0"/>
                <a:hlinkClick r:id="rId2" action="ppaction://hlinksldjump"/>
              </a:rPr>
              <a:t>política económica</a:t>
            </a:r>
            <a:r>
              <a:rPr lang="es-CL" sz="2800" b="1">
                <a:solidFill>
                  <a:srgbClr val="FF0000"/>
                </a:solidFill>
                <a:latin typeface="Century Gothic" pitchFamily="34" charset="0"/>
              </a:rPr>
              <a:t>?</a:t>
            </a:r>
          </a:p>
        </p:txBody>
      </p:sp>
      <p:sp>
        <p:nvSpPr>
          <p:cNvPr id="145411" name="Rectangle 3"/>
          <p:cNvSpPr>
            <a:spLocks noChangeArrowheads="1"/>
          </p:cNvSpPr>
          <p:nvPr/>
        </p:nvSpPr>
        <p:spPr bwMode="auto">
          <a:xfrm>
            <a:off x="1835150" y="1527175"/>
            <a:ext cx="6697663" cy="1552575"/>
          </a:xfrm>
          <a:prstGeom prst="rect">
            <a:avLst/>
          </a:prstGeom>
          <a:noFill/>
          <a:ln w="9525">
            <a:noFill/>
            <a:miter lim="800000"/>
            <a:headEnd/>
            <a:tailEnd/>
          </a:ln>
          <a:effectLst/>
        </p:spPr>
        <p:txBody>
          <a:bodyPr anchor="ctr">
            <a:spAutoFit/>
          </a:bodyPr>
          <a:lstStyle/>
          <a:p>
            <a:pPr algn="ctr"/>
            <a:r>
              <a:rPr lang="es-ES_tradnl" sz="2400" b="1">
                <a:solidFill>
                  <a:schemeClr val="accent2"/>
                </a:solidFill>
                <a:latin typeface="Century Gothic" pitchFamily="34" charset="0"/>
              </a:rPr>
              <a:t>Conjunto de medidas que aplica la autoridad económica</a:t>
            </a:r>
            <a:r>
              <a:rPr lang="es-ES_tradnl" sz="2400">
                <a:latin typeface="Century Gothic" pitchFamily="34" charset="0"/>
              </a:rPr>
              <a:t> de un país, tendiente a alcanzar ciertos objetivos o a modificar ciertas situaciones.</a:t>
            </a:r>
            <a:r>
              <a:rPr lang="es-ES" sz="2400"/>
              <a:t> </a:t>
            </a:r>
          </a:p>
        </p:txBody>
      </p:sp>
      <p:grpSp>
        <p:nvGrpSpPr>
          <p:cNvPr id="2" name="Group 4"/>
          <p:cNvGrpSpPr>
            <a:grpSpLocks/>
          </p:cNvGrpSpPr>
          <p:nvPr/>
        </p:nvGrpSpPr>
        <p:grpSpPr bwMode="auto">
          <a:xfrm>
            <a:off x="1692275" y="3494088"/>
            <a:ext cx="2744788" cy="2455862"/>
            <a:chOff x="1066" y="2069"/>
            <a:chExt cx="1729" cy="1547"/>
          </a:xfrm>
        </p:grpSpPr>
        <p:pic>
          <p:nvPicPr>
            <p:cNvPr id="145413" name="Picture 5" descr="estatua_mujer"/>
            <p:cNvPicPr>
              <a:picLocks noChangeAspect="1" noChangeArrowheads="1"/>
            </p:cNvPicPr>
            <p:nvPr/>
          </p:nvPicPr>
          <p:blipFill>
            <a:blip r:embed="rId3" cstate="print"/>
            <a:srcRect/>
            <a:stretch>
              <a:fillRect/>
            </a:stretch>
          </p:blipFill>
          <p:spPr bwMode="auto">
            <a:xfrm>
              <a:off x="1338" y="2069"/>
              <a:ext cx="1071" cy="1262"/>
            </a:xfrm>
            <a:prstGeom prst="rect">
              <a:avLst/>
            </a:prstGeom>
            <a:noFill/>
            <a:ln w="38100" cmpd="dbl">
              <a:solidFill>
                <a:schemeClr val="tx1"/>
              </a:solidFill>
              <a:miter lim="800000"/>
              <a:headEnd/>
              <a:tailEnd/>
            </a:ln>
          </p:spPr>
        </p:pic>
        <p:sp>
          <p:nvSpPr>
            <p:cNvPr id="145414" name="Text Box 6"/>
            <p:cNvSpPr txBox="1">
              <a:spLocks noChangeArrowheads="1"/>
            </p:cNvSpPr>
            <p:nvPr/>
          </p:nvSpPr>
          <p:spPr bwMode="auto">
            <a:xfrm>
              <a:off x="1066" y="3385"/>
              <a:ext cx="1729" cy="231"/>
            </a:xfrm>
            <a:prstGeom prst="rect">
              <a:avLst/>
            </a:prstGeom>
            <a:noFill/>
            <a:ln w="9525">
              <a:noFill/>
              <a:miter lim="800000"/>
              <a:headEnd/>
              <a:tailEnd/>
            </a:ln>
            <a:effectLst/>
          </p:spPr>
          <p:txBody>
            <a:bodyPr wrap="none">
              <a:spAutoFit/>
            </a:bodyPr>
            <a:lstStyle/>
            <a:p>
              <a:pPr algn="ctr"/>
              <a:r>
                <a:rPr lang="es-ES">
                  <a:latin typeface="Century Gothic" pitchFamily="34" charset="0"/>
                </a:rPr>
                <a:t>Ministerio de Hacienda</a:t>
              </a:r>
            </a:p>
          </p:txBody>
        </p:sp>
      </p:grpSp>
      <p:grpSp>
        <p:nvGrpSpPr>
          <p:cNvPr id="3" name="Group 7"/>
          <p:cNvGrpSpPr>
            <a:grpSpLocks/>
          </p:cNvGrpSpPr>
          <p:nvPr/>
        </p:nvGrpSpPr>
        <p:grpSpPr bwMode="auto">
          <a:xfrm>
            <a:off x="4067175" y="4076700"/>
            <a:ext cx="2081213" cy="917575"/>
            <a:chOff x="2562" y="2568"/>
            <a:chExt cx="1311" cy="578"/>
          </a:xfrm>
        </p:grpSpPr>
        <p:sp>
          <p:nvSpPr>
            <p:cNvPr id="145416" name="AutoShape 8"/>
            <p:cNvSpPr>
              <a:spLocks noChangeArrowheads="1"/>
            </p:cNvSpPr>
            <p:nvPr/>
          </p:nvSpPr>
          <p:spPr bwMode="auto">
            <a:xfrm>
              <a:off x="2789" y="2840"/>
              <a:ext cx="862" cy="306"/>
            </a:xfrm>
            <a:prstGeom prst="rightArrow">
              <a:avLst>
                <a:gd name="adj1" fmla="val 50000"/>
                <a:gd name="adj2" fmla="val 70425"/>
              </a:avLst>
            </a:prstGeom>
            <a:solidFill>
              <a:srgbClr val="99CC00">
                <a:alpha val="33000"/>
              </a:srgbClr>
            </a:solidFill>
            <a:ln w="9525">
              <a:solidFill>
                <a:schemeClr val="tx1"/>
              </a:solidFill>
              <a:miter lim="800000"/>
              <a:headEnd/>
              <a:tailEnd/>
            </a:ln>
            <a:effectLst/>
          </p:spPr>
          <p:txBody>
            <a:bodyPr wrap="none" anchor="ctr"/>
            <a:lstStyle/>
            <a:p>
              <a:endParaRPr lang="es-CL"/>
            </a:p>
          </p:txBody>
        </p:sp>
        <p:sp>
          <p:nvSpPr>
            <p:cNvPr id="145417" name="Text Box 9"/>
            <p:cNvSpPr txBox="1">
              <a:spLocks noChangeArrowheads="1"/>
            </p:cNvSpPr>
            <p:nvPr/>
          </p:nvSpPr>
          <p:spPr bwMode="auto">
            <a:xfrm>
              <a:off x="2562" y="2568"/>
              <a:ext cx="1311" cy="231"/>
            </a:xfrm>
            <a:prstGeom prst="rect">
              <a:avLst/>
            </a:prstGeom>
            <a:noFill/>
            <a:ln w="9525">
              <a:noFill/>
              <a:miter lim="800000"/>
              <a:headEnd/>
              <a:tailEnd/>
            </a:ln>
            <a:effectLst/>
          </p:spPr>
          <p:txBody>
            <a:bodyPr wrap="none">
              <a:spAutoFit/>
            </a:bodyPr>
            <a:lstStyle/>
            <a:p>
              <a:r>
                <a:rPr lang="es-ES">
                  <a:latin typeface="Century Gothic" pitchFamily="34" charset="0"/>
                </a:rPr>
                <a:t>Adopta medidas</a:t>
              </a:r>
            </a:p>
          </p:txBody>
        </p:sp>
      </p:grpSp>
      <p:grpSp>
        <p:nvGrpSpPr>
          <p:cNvPr id="4" name="Group 10"/>
          <p:cNvGrpSpPr>
            <a:grpSpLocks/>
          </p:cNvGrpSpPr>
          <p:nvPr/>
        </p:nvGrpSpPr>
        <p:grpSpPr bwMode="auto">
          <a:xfrm>
            <a:off x="6281738" y="3589338"/>
            <a:ext cx="2754312" cy="2144712"/>
            <a:chOff x="3957" y="2261"/>
            <a:chExt cx="1735" cy="1351"/>
          </a:xfrm>
        </p:grpSpPr>
        <p:pic>
          <p:nvPicPr>
            <p:cNvPr id="145419" name="Picture 11" descr="moneda"/>
            <p:cNvPicPr>
              <a:picLocks noChangeAspect="1" noChangeArrowheads="1"/>
            </p:cNvPicPr>
            <p:nvPr/>
          </p:nvPicPr>
          <p:blipFill>
            <a:blip r:embed="rId4" cstate="print"/>
            <a:srcRect/>
            <a:stretch>
              <a:fillRect/>
            </a:stretch>
          </p:blipFill>
          <p:spPr bwMode="auto">
            <a:xfrm>
              <a:off x="4059" y="2261"/>
              <a:ext cx="1496" cy="1078"/>
            </a:xfrm>
            <a:prstGeom prst="rect">
              <a:avLst/>
            </a:prstGeom>
            <a:noFill/>
            <a:ln w="38100" cmpd="dbl">
              <a:solidFill>
                <a:schemeClr val="tx1"/>
              </a:solidFill>
              <a:miter lim="800000"/>
              <a:headEnd/>
              <a:tailEnd/>
            </a:ln>
          </p:spPr>
        </p:pic>
        <p:sp>
          <p:nvSpPr>
            <p:cNvPr id="145420" name="Text Box 12"/>
            <p:cNvSpPr txBox="1">
              <a:spLocks noChangeArrowheads="1"/>
            </p:cNvSpPr>
            <p:nvPr/>
          </p:nvSpPr>
          <p:spPr bwMode="auto">
            <a:xfrm>
              <a:off x="3957" y="3381"/>
              <a:ext cx="1735" cy="231"/>
            </a:xfrm>
            <a:prstGeom prst="rect">
              <a:avLst/>
            </a:prstGeom>
            <a:noFill/>
            <a:ln w="9525">
              <a:noFill/>
              <a:miter lim="800000"/>
              <a:headEnd/>
              <a:tailEnd/>
            </a:ln>
            <a:effectLst/>
          </p:spPr>
          <p:txBody>
            <a:bodyPr wrap="none">
              <a:spAutoFit/>
            </a:bodyPr>
            <a:lstStyle/>
            <a:p>
              <a:pPr algn="ctr"/>
              <a:r>
                <a:rPr lang="es-ES">
                  <a:latin typeface="Century Gothic" pitchFamily="34" charset="0"/>
                </a:rPr>
                <a:t>Estabilidad económica</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1000"/>
                                  </p:stCondLst>
                                  <p:childTnLst>
                                    <p:set>
                                      <p:cBhvr>
                                        <p:cTn id="9" dur="1" fill="hold">
                                          <p:stCondLst>
                                            <p:cond delay="0"/>
                                          </p:stCondLst>
                                        </p:cTn>
                                        <p:tgtEl>
                                          <p:spTgt spid="145411"/>
                                        </p:tgtEl>
                                        <p:attrNameLst>
                                          <p:attrName>style.visibility</p:attrName>
                                        </p:attrNameLst>
                                      </p:cBhvr>
                                      <p:to>
                                        <p:strVal val="visible"/>
                                      </p:to>
                                    </p:set>
                                    <p:anim calcmode="lin" valueType="num">
                                      <p:cBhvr>
                                        <p:cTn id="10" dur="500" fill="hold"/>
                                        <p:tgtEl>
                                          <p:spTgt spid="145411"/>
                                        </p:tgtEl>
                                        <p:attrNameLst>
                                          <p:attrName>ppt_w</p:attrName>
                                        </p:attrNameLst>
                                      </p:cBhvr>
                                      <p:tavLst>
                                        <p:tav tm="0">
                                          <p:val>
                                            <p:fltVal val="0"/>
                                          </p:val>
                                        </p:tav>
                                        <p:tav tm="100000">
                                          <p:val>
                                            <p:strVal val="#ppt_w"/>
                                          </p:val>
                                        </p:tav>
                                      </p:tavLst>
                                    </p:anim>
                                    <p:anim calcmode="lin" valueType="num">
                                      <p:cBhvr>
                                        <p:cTn id="11" dur="500" fill="hold"/>
                                        <p:tgtEl>
                                          <p:spTgt spid="145411"/>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2" presetClass="entr" presetSubtype="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2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5000"/>
                            </p:stCondLst>
                            <p:childTnLst>
                              <p:par>
                                <p:cTn id="23" presetID="2" presetClass="entr" presetSubtype="2" fill="hold" nodeType="after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258888" y="3716338"/>
            <a:ext cx="1584325" cy="641350"/>
          </a:xfrm>
          <a:prstGeom prst="rect">
            <a:avLst/>
          </a:prstGeom>
          <a:noFill/>
          <a:ln w="9525">
            <a:noFill/>
            <a:miter lim="800000"/>
            <a:headEnd/>
            <a:tailEnd/>
          </a:ln>
          <a:effectLst/>
        </p:spPr>
        <p:txBody>
          <a:bodyPr anchor="ctr">
            <a:spAutoFit/>
          </a:bodyPr>
          <a:lstStyle/>
          <a:p>
            <a:pPr algn="ctr">
              <a:buFont typeface="Wingdings" pitchFamily="2" charset="2"/>
              <a:buNone/>
            </a:pPr>
            <a:r>
              <a:rPr lang="es-ES_tradnl">
                <a:latin typeface="Century Gothic" pitchFamily="34" charset="0"/>
              </a:rPr>
              <a:t>Controla  </a:t>
            </a:r>
          </a:p>
          <a:p>
            <a:pPr algn="ctr">
              <a:buFont typeface="Wingdings" pitchFamily="2" charset="2"/>
              <a:buNone/>
            </a:pPr>
            <a:r>
              <a:rPr lang="es-ES_tradnl">
                <a:latin typeface="Century Gothic" pitchFamily="34" charset="0"/>
              </a:rPr>
              <a:t>la inflación</a:t>
            </a:r>
          </a:p>
        </p:txBody>
      </p:sp>
      <p:sp>
        <p:nvSpPr>
          <p:cNvPr id="146435" name="Rectangle 3"/>
          <p:cNvSpPr>
            <a:spLocks noChangeArrowheads="1"/>
          </p:cNvSpPr>
          <p:nvPr/>
        </p:nvSpPr>
        <p:spPr bwMode="auto">
          <a:xfrm>
            <a:off x="1258888" y="1989138"/>
            <a:ext cx="2128837" cy="641350"/>
          </a:xfrm>
          <a:prstGeom prst="rect">
            <a:avLst/>
          </a:prstGeom>
          <a:noFill/>
          <a:ln w="9525">
            <a:noFill/>
            <a:miter lim="800000"/>
            <a:headEnd/>
            <a:tailEnd/>
          </a:ln>
          <a:effectLst/>
        </p:spPr>
        <p:txBody>
          <a:bodyPr wrap="none">
            <a:spAutoFit/>
          </a:bodyPr>
          <a:lstStyle/>
          <a:p>
            <a:pPr algn="ctr"/>
            <a:r>
              <a:rPr lang="es-ES_tradnl">
                <a:solidFill>
                  <a:schemeClr val="accent2"/>
                </a:solidFill>
                <a:latin typeface="Century Gothic" pitchFamily="34" charset="0"/>
              </a:rPr>
              <a:t>Reduce los </a:t>
            </a:r>
          </a:p>
          <a:p>
            <a:pPr algn="ctr"/>
            <a:r>
              <a:rPr lang="es-ES_tradnl">
                <a:solidFill>
                  <a:schemeClr val="accent2"/>
                </a:solidFill>
                <a:latin typeface="Century Gothic" pitchFamily="34" charset="0"/>
              </a:rPr>
              <a:t>gastos del Estado</a:t>
            </a:r>
            <a:endParaRPr lang="es-ES">
              <a:solidFill>
                <a:schemeClr val="accent2"/>
              </a:solidFill>
              <a:latin typeface="Century Gothic" pitchFamily="34" charset="0"/>
            </a:endParaRPr>
          </a:p>
        </p:txBody>
      </p:sp>
      <p:sp>
        <p:nvSpPr>
          <p:cNvPr id="146436" name="Rectangle 4"/>
          <p:cNvSpPr>
            <a:spLocks noChangeArrowheads="1"/>
          </p:cNvSpPr>
          <p:nvPr/>
        </p:nvSpPr>
        <p:spPr bwMode="auto">
          <a:xfrm>
            <a:off x="6659563" y="2133600"/>
            <a:ext cx="2243137" cy="641350"/>
          </a:xfrm>
          <a:prstGeom prst="rect">
            <a:avLst/>
          </a:prstGeom>
          <a:noFill/>
          <a:ln w="9525">
            <a:noFill/>
            <a:miter lim="800000"/>
            <a:headEnd/>
            <a:tailEnd/>
          </a:ln>
          <a:effectLst/>
        </p:spPr>
        <p:txBody>
          <a:bodyPr wrap="none">
            <a:spAutoFit/>
          </a:bodyPr>
          <a:lstStyle/>
          <a:p>
            <a:pPr algn="ctr"/>
            <a:r>
              <a:rPr lang="es-ES_tradnl">
                <a:solidFill>
                  <a:schemeClr val="accent2"/>
                </a:solidFill>
                <a:latin typeface="Century Gothic" pitchFamily="34" charset="0"/>
              </a:rPr>
              <a:t>Reduce el </a:t>
            </a:r>
          </a:p>
          <a:p>
            <a:pPr algn="ctr"/>
            <a:r>
              <a:rPr lang="es-ES_tradnl">
                <a:solidFill>
                  <a:schemeClr val="accent2"/>
                </a:solidFill>
                <a:latin typeface="Century Gothic" pitchFamily="34" charset="0"/>
              </a:rPr>
              <a:t>Estado empresario</a:t>
            </a:r>
            <a:endParaRPr lang="es-ES">
              <a:solidFill>
                <a:schemeClr val="accent2"/>
              </a:solidFill>
              <a:latin typeface="Century Gothic" pitchFamily="34" charset="0"/>
            </a:endParaRPr>
          </a:p>
        </p:txBody>
      </p:sp>
      <p:sp>
        <p:nvSpPr>
          <p:cNvPr id="146437" name="Rectangle 5"/>
          <p:cNvSpPr>
            <a:spLocks noChangeArrowheads="1"/>
          </p:cNvSpPr>
          <p:nvPr/>
        </p:nvSpPr>
        <p:spPr bwMode="auto">
          <a:xfrm>
            <a:off x="6877050" y="3787775"/>
            <a:ext cx="1920875" cy="641350"/>
          </a:xfrm>
          <a:prstGeom prst="rect">
            <a:avLst/>
          </a:prstGeom>
          <a:noFill/>
          <a:ln w="9525">
            <a:noFill/>
            <a:miter lim="800000"/>
            <a:headEnd/>
            <a:tailEnd/>
          </a:ln>
          <a:effectLst/>
        </p:spPr>
        <p:txBody>
          <a:bodyPr wrap="none">
            <a:spAutoFit/>
          </a:bodyPr>
          <a:lstStyle/>
          <a:p>
            <a:pPr algn="ctr">
              <a:buFont typeface="Wingdings" pitchFamily="2" charset="2"/>
              <a:buNone/>
            </a:pPr>
            <a:r>
              <a:rPr lang="es-ES_tradnl">
                <a:solidFill>
                  <a:srgbClr val="FF0000"/>
                </a:solidFill>
                <a:latin typeface="Century Gothic" pitchFamily="34" charset="0"/>
              </a:rPr>
              <a:t>Tiene disciplina </a:t>
            </a:r>
          </a:p>
          <a:p>
            <a:pPr algn="ctr">
              <a:buFont typeface="Wingdings" pitchFamily="2" charset="2"/>
              <a:buNone/>
            </a:pPr>
            <a:r>
              <a:rPr lang="es-ES_tradnl">
                <a:solidFill>
                  <a:srgbClr val="FF0000"/>
                </a:solidFill>
                <a:latin typeface="Century Gothic" pitchFamily="34" charset="0"/>
              </a:rPr>
              <a:t>fiscal</a:t>
            </a:r>
            <a:endParaRPr lang="es-ES">
              <a:solidFill>
                <a:srgbClr val="FF0000"/>
              </a:solidFill>
              <a:latin typeface="Century Gothic" pitchFamily="34" charset="0"/>
            </a:endParaRPr>
          </a:p>
        </p:txBody>
      </p:sp>
      <p:sp>
        <p:nvSpPr>
          <p:cNvPr id="146438" name="Rectangle 6"/>
          <p:cNvSpPr>
            <a:spLocks noChangeArrowheads="1"/>
          </p:cNvSpPr>
          <p:nvPr/>
        </p:nvSpPr>
        <p:spPr bwMode="auto">
          <a:xfrm>
            <a:off x="2124075" y="5229225"/>
            <a:ext cx="1943100" cy="641350"/>
          </a:xfrm>
          <a:prstGeom prst="rect">
            <a:avLst/>
          </a:prstGeom>
          <a:noFill/>
          <a:ln w="9525">
            <a:noFill/>
            <a:miter lim="800000"/>
            <a:headEnd/>
            <a:tailEnd/>
          </a:ln>
          <a:effectLst/>
        </p:spPr>
        <p:txBody>
          <a:bodyPr>
            <a:spAutoFit/>
          </a:bodyPr>
          <a:lstStyle/>
          <a:p>
            <a:pPr algn="ctr">
              <a:buFont typeface="Wingdings" pitchFamily="2" charset="2"/>
              <a:buNone/>
            </a:pPr>
            <a:r>
              <a:rPr lang="es-ES_tradnl">
                <a:solidFill>
                  <a:srgbClr val="FF0000"/>
                </a:solidFill>
                <a:latin typeface="Century Gothic" pitchFamily="34" charset="0"/>
              </a:rPr>
              <a:t>Liberaliza </a:t>
            </a:r>
          </a:p>
          <a:p>
            <a:pPr algn="ctr">
              <a:buFont typeface="Wingdings" pitchFamily="2" charset="2"/>
              <a:buNone/>
            </a:pPr>
            <a:r>
              <a:rPr lang="es-ES_tradnl">
                <a:solidFill>
                  <a:srgbClr val="FF0000"/>
                </a:solidFill>
                <a:latin typeface="Century Gothic" pitchFamily="34" charset="0"/>
              </a:rPr>
              <a:t>los precios</a:t>
            </a:r>
            <a:endParaRPr lang="es-ES">
              <a:solidFill>
                <a:srgbClr val="FF0000"/>
              </a:solidFill>
              <a:latin typeface="Century Gothic" pitchFamily="34" charset="0"/>
            </a:endParaRPr>
          </a:p>
        </p:txBody>
      </p:sp>
      <p:sp>
        <p:nvSpPr>
          <p:cNvPr id="146439" name="Rectangle 7"/>
          <p:cNvSpPr>
            <a:spLocks noChangeArrowheads="1"/>
          </p:cNvSpPr>
          <p:nvPr/>
        </p:nvSpPr>
        <p:spPr bwMode="auto">
          <a:xfrm>
            <a:off x="6516688" y="5227638"/>
            <a:ext cx="2065337" cy="641350"/>
          </a:xfrm>
          <a:prstGeom prst="rect">
            <a:avLst/>
          </a:prstGeom>
          <a:noFill/>
          <a:ln w="9525">
            <a:noFill/>
            <a:miter lim="800000"/>
            <a:headEnd/>
            <a:tailEnd/>
          </a:ln>
          <a:effectLst/>
        </p:spPr>
        <p:txBody>
          <a:bodyPr wrap="none">
            <a:spAutoFit/>
          </a:bodyPr>
          <a:lstStyle/>
          <a:p>
            <a:pPr algn="ctr">
              <a:buFont typeface="Wingdings" pitchFamily="2" charset="2"/>
              <a:buNone/>
            </a:pPr>
            <a:r>
              <a:rPr lang="es-ES_tradnl">
                <a:solidFill>
                  <a:schemeClr val="accent2"/>
                </a:solidFill>
                <a:latin typeface="Century Gothic" pitchFamily="34" charset="0"/>
              </a:rPr>
              <a:t>Flexibiliza el </a:t>
            </a:r>
          </a:p>
          <a:p>
            <a:pPr algn="ctr">
              <a:buFont typeface="Wingdings" pitchFamily="2" charset="2"/>
              <a:buNone/>
            </a:pPr>
            <a:r>
              <a:rPr lang="es-ES_tradnl">
                <a:solidFill>
                  <a:schemeClr val="accent2"/>
                </a:solidFill>
                <a:latin typeface="Century Gothic" pitchFamily="34" charset="0"/>
              </a:rPr>
              <a:t>mercado laboral</a:t>
            </a:r>
            <a:endParaRPr lang="es-ES">
              <a:solidFill>
                <a:schemeClr val="accent2"/>
              </a:solidFill>
              <a:latin typeface="Century Gothic" pitchFamily="34" charset="0"/>
            </a:endParaRPr>
          </a:p>
        </p:txBody>
      </p:sp>
      <p:sp>
        <p:nvSpPr>
          <p:cNvPr id="146440" name="Rectangle 8"/>
          <p:cNvSpPr>
            <a:spLocks noChangeArrowheads="1"/>
          </p:cNvSpPr>
          <p:nvPr/>
        </p:nvSpPr>
        <p:spPr bwMode="auto">
          <a:xfrm>
            <a:off x="3492500" y="981075"/>
            <a:ext cx="2959100" cy="915988"/>
          </a:xfrm>
          <a:prstGeom prst="rect">
            <a:avLst/>
          </a:prstGeom>
          <a:noFill/>
          <a:ln w="9525">
            <a:noFill/>
            <a:miter lim="800000"/>
            <a:headEnd/>
            <a:tailEnd/>
          </a:ln>
          <a:effectLst/>
        </p:spPr>
        <p:txBody>
          <a:bodyPr wrap="none">
            <a:spAutoFit/>
          </a:bodyPr>
          <a:lstStyle/>
          <a:p>
            <a:pPr algn="ctr">
              <a:buFont typeface="Wingdings" pitchFamily="2" charset="2"/>
              <a:buNone/>
            </a:pPr>
            <a:r>
              <a:rPr lang="es-ES_tradnl">
                <a:solidFill>
                  <a:srgbClr val="FF0000"/>
                </a:solidFill>
                <a:latin typeface="Century Gothic" pitchFamily="34" charset="0"/>
              </a:rPr>
              <a:t>Cuenta con el mercado </a:t>
            </a:r>
          </a:p>
          <a:p>
            <a:pPr algn="ctr">
              <a:buFont typeface="Wingdings" pitchFamily="2" charset="2"/>
              <a:buNone/>
            </a:pPr>
            <a:r>
              <a:rPr lang="es-ES_tradnl">
                <a:solidFill>
                  <a:srgbClr val="FF0000"/>
                </a:solidFill>
                <a:latin typeface="Century Gothic" pitchFamily="34" charset="0"/>
              </a:rPr>
              <a:t>como principal agente </a:t>
            </a:r>
          </a:p>
          <a:p>
            <a:pPr algn="ctr">
              <a:buFont typeface="Wingdings" pitchFamily="2" charset="2"/>
              <a:buNone/>
            </a:pPr>
            <a:r>
              <a:rPr lang="es-ES_tradnl">
                <a:solidFill>
                  <a:srgbClr val="FF0000"/>
                </a:solidFill>
                <a:latin typeface="Century Gothic" pitchFamily="34" charset="0"/>
              </a:rPr>
              <a:t>económico</a:t>
            </a:r>
            <a:endParaRPr lang="es-ES">
              <a:solidFill>
                <a:srgbClr val="FF0000"/>
              </a:solidFill>
              <a:latin typeface="Century Gothic" pitchFamily="34" charset="0"/>
            </a:endParaRPr>
          </a:p>
        </p:txBody>
      </p:sp>
      <p:sp>
        <p:nvSpPr>
          <p:cNvPr id="146441" name="Oval 9"/>
          <p:cNvSpPr>
            <a:spLocks noChangeArrowheads="1"/>
          </p:cNvSpPr>
          <p:nvPr/>
        </p:nvSpPr>
        <p:spPr bwMode="auto">
          <a:xfrm>
            <a:off x="2987675" y="2276475"/>
            <a:ext cx="3744913" cy="2952750"/>
          </a:xfrm>
          <a:prstGeom prst="ellipse">
            <a:avLst/>
          </a:prstGeom>
          <a:solidFill>
            <a:srgbClr val="99CC00">
              <a:alpha val="30000"/>
            </a:srgbClr>
          </a:solidFill>
          <a:ln w="9525">
            <a:solidFill>
              <a:schemeClr val="tx1"/>
            </a:solidFill>
            <a:round/>
            <a:headEnd/>
            <a:tailEnd/>
          </a:ln>
          <a:effectLst/>
        </p:spPr>
        <p:txBody>
          <a:bodyPr wrap="none" anchor="ctr"/>
          <a:lstStyle/>
          <a:p>
            <a:pPr algn="ctr"/>
            <a:r>
              <a:rPr lang="es-ES" sz="2000" b="1">
                <a:latin typeface="Century Gothic" pitchFamily="34" charset="0"/>
              </a:rPr>
              <a:t>La política económica </a:t>
            </a:r>
          </a:p>
          <a:p>
            <a:pPr algn="ctr"/>
            <a:r>
              <a:rPr lang="es-ES" sz="2000" b="1">
                <a:latin typeface="Century Gothic" pitchFamily="34" charset="0"/>
              </a:rPr>
              <a:t>pone énfasis </a:t>
            </a:r>
          </a:p>
          <a:p>
            <a:pPr algn="ctr"/>
            <a:r>
              <a:rPr lang="es-ES" sz="2000" b="1">
                <a:latin typeface="Century Gothic" pitchFamily="34" charset="0"/>
              </a:rPr>
              <a:t>en el orden macroeconómico </a:t>
            </a:r>
          </a:p>
          <a:p>
            <a:pPr algn="ctr"/>
            <a:endParaRPr lang="es-ES" sz="2000" b="1">
              <a:latin typeface="Century Gothic" pitchFamily="34" charset="0"/>
            </a:endParaRPr>
          </a:p>
          <a:p>
            <a:pPr algn="ctr"/>
            <a:r>
              <a:rPr lang="es-ES" sz="2000" b="1">
                <a:latin typeface="Century Gothic" pitchFamily="34" charset="0"/>
              </a:rPr>
              <a:t>Para ello…</a:t>
            </a:r>
          </a:p>
          <a:p>
            <a:pPr algn="ctr"/>
            <a:endParaRPr lang="es-ES" sz="2000">
              <a:latin typeface="Century Gothic" pitchFamily="34" charset="0"/>
            </a:endParaRPr>
          </a:p>
        </p:txBody>
      </p:sp>
      <p:sp>
        <p:nvSpPr>
          <p:cNvPr id="146442" name="Text Box 10"/>
          <p:cNvSpPr txBox="1">
            <a:spLocks noChangeArrowheads="1"/>
          </p:cNvSpPr>
          <p:nvPr/>
        </p:nvSpPr>
        <p:spPr bwMode="auto">
          <a:xfrm>
            <a:off x="1619250" y="6308725"/>
            <a:ext cx="788988" cy="396875"/>
          </a:xfrm>
          <a:prstGeom prst="rect">
            <a:avLst/>
          </a:prstGeom>
          <a:noFill/>
          <a:ln w="9525">
            <a:noFill/>
            <a:miter lim="800000"/>
            <a:headEnd/>
            <a:tailEnd/>
          </a:ln>
          <a:effectLst/>
        </p:spPr>
        <p:txBody>
          <a:bodyPr wrap="none">
            <a:spAutoFit/>
          </a:bodyPr>
          <a:lstStyle/>
          <a:p>
            <a:pPr algn="ctr"/>
            <a:r>
              <a:rPr lang="es-ES" sz="2000" b="1" u="sng">
                <a:latin typeface="Century Gothic" pitchFamily="34" charset="0"/>
                <a:hlinkClick r:id="rId2"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6441"/>
                                        </p:tgtEl>
                                        <p:attrNameLst>
                                          <p:attrName>style.visibility</p:attrName>
                                        </p:attrNameLst>
                                      </p:cBhvr>
                                      <p:to>
                                        <p:strVal val="visible"/>
                                      </p:to>
                                    </p:set>
                                    <p:anim calcmode="lin" valueType="num">
                                      <p:cBhvr>
                                        <p:cTn id="7" dur="500" fill="hold"/>
                                        <p:tgtEl>
                                          <p:spTgt spid="146441"/>
                                        </p:tgtEl>
                                        <p:attrNameLst>
                                          <p:attrName>ppt_w</p:attrName>
                                        </p:attrNameLst>
                                      </p:cBhvr>
                                      <p:tavLst>
                                        <p:tav tm="0">
                                          <p:val>
                                            <p:fltVal val="0"/>
                                          </p:val>
                                        </p:tav>
                                        <p:tav tm="100000">
                                          <p:val>
                                            <p:strVal val="#ppt_w"/>
                                          </p:val>
                                        </p:tav>
                                      </p:tavLst>
                                    </p:anim>
                                    <p:anim calcmode="lin" valueType="num">
                                      <p:cBhvr>
                                        <p:cTn id="8" dur="500" fill="hold"/>
                                        <p:tgtEl>
                                          <p:spTgt spid="1464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499"/>
                                          </p:stCondLst>
                                        </p:cTn>
                                        <p:tgtEl>
                                          <p:spTgt spid="146440"/>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3000"/>
                                  </p:stCondLst>
                                  <p:childTnLst>
                                    <p:set>
                                      <p:cBhvr>
                                        <p:cTn id="14" dur="1" fill="hold">
                                          <p:stCondLst>
                                            <p:cond delay="499"/>
                                          </p:stCondLst>
                                        </p:cTn>
                                        <p:tgtEl>
                                          <p:spTgt spid="146436"/>
                                        </p:tgtEl>
                                        <p:attrNameLst>
                                          <p:attrName>style.visibility</p:attrName>
                                        </p:attrNameLst>
                                      </p:cBhvr>
                                      <p:to>
                                        <p:strVal val="visible"/>
                                      </p:to>
                                    </p:set>
                                  </p:childTnLst>
                                </p:cTn>
                              </p:par>
                            </p:childTnLst>
                          </p:cTn>
                        </p:par>
                        <p:par>
                          <p:cTn id="15" fill="hold">
                            <p:stCondLst>
                              <p:cond delay="5500"/>
                            </p:stCondLst>
                            <p:childTnLst>
                              <p:par>
                                <p:cTn id="16" presetID="1" presetClass="entr" presetSubtype="0" fill="hold" grpId="0" nodeType="afterEffect">
                                  <p:stCondLst>
                                    <p:cond delay="3000"/>
                                  </p:stCondLst>
                                  <p:childTnLst>
                                    <p:set>
                                      <p:cBhvr>
                                        <p:cTn id="17" dur="1" fill="hold">
                                          <p:stCondLst>
                                            <p:cond delay="499"/>
                                          </p:stCondLst>
                                        </p:cTn>
                                        <p:tgtEl>
                                          <p:spTgt spid="146437"/>
                                        </p:tgtEl>
                                        <p:attrNameLst>
                                          <p:attrName>style.visibility</p:attrName>
                                        </p:attrNameLst>
                                      </p:cBhvr>
                                      <p:to>
                                        <p:strVal val="visible"/>
                                      </p:to>
                                    </p:set>
                                  </p:childTnLst>
                                </p:cTn>
                              </p:par>
                            </p:childTnLst>
                          </p:cTn>
                        </p:par>
                        <p:par>
                          <p:cTn id="18" fill="hold">
                            <p:stCondLst>
                              <p:cond delay="9000"/>
                            </p:stCondLst>
                            <p:childTnLst>
                              <p:par>
                                <p:cTn id="19" presetID="1" presetClass="entr" presetSubtype="0" fill="hold" grpId="0" nodeType="afterEffect">
                                  <p:stCondLst>
                                    <p:cond delay="3000"/>
                                  </p:stCondLst>
                                  <p:childTnLst>
                                    <p:set>
                                      <p:cBhvr>
                                        <p:cTn id="20" dur="1" fill="hold">
                                          <p:stCondLst>
                                            <p:cond delay="499"/>
                                          </p:stCondLst>
                                        </p:cTn>
                                        <p:tgtEl>
                                          <p:spTgt spid="146439"/>
                                        </p:tgtEl>
                                        <p:attrNameLst>
                                          <p:attrName>style.visibility</p:attrName>
                                        </p:attrNameLst>
                                      </p:cBhvr>
                                      <p:to>
                                        <p:strVal val="visible"/>
                                      </p:to>
                                    </p:set>
                                  </p:childTnLst>
                                </p:cTn>
                              </p:par>
                            </p:childTnLst>
                          </p:cTn>
                        </p:par>
                        <p:par>
                          <p:cTn id="21" fill="hold">
                            <p:stCondLst>
                              <p:cond delay="12500"/>
                            </p:stCondLst>
                            <p:childTnLst>
                              <p:par>
                                <p:cTn id="22" presetID="1" presetClass="entr" presetSubtype="0" fill="hold" grpId="0" nodeType="afterEffect">
                                  <p:stCondLst>
                                    <p:cond delay="3000"/>
                                  </p:stCondLst>
                                  <p:childTnLst>
                                    <p:set>
                                      <p:cBhvr>
                                        <p:cTn id="23" dur="1" fill="hold">
                                          <p:stCondLst>
                                            <p:cond delay="499"/>
                                          </p:stCondLst>
                                        </p:cTn>
                                        <p:tgtEl>
                                          <p:spTgt spid="146438"/>
                                        </p:tgtEl>
                                        <p:attrNameLst>
                                          <p:attrName>style.visibility</p:attrName>
                                        </p:attrNameLst>
                                      </p:cBhvr>
                                      <p:to>
                                        <p:strVal val="visible"/>
                                      </p:to>
                                    </p:set>
                                  </p:childTnLst>
                                </p:cTn>
                              </p:par>
                            </p:childTnLst>
                          </p:cTn>
                        </p:par>
                        <p:par>
                          <p:cTn id="24" fill="hold">
                            <p:stCondLst>
                              <p:cond delay="16000"/>
                            </p:stCondLst>
                            <p:childTnLst>
                              <p:par>
                                <p:cTn id="25" presetID="1" presetClass="entr" presetSubtype="0" fill="hold" grpId="0" nodeType="afterEffect">
                                  <p:stCondLst>
                                    <p:cond delay="3000"/>
                                  </p:stCondLst>
                                  <p:childTnLst>
                                    <p:set>
                                      <p:cBhvr>
                                        <p:cTn id="26" dur="1" fill="hold">
                                          <p:stCondLst>
                                            <p:cond delay="499"/>
                                          </p:stCondLst>
                                        </p:cTn>
                                        <p:tgtEl>
                                          <p:spTgt spid="146434"/>
                                        </p:tgtEl>
                                        <p:attrNameLst>
                                          <p:attrName>style.visibility</p:attrName>
                                        </p:attrNameLst>
                                      </p:cBhvr>
                                      <p:to>
                                        <p:strVal val="visible"/>
                                      </p:to>
                                    </p:set>
                                  </p:childTnLst>
                                </p:cTn>
                              </p:par>
                            </p:childTnLst>
                          </p:cTn>
                        </p:par>
                        <p:par>
                          <p:cTn id="27" fill="hold">
                            <p:stCondLst>
                              <p:cond delay="19500"/>
                            </p:stCondLst>
                            <p:childTnLst>
                              <p:par>
                                <p:cTn id="28" presetID="1" presetClass="entr" presetSubtype="0" fill="hold" grpId="0" nodeType="afterEffect">
                                  <p:stCondLst>
                                    <p:cond delay="3000"/>
                                  </p:stCondLst>
                                  <p:childTnLst>
                                    <p:set>
                                      <p:cBhvr>
                                        <p:cTn id="29" dur="1" fill="hold">
                                          <p:stCondLst>
                                            <p:cond delay="499"/>
                                          </p:stCondLst>
                                        </p:cTn>
                                        <p:tgtEl>
                                          <p:spTgt spid="14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utoUpdateAnimBg="0"/>
      <p:bldP spid="146436" grpId="0" autoUpdateAnimBg="0"/>
      <p:bldP spid="146437" grpId="0" autoUpdateAnimBg="0"/>
      <p:bldP spid="146438" grpId="0" autoUpdateAnimBg="0"/>
      <p:bldP spid="146439" grpId="0" autoUpdateAnimBg="0"/>
      <p:bldP spid="146440" grpId="0" autoUpdateAnimBg="0"/>
      <p:bldP spid="146441"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905000" y="1295400"/>
            <a:ext cx="5903913" cy="1006475"/>
          </a:xfrm>
          <a:prstGeom prst="rect">
            <a:avLst/>
          </a:prstGeom>
          <a:noFill/>
          <a:ln w="9525">
            <a:noFill/>
            <a:miter lim="800000"/>
            <a:headEnd/>
            <a:tailEnd/>
          </a:ln>
          <a:effectLst/>
        </p:spPr>
        <p:txBody>
          <a:bodyPr anchor="ctr">
            <a:spAutoFit/>
          </a:bodyPr>
          <a:lstStyle/>
          <a:p>
            <a:pPr algn="ctr" fontAlgn="ctr"/>
            <a:r>
              <a:rPr lang="es-ES_tradnl" sz="2000">
                <a:latin typeface="Century Gothic" pitchFamily="34" charset="0"/>
              </a:rPr>
              <a:t>Son las </a:t>
            </a:r>
            <a:r>
              <a:rPr lang="es-ES_tradnl" sz="2000" b="1">
                <a:solidFill>
                  <a:schemeClr val="accent2"/>
                </a:solidFill>
                <a:latin typeface="Century Gothic" pitchFamily="34" charset="0"/>
              </a:rPr>
              <a:t>decisiones que toman los gobiernos</a:t>
            </a:r>
            <a:r>
              <a:rPr lang="es-ES_tradnl" sz="2000">
                <a:latin typeface="Century Gothic" pitchFamily="34" charset="0"/>
              </a:rPr>
              <a:t> en torno al gasto público, los impuestos y a la forma en que éstos se recaudan.</a:t>
            </a:r>
          </a:p>
        </p:txBody>
      </p:sp>
      <p:sp>
        <p:nvSpPr>
          <p:cNvPr id="147459" name="Rectangle 3"/>
          <p:cNvSpPr>
            <a:spLocks noChangeArrowheads="1"/>
          </p:cNvSpPr>
          <p:nvPr/>
        </p:nvSpPr>
        <p:spPr bwMode="auto">
          <a:xfrm>
            <a:off x="2438400" y="685800"/>
            <a:ext cx="4637088" cy="519113"/>
          </a:xfrm>
          <a:prstGeom prst="rect">
            <a:avLst/>
          </a:prstGeom>
          <a:noFill/>
          <a:ln w="9525">
            <a:noFill/>
            <a:miter lim="800000"/>
            <a:headEnd/>
            <a:tailEnd/>
          </a:ln>
          <a:effectLst/>
        </p:spPr>
        <p:txBody>
          <a:bodyPr wrap="none">
            <a:spAutoFit/>
          </a:bodyPr>
          <a:lstStyle/>
          <a:p>
            <a:r>
              <a:rPr lang="es-ES_tradnl" sz="2800" b="1">
                <a:solidFill>
                  <a:srgbClr val="FF0000"/>
                </a:solidFill>
                <a:latin typeface="Century Gothic" pitchFamily="34" charset="0"/>
              </a:rPr>
              <a:t>¿Qué es la Política Fiscal?</a:t>
            </a:r>
            <a:endParaRPr lang="es-ES" sz="2800">
              <a:solidFill>
                <a:srgbClr val="FF0000"/>
              </a:solidFill>
              <a:latin typeface="Century Gothic" pitchFamily="34" charset="0"/>
            </a:endParaRPr>
          </a:p>
        </p:txBody>
      </p:sp>
      <p:sp>
        <p:nvSpPr>
          <p:cNvPr id="147460" name="Rectangle 4"/>
          <p:cNvSpPr>
            <a:spLocks noChangeArrowheads="1"/>
          </p:cNvSpPr>
          <p:nvPr/>
        </p:nvSpPr>
        <p:spPr bwMode="auto">
          <a:xfrm>
            <a:off x="1828800" y="3276600"/>
            <a:ext cx="6049963" cy="1006475"/>
          </a:xfrm>
          <a:prstGeom prst="rect">
            <a:avLst/>
          </a:prstGeom>
          <a:noFill/>
          <a:ln w="9525">
            <a:noFill/>
            <a:miter lim="800000"/>
            <a:headEnd/>
            <a:tailEnd/>
          </a:ln>
          <a:effectLst/>
        </p:spPr>
        <p:txBody>
          <a:bodyPr anchor="ctr">
            <a:spAutoFit/>
          </a:bodyPr>
          <a:lstStyle/>
          <a:p>
            <a:pPr algn="ctr" fontAlgn="ctr"/>
            <a:r>
              <a:rPr lang="es-ES_tradnl" sz="2000">
                <a:latin typeface="Century Gothic" pitchFamily="34" charset="0"/>
              </a:rPr>
              <a:t>Es el </a:t>
            </a:r>
            <a:r>
              <a:rPr lang="es-ES_tradnl" sz="2000" b="1">
                <a:solidFill>
                  <a:schemeClr val="accent2"/>
                </a:solidFill>
                <a:latin typeface="Century Gothic" pitchFamily="34" charset="0"/>
              </a:rPr>
              <a:t>conjunto de actuaciones que lleva a cabo el Banco Central</a:t>
            </a:r>
            <a:r>
              <a:rPr lang="es-ES_tradnl" sz="2000">
                <a:latin typeface="Century Gothic" pitchFamily="34" charset="0"/>
              </a:rPr>
              <a:t> de Chile para controlar la cantidad de dinero y las tasas de interés. </a:t>
            </a:r>
          </a:p>
        </p:txBody>
      </p:sp>
      <p:sp>
        <p:nvSpPr>
          <p:cNvPr id="147461" name="Rectangle 5"/>
          <p:cNvSpPr>
            <a:spLocks noChangeArrowheads="1"/>
          </p:cNvSpPr>
          <p:nvPr/>
        </p:nvSpPr>
        <p:spPr bwMode="auto">
          <a:xfrm>
            <a:off x="2209800" y="2667000"/>
            <a:ext cx="5438775" cy="519113"/>
          </a:xfrm>
          <a:prstGeom prst="rect">
            <a:avLst/>
          </a:prstGeom>
          <a:noFill/>
          <a:ln w="9525">
            <a:noFill/>
            <a:miter lim="800000"/>
            <a:headEnd/>
            <a:tailEnd/>
          </a:ln>
          <a:effectLst/>
        </p:spPr>
        <p:txBody>
          <a:bodyPr wrap="none">
            <a:spAutoFit/>
          </a:bodyPr>
          <a:lstStyle/>
          <a:p>
            <a:r>
              <a:rPr lang="es-ES_tradnl" sz="2800" b="1">
                <a:solidFill>
                  <a:srgbClr val="FF0000"/>
                </a:solidFill>
                <a:latin typeface="Century Gothic" pitchFamily="34" charset="0"/>
              </a:rPr>
              <a:t>¿Qué es la Política Monetaria?</a:t>
            </a:r>
            <a:endParaRPr lang="es-ES" sz="2800" b="1">
              <a:solidFill>
                <a:srgbClr val="FF0000"/>
              </a:solidFill>
              <a:latin typeface="Century Gothic" pitchFamily="34" charset="0"/>
            </a:endParaRPr>
          </a:p>
        </p:txBody>
      </p:sp>
      <p:grpSp>
        <p:nvGrpSpPr>
          <p:cNvPr id="2" name="Group 6"/>
          <p:cNvGrpSpPr>
            <a:grpSpLocks/>
          </p:cNvGrpSpPr>
          <p:nvPr/>
        </p:nvGrpSpPr>
        <p:grpSpPr bwMode="auto">
          <a:xfrm>
            <a:off x="1403350" y="4797425"/>
            <a:ext cx="2708275" cy="1436688"/>
            <a:chOff x="884" y="3022"/>
            <a:chExt cx="1706" cy="905"/>
          </a:xfrm>
        </p:grpSpPr>
        <p:sp>
          <p:nvSpPr>
            <p:cNvPr id="147463" name="Oval 7"/>
            <p:cNvSpPr>
              <a:spLocks noChangeArrowheads="1"/>
            </p:cNvSpPr>
            <p:nvPr/>
          </p:nvSpPr>
          <p:spPr bwMode="auto">
            <a:xfrm>
              <a:off x="884" y="3022"/>
              <a:ext cx="1452" cy="905"/>
            </a:xfrm>
            <a:prstGeom prst="ellipse">
              <a:avLst/>
            </a:prstGeom>
            <a:solidFill>
              <a:srgbClr val="33CCCC">
                <a:alpha val="19000"/>
              </a:srgbClr>
            </a:solidFill>
            <a:ln w="9525">
              <a:solidFill>
                <a:schemeClr val="tx1"/>
              </a:solidFill>
              <a:round/>
              <a:headEnd/>
              <a:tailEnd/>
            </a:ln>
            <a:effectLst/>
          </p:spPr>
          <p:txBody>
            <a:bodyPr wrap="none" anchor="ctr"/>
            <a:lstStyle/>
            <a:p>
              <a:pPr algn="ctr"/>
              <a:r>
                <a:rPr lang="es-CL" sz="2000" b="1">
                  <a:latin typeface="Century Gothic" pitchFamily="34" charset="0"/>
                </a:rPr>
                <a:t>Política </a:t>
              </a:r>
            </a:p>
            <a:p>
              <a:pPr algn="ctr"/>
              <a:r>
                <a:rPr lang="es-CL" sz="2000" b="1">
                  <a:latin typeface="Century Gothic" pitchFamily="34" charset="0"/>
                </a:rPr>
                <a:t>Económica</a:t>
              </a:r>
              <a:endParaRPr lang="es-ES" sz="2000" b="1">
                <a:latin typeface="Century Gothic" pitchFamily="34" charset="0"/>
              </a:endParaRPr>
            </a:p>
          </p:txBody>
        </p:sp>
        <p:sp>
          <p:nvSpPr>
            <p:cNvPr id="147464" name="Text Box 8"/>
            <p:cNvSpPr txBox="1">
              <a:spLocks noChangeArrowheads="1"/>
            </p:cNvSpPr>
            <p:nvPr/>
          </p:nvSpPr>
          <p:spPr bwMode="auto">
            <a:xfrm>
              <a:off x="2381" y="3430"/>
              <a:ext cx="209" cy="250"/>
            </a:xfrm>
            <a:prstGeom prst="rect">
              <a:avLst/>
            </a:prstGeom>
            <a:noFill/>
            <a:ln w="9525">
              <a:noFill/>
              <a:miter lim="800000"/>
              <a:headEnd/>
              <a:tailEnd/>
            </a:ln>
            <a:effectLst/>
          </p:spPr>
          <p:txBody>
            <a:bodyPr wrap="none">
              <a:spAutoFit/>
            </a:bodyPr>
            <a:lstStyle/>
            <a:p>
              <a:r>
                <a:rPr lang="es-ES" sz="2000" b="1"/>
                <a:t>=</a:t>
              </a:r>
            </a:p>
          </p:txBody>
        </p:sp>
      </p:grpSp>
      <p:sp>
        <p:nvSpPr>
          <p:cNvPr id="147465" name="Oval 9"/>
          <p:cNvSpPr>
            <a:spLocks noChangeArrowheads="1"/>
          </p:cNvSpPr>
          <p:nvPr/>
        </p:nvSpPr>
        <p:spPr bwMode="auto">
          <a:xfrm>
            <a:off x="6948488" y="4868863"/>
            <a:ext cx="1800225" cy="1223962"/>
          </a:xfrm>
          <a:prstGeom prst="ellipse">
            <a:avLst/>
          </a:prstGeom>
          <a:solidFill>
            <a:srgbClr val="00FF00">
              <a:alpha val="19000"/>
            </a:srgbClr>
          </a:solidFill>
          <a:ln w="9525">
            <a:solidFill>
              <a:schemeClr val="tx1"/>
            </a:solidFill>
            <a:round/>
            <a:headEnd/>
            <a:tailEnd/>
          </a:ln>
          <a:effectLst/>
        </p:spPr>
        <p:txBody>
          <a:bodyPr wrap="none" anchor="ctr"/>
          <a:lstStyle/>
          <a:p>
            <a:pPr algn="ctr"/>
            <a:r>
              <a:rPr lang="es-ES_tradnl" sz="2000" b="1">
                <a:latin typeface="Century Gothic" pitchFamily="34" charset="0"/>
              </a:rPr>
              <a:t>Política </a:t>
            </a:r>
          </a:p>
          <a:p>
            <a:pPr algn="ctr"/>
            <a:r>
              <a:rPr lang="es-ES_tradnl" sz="2000" b="1">
                <a:latin typeface="Century Gothic" pitchFamily="34" charset="0"/>
              </a:rPr>
              <a:t>Fiscal</a:t>
            </a:r>
            <a:endParaRPr lang="es-ES" sz="2000" b="1">
              <a:latin typeface="Century Gothic" pitchFamily="34" charset="0"/>
            </a:endParaRPr>
          </a:p>
        </p:txBody>
      </p:sp>
      <p:sp>
        <p:nvSpPr>
          <p:cNvPr id="147466" name="Oval 10"/>
          <p:cNvSpPr>
            <a:spLocks noChangeArrowheads="1"/>
          </p:cNvSpPr>
          <p:nvPr/>
        </p:nvSpPr>
        <p:spPr bwMode="auto">
          <a:xfrm>
            <a:off x="4140200" y="4868863"/>
            <a:ext cx="2087563" cy="1346200"/>
          </a:xfrm>
          <a:prstGeom prst="ellipse">
            <a:avLst/>
          </a:prstGeom>
          <a:solidFill>
            <a:srgbClr val="00FF00">
              <a:alpha val="19000"/>
            </a:srgbClr>
          </a:solidFill>
          <a:ln w="9525">
            <a:solidFill>
              <a:schemeClr val="tx1"/>
            </a:solidFill>
            <a:round/>
            <a:headEnd/>
            <a:tailEnd/>
          </a:ln>
          <a:effectLst/>
        </p:spPr>
        <p:txBody>
          <a:bodyPr wrap="none" anchor="ctr"/>
          <a:lstStyle/>
          <a:p>
            <a:pPr algn="ctr"/>
            <a:r>
              <a:rPr lang="es-ES_tradnl" sz="2000" b="1">
                <a:latin typeface="Century Gothic" pitchFamily="34" charset="0"/>
              </a:rPr>
              <a:t>Política </a:t>
            </a:r>
          </a:p>
          <a:p>
            <a:pPr algn="ctr"/>
            <a:r>
              <a:rPr lang="es-ES_tradnl" sz="2000" b="1">
                <a:latin typeface="Century Gothic" pitchFamily="34" charset="0"/>
              </a:rPr>
              <a:t>Monetaria</a:t>
            </a:r>
            <a:endParaRPr lang="es-ES" sz="2000" b="1">
              <a:latin typeface="Century Gothic" pitchFamily="34" charset="0"/>
            </a:endParaRPr>
          </a:p>
        </p:txBody>
      </p:sp>
      <p:sp>
        <p:nvSpPr>
          <p:cNvPr id="147467" name="AutoShape 11"/>
          <p:cNvSpPr>
            <a:spLocks noChangeArrowheads="1"/>
          </p:cNvSpPr>
          <p:nvPr/>
        </p:nvSpPr>
        <p:spPr bwMode="auto">
          <a:xfrm>
            <a:off x="6443663" y="5373688"/>
            <a:ext cx="360362" cy="360362"/>
          </a:xfrm>
          <a:prstGeom prst="plus">
            <a:avLst>
              <a:gd name="adj" fmla="val 25000"/>
            </a:avLst>
          </a:prstGeom>
          <a:solidFill>
            <a:srgbClr val="33CCCC">
              <a:alpha val="22000"/>
            </a:srgbClr>
          </a:solidFill>
          <a:ln w="9525">
            <a:solidFill>
              <a:schemeClr val="tx1"/>
            </a:solidFill>
            <a:miter lim="800000"/>
            <a:headEnd/>
            <a:tailEnd/>
          </a:ln>
          <a:effectLst/>
        </p:spPr>
        <p:txBody>
          <a:bodyPr wrap="none" anchor="ctr"/>
          <a:lstStyle/>
          <a:p>
            <a:endParaRPr lang="es-C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1000"/>
                                  </p:stCondLst>
                                  <p:childTnLst>
                                    <p:set>
                                      <p:cBhvr>
                                        <p:cTn id="9" dur="1" fill="hold">
                                          <p:stCondLst>
                                            <p:cond delay="0"/>
                                          </p:stCondLst>
                                        </p:cTn>
                                        <p:tgtEl>
                                          <p:spTgt spid="147458"/>
                                        </p:tgtEl>
                                        <p:attrNameLst>
                                          <p:attrName>style.visibility</p:attrName>
                                        </p:attrNameLst>
                                      </p:cBhvr>
                                      <p:to>
                                        <p:strVal val="visible"/>
                                      </p:to>
                                    </p:set>
                                    <p:anim calcmode="lin" valueType="num">
                                      <p:cBhvr>
                                        <p:cTn id="10" dur="500" fill="hold"/>
                                        <p:tgtEl>
                                          <p:spTgt spid="147458"/>
                                        </p:tgtEl>
                                        <p:attrNameLst>
                                          <p:attrName>ppt_w</p:attrName>
                                        </p:attrNameLst>
                                      </p:cBhvr>
                                      <p:tavLst>
                                        <p:tav tm="0">
                                          <p:val>
                                            <p:fltVal val="0"/>
                                          </p:val>
                                        </p:tav>
                                        <p:tav tm="100000">
                                          <p:val>
                                            <p:strVal val="#ppt_w"/>
                                          </p:val>
                                        </p:tav>
                                      </p:tavLst>
                                    </p:anim>
                                    <p:anim calcmode="lin" valueType="num">
                                      <p:cBhvr>
                                        <p:cTn id="11" dur="500" fill="hold"/>
                                        <p:tgtEl>
                                          <p:spTgt spid="147458"/>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23" presetClass="entr" presetSubtype="16" fill="hold" grpId="0" nodeType="afterEffect">
                                  <p:stCondLst>
                                    <p:cond delay="4000"/>
                                  </p:stCondLst>
                                  <p:childTnLst>
                                    <p:set>
                                      <p:cBhvr>
                                        <p:cTn id="14" dur="1" fill="hold">
                                          <p:stCondLst>
                                            <p:cond delay="0"/>
                                          </p:stCondLst>
                                        </p:cTn>
                                        <p:tgtEl>
                                          <p:spTgt spid="147461"/>
                                        </p:tgtEl>
                                        <p:attrNameLst>
                                          <p:attrName>style.visibility</p:attrName>
                                        </p:attrNameLst>
                                      </p:cBhvr>
                                      <p:to>
                                        <p:strVal val="visible"/>
                                      </p:to>
                                    </p:set>
                                    <p:anim calcmode="lin" valueType="num">
                                      <p:cBhvr>
                                        <p:cTn id="15" dur="500" fill="hold"/>
                                        <p:tgtEl>
                                          <p:spTgt spid="147461"/>
                                        </p:tgtEl>
                                        <p:attrNameLst>
                                          <p:attrName>ppt_w</p:attrName>
                                        </p:attrNameLst>
                                      </p:cBhvr>
                                      <p:tavLst>
                                        <p:tav tm="0">
                                          <p:val>
                                            <p:fltVal val="0"/>
                                          </p:val>
                                        </p:tav>
                                        <p:tav tm="100000">
                                          <p:val>
                                            <p:strVal val="#ppt_w"/>
                                          </p:val>
                                        </p:tav>
                                      </p:tavLst>
                                    </p:anim>
                                    <p:anim calcmode="lin" valueType="num">
                                      <p:cBhvr>
                                        <p:cTn id="16" dur="500" fill="hold"/>
                                        <p:tgtEl>
                                          <p:spTgt spid="147461"/>
                                        </p:tgtEl>
                                        <p:attrNameLst>
                                          <p:attrName>ppt_h</p:attrName>
                                        </p:attrNameLst>
                                      </p:cBhvr>
                                      <p:tavLst>
                                        <p:tav tm="0">
                                          <p:val>
                                            <p:fltVal val="0"/>
                                          </p:val>
                                        </p:tav>
                                        <p:tav tm="100000">
                                          <p:val>
                                            <p:strVal val="#ppt_h"/>
                                          </p:val>
                                        </p:tav>
                                      </p:tavLst>
                                    </p:anim>
                                  </p:childTnLst>
                                </p:cTn>
                              </p:par>
                            </p:childTnLst>
                          </p:cTn>
                        </p:par>
                        <p:par>
                          <p:cTn id="17" fill="hold">
                            <p:stCondLst>
                              <p:cond delay="6500"/>
                            </p:stCondLst>
                            <p:childTnLst>
                              <p:par>
                                <p:cTn id="18" presetID="23" presetClass="entr" presetSubtype="16" fill="hold" grpId="0" nodeType="afterEffect">
                                  <p:stCondLst>
                                    <p:cond delay="0"/>
                                  </p:stCondLst>
                                  <p:childTnLst>
                                    <p:set>
                                      <p:cBhvr>
                                        <p:cTn id="19" dur="1" fill="hold">
                                          <p:stCondLst>
                                            <p:cond delay="0"/>
                                          </p:stCondLst>
                                        </p:cTn>
                                        <p:tgtEl>
                                          <p:spTgt spid="147460"/>
                                        </p:tgtEl>
                                        <p:attrNameLst>
                                          <p:attrName>style.visibility</p:attrName>
                                        </p:attrNameLst>
                                      </p:cBhvr>
                                      <p:to>
                                        <p:strVal val="visible"/>
                                      </p:to>
                                    </p:set>
                                    <p:anim calcmode="lin" valueType="num">
                                      <p:cBhvr>
                                        <p:cTn id="20" dur="500" fill="hold"/>
                                        <p:tgtEl>
                                          <p:spTgt spid="147460"/>
                                        </p:tgtEl>
                                        <p:attrNameLst>
                                          <p:attrName>ppt_w</p:attrName>
                                        </p:attrNameLst>
                                      </p:cBhvr>
                                      <p:tavLst>
                                        <p:tav tm="0">
                                          <p:val>
                                            <p:fltVal val="0"/>
                                          </p:val>
                                        </p:tav>
                                        <p:tav tm="100000">
                                          <p:val>
                                            <p:strVal val="#ppt_w"/>
                                          </p:val>
                                        </p:tav>
                                      </p:tavLst>
                                    </p:anim>
                                    <p:anim calcmode="lin" valueType="num">
                                      <p:cBhvr>
                                        <p:cTn id="21" dur="500" fill="hold"/>
                                        <p:tgtEl>
                                          <p:spTgt spid="147460"/>
                                        </p:tgtEl>
                                        <p:attrNameLst>
                                          <p:attrName>ppt_h</p:attrName>
                                        </p:attrNameLst>
                                      </p:cBhvr>
                                      <p:tavLst>
                                        <p:tav tm="0">
                                          <p:val>
                                            <p:fltVal val="0"/>
                                          </p:val>
                                        </p:tav>
                                        <p:tav tm="100000">
                                          <p:val>
                                            <p:strVal val="#ppt_h"/>
                                          </p:val>
                                        </p:tav>
                                      </p:tavLst>
                                    </p:anim>
                                  </p:childTnLst>
                                </p:cTn>
                              </p:par>
                            </p:childTnLst>
                          </p:cTn>
                        </p:par>
                        <p:par>
                          <p:cTn id="22" fill="hold">
                            <p:stCondLst>
                              <p:cond delay="7000"/>
                            </p:stCondLst>
                            <p:childTnLst>
                              <p:par>
                                <p:cTn id="23" presetID="1" presetClass="entr" presetSubtype="0" fill="hold" nodeType="afterEffect">
                                  <p:stCondLst>
                                    <p:cond delay="400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p:stCondLst>
                              <p:cond delay="11500"/>
                            </p:stCondLst>
                            <p:childTnLst>
                              <p:par>
                                <p:cTn id="26" presetID="1" presetClass="entr" presetSubtype="0" fill="hold" grpId="0" nodeType="afterEffect">
                                  <p:stCondLst>
                                    <p:cond delay="0"/>
                                  </p:stCondLst>
                                  <p:childTnLst>
                                    <p:set>
                                      <p:cBhvr>
                                        <p:cTn id="27" dur="1" fill="hold">
                                          <p:stCondLst>
                                            <p:cond delay="499"/>
                                          </p:stCondLst>
                                        </p:cTn>
                                        <p:tgtEl>
                                          <p:spTgt spid="147466"/>
                                        </p:tgtEl>
                                        <p:attrNameLst>
                                          <p:attrName>style.visibility</p:attrName>
                                        </p:attrNameLst>
                                      </p:cBhvr>
                                      <p:to>
                                        <p:strVal val="visible"/>
                                      </p:to>
                                    </p:set>
                                  </p:childTnLst>
                                </p:cTn>
                              </p:par>
                            </p:childTnLst>
                          </p:cTn>
                        </p:par>
                        <p:par>
                          <p:cTn id="28" fill="hold">
                            <p:stCondLst>
                              <p:cond delay="12000"/>
                            </p:stCondLst>
                            <p:childTnLst>
                              <p:par>
                                <p:cTn id="29" presetID="1" presetClass="entr" presetSubtype="0" fill="hold" grpId="0" nodeType="afterEffect">
                                  <p:stCondLst>
                                    <p:cond delay="0"/>
                                  </p:stCondLst>
                                  <p:childTnLst>
                                    <p:set>
                                      <p:cBhvr>
                                        <p:cTn id="30" dur="1" fill="hold">
                                          <p:stCondLst>
                                            <p:cond delay="499"/>
                                          </p:stCondLst>
                                        </p:cTn>
                                        <p:tgtEl>
                                          <p:spTgt spid="147467"/>
                                        </p:tgtEl>
                                        <p:attrNameLst>
                                          <p:attrName>style.visibility</p:attrName>
                                        </p:attrNameLst>
                                      </p:cBhvr>
                                      <p:to>
                                        <p:strVal val="visible"/>
                                      </p:to>
                                    </p:set>
                                  </p:childTnLst>
                                </p:cTn>
                              </p:par>
                            </p:childTnLst>
                          </p:cTn>
                        </p:par>
                        <p:par>
                          <p:cTn id="31" fill="hold">
                            <p:stCondLst>
                              <p:cond delay="12500"/>
                            </p:stCondLst>
                            <p:childTnLst>
                              <p:par>
                                <p:cTn id="32" presetID="1" presetClass="entr" presetSubtype="0" fill="hold" grpId="0" nodeType="afterEffect">
                                  <p:stCondLst>
                                    <p:cond delay="0"/>
                                  </p:stCondLst>
                                  <p:childTnLst>
                                    <p:set>
                                      <p:cBhvr>
                                        <p:cTn id="33" dur="1" fill="hold">
                                          <p:stCondLst>
                                            <p:cond delay="499"/>
                                          </p:stCondLst>
                                        </p:cTn>
                                        <p:tgtEl>
                                          <p:spTgt spid="14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P spid="147459" grpId="0" autoUpdateAnimBg="0"/>
      <p:bldP spid="147460" grpId="0" autoUpdateAnimBg="0"/>
      <p:bldP spid="147461" grpId="0" autoUpdateAnimBg="0"/>
      <p:bldP spid="147465" grpId="0" animBg="1" autoUpdateAnimBg="0"/>
      <p:bldP spid="147466" grpId="0" animBg="1" autoUpdateAnimBg="0"/>
      <p:bldP spid="14746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5975350" y="2117725"/>
            <a:ext cx="3168650" cy="1311275"/>
          </a:xfrm>
          <a:prstGeom prst="rect">
            <a:avLst/>
          </a:prstGeom>
          <a:noFill/>
          <a:ln w="9525">
            <a:noFill/>
            <a:miter lim="800000"/>
            <a:headEnd/>
            <a:tailEnd/>
          </a:ln>
          <a:effectLst/>
        </p:spPr>
        <p:txBody>
          <a:bodyPr>
            <a:spAutoFit/>
          </a:bodyPr>
          <a:lstStyle/>
          <a:p>
            <a:pPr algn="ctr" fontAlgn="ctr"/>
            <a:r>
              <a:rPr lang="es-ES_tradnl" sz="2000">
                <a:latin typeface="Century Gothic" pitchFamily="34" charset="0"/>
              </a:rPr>
              <a:t>1. Lograr los </a:t>
            </a:r>
            <a:r>
              <a:rPr lang="es-ES_tradnl" sz="2000" b="1">
                <a:solidFill>
                  <a:schemeClr val="accent2"/>
                </a:solidFill>
                <a:latin typeface="Century Gothic" pitchFamily="34" charset="0"/>
              </a:rPr>
              <a:t>objetivos macroeconómicos</a:t>
            </a:r>
            <a:r>
              <a:rPr lang="es-ES_tradnl" sz="2000">
                <a:latin typeface="Century Gothic" pitchFamily="34" charset="0"/>
              </a:rPr>
              <a:t> fijados por la autoridad política.</a:t>
            </a:r>
          </a:p>
        </p:txBody>
      </p:sp>
      <p:sp>
        <p:nvSpPr>
          <p:cNvPr id="148483" name="Rectangle 3"/>
          <p:cNvSpPr>
            <a:spLocks noChangeArrowheads="1"/>
          </p:cNvSpPr>
          <p:nvPr/>
        </p:nvSpPr>
        <p:spPr bwMode="auto">
          <a:xfrm>
            <a:off x="1476375" y="858838"/>
            <a:ext cx="5465763" cy="519112"/>
          </a:xfrm>
          <a:prstGeom prst="rect">
            <a:avLst/>
          </a:prstGeom>
          <a:noFill/>
          <a:ln w="9525">
            <a:noFill/>
            <a:miter lim="800000"/>
            <a:headEnd/>
            <a:tailEnd/>
          </a:ln>
          <a:effectLst/>
        </p:spPr>
        <p:txBody>
          <a:bodyPr wrap="none">
            <a:spAutoFit/>
          </a:bodyPr>
          <a:lstStyle/>
          <a:p>
            <a:r>
              <a:rPr lang="es-ES_tradnl" sz="2800" b="1">
                <a:solidFill>
                  <a:srgbClr val="FF0000"/>
                </a:solidFill>
                <a:latin typeface="Century Gothic" pitchFamily="34" charset="0"/>
              </a:rPr>
              <a:t>¿Qué busca el </a:t>
            </a:r>
            <a:r>
              <a:rPr lang="es-ES_tradnl" sz="2800" b="1" u="sng">
                <a:solidFill>
                  <a:srgbClr val="FF0000"/>
                </a:solidFill>
                <a:latin typeface="Century Gothic" pitchFamily="34" charset="0"/>
                <a:hlinkClick r:id="rId2" action="ppaction://hlinksldjump"/>
              </a:rPr>
              <a:t>Banco Central</a:t>
            </a:r>
            <a:r>
              <a:rPr lang="es-ES_tradnl" sz="2800" b="1">
                <a:solidFill>
                  <a:srgbClr val="FF0000"/>
                </a:solidFill>
                <a:latin typeface="Century Gothic" pitchFamily="34" charset="0"/>
              </a:rPr>
              <a:t>?</a:t>
            </a:r>
            <a:endParaRPr lang="es-ES" sz="2800">
              <a:solidFill>
                <a:srgbClr val="FF0000"/>
              </a:solidFill>
              <a:latin typeface="Century Gothic" pitchFamily="34" charset="0"/>
            </a:endParaRPr>
          </a:p>
        </p:txBody>
      </p:sp>
      <p:sp>
        <p:nvSpPr>
          <p:cNvPr id="148484" name="Rectangle 4"/>
          <p:cNvSpPr>
            <a:spLocks noChangeArrowheads="1"/>
          </p:cNvSpPr>
          <p:nvPr/>
        </p:nvSpPr>
        <p:spPr bwMode="auto">
          <a:xfrm>
            <a:off x="6011863" y="3773488"/>
            <a:ext cx="2808287" cy="1311275"/>
          </a:xfrm>
          <a:prstGeom prst="rect">
            <a:avLst/>
          </a:prstGeom>
          <a:noFill/>
          <a:ln w="9525">
            <a:noFill/>
            <a:miter lim="800000"/>
            <a:headEnd/>
            <a:tailEnd/>
          </a:ln>
          <a:effectLst/>
        </p:spPr>
        <p:txBody>
          <a:bodyPr>
            <a:spAutoFit/>
          </a:bodyPr>
          <a:lstStyle/>
          <a:p>
            <a:pPr algn="ctr"/>
            <a:r>
              <a:rPr lang="es-ES_tradnl" sz="2000">
                <a:latin typeface="Century Gothic" pitchFamily="34" charset="0"/>
              </a:rPr>
              <a:t>2. </a:t>
            </a:r>
            <a:r>
              <a:rPr lang="es-ES_tradnl" sz="2000" b="1">
                <a:solidFill>
                  <a:schemeClr val="accent2"/>
                </a:solidFill>
                <a:latin typeface="Century Gothic" pitchFamily="34" charset="0"/>
              </a:rPr>
              <a:t>Influir sobre el consumo</a:t>
            </a:r>
            <a:r>
              <a:rPr lang="es-ES_tradnl" sz="2000">
                <a:latin typeface="Century Gothic" pitchFamily="34" charset="0"/>
              </a:rPr>
              <a:t> de las familias y </a:t>
            </a:r>
            <a:r>
              <a:rPr lang="es-ES_tradnl" sz="2000" b="1">
                <a:solidFill>
                  <a:schemeClr val="accent2"/>
                </a:solidFill>
                <a:latin typeface="Century Gothic" pitchFamily="34" charset="0"/>
              </a:rPr>
              <a:t>la inversión</a:t>
            </a:r>
            <a:r>
              <a:rPr lang="es-ES_tradnl" sz="2000">
                <a:latin typeface="Century Gothic" pitchFamily="34" charset="0"/>
              </a:rPr>
              <a:t> de las empresas.</a:t>
            </a:r>
            <a:endParaRPr lang="es-ES" sz="2000">
              <a:latin typeface="Century Gothic" pitchFamily="34" charset="0"/>
            </a:endParaRPr>
          </a:p>
        </p:txBody>
      </p:sp>
      <p:sp>
        <p:nvSpPr>
          <p:cNvPr id="148485" name="AutoShape 5"/>
          <p:cNvSpPr>
            <a:spLocks noChangeArrowheads="1"/>
          </p:cNvSpPr>
          <p:nvPr/>
        </p:nvSpPr>
        <p:spPr bwMode="auto">
          <a:xfrm>
            <a:off x="5003800" y="3860800"/>
            <a:ext cx="976313" cy="485775"/>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grpSp>
        <p:nvGrpSpPr>
          <p:cNvPr id="2" name="Group 6"/>
          <p:cNvGrpSpPr>
            <a:grpSpLocks/>
          </p:cNvGrpSpPr>
          <p:nvPr/>
        </p:nvGrpSpPr>
        <p:grpSpPr bwMode="auto">
          <a:xfrm>
            <a:off x="1476375" y="1773238"/>
            <a:ext cx="4503738" cy="3751262"/>
            <a:chOff x="930" y="1117"/>
            <a:chExt cx="2837" cy="2363"/>
          </a:xfrm>
        </p:grpSpPr>
        <p:sp>
          <p:nvSpPr>
            <p:cNvPr id="148487" name="AutoShape 7"/>
            <p:cNvSpPr>
              <a:spLocks noChangeArrowheads="1"/>
            </p:cNvSpPr>
            <p:nvPr/>
          </p:nvSpPr>
          <p:spPr bwMode="auto">
            <a:xfrm>
              <a:off x="3152" y="1480"/>
              <a:ext cx="615" cy="306"/>
            </a:xfrm>
            <a:prstGeom prst="rightArrow">
              <a:avLst>
                <a:gd name="adj1" fmla="val 50000"/>
                <a:gd name="adj2" fmla="val 50245"/>
              </a:avLst>
            </a:prstGeom>
            <a:solidFill>
              <a:srgbClr val="C0C0C0"/>
            </a:solidFill>
            <a:ln w="9525">
              <a:solidFill>
                <a:schemeClr val="tx1"/>
              </a:solidFill>
              <a:miter lim="800000"/>
              <a:headEnd/>
              <a:tailEnd/>
            </a:ln>
            <a:effectLst/>
          </p:spPr>
          <p:txBody>
            <a:bodyPr wrap="none" anchor="ctr"/>
            <a:lstStyle/>
            <a:p>
              <a:endParaRPr lang="es-CL"/>
            </a:p>
          </p:txBody>
        </p:sp>
        <p:grpSp>
          <p:nvGrpSpPr>
            <p:cNvPr id="3" name="Group 8"/>
            <p:cNvGrpSpPr>
              <a:grpSpLocks/>
            </p:cNvGrpSpPr>
            <p:nvPr/>
          </p:nvGrpSpPr>
          <p:grpSpPr bwMode="auto">
            <a:xfrm>
              <a:off x="930" y="1117"/>
              <a:ext cx="2132" cy="2363"/>
              <a:chOff x="930" y="1117"/>
              <a:chExt cx="2132" cy="2363"/>
            </a:xfrm>
          </p:grpSpPr>
          <p:pic>
            <p:nvPicPr>
              <p:cNvPr id="148489" name="Picture 9" descr="bancocentral"/>
              <p:cNvPicPr>
                <a:picLocks noChangeAspect="1" noChangeArrowheads="1"/>
              </p:cNvPicPr>
              <p:nvPr/>
            </p:nvPicPr>
            <p:blipFill>
              <a:blip r:embed="rId3" cstate="print"/>
              <a:srcRect/>
              <a:stretch>
                <a:fillRect/>
              </a:stretch>
            </p:blipFill>
            <p:spPr bwMode="auto">
              <a:xfrm>
                <a:off x="930" y="1117"/>
                <a:ext cx="2132" cy="2096"/>
              </a:xfrm>
              <a:prstGeom prst="rect">
                <a:avLst/>
              </a:prstGeom>
              <a:noFill/>
              <a:ln w="38100" cmpd="dbl">
                <a:solidFill>
                  <a:schemeClr val="tx1"/>
                </a:solidFill>
                <a:miter lim="800000"/>
                <a:headEnd/>
                <a:tailEnd/>
              </a:ln>
            </p:spPr>
          </p:pic>
          <p:sp>
            <p:nvSpPr>
              <p:cNvPr id="148490" name="Text Box 10"/>
              <p:cNvSpPr txBox="1">
                <a:spLocks noChangeArrowheads="1"/>
              </p:cNvSpPr>
              <p:nvPr/>
            </p:nvSpPr>
            <p:spPr bwMode="auto">
              <a:xfrm>
                <a:off x="1020" y="3249"/>
                <a:ext cx="1900" cy="231"/>
              </a:xfrm>
              <a:prstGeom prst="rect">
                <a:avLst/>
              </a:prstGeom>
              <a:noFill/>
              <a:ln w="9525">
                <a:noFill/>
                <a:miter lim="800000"/>
                <a:headEnd/>
                <a:tailEnd/>
              </a:ln>
              <a:effectLst/>
            </p:spPr>
            <p:txBody>
              <a:bodyPr wrap="none">
                <a:spAutoFit/>
              </a:bodyPr>
              <a:lstStyle/>
              <a:p>
                <a:r>
                  <a:rPr lang="es-ES" b="1"/>
                  <a:t>Edificio del Banco Central</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8483"/>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2" fill="hold" grpId="0" nodeType="afterEffect">
                                  <p:stCondLst>
                                    <p:cond delay="1000"/>
                                  </p:stCondLst>
                                  <p:childTnLst>
                                    <p:set>
                                      <p:cBhvr>
                                        <p:cTn id="14" dur="1" fill="hold">
                                          <p:stCondLst>
                                            <p:cond delay="0"/>
                                          </p:stCondLst>
                                        </p:cTn>
                                        <p:tgtEl>
                                          <p:spTgt spid="148482"/>
                                        </p:tgtEl>
                                        <p:attrNameLst>
                                          <p:attrName>style.visibility</p:attrName>
                                        </p:attrNameLst>
                                      </p:cBhvr>
                                      <p:to>
                                        <p:strVal val="visible"/>
                                      </p:to>
                                    </p:set>
                                    <p:anim calcmode="lin" valueType="num">
                                      <p:cBhvr additive="base">
                                        <p:cTn id="15" dur="500" fill="hold"/>
                                        <p:tgtEl>
                                          <p:spTgt spid="148482"/>
                                        </p:tgtEl>
                                        <p:attrNameLst>
                                          <p:attrName>ppt_x</p:attrName>
                                        </p:attrNameLst>
                                      </p:cBhvr>
                                      <p:tavLst>
                                        <p:tav tm="0">
                                          <p:val>
                                            <p:strVal val="1+#ppt_w/2"/>
                                          </p:val>
                                        </p:tav>
                                        <p:tav tm="100000">
                                          <p:val>
                                            <p:strVal val="#ppt_x"/>
                                          </p:val>
                                        </p:tav>
                                      </p:tavLst>
                                    </p:anim>
                                    <p:anim calcmode="lin" valueType="num">
                                      <p:cBhvr additive="base">
                                        <p:cTn id="16" dur="500" fill="hold"/>
                                        <p:tgtEl>
                                          <p:spTgt spid="14848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 presetClass="entr" presetSubtype="0" fill="hold" grpId="0" nodeType="afterEffect">
                                  <p:stCondLst>
                                    <p:cond delay="4000"/>
                                  </p:stCondLst>
                                  <p:childTnLst>
                                    <p:set>
                                      <p:cBhvr>
                                        <p:cTn id="19" dur="1" fill="hold">
                                          <p:stCondLst>
                                            <p:cond delay="499"/>
                                          </p:stCondLst>
                                        </p:cTn>
                                        <p:tgtEl>
                                          <p:spTgt spid="148485"/>
                                        </p:tgtEl>
                                        <p:attrNameLst>
                                          <p:attrName>style.visibility</p:attrName>
                                        </p:attrNameLst>
                                      </p:cBhvr>
                                      <p:to>
                                        <p:strVal val="visible"/>
                                      </p:to>
                                    </p:set>
                                  </p:childTnLst>
                                </p:cTn>
                              </p:par>
                            </p:childTnLst>
                          </p:cTn>
                        </p:par>
                        <p:par>
                          <p:cTn id="20" fill="hold">
                            <p:stCondLst>
                              <p:cond delay="7000"/>
                            </p:stCondLst>
                            <p:childTnLst>
                              <p:par>
                                <p:cTn id="21" presetID="2" presetClass="entr" presetSubtype="4" fill="hold" grpId="0" nodeType="afterEffect">
                                  <p:stCondLst>
                                    <p:cond delay="0"/>
                                  </p:stCondLst>
                                  <p:childTnLst>
                                    <p:set>
                                      <p:cBhvr>
                                        <p:cTn id="22" dur="1" fill="hold">
                                          <p:stCondLst>
                                            <p:cond delay="0"/>
                                          </p:stCondLst>
                                        </p:cTn>
                                        <p:tgtEl>
                                          <p:spTgt spid="148484"/>
                                        </p:tgtEl>
                                        <p:attrNameLst>
                                          <p:attrName>style.visibility</p:attrName>
                                        </p:attrNameLst>
                                      </p:cBhvr>
                                      <p:to>
                                        <p:strVal val="visible"/>
                                      </p:to>
                                    </p:set>
                                    <p:anim calcmode="lin" valueType="num">
                                      <p:cBhvr additive="base">
                                        <p:cTn id="23" dur="500" fill="hold"/>
                                        <p:tgtEl>
                                          <p:spTgt spid="148484"/>
                                        </p:tgtEl>
                                        <p:attrNameLst>
                                          <p:attrName>ppt_x</p:attrName>
                                        </p:attrNameLst>
                                      </p:cBhvr>
                                      <p:tavLst>
                                        <p:tav tm="0">
                                          <p:val>
                                            <p:strVal val="#ppt_x"/>
                                          </p:val>
                                        </p:tav>
                                        <p:tav tm="100000">
                                          <p:val>
                                            <p:strVal val="#ppt_x"/>
                                          </p:val>
                                        </p:tav>
                                      </p:tavLst>
                                    </p:anim>
                                    <p:anim calcmode="lin" valueType="num">
                                      <p:cBhvr additive="base">
                                        <p:cTn id="24" dur="500" fill="hold"/>
                                        <p:tgtEl>
                                          <p:spTgt spid="148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utoUpdateAnimBg="0"/>
      <p:bldP spid="14848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547813" y="1557338"/>
            <a:ext cx="7251700" cy="2225675"/>
          </a:xfrm>
          <a:prstGeom prst="rect">
            <a:avLst/>
          </a:prstGeom>
          <a:noFill/>
          <a:ln w="9525">
            <a:noFill/>
            <a:miter lim="800000"/>
            <a:headEnd/>
            <a:tailEnd/>
          </a:ln>
          <a:effectLst/>
        </p:spPr>
        <p:txBody>
          <a:bodyPr anchor="ctr">
            <a:spAutoFit/>
          </a:bodyPr>
          <a:lstStyle/>
          <a:p>
            <a:pPr algn="ctr">
              <a:buFontTx/>
              <a:buBlip>
                <a:blip r:embed="rId2"/>
              </a:buBlip>
            </a:pPr>
            <a:r>
              <a:rPr lang="es-ES_tradnl" sz="2000">
                <a:latin typeface="Century Gothic" pitchFamily="34" charset="0"/>
              </a:rPr>
              <a:t> </a:t>
            </a:r>
            <a:r>
              <a:rPr lang="es-ES_tradnl" sz="2000" b="1">
                <a:solidFill>
                  <a:schemeClr val="accent2"/>
                </a:solidFill>
                <a:latin typeface="Century Gothic" pitchFamily="34" charset="0"/>
              </a:rPr>
              <a:t>Administrador y custodio</a:t>
            </a:r>
            <a:r>
              <a:rPr lang="es-ES_tradnl" sz="2000">
                <a:latin typeface="Century Gothic" pitchFamily="34" charset="0"/>
              </a:rPr>
              <a:t> del oro y las divisas extranjeras.</a:t>
            </a:r>
            <a:endParaRPr lang="es-ES" sz="2000">
              <a:latin typeface="Century Gothic" pitchFamily="34" charset="0"/>
            </a:endParaRPr>
          </a:p>
          <a:p>
            <a:pPr algn="ctr">
              <a:buFontTx/>
              <a:buBlip>
                <a:blip r:embed="rId2"/>
              </a:buBlip>
            </a:pPr>
            <a:r>
              <a:rPr lang="es-ES_tradnl" sz="2000">
                <a:latin typeface="Century Gothic" pitchFamily="34" charset="0"/>
              </a:rPr>
              <a:t> </a:t>
            </a:r>
            <a:r>
              <a:rPr lang="es-ES_tradnl" sz="2000" b="1">
                <a:solidFill>
                  <a:schemeClr val="accent2"/>
                </a:solidFill>
                <a:latin typeface="Century Gothic" pitchFamily="34" charset="0"/>
              </a:rPr>
              <a:t>Banco de bancos</a:t>
            </a:r>
            <a:r>
              <a:rPr lang="es-ES_tradnl" sz="2000">
                <a:latin typeface="Century Gothic" pitchFamily="34" charset="0"/>
              </a:rPr>
              <a:t>.</a:t>
            </a:r>
            <a:endParaRPr lang="es-ES" sz="2000">
              <a:latin typeface="Century Gothic" pitchFamily="34" charset="0"/>
            </a:endParaRPr>
          </a:p>
          <a:p>
            <a:pPr algn="ctr">
              <a:buFontTx/>
              <a:buBlip>
                <a:blip r:embed="rId2"/>
              </a:buBlip>
            </a:pPr>
            <a:r>
              <a:rPr lang="es-ES_tradnl" sz="2000">
                <a:latin typeface="Century Gothic" pitchFamily="34" charset="0"/>
              </a:rPr>
              <a:t> Suministrador y regulador del efectivo.</a:t>
            </a:r>
            <a:endParaRPr lang="es-ES" sz="2000">
              <a:latin typeface="Century Gothic" pitchFamily="34" charset="0"/>
            </a:endParaRPr>
          </a:p>
          <a:p>
            <a:pPr algn="ctr">
              <a:buFontTx/>
              <a:buBlip>
                <a:blip r:embed="rId2"/>
              </a:buBlip>
            </a:pPr>
            <a:r>
              <a:rPr lang="es-ES_tradnl" sz="2000">
                <a:latin typeface="Century Gothic" pitchFamily="34" charset="0"/>
              </a:rPr>
              <a:t> </a:t>
            </a:r>
            <a:r>
              <a:rPr lang="es-ES_tradnl" sz="2000" b="1">
                <a:solidFill>
                  <a:schemeClr val="accent2"/>
                </a:solidFill>
                <a:latin typeface="Century Gothic" pitchFamily="34" charset="0"/>
              </a:rPr>
              <a:t>Emisor del papel moneda</a:t>
            </a:r>
            <a:r>
              <a:rPr lang="es-ES_tradnl" sz="2000">
                <a:latin typeface="Century Gothic" pitchFamily="34" charset="0"/>
              </a:rPr>
              <a:t>.</a:t>
            </a:r>
            <a:endParaRPr lang="es-ES" sz="2000">
              <a:latin typeface="Century Gothic" pitchFamily="34" charset="0"/>
            </a:endParaRPr>
          </a:p>
          <a:p>
            <a:pPr algn="ctr">
              <a:buFontTx/>
              <a:buBlip>
                <a:blip r:embed="rId2"/>
              </a:buBlip>
            </a:pPr>
            <a:r>
              <a:rPr lang="es-ES_tradnl" sz="2000">
                <a:latin typeface="Century Gothic" pitchFamily="34" charset="0"/>
              </a:rPr>
              <a:t> Agente fiscal, con atribuciones en materia económica.</a:t>
            </a:r>
            <a:endParaRPr lang="es-ES" sz="2000">
              <a:latin typeface="Century Gothic" pitchFamily="34" charset="0"/>
            </a:endParaRPr>
          </a:p>
        </p:txBody>
      </p:sp>
      <p:sp>
        <p:nvSpPr>
          <p:cNvPr id="149507" name="Rectangle 3"/>
          <p:cNvSpPr>
            <a:spLocks noChangeArrowheads="1"/>
          </p:cNvSpPr>
          <p:nvPr/>
        </p:nvSpPr>
        <p:spPr bwMode="auto">
          <a:xfrm>
            <a:off x="1476375" y="476250"/>
            <a:ext cx="6753225" cy="946150"/>
          </a:xfrm>
          <a:prstGeom prst="rect">
            <a:avLst/>
          </a:prstGeom>
          <a:noFill/>
          <a:ln w="9525">
            <a:noFill/>
            <a:miter lim="800000"/>
            <a:headEnd/>
            <a:tailEnd/>
          </a:ln>
          <a:effectLst/>
        </p:spPr>
        <p:txBody>
          <a:bodyPr>
            <a:spAutoFit/>
          </a:bodyPr>
          <a:lstStyle/>
          <a:p>
            <a:pPr algn="ctr"/>
            <a:r>
              <a:rPr lang="es-ES_tradnl" sz="2800" b="1">
                <a:solidFill>
                  <a:srgbClr val="FF0000"/>
                </a:solidFill>
                <a:latin typeface="Century Gothic" pitchFamily="34" charset="0"/>
              </a:rPr>
              <a:t>¿Qué funciones cumple</a:t>
            </a:r>
          </a:p>
          <a:p>
            <a:pPr algn="ctr"/>
            <a:r>
              <a:rPr lang="es-ES_tradnl" sz="2800" b="1">
                <a:solidFill>
                  <a:srgbClr val="FF0000"/>
                </a:solidFill>
                <a:latin typeface="Century Gothic" pitchFamily="34" charset="0"/>
              </a:rPr>
              <a:t> el Banco Central?</a:t>
            </a:r>
            <a:endParaRPr lang="es-ES" sz="2800" b="1">
              <a:solidFill>
                <a:srgbClr val="FF0000"/>
              </a:solidFill>
              <a:latin typeface="Century Gothic" pitchFamily="34" charset="0"/>
            </a:endParaRPr>
          </a:p>
        </p:txBody>
      </p:sp>
      <p:sp>
        <p:nvSpPr>
          <p:cNvPr id="149508" name="Rectangle 4"/>
          <p:cNvSpPr>
            <a:spLocks noChangeArrowheads="1"/>
          </p:cNvSpPr>
          <p:nvPr/>
        </p:nvSpPr>
        <p:spPr bwMode="auto">
          <a:xfrm>
            <a:off x="1403350" y="4076700"/>
            <a:ext cx="3382963" cy="701675"/>
          </a:xfrm>
          <a:prstGeom prst="rect">
            <a:avLst/>
          </a:prstGeom>
          <a:noFill/>
          <a:ln w="9525">
            <a:noFill/>
            <a:miter lim="800000"/>
            <a:headEnd/>
            <a:tailEnd/>
          </a:ln>
          <a:effectLst/>
        </p:spPr>
        <p:txBody>
          <a:bodyPr>
            <a:spAutoFit/>
          </a:bodyPr>
          <a:lstStyle/>
          <a:p>
            <a:pPr algn="ctr"/>
            <a:r>
              <a:rPr lang="es-ES_tradnl" sz="2000" b="1">
                <a:latin typeface="Century Gothic" pitchFamily="34" charset="0"/>
              </a:rPr>
              <a:t>Si el Banco Central baja </a:t>
            </a:r>
          </a:p>
          <a:p>
            <a:pPr algn="ctr"/>
            <a:r>
              <a:rPr lang="es-ES_tradnl" sz="2000" b="1">
                <a:latin typeface="Century Gothic" pitchFamily="34" charset="0"/>
              </a:rPr>
              <a:t>las tasas de interés …  </a:t>
            </a:r>
            <a:endParaRPr lang="es-ES" sz="2000">
              <a:latin typeface="Century Gothic" pitchFamily="34" charset="0"/>
            </a:endParaRPr>
          </a:p>
        </p:txBody>
      </p:sp>
      <p:sp>
        <p:nvSpPr>
          <p:cNvPr id="149509" name="Rectangle 5"/>
          <p:cNvSpPr>
            <a:spLocks noChangeArrowheads="1"/>
          </p:cNvSpPr>
          <p:nvPr/>
        </p:nvSpPr>
        <p:spPr bwMode="auto">
          <a:xfrm>
            <a:off x="5880100" y="4119563"/>
            <a:ext cx="2968625" cy="701675"/>
          </a:xfrm>
          <a:prstGeom prst="rect">
            <a:avLst/>
          </a:prstGeom>
          <a:noFill/>
          <a:ln w="9525">
            <a:noFill/>
            <a:miter lim="800000"/>
            <a:headEnd/>
            <a:tailEnd/>
          </a:ln>
          <a:effectLst/>
        </p:spPr>
        <p:txBody>
          <a:bodyPr wrap="none" anchor="ctr">
            <a:spAutoFit/>
          </a:bodyPr>
          <a:lstStyle/>
          <a:p>
            <a:pPr algn="ctr"/>
            <a:r>
              <a:rPr lang="es-ES_tradnl" sz="2000" b="1">
                <a:solidFill>
                  <a:srgbClr val="FF0000"/>
                </a:solidFill>
                <a:latin typeface="Century Gothic" pitchFamily="34" charset="0"/>
              </a:rPr>
              <a:t>aumenta la demanda</a:t>
            </a:r>
            <a:r>
              <a:rPr lang="es-ES_tradnl" sz="2000">
                <a:latin typeface="Century Gothic" pitchFamily="34" charset="0"/>
              </a:rPr>
              <a:t> </a:t>
            </a:r>
          </a:p>
          <a:p>
            <a:pPr algn="ctr"/>
            <a:r>
              <a:rPr lang="es-ES_tradnl" sz="2000">
                <a:latin typeface="Century Gothic" pitchFamily="34" charset="0"/>
              </a:rPr>
              <a:t>y el consumo.</a:t>
            </a:r>
            <a:r>
              <a:rPr lang="es-ES" sz="2000">
                <a:latin typeface="Century Gothic" pitchFamily="34" charset="0"/>
              </a:rPr>
              <a:t> </a:t>
            </a:r>
          </a:p>
        </p:txBody>
      </p:sp>
      <p:sp>
        <p:nvSpPr>
          <p:cNvPr id="149510" name="AutoShape 6"/>
          <p:cNvSpPr>
            <a:spLocks noChangeArrowheads="1"/>
          </p:cNvSpPr>
          <p:nvPr/>
        </p:nvSpPr>
        <p:spPr bwMode="auto">
          <a:xfrm>
            <a:off x="4859338" y="4292600"/>
            <a:ext cx="976312" cy="485775"/>
          </a:xfrm>
          <a:prstGeom prst="rightArrow">
            <a:avLst>
              <a:gd name="adj1" fmla="val 50000"/>
              <a:gd name="adj2" fmla="val 50245"/>
            </a:avLst>
          </a:prstGeom>
          <a:solidFill>
            <a:srgbClr val="C0C0C0">
              <a:alpha val="63000"/>
            </a:srgbClr>
          </a:solidFill>
          <a:ln w="9525">
            <a:solidFill>
              <a:schemeClr val="tx1"/>
            </a:solidFill>
            <a:miter lim="800000"/>
            <a:headEnd/>
            <a:tailEnd/>
          </a:ln>
          <a:effectLst/>
        </p:spPr>
        <p:txBody>
          <a:bodyPr wrap="none" anchor="ctr"/>
          <a:lstStyle/>
          <a:p>
            <a:endParaRPr lang="es-CL"/>
          </a:p>
        </p:txBody>
      </p:sp>
      <p:sp>
        <p:nvSpPr>
          <p:cNvPr id="149511" name="Rectangle 7"/>
          <p:cNvSpPr>
            <a:spLocks noChangeArrowheads="1"/>
          </p:cNvSpPr>
          <p:nvPr/>
        </p:nvSpPr>
        <p:spPr bwMode="auto">
          <a:xfrm>
            <a:off x="1476375" y="5013325"/>
            <a:ext cx="3382963" cy="701675"/>
          </a:xfrm>
          <a:prstGeom prst="rect">
            <a:avLst/>
          </a:prstGeom>
          <a:noFill/>
          <a:ln w="9525">
            <a:noFill/>
            <a:miter lim="800000"/>
            <a:headEnd/>
            <a:tailEnd/>
          </a:ln>
          <a:effectLst/>
        </p:spPr>
        <p:txBody>
          <a:bodyPr>
            <a:spAutoFit/>
          </a:bodyPr>
          <a:lstStyle/>
          <a:p>
            <a:pPr algn="ctr"/>
            <a:r>
              <a:rPr lang="es-ES_tradnl" sz="2000" b="1">
                <a:latin typeface="Century Gothic" pitchFamily="34" charset="0"/>
              </a:rPr>
              <a:t>Si el Banco Central sube </a:t>
            </a:r>
          </a:p>
          <a:p>
            <a:pPr algn="ctr"/>
            <a:r>
              <a:rPr lang="es-ES_tradnl" sz="2000" b="1">
                <a:latin typeface="Century Gothic" pitchFamily="34" charset="0"/>
              </a:rPr>
              <a:t>las tasas de interés.</a:t>
            </a:r>
            <a:endParaRPr lang="es-ES" sz="2000">
              <a:latin typeface="Century Gothic" pitchFamily="34" charset="0"/>
            </a:endParaRPr>
          </a:p>
        </p:txBody>
      </p:sp>
      <p:sp>
        <p:nvSpPr>
          <p:cNvPr id="149512" name="AutoShape 8"/>
          <p:cNvSpPr>
            <a:spLocks noChangeArrowheads="1"/>
          </p:cNvSpPr>
          <p:nvPr/>
        </p:nvSpPr>
        <p:spPr bwMode="auto">
          <a:xfrm>
            <a:off x="4859338" y="5084763"/>
            <a:ext cx="976312" cy="485775"/>
          </a:xfrm>
          <a:prstGeom prst="rightArrow">
            <a:avLst>
              <a:gd name="adj1" fmla="val 50000"/>
              <a:gd name="adj2" fmla="val 50245"/>
            </a:avLst>
          </a:prstGeom>
          <a:solidFill>
            <a:srgbClr val="C0C0C0">
              <a:alpha val="53000"/>
            </a:srgbClr>
          </a:solidFill>
          <a:ln w="9525">
            <a:solidFill>
              <a:schemeClr val="tx1"/>
            </a:solidFill>
            <a:miter lim="800000"/>
            <a:headEnd/>
            <a:tailEnd/>
          </a:ln>
          <a:effectLst/>
        </p:spPr>
        <p:txBody>
          <a:bodyPr wrap="none" anchor="ctr"/>
          <a:lstStyle/>
          <a:p>
            <a:endParaRPr lang="es-CL"/>
          </a:p>
        </p:txBody>
      </p:sp>
      <p:sp>
        <p:nvSpPr>
          <p:cNvPr id="149513" name="Rectangle 9"/>
          <p:cNvSpPr>
            <a:spLocks noChangeArrowheads="1"/>
          </p:cNvSpPr>
          <p:nvPr/>
        </p:nvSpPr>
        <p:spPr bwMode="auto">
          <a:xfrm>
            <a:off x="5795963" y="5084763"/>
            <a:ext cx="3132137" cy="701675"/>
          </a:xfrm>
          <a:prstGeom prst="rect">
            <a:avLst/>
          </a:prstGeom>
          <a:noFill/>
          <a:ln w="9525">
            <a:noFill/>
            <a:miter lim="800000"/>
            <a:headEnd/>
            <a:tailEnd/>
          </a:ln>
          <a:effectLst/>
        </p:spPr>
        <p:txBody>
          <a:bodyPr anchor="ctr">
            <a:spAutoFit/>
          </a:bodyPr>
          <a:lstStyle/>
          <a:p>
            <a:pPr algn="ctr"/>
            <a:r>
              <a:rPr lang="es-ES_tradnl" sz="2000" b="1">
                <a:solidFill>
                  <a:srgbClr val="FF0000"/>
                </a:solidFill>
                <a:latin typeface="Century Gothic" pitchFamily="34" charset="0"/>
              </a:rPr>
              <a:t>Efecto sobre la inflación</a:t>
            </a:r>
            <a:r>
              <a:rPr lang="es-ES_tradnl" sz="2000">
                <a:latin typeface="Century Gothic" pitchFamily="34" charset="0"/>
              </a:rPr>
              <a:t>.</a:t>
            </a:r>
            <a:endParaRPr lang="es-ES" sz="2000">
              <a:latin typeface="Century Gothic" pitchFamily="34" charset="0"/>
            </a:endParaRPr>
          </a:p>
        </p:txBody>
      </p:sp>
      <p:sp>
        <p:nvSpPr>
          <p:cNvPr id="149514" name="Text Box 10"/>
          <p:cNvSpPr txBox="1">
            <a:spLocks noChangeArrowheads="1"/>
          </p:cNvSpPr>
          <p:nvPr/>
        </p:nvSpPr>
        <p:spPr bwMode="auto">
          <a:xfrm>
            <a:off x="1908175" y="6165850"/>
            <a:ext cx="788988" cy="396875"/>
          </a:xfrm>
          <a:prstGeom prst="rect">
            <a:avLst/>
          </a:prstGeom>
          <a:noFill/>
          <a:ln w="9525">
            <a:noFill/>
            <a:miter lim="800000"/>
            <a:headEnd/>
            <a:tailEnd/>
          </a:ln>
          <a:effectLst/>
        </p:spPr>
        <p:txBody>
          <a:bodyPr wrap="none">
            <a:spAutoFit/>
          </a:bodyPr>
          <a:lstStyle/>
          <a:p>
            <a:pPr algn="ctr"/>
            <a:r>
              <a:rPr lang="es-ES" sz="2000" b="1" u="sng">
                <a:latin typeface="Century Gothic" pitchFamily="34" charset="0"/>
                <a:hlinkClick r:id="rId3" action="ppaction://hlinksldjump"/>
              </a:rPr>
              <a:t>atrás</a:t>
            </a:r>
            <a:endParaRPr lang="es-CL"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9507"/>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9506"/>
                                        </p:tgtEl>
                                        <p:attrNameLst>
                                          <p:attrName>style.visibility</p:attrName>
                                        </p:attrNameLst>
                                      </p:cBhvr>
                                      <p:to>
                                        <p:strVal val="visible"/>
                                      </p:to>
                                    </p:set>
                                    <p:anim calcmode="lin" valueType="num">
                                      <p:cBhvr>
                                        <p:cTn id="10" dur="500" fill="hold"/>
                                        <p:tgtEl>
                                          <p:spTgt spid="149506"/>
                                        </p:tgtEl>
                                        <p:attrNameLst>
                                          <p:attrName>ppt_w</p:attrName>
                                        </p:attrNameLst>
                                      </p:cBhvr>
                                      <p:tavLst>
                                        <p:tav tm="0">
                                          <p:val>
                                            <p:fltVal val="0"/>
                                          </p:val>
                                        </p:tav>
                                        <p:tav tm="100000">
                                          <p:val>
                                            <p:strVal val="#ppt_w"/>
                                          </p:val>
                                        </p:tav>
                                      </p:tavLst>
                                    </p:anim>
                                    <p:anim calcmode="lin" valueType="num">
                                      <p:cBhvr>
                                        <p:cTn id="11" dur="500" fill="hold"/>
                                        <p:tgtEl>
                                          <p:spTgt spid="14950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7000"/>
                                  </p:stCondLst>
                                  <p:childTnLst>
                                    <p:set>
                                      <p:cBhvr>
                                        <p:cTn id="14" dur="1" fill="hold">
                                          <p:stCondLst>
                                            <p:cond delay="499"/>
                                          </p:stCondLst>
                                        </p:cTn>
                                        <p:tgtEl>
                                          <p:spTgt spid="149508"/>
                                        </p:tgtEl>
                                        <p:attrNameLst>
                                          <p:attrName>style.visibility</p:attrName>
                                        </p:attrNameLst>
                                      </p:cBhvr>
                                      <p:to>
                                        <p:strVal val="visible"/>
                                      </p:to>
                                    </p:set>
                                  </p:childTnLst>
                                </p:cTn>
                              </p:par>
                            </p:childTnLst>
                          </p:cTn>
                        </p:par>
                        <p:par>
                          <p:cTn id="15" fill="hold">
                            <p:stCondLst>
                              <p:cond delay="8500"/>
                            </p:stCondLst>
                            <p:childTnLst>
                              <p:par>
                                <p:cTn id="16" presetID="23" presetClass="entr" presetSubtype="16" fill="hold" grpId="0" nodeType="afterEffect">
                                  <p:stCondLst>
                                    <p:cond delay="3000"/>
                                  </p:stCondLst>
                                  <p:childTnLst>
                                    <p:set>
                                      <p:cBhvr>
                                        <p:cTn id="17" dur="1" fill="hold">
                                          <p:stCondLst>
                                            <p:cond delay="0"/>
                                          </p:stCondLst>
                                        </p:cTn>
                                        <p:tgtEl>
                                          <p:spTgt spid="149510"/>
                                        </p:tgtEl>
                                        <p:attrNameLst>
                                          <p:attrName>style.visibility</p:attrName>
                                        </p:attrNameLst>
                                      </p:cBhvr>
                                      <p:to>
                                        <p:strVal val="visible"/>
                                      </p:to>
                                    </p:set>
                                    <p:anim calcmode="lin" valueType="num">
                                      <p:cBhvr>
                                        <p:cTn id="18" dur="500" fill="hold"/>
                                        <p:tgtEl>
                                          <p:spTgt spid="149510"/>
                                        </p:tgtEl>
                                        <p:attrNameLst>
                                          <p:attrName>ppt_w</p:attrName>
                                        </p:attrNameLst>
                                      </p:cBhvr>
                                      <p:tavLst>
                                        <p:tav tm="0">
                                          <p:val>
                                            <p:fltVal val="0"/>
                                          </p:val>
                                        </p:tav>
                                        <p:tav tm="100000">
                                          <p:val>
                                            <p:strVal val="#ppt_w"/>
                                          </p:val>
                                        </p:tav>
                                      </p:tavLst>
                                    </p:anim>
                                    <p:anim calcmode="lin" valueType="num">
                                      <p:cBhvr>
                                        <p:cTn id="19" dur="500" fill="hold"/>
                                        <p:tgtEl>
                                          <p:spTgt spid="149510"/>
                                        </p:tgtEl>
                                        <p:attrNameLst>
                                          <p:attrName>ppt_h</p:attrName>
                                        </p:attrNameLst>
                                      </p:cBhvr>
                                      <p:tavLst>
                                        <p:tav tm="0">
                                          <p:val>
                                            <p:fltVal val="0"/>
                                          </p:val>
                                        </p:tav>
                                        <p:tav tm="100000">
                                          <p:val>
                                            <p:strVal val="#ppt_h"/>
                                          </p:val>
                                        </p:tav>
                                      </p:tavLst>
                                    </p:anim>
                                  </p:childTnLst>
                                </p:cTn>
                              </p:par>
                            </p:childTnLst>
                          </p:cTn>
                        </p:par>
                        <p:par>
                          <p:cTn id="20" fill="hold">
                            <p:stCondLst>
                              <p:cond delay="12000"/>
                            </p:stCondLst>
                            <p:childTnLst>
                              <p:par>
                                <p:cTn id="21" presetID="23" presetClass="entr" presetSubtype="16" fill="hold" grpId="0" nodeType="afterEffect">
                                  <p:stCondLst>
                                    <p:cond delay="0"/>
                                  </p:stCondLst>
                                  <p:childTnLst>
                                    <p:set>
                                      <p:cBhvr>
                                        <p:cTn id="22" dur="1" fill="hold">
                                          <p:stCondLst>
                                            <p:cond delay="0"/>
                                          </p:stCondLst>
                                        </p:cTn>
                                        <p:tgtEl>
                                          <p:spTgt spid="149509"/>
                                        </p:tgtEl>
                                        <p:attrNameLst>
                                          <p:attrName>style.visibility</p:attrName>
                                        </p:attrNameLst>
                                      </p:cBhvr>
                                      <p:to>
                                        <p:strVal val="visible"/>
                                      </p:to>
                                    </p:set>
                                    <p:anim calcmode="lin" valueType="num">
                                      <p:cBhvr>
                                        <p:cTn id="23" dur="500" fill="hold"/>
                                        <p:tgtEl>
                                          <p:spTgt spid="149509"/>
                                        </p:tgtEl>
                                        <p:attrNameLst>
                                          <p:attrName>ppt_w</p:attrName>
                                        </p:attrNameLst>
                                      </p:cBhvr>
                                      <p:tavLst>
                                        <p:tav tm="0">
                                          <p:val>
                                            <p:fltVal val="0"/>
                                          </p:val>
                                        </p:tav>
                                        <p:tav tm="100000">
                                          <p:val>
                                            <p:strVal val="#ppt_w"/>
                                          </p:val>
                                        </p:tav>
                                      </p:tavLst>
                                    </p:anim>
                                    <p:anim calcmode="lin" valueType="num">
                                      <p:cBhvr>
                                        <p:cTn id="24" dur="500" fill="hold"/>
                                        <p:tgtEl>
                                          <p:spTgt spid="149509"/>
                                        </p:tgtEl>
                                        <p:attrNameLst>
                                          <p:attrName>ppt_h</p:attrName>
                                        </p:attrNameLst>
                                      </p:cBhvr>
                                      <p:tavLst>
                                        <p:tav tm="0">
                                          <p:val>
                                            <p:fltVal val="0"/>
                                          </p:val>
                                        </p:tav>
                                        <p:tav tm="100000">
                                          <p:val>
                                            <p:strVal val="#ppt_h"/>
                                          </p:val>
                                        </p:tav>
                                      </p:tavLst>
                                    </p:anim>
                                  </p:childTnLst>
                                </p:cTn>
                              </p:par>
                            </p:childTnLst>
                          </p:cTn>
                        </p:par>
                        <p:par>
                          <p:cTn id="25" fill="hold">
                            <p:stCondLst>
                              <p:cond delay="12500"/>
                            </p:stCondLst>
                            <p:childTnLst>
                              <p:par>
                                <p:cTn id="26" presetID="1" presetClass="entr" presetSubtype="0" fill="hold" grpId="0" nodeType="afterEffect">
                                  <p:stCondLst>
                                    <p:cond delay="3000"/>
                                  </p:stCondLst>
                                  <p:childTnLst>
                                    <p:set>
                                      <p:cBhvr>
                                        <p:cTn id="27" dur="1" fill="hold">
                                          <p:stCondLst>
                                            <p:cond delay="499"/>
                                          </p:stCondLst>
                                        </p:cTn>
                                        <p:tgtEl>
                                          <p:spTgt spid="149511"/>
                                        </p:tgtEl>
                                        <p:attrNameLst>
                                          <p:attrName>style.visibility</p:attrName>
                                        </p:attrNameLst>
                                      </p:cBhvr>
                                      <p:to>
                                        <p:strVal val="visible"/>
                                      </p:to>
                                    </p:set>
                                  </p:childTnLst>
                                </p:cTn>
                              </p:par>
                            </p:childTnLst>
                          </p:cTn>
                        </p:par>
                        <p:par>
                          <p:cTn id="28" fill="hold">
                            <p:stCondLst>
                              <p:cond delay="16000"/>
                            </p:stCondLst>
                            <p:childTnLst>
                              <p:par>
                                <p:cTn id="29" presetID="23" presetClass="entr" presetSubtype="16" fill="hold" grpId="0" nodeType="afterEffect">
                                  <p:stCondLst>
                                    <p:cond delay="2000"/>
                                  </p:stCondLst>
                                  <p:childTnLst>
                                    <p:set>
                                      <p:cBhvr>
                                        <p:cTn id="30" dur="1" fill="hold">
                                          <p:stCondLst>
                                            <p:cond delay="0"/>
                                          </p:stCondLst>
                                        </p:cTn>
                                        <p:tgtEl>
                                          <p:spTgt spid="149512"/>
                                        </p:tgtEl>
                                        <p:attrNameLst>
                                          <p:attrName>style.visibility</p:attrName>
                                        </p:attrNameLst>
                                      </p:cBhvr>
                                      <p:to>
                                        <p:strVal val="visible"/>
                                      </p:to>
                                    </p:set>
                                    <p:anim calcmode="lin" valueType="num">
                                      <p:cBhvr>
                                        <p:cTn id="31" dur="500" fill="hold"/>
                                        <p:tgtEl>
                                          <p:spTgt spid="149512"/>
                                        </p:tgtEl>
                                        <p:attrNameLst>
                                          <p:attrName>ppt_w</p:attrName>
                                        </p:attrNameLst>
                                      </p:cBhvr>
                                      <p:tavLst>
                                        <p:tav tm="0">
                                          <p:val>
                                            <p:fltVal val="0"/>
                                          </p:val>
                                        </p:tav>
                                        <p:tav tm="100000">
                                          <p:val>
                                            <p:strVal val="#ppt_w"/>
                                          </p:val>
                                        </p:tav>
                                      </p:tavLst>
                                    </p:anim>
                                    <p:anim calcmode="lin" valueType="num">
                                      <p:cBhvr>
                                        <p:cTn id="32" dur="500" fill="hold"/>
                                        <p:tgtEl>
                                          <p:spTgt spid="149512"/>
                                        </p:tgtEl>
                                        <p:attrNameLst>
                                          <p:attrName>ppt_h</p:attrName>
                                        </p:attrNameLst>
                                      </p:cBhvr>
                                      <p:tavLst>
                                        <p:tav tm="0">
                                          <p:val>
                                            <p:fltVal val="0"/>
                                          </p:val>
                                        </p:tav>
                                        <p:tav tm="100000">
                                          <p:val>
                                            <p:strVal val="#ppt_h"/>
                                          </p:val>
                                        </p:tav>
                                      </p:tavLst>
                                    </p:anim>
                                  </p:childTnLst>
                                </p:cTn>
                              </p:par>
                            </p:childTnLst>
                          </p:cTn>
                        </p:par>
                        <p:par>
                          <p:cTn id="33" fill="hold">
                            <p:stCondLst>
                              <p:cond delay="18500"/>
                            </p:stCondLst>
                            <p:childTnLst>
                              <p:par>
                                <p:cTn id="34" presetID="23" presetClass="entr" presetSubtype="16" fill="hold" grpId="0" nodeType="afterEffect">
                                  <p:stCondLst>
                                    <p:cond delay="0"/>
                                  </p:stCondLst>
                                  <p:childTnLst>
                                    <p:set>
                                      <p:cBhvr>
                                        <p:cTn id="35" dur="1" fill="hold">
                                          <p:stCondLst>
                                            <p:cond delay="0"/>
                                          </p:stCondLst>
                                        </p:cTn>
                                        <p:tgtEl>
                                          <p:spTgt spid="149513"/>
                                        </p:tgtEl>
                                        <p:attrNameLst>
                                          <p:attrName>style.visibility</p:attrName>
                                        </p:attrNameLst>
                                      </p:cBhvr>
                                      <p:to>
                                        <p:strVal val="visible"/>
                                      </p:to>
                                    </p:set>
                                    <p:anim calcmode="lin" valueType="num">
                                      <p:cBhvr>
                                        <p:cTn id="36" dur="500" fill="hold"/>
                                        <p:tgtEl>
                                          <p:spTgt spid="149513"/>
                                        </p:tgtEl>
                                        <p:attrNameLst>
                                          <p:attrName>ppt_w</p:attrName>
                                        </p:attrNameLst>
                                      </p:cBhvr>
                                      <p:tavLst>
                                        <p:tav tm="0">
                                          <p:val>
                                            <p:fltVal val="0"/>
                                          </p:val>
                                        </p:tav>
                                        <p:tav tm="100000">
                                          <p:val>
                                            <p:strVal val="#ppt_w"/>
                                          </p:val>
                                        </p:tav>
                                      </p:tavLst>
                                    </p:anim>
                                    <p:anim calcmode="lin" valueType="num">
                                      <p:cBhvr>
                                        <p:cTn id="37" dur="500" fill="hold"/>
                                        <p:tgtEl>
                                          <p:spTgt spid="1495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autoUpdateAnimBg="0"/>
      <p:bldP spid="149508" grpId="0" autoUpdateAnimBg="0"/>
      <p:bldP spid="149509" grpId="0" autoUpdateAnimBg="0"/>
      <p:bldP spid="149510" grpId="0" animBg="1"/>
      <p:bldP spid="149511" grpId="0" autoUpdateAnimBg="0"/>
      <p:bldP spid="149512" grpId="0" animBg="1"/>
      <p:bldP spid="14951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763713" y="590550"/>
            <a:ext cx="3313112" cy="519113"/>
          </a:xfrm>
          <a:prstGeom prst="rect">
            <a:avLst/>
          </a:prstGeom>
          <a:noFill/>
          <a:ln w="9525">
            <a:noFill/>
            <a:miter lim="800000"/>
            <a:headEnd/>
            <a:tailEnd/>
          </a:ln>
          <a:effectLst/>
        </p:spPr>
        <p:txBody>
          <a:bodyPr wrap="none" anchor="ctr">
            <a:spAutoFit/>
          </a:bodyPr>
          <a:lstStyle/>
          <a:p>
            <a:r>
              <a:rPr lang="es-ES_tradnl" sz="2800" b="1">
                <a:solidFill>
                  <a:srgbClr val="FF0000"/>
                </a:solidFill>
                <a:latin typeface="Century Gothic" pitchFamily="34" charset="0"/>
              </a:rPr>
              <a:t>Presupuesto fiscal</a:t>
            </a:r>
            <a:r>
              <a:rPr lang="es-ES"/>
              <a:t> </a:t>
            </a:r>
          </a:p>
        </p:txBody>
      </p:sp>
      <p:sp>
        <p:nvSpPr>
          <p:cNvPr id="150531" name="Rectangle 3"/>
          <p:cNvSpPr>
            <a:spLocks noChangeArrowheads="1"/>
          </p:cNvSpPr>
          <p:nvPr/>
        </p:nvSpPr>
        <p:spPr bwMode="auto">
          <a:xfrm>
            <a:off x="2484438" y="1628775"/>
            <a:ext cx="5207000" cy="822325"/>
          </a:xfrm>
          <a:prstGeom prst="rect">
            <a:avLst/>
          </a:prstGeom>
          <a:noFill/>
          <a:ln w="9525">
            <a:noFill/>
            <a:miter lim="800000"/>
            <a:headEnd/>
            <a:tailEnd/>
          </a:ln>
          <a:effectLst/>
        </p:spPr>
        <p:txBody>
          <a:bodyPr wrap="none" anchor="ctr">
            <a:spAutoFit/>
          </a:bodyPr>
          <a:lstStyle/>
          <a:p>
            <a:pPr algn="ctr"/>
            <a:r>
              <a:rPr lang="es-ES_tradnl" sz="2400">
                <a:latin typeface="Century Gothic" pitchFamily="34" charset="0"/>
              </a:rPr>
              <a:t>Es un instrumento  de ordenación </a:t>
            </a:r>
          </a:p>
          <a:p>
            <a:pPr algn="ctr"/>
            <a:r>
              <a:rPr lang="es-ES_tradnl" sz="2400">
                <a:latin typeface="Century Gothic" pitchFamily="34" charset="0"/>
              </a:rPr>
              <a:t>del ingreso y del gasto nacional.</a:t>
            </a:r>
            <a:r>
              <a:rPr lang="es-ES"/>
              <a:t> </a:t>
            </a:r>
          </a:p>
        </p:txBody>
      </p:sp>
      <p:pic>
        <p:nvPicPr>
          <p:cNvPr id="150532" name="Picture 4" descr="tt_0816_presupuesto_L"/>
          <p:cNvPicPr>
            <a:picLocks noChangeAspect="1" noChangeArrowheads="1"/>
          </p:cNvPicPr>
          <p:nvPr/>
        </p:nvPicPr>
        <p:blipFill>
          <a:blip r:embed="rId2" cstate="print"/>
          <a:srcRect/>
          <a:stretch>
            <a:fillRect/>
          </a:stretch>
        </p:blipFill>
        <p:spPr bwMode="auto">
          <a:xfrm>
            <a:off x="1835150" y="3068638"/>
            <a:ext cx="4319588" cy="2643187"/>
          </a:xfrm>
          <a:prstGeom prst="rect">
            <a:avLst/>
          </a:prstGeom>
          <a:noFill/>
          <a:ln w="38100" cmpd="dbl">
            <a:solidFill>
              <a:schemeClr val="tx1"/>
            </a:solidFill>
            <a:miter lim="800000"/>
            <a:headEnd/>
            <a:tailEnd/>
          </a:ln>
        </p:spPr>
      </p:pic>
      <p:sp>
        <p:nvSpPr>
          <p:cNvPr id="150533" name="Text Box 5"/>
          <p:cNvSpPr txBox="1">
            <a:spLocks noChangeArrowheads="1"/>
          </p:cNvSpPr>
          <p:nvPr/>
        </p:nvSpPr>
        <p:spPr bwMode="auto">
          <a:xfrm>
            <a:off x="6300788" y="3789363"/>
            <a:ext cx="2520950" cy="1006475"/>
          </a:xfrm>
          <a:prstGeom prst="rect">
            <a:avLst/>
          </a:prstGeom>
          <a:noFill/>
          <a:ln w="9525">
            <a:noFill/>
            <a:miter lim="800000"/>
            <a:headEnd/>
            <a:tailEnd/>
          </a:ln>
          <a:effectLst/>
        </p:spPr>
        <p:txBody>
          <a:bodyPr>
            <a:spAutoFit/>
          </a:bodyPr>
          <a:lstStyle/>
          <a:p>
            <a:pPr algn="ctr"/>
            <a:r>
              <a:rPr lang="es-ES" sz="2000">
                <a:latin typeface="Century Gothic" pitchFamily="34" charset="0"/>
              </a:rPr>
              <a:t>Con los recursos fiscales se elabora el presupuesto.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0530"/>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150531"/>
                                        </p:tgtEl>
                                        <p:attrNameLst>
                                          <p:attrName>style.visibility</p:attrName>
                                        </p:attrNameLst>
                                      </p:cBhvr>
                                      <p:to>
                                        <p:strVal val="visible"/>
                                      </p:to>
                                    </p:set>
                                    <p:anim calcmode="lin" valueType="num">
                                      <p:cBhvr additive="base">
                                        <p:cTn id="10" dur="500" fill="hold"/>
                                        <p:tgtEl>
                                          <p:spTgt spid="150531"/>
                                        </p:tgtEl>
                                        <p:attrNameLst>
                                          <p:attrName>ppt_x</p:attrName>
                                        </p:attrNameLst>
                                      </p:cBhvr>
                                      <p:tavLst>
                                        <p:tav tm="0">
                                          <p:val>
                                            <p:strVal val="#ppt_x"/>
                                          </p:val>
                                        </p:tav>
                                        <p:tav tm="100000">
                                          <p:val>
                                            <p:strVal val="#ppt_x"/>
                                          </p:val>
                                        </p:tav>
                                      </p:tavLst>
                                    </p:anim>
                                    <p:anim calcmode="lin" valueType="num">
                                      <p:cBhvr additive="base">
                                        <p:cTn id="11" dur="500" fill="hold"/>
                                        <p:tgtEl>
                                          <p:spTgt spid="150531"/>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12" fill="hold" nodeType="afterEffect">
                                  <p:stCondLst>
                                    <p:cond delay="3000"/>
                                  </p:stCondLst>
                                  <p:childTnLst>
                                    <p:set>
                                      <p:cBhvr>
                                        <p:cTn id="14" dur="1" fill="hold">
                                          <p:stCondLst>
                                            <p:cond delay="0"/>
                                          </p:stCondLst>
                                        </p:cTn>
                                        <p:tgtEl>
                                          <p:spTgt spid="150532"/>
                                        </p:tgtEl>
                                        <p:attrNameLst>
                                          <p:attrName>style.visibility</p:attrName>
                                        </p:attrNameLst>
                                      </p:cBhvr>
                                      <p:to>
                                        <p:strVal val="visible"/>
                                      </p:to>
                                    </p:set>
                                    <p:anim calcmode="lin" valueType="num">
                                      <p:cBhvr additive="base">
                                        <p:cTn id="15" dur="500" fill="hold"/>
                                        <p:tgtEl>
                                          <p:spTgt spid="150532"/>
                                        </p:tgtEl>
                                        <p:attrNameLst>
                                          <p:attrName>ppt_x</p:attrName>
                                        </p:attrNameLst>
                                      </p:cBhvr>
                                      <p:tavLst>
                                        <p:tav tm="0">
                                          <p:val>
                                            <p:strVal val="0-#ppt_w/2"/>
                                          </p:val>
                                        </p:tav>
                                        <p:tav tm="100000">
                                          <p:val>
                                            <p:strVal val="#ppt_x"/>
                                          </p:val>
                                        </p:tav>
                                      </p:tavLst>
                                    </p:anim>
                                    <p:anim calcmode="lin" valueType="num">
                                      <p:cBhvr additive="base">
                                        <p:cTn id="16" dur="500" fill="hold"/>
                                        <p:tgtEl>
                                          <p:spTgt spid="150532"/>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2" fill="hold" grpId="0" nodeType="afterEffect">
                                  <p:stCondLst>
                                    <p:cond delay="0"/>
                                  </p:stCondLst>
                                  <p:childTnLst>
                                    <p:set>
                                      <p:cBhvr>
                                        <p:cTn id="19" dur="1" fill="hold">
                                          <p:stCondLst>
                                            <p:cond delay="0"/>
                                          </p:stCondLst>
                                        </p:cTn>
                                        <p:tgtEl>
                                          <p:spTgt spid="150533"/>
                                        </p:tgtEl>
                                        <p:attrNameLst>
                                          <p:attrName>style.visibility</p:attrName>
                                        </p:attrNameLst>
                                      </p:cBhvr>
                                      <p:to>
                                        <p:strVal val="visible"/>
                                      </p:to>
                                    </p:set>
                                    <p:anim calcmode="lin" valueType="num">
                                      <p:cBhvr additive="base">
                                        <p:cTn id="20" dur="500" fill="hold"/>
                                        <p:tgtEl>
                                          <p:spTgt spid="150533"/>
                                        </p:tgtEl>
                                        <p:attrNameLst>
                                          <p:attrName>ppt_x</p:attrName>
                                        </p:attrNameLst>
                                      </p:cBhvr>
                                      <p:tavLst>
                                        <p:tav tm="0">
                                          <p:val>
                                            <p:strVal val="1+#ppt_w/2"/>
                                          </p:val>
                                        </p:tav>
                                        <p:tav tm="100000">
                                          <p:val>
                                            <p:strVal val="#ppt_x"/>
                                          </p:val>
                                        </p:tav>
                                      </p:tavLst>
                                    </p:anim>
                                    <p:anim calcmode="lin" valueType="num">
                                      <p:cBhvr additive="base">
                                        <p:cTn id="21" dur="500" fill="hold"/>
                                        <p:tgtEl>
                                          <p:spTgt spid="150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P spid="15053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258888" y="836613"/>
            <a:ext cx="6894512" cy="519112"/>
          </a:xfrm>
          <a:prstGeom prst="rect">
            <a:avLst/>
          </a:prstGeom>
          <a:noFill/>
          <a:ln w="9525">
            <a:noFill/>
            <a:miter lim="800000"/>
            <a:headEnd/>
            <a:tailEnd/>
          </a:ln>
          <a:effectLst/>
        </p:spPr>
        <p:txBody>
          <a:bodyPr>
            <a:spAutoFit/>
          </a:bodyPr>
          <a:lstStyle/>
          <a:p>
            <a:r>
              <a:rPr lang="es-ES_tradnl" sz="2800" b="1">
                <a:solidFill>
                  <a:srgbClr val="FF0000"/>
                </a:solidFill>
                <a:latin typeface="Century Gothic" pitchFamily="34" charset="0"/>
              </a:rPr>
              <a:t>¿Cómo se financia el presupuesto?</a:t>
            </a:r>
            <a:endParaRPr lang="es-ES" sz="2800">
              <a:solidFill>
                <a:srgbClr val="FF0000"/>
              </a:solidFill>
              <a:latin typeface="Century Gothic" pitchFamily="34" charset="0"/>
            </a:endParaRPr>
          </a:p>
        </p:txBody>
      </p:sp>
      <p:sp>
        <p:nvSpPr>
          <p:cNvPr id="151555" name="Text Box 3"/>
          <p:cNvSpPr txBox="1">
            <a:spLocks noChangeArrowheads="1"/>
          </p:cNvSpPr>
          <p:nvPr/>
        </p:nvSpPr>
        <p:spPr bwMode="auto">
          <a:xfrm>
            <a:off x="1403350" y="1592263"/>
            <a:ext cx="4464050" cy="396875"/>
          </a:xfrm>
          <a:prstGeom prst="rect">
            <a:avLst/>
          </a:prstGeom>
          <a:noFill/>
          <a:ln w="9525">
            <a:noFill/>
            <a:miter lim="800000"/>
            <a:headEnd/>
            <a:tailEnd/>
          </a:ln>
          <a:effectLst/>
        </p:spPr>
        <p:txBody>
          <a:bodyPr>
            <a:spAutoFit/>
          </a:bodyPr>
          <a:lstStyle/>
          <a:p>
            <a:r>
              <a:rPr lang="es-ES" sz="2000" b="1" u="sng">
                <a:solidFill>
                  <a:schemeClr val="accent2"/>
                </a:solidFill>
                <a:latin typeface="Century Gothic" pitchFamily="34" charset="0"/>
              </a:rPr>
              <a:t>a. A través de los Impuestos</a:t>
            </a:r>
            <a:r>
              <a:rPr lang="es-ES" sz="2000">
                <a:latin typeface="Century Gothic" pitchFamily="34" charset="0"/>
              </a:rPr>
              <a:t>. </a:t>
            </a:r>
          </a:p>
        </p:txBody>
      </p:sp>
      <p:pic>
        <p:nvPicPr>
          <p:cNvPr id="151556" name="Picture 4" descr="logo_formal"/>
          <p:cNvPicPr>
            <a:picLocks noChangeAspect="1" noChangeArrowheads="1"/>
          </p:cNvPicPr>
          <p:nvPr/>
        </p:nvPicPr>
        <p:blipFill>
          <a:blip r:embed="rId2" cstate="print"/>
          <a:srcRect/>
          <a:stretch>
            <a:fillRect/>
          </a:stretch>
        </p:blipFill>
        <p:spPr bwMode="auto">
          <a:xfrm>
            <a:off x="4572000" y="2174875"/>
            <a:ext cx="3600450" cy="1830388"/>
          </a:xfrm>
          <a:prstGeom prst="rect">
            <a:avLst/>
          </a:prstGeom>
          <a:noFill/>
          <a:ln w="38100" cmpd="dbl">
            <a:solidFill>
              <a:schemeClr val="tx1"/>
            </a:solidFill>
            <a:miter lim="800000"/>
            <a:headEnd/>
            <a:tailEnd/>
          </a:ln>
        </p:spPr>
      </p:pic>
      <p:sp>
        <p:nvSpPr>
          <p:cNvPr id="151557" name="Text Box 5"/>
          <p:cNvSpPr txBox="1">
            <a:spLocks noChangeArrowheads="1"/>
          </p:cNvSpPr>
          <p:nvPr/>
        </p:nvSpPr>
        <p:spPr bwMode="auto">
          <a:xfrm>
            <a:off x="1403350" y="4327525"/>
            <a:ext cx="6265863" cy="396875"/>
          </a:xfrm>
          <a:prstGeom prst="rect">
            <a:avLst/>
          </a:prstGeom>
          <a:noFill/>
          <a:ln w="9525">
            <a:noFill/>
            <a:miter lim="800000"/>
            <a:headEnd/>
            <a:tailEnd/>
          </a:ln>
          <a:effectLst/>
        </p:spPr>
        <p:txBody>
          <a:bodyPr>
            <a:spAutoFit/>
          </a:bodyPr>
          <a:lstStyle/>
          <a:p>
            <a:r>
              <a:rPr lang="es-ES" sz="2000" b="1" u="sng">
                <a:solidFill>
                  <a:schemeClr val="accent2"/>
                </a:solidFill>
                <a:latin typeface="Century Gothic" pitchFamily="34" charset="0"/>
              </a:rPr>
              <a:t>b. A través de la venta de empresas públicas</a:t>
            </a:r>
            <a:r>
              <a:rPr lang="es-ES" sz="2000">
                <a:latin typeface="Century Gothic" pitchFamily="34" charset="0"/>
              </a:rPr>
              <a:t>. </a:t>
            </a:r>
          </a:p>
        </p:txBody>
      </p:sp>
      <p:pic>
        <p:nvPicPr>
          <p:cNvPr id="151558" name="Picture 6" descr="XIV%20Congreso%20Aidis%20Chile_image002"/>
          <p:cNvPicPr>
            <a:picLocks noChangeAspect="1" noChangeArrowheads="1"/>
          </p:cNvPicPr>
          <p:nvPr/>
        </p:nvPicPr>
        <p:blipFill>
          <a:blip r:embed="rId3" cstate="print"/>
          <a:srcRect/>
          <a:stretch>
            <a:fillRect/>
          </a:stretch>
        </p:blipFill>
        <p:spPr bwMode="auto">
          <a:xfrm>
            <a:off x="4500563" y="4926013"/>
            <a:ext cx="3744912" cy="13112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155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51555"/>
                                        </p:tgtEl>
                                        <p:attrNameLst>
                                          <p:attrName>style.visibility</p:attrName>
                                        </p:attrNameLst>
                                      </p:cBhvr>
                                      <p:to>
                                        <p:strVal val="visible"/>
                                      </p:to>
                                    </p:set>
                                  </p:childTnLst>
                                </p:cTn>
                              </p:par>
                            </p:childTnLst>
                          </p:cTn>
                        </p:par>
                        <p:par>
                          <p:cTn id="10" fill="hold">
                            <p:stCondLst>
                              <p:cond delay="2000"/>
                            </p:stCondLst>
                            <p:childTnLst>
                              <p:par>
                                <p:cTn id="11" presetID="2" presetClass="entr" presetSubtype="2" fill="hold" nodeType="afterEffect">
                                  <p:stCondLst>
                                    <p:cond delay="0"/>
                                  </p:stCondLst>
                                  <p:childTnLst>
                                    <p:set>
                                      <p:cBhvr>
                                        <p:cTn id="12" dur="1" fill="hold">
                                          <p:stCondLst>
                                            <p:cond delay="0"/>
                                          </p:stCondLst>
                                        </p:cTn>
                                        <p:tgtEl>
                                          <p:spTgt spid="151556"/>
                                        </p:tgtEl>
                                        <p:attrNameLst>
                                          <p:attrName>style.visibility</p:attrName>
                                        </p:attrNameLst>
                                      </p:cBhvr>
                                      <p:to>
                                        <p:strVal val="visible"/>
                                      </p:to>
                                    </p:set>
                                    <p:anim calcmode="lin" valueType="num">
                                      <p:cBhvr additive="base">
                                        <p:cTn id="13" dur="500" fill="hold"/>
                                        <p:tgtEl>
                                          <p:spTgt spid="151556"/>
                                        </p:tgtEl>
                                        <p:attrNameLst>
                                          <p:attrName>ppt_x</p:attrName>
                                        </p:attrNameLst>
                                      </p:cBhvr>
                                      <p:tavLst>
                                        <p:tav tm="0">
                                          <p:val>
                                            <p:strVal val="1+#ppt_w/2"/>
                                          </p:val>
                                        </p:tav>
                                        <p:tav tm="100000">
                                          <p:val>
                                            <p:strVal val="#ppt_x"/>
                                          </p:val>
                                        </p:tav>
                                      </p:tavLst>
                                    </p:anim>
                                    <p:anim calcmode="lin" valueType="num">
                                      <p:cBhvr additive="base">
                                        <p:cTn id="14" dur="500" fill="hold"/>
                                        <p:tgtEl>
                                          <p:spTgt spid="151556"/>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 presetClass="entr" presetSubtype="0" fill="hold" grpId="0" nodeType="afterEffect">
                                  <p:stCondLst>
                                    <p:cond delay="3000"/>
                                  </p:stCondLst>
                                  <p:childTnLst>
                                    <p:set>
                                      <p:cBhvr>
                                        <p:cTn id="17" dur="1" fill="hold">
                                          <p:stCondLst>
                                            <p:cond delay="499"/>
                                          </p:stCondLst>
                                        </p:cTn>
                                        <p:tgtEl>
                                          <p:spTgt spid="151557"/>
                                        </p:tgtEl>
                                        <p:attrNameLst>
                                          <p:attrName>style.visibility</p:attrName>
                                        </p:attrNameLst>
                                      </p:cBhvr>
                                      <p:to>
                                        <p:strVal val="visible"/>
                                      </p:to>
                                    </p:set>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151558"/>
                                        </p:tgtEl>
                                        <p:attrNameLst>
                                          <p:attrName>style.visibility</p:attrName>
                                        </p:attrNameLst>
                                      </p:cBhvr>
                                      <p:to>
                                        <p:strVal val="visible"/>
                                      </p:to>
                                    </p:set>
                                    <p:anim calcmode="lin" valueType="num">
                                      <p:cBhvr additive="base">
                                        <p:cTn id="21" dur="500" fill="hold"/>
                                        <p:tgtEl>
                                          <p:spTgt spid="151558"/>
                                        </p:tgtEl>
                                        <p:attrNameLst>
                                          <p:attrName>ppt_x</p:attrName>
                                        </p:attrNameLst>
                                      </p:cBhvr>
                                      <p:tavLst>
                                        <p:tav tm="0">
                                          <p:val>
                                            <p:strVal val="#ppt_x"/>
                                          </p:val>
                                        </p:tav>
                                        <p:tav tm="100000">
                                          <p:val>
                                            <p:strVal val="#ppt_x"/>
                                          </p:val>
                                        </p:tav>
                                      </p:tavLst>
                                    </p:anim>
                                    <p:anim calcmode="lin" valueType="num">
                                      <p:cBhvr additive="base">
                                        <p:cTn id="22" dur="500" fill="hold"/>
                                        <p:tgtEl>
                                          <p:spTgt spid="151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autoUpdateAnimBg="0"/>
      <p:bldP spid="15155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295400" y="1773238"/>
            <a:ext cx="3584575" cy="701675"/>
          </a:xfrm>
          <a:prstGeom prst="rect">
            <a:avLst/>
          </a:prstGeom>
          <a:noFill/>
          <a:ln w="9525">
            <a:noFill/>
            <a:miter lim="800000"/>
            <a:headEnd/>
            <a:tailEnd/>
          </a:ln>
          <a:effectLst/>
        </p:spPr>
        <p:txBody>
          <a:bodyPr>
            <a:spAutoFit/>
          </a:bodyPr>
          <a:lstStyle/>
          <a:p>
            <a:r>
              <a:rPr lang="es-ES" sz="2000" b="1" u="sng">
                <a:solidFill>
                  <a:schemeClr val="accent2"/>
                </a:solidFill>
                <a:latin typeface="Century Gothic" pitchFamily="34" charset="0"/>
              </a:rPr>
              <a:t>c. A través de los aportes   de empresas públicas</a:t>
            </a:r>
            <a:r>
              <a:rPr lang="es-ES" sz="2000">
                <a:latin typeface="Century Gothic" pitchFamily="34" charset="0"/>
              </a:rPr>
              <a:t>. </a:t>
            </a:r>
          </a:p>
        </p:txBody>
      </p:sp>
      <p:sp>
        <p:nvSpPr>
          <p:cNvPr id="152579" name="Text Box 3"/>
          <p:cNvSpPr txBox="1">
            <a:spLocks noChangeArrowheads="1"/>
          </p:cNvSpPr>
          <p:nvPr/>
        </p:nvSpPr>
        <p:spPr bwMode="auto">
          <a:xfrm>
            <a:off x="1547813" y="4437063"/>
            <a:ext cx="3168650" cy="396875"/>
          </a:xfrm>
          <a:prstGeom prst="rect">
            <a:avLst/>
          </a:prstGeom>
          <a:noFill/>
          <a:ln w="9525">
            <a:noFill/>
            <a:miter lim="800000"/>
            <a:headEnd/>
            <a:tailEnd/>
          </a:ln>
          <a:effectLst/>
        </p:spPr>
        <p:txBody>
          <a:bodyPr>
            <a:spAutoFit/>
          </a:bodyPr>
          <a:lstStyle/>
          <a:p>
            <a:r>
              <a:rPr lang="es-ES" sz="2000" b="1" u="sng">
                <a:solidFill>
                  <a:schemeClr val="accent2"/>
                </a:solidFill>
                <a:effectLst>
                  <a:outerShdw blurRad="38100" dist="38100" dir="2700000" algn="tl">
                    <a:srgbClr val="C0C0C0"/>
                  </a:outerShdw>
                </a:effectLst>
                <a:latin typeface="Century Gothic" pitchFamily="34" charset="0"/>
              </a:rPr>
              <a:t>d. A través de créditos</a:t>
            </a:r>
            <a:r>
              <a:rPr lang="es-ES" sz="2000">
                <a:latin typeface="Century Gothic" pitchFamily="34" charset="0"/>
              </a:rPr>
              <a:t>. </a:t>
            </a:r>
          </a:p>
        </p:txBody>
      </p:sp>
      <p:grpSp>
        <p:nvGrpSpPr>
          <p:cNvPr id="2" name="Group 4"/>
          <p:cNvGrpSpPr>
            <a:grpSpLocks/>
          </p:cNvGrpSpPr>
          <p:nvPr/>
        </p:nvGrpSpPr>
        <p:grpSpPr bwMode="auto">
          <a:xfrm>
            <a:off x="4932363" y="4365625"/>
            <a:ext cx="3332162" cy="1806575"/>
            <a:chOff x="3107" y="2750"/>
            <a:chExt cx="2099" cy="1138"/>
          </a:xfrm>
        </p:grpSpPr>
        <p:pic>
          <p:nvPicPr>
            <p:cNvPr id="152581" name="Picture 5" descr="banco_mundial1"/>
            <p:cNvPicPr>
              <a:picLocks noChangeAspect="1" noChangeArrowheads="1"/>
            </p:cNvPicPr>
            <p:nvPr/>
          </p:nvPicPr>
          <p:blipFill>
            <a:blip r:embed="rId2" cstate="print"/>
            <a:srcRect/>
            <a:stretch>
              <a:fillRect/>
            </a:stretch>
          </p:blipFill>
          <p:spPr bwMode="auto">
            <a:xfrm>
              <a:off x="3651" y="2750"/>
              <a:ext cx="998" cy="859"/>
            </a:xfrm>
            <a:prstGeom prst="rect">
              <a:avLst/>
            </a:prstGeom>
            <a:noFill/>
            <a:ln w="38100" cmpd="dbl">
              <a:solidFill>
                <a:schemeClr val="tx1"/>
              </a:solidFill>
              <a:miter lim="800000"/>
              <a:headEnd/>
              <a:tailEnd/>
            </a:ln>
          </p:spPr>
        </p:pic>
        <p:sp>
          <p:nvSpPr>
            <p:cNvPr id="152582" name="Text Box 6"/>
            <p:cNvSpPr txBox="1">
              <a:spLocks noChangeArrowheads="1"/>
            </p:cNvSpPr>
            <p:nvPr/>
          </p:nvSpPr>
          <p:spPr bwMode="auto">
            <a:xfrm>
              <a:off x="3107" y="3657"/>
              <a:ext cx="2099" cy="231"/>
            </a:xfrm>
            <a:prstGeom prst="rect">
              <a:avLst/>
            </a:prstGeom>
            <a:noFill/>
            <a:ln w="9525">
              <a:noFill/>
              <a:miter lim="800000"/>
              <a:headEnd/>
              <a:tailEnd/>
            </a:ln>
            <a:effectLst/>
          </p:spPr>
          <p:txBody>
            <a:bodyPr wrap="none">
              <a:spAutoFit/>
            </a:bodyPr>
            <a:lstStyle/>
            <a:p>
              <a:r>
                <a:rPr lang="es-ES">
                  <a:latin typeface="Century Gothic" pitchFamily="34" charset="0"/>
                </a:rPr>
                <a:t>Logotipo del Banco Mundial</a:t>
              </a:r>
            </a:p>
          </p:txBody>
        </p:sp>
      </p:grpSp>
      <p:grpSp>
        <p:nvGrpSpPr>
          <p:cNvPr id="3" name="Group 7"/>
          <p:cNvGrpSpPr>
            <a:grpSpLocks/>
          </p:cNvGrpSpPr>
          <p:nvPr/>
        </p:nvGrpSpPr>
        <p:grpSpPr bwMode="auto">
          <a:xfrm>
            <a:off x="4787900" y="1628775"/>
            <a:ext cx="3313113" cy="2382838"/>
            <a:chOff x="3016" y="890"/>
            <a:chExt cx="2087" cy="1501"/>
          </a:xfrm>
        </p:grpSpPr>
        <p:pic>
          <p:nvPicPr>
            <p:cNvPr id="152584" name="Picture 8" descr="5-mina"/>
            <p:cNvPicPr>
              <a:picLocks noChangeAspect="1" noChangeArrowheads="1"/>
            </p:cNvPicPr>
            <p:nvPr/>
          </p:nvPicPr>
          <p:blipFill>
            <a:blip r:embed="rId3" cstate="print"/>
            <a:srcRect/>
            <a:stretch>
              <a:fillRect/>
            </a:stretch>
          </p:blipFill>
          <p:spPr bwMode="auto">
            <a:xfrm>
              <a:off x="3016" y="890"/>
              <a:ext cx="2087" cy="1398"/>
            </a:xfrm>
            <a:prstGeom prst="rect">
              <a:avLst/>
            </a:prstGeom>
            <a:noFill/>
          </p:spPr>
        </p:pic>
        <p:sp>
          <p:nvSpPr>
            <p:cNvPr id="152585" name="Text Box 9"/>
            <p:cNvSpPr txBox="1">
              <a:spLocks noChangeArrowheads="1"/>
            </p:cNvSpPr>
            <p:nvPr/>
          </p:nvSpPr>
          <p:spPr bwMode="auto">
            <a:xfrm>
              <a:off x="3515" y="2160"/>
              <a:ext cx="1195" cy="231"/>
            </a:xfrm>
            <a:prstGeom prst="rect">
              <a:avLst/>
            </a:prstGeom>
            <a:noFill/>
            <a:ln w="9525">
              <a:noFill/>
              <a:miter lim="800000"/>
              <a:headEnd/>
              <a:tailEnd/>
            </a:ln>
            <a:effectLst/>
          </p:spPr>
          <p:txBody>
            <a:bodyPr wrap="none">
              <a:spAutoFit/>
            </a:bodyPr>
            <a:lstStyle/>
            <a:p>
              <a:r>
                <a:rPr lang="es-ES">
                  <a:latin typeface="Century Gothic" pitchFamily="34" charset="0"/>
                </a:rPr>
                <a:t>Chuquicamata</a:t>
              </a:r>
            </a:p>
          </p:txBody>
        </p:sp>
      </p:grpSp>
      <p:sp>
        <p:nvSpPr>
          <p:cNvPr id="152586" name="Rectangle 10"/>
          <p:cNvSpPr>
            <a:spLocks noChangeArrowheads="1"/>
          </p:cNvSpPr>
          <p:nvPr/>
        </p:nvSpPr>
        <p:spPr bwMode="auto">
          <a:xfrm>
            <a:off x="1258888" y="836613"/>
            <a:ext cx="6665912" cy="519112"/>
          </a:xfrm>
          <a:prstGeom prst="rect">
            <a:avLst/>
          </a:prstGeom>
          <a:noFill/>
          <a:ln w="9525">
            <a:noFill/>
            <a:miter lim="800000"/>
            <a:headEnd/>
            <a:tailEnd/>
          </a:ln>
          <a:effectLst/>
        </p:spPr>
        <p:txBody>
          <a:bodyPr>
            <a:spAutoFit/>
          </a:bodyPr>
          <a:lstStyle/>
          <a:p>
            <a:r>
              <a:rPr lang="es-ES_tradnl" sz="2800" b="1">
                <a:solidFill>
                  <a:srgbClr val="FF0000"/>
                </a:solidFill>
                <a:latin typeface="Century Gothic" pitchFamily="34" charset="0"/>
              </a:rPr>
              <a:t>¿Cómo se financia el presupuesto?</a:t>
            </a:r>
            <a:endParaRPr lang="es-ES" sz="2800" b="1">
              <a:solidFill>
                <a:srgbClr val="FF0000"/>
              </a:solidFill>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258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152578"/>
                                        </p:tgtEl>
                                        <p:attrNameLst>
                                          <p:attrName>style.visibility</p:attrName>
                                        </p:attrNameLst>
                                      </p:cBhvr>
                                      <p:to>
                                        <p:strVal val="visible"/>
                                      </p:to>
                                    </p:set>
                                  </p:childTnLst>
                                </p:cTn>
                              </p:par>
                            </p:childTnLst>
                          </p:cTn>
                        </p:par>
                        <p:par>
                          <p:cTn id="10" fill="hold">
                            <p:stCondLst>
                              <p:cond delay="3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3500"/>
                            </p:stCondLst>
                            <p:childTnLst>
                              <p:par>
                                <p:cTn id="16" presetID="1" presetClass="entr" presetSubtype="0" fill="hold" grpId="0" nodeType="afterEffect">
                                  <p:stCondLst>
                                    <p:cond delay="3000"/>
                                  </p:stCondLst>
                                  <p:childTnLst>
                                    <p:set>
                                      <p:cBhvr>
                                        <p:cTn id="17" dur="1" fill="hold">
                                          <p:stCondLst>
                                            <p:cond delay="499"/>
                                          </p:stCondLst>
                                        </p:cTn>
                                        <p:tgtEl>
                                          <p:spTgt spid="152579"/>
                                        </p:tgtEl>
                                        <p:attrNameLst>
                                          <p:attrName>style.visibility</p:attrName>
                                        </p:attrNameLst>
                                      </p:cBhvr>
                                      <p:to>
                                        <p:strVal val="visible"/>
                                      </p:to>
                                    </p:set>
                                  </p:childTnLst>
                                </p:cTn>
                              </p:par>
                            </p:childTnLst>
                          </p:cTn>
                        </p:par>
                        <p:par>
                          <p:cTn id="18" fill="hold">
                            <p:stCondLst>
                              <p:cond delay="70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autoUpdateAnimBg="0"/>
      <p:bldP spid="15258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776413" y="992188"/>
            <a:ext cx="6435725" cy="519112"/>
          </a:xfrm>
          <a:prstGeom prst="rect">
            <a:avLst/>
          </a:prstGeom>
          <a:noFill/>
          <a:ln w="9525">
            <a:noFill/>
            <a:miter lim="800000"/>
            <a:headEnd/>
            <a:tailEnd/>
          </a:ln>
          <a:effectLst/>
        </p:spPr>
        <p:txBody>
          <a:bodyPr wrap="none" anchor="ctr">
            <a:spAutoFit/>
          </a:bodyPr>
          <a:lstStyle/>
          <a:p>
            <a:pPr algn="ctr" fontAlgn="ctr"/>
            <a:r>
              <a:rPr lang="es-ES_tradnl" sz="2800" b="1">
                <a:solidFill>
                  <a:srgbClr val="FF0000"/>
                </a:solidFill>
                <a:latin typeface="Century Gothic" pitchFamily="34" charset="0"/>
              </a:rPr>
              <a:t>Autoridades económicas del Estado</a:t>
            </a:r>
          </a:p>
        </p:txBody>
      </p:sp>
      <p:sp>
        <p:nvSpPr>
          <p:cNvPr id="153603" name="Rectangle 3"/>
          <p:cNvSpPr>
            <a:spLocks noChangeArrowheads="1"/>
          </p:cNvSpPr>
          <p:nvPr/>
        </p:nvSpPr>
        <p:spPr bwMode="auto">
          <a:xfrm>
            <a:off x="1676400" y="2971800"/>
            <a:ext cx="3024188" cy="396875"/>
          </a:xfrm>
          <a:prstGeom prst="rect">
            <a:avLst/>
          </a:prstGeom>
          <a:noFill/>
          <a:ln w="9525">
            <a:noFill/>
            <a:miter lim="800000"/>
            <a:headEnd/>
            <a:tailEnd/>
          </a:ln>
          <a:effectLst/>
        </p:spPr>
        <p:txBody>
          <a:bodyPr anchor="ctr">
            <a:spAutoFit/>
          </a:bodyPr>
          <a:lstStyle/>
          <a:p>
            <a:pPr>
              <a:buFontTx/>
              <a:buChar char="•"/>
            </a:pPr>
            <a:r>
              <a:rPr lang="es-ES_tradnl" sz="2000">
                <a:latin typeface="Century Gothic" pitchFamily="34" charset="0"/>
              </a:rPr>
              <a:t>Ministerio de Minería</a:t>
            </a:r>
            <a:endParaRPr lang="es-ES" sz="2000"/>
          </a:p>
        </p:txBody>
      </p:sp>
      <p:sp>
        <p:nvSpPr>
          <p:cNvPr id="153604" name="Rectangle 4"/>
          <p:cNvSpPr>
            <a:spLocks noChangeArrowheads="1"/>
          </p:cNvSpPr>
          <p:nvPr/>
        </p:nvSpPr>
        <p:spPr bwMode="auto">
          <a:xfrm>
            <a:off x="1676400" y="3962400"/>
            <a:ext cx="3203575" cy="396875"/>
          </a:xfrm>
          <a:prstGeom prst="rect">
            <a:avLst/>
          </a:prstGeom>
          <a:noFill/>
          <a:ln w="9525">
            <a:noFill/>
            <a:miter lim="800000"/>
            <a:headEnd/>
            <a:tailEnd/>
          </a:ln>
          <a:effectLst/>
        </p:spPr>
        <p:txBody>
          <a:bodyPr wrap="none">
            <a:spAutoFit/>
          </a:bodyPr>
          <a:lstStyle/>
          <a:p>
            <a:pPr>
              <a:buFontTx/>
              <a:buChar char="•"/>
            </a:pPr>
            <a:r>
              <a:rPr lang="es-ES_tradnl" sz="2000">
                <a:latin typeface="Century Gothic" pitchFamily="34" charset="0"/>
              </a:rPr>
              <a:t>Ministerio de Economía</a:t>
            </a:r>
            <a:endParaRPr lang="es-ES" sz="2000">
              <a:latin typeface="Century Gothic" pitchFamily="34" charset="0"/>
            </a:endParaRPr>
          </a:p>
        </p:txBody>
      </p:sp>
      <p:grpSp>
        <p:nvGrpSpPr>
          <p:cNvPr id="2" name="Group 5"/>
          <p:cNvGrpSpPr>
            <a:grpSpLocks/>
          </p:cNvGrpSpPr>
          <p:nvPr/>
        </p:nvGrpSpPr>
        <p:grpSpPr bwMode="auto">
          <a:xfrm>
            <a:off x="1676400" y="1828800"/>
            <a:ext cx="5184775" cy="1428750"/>
            <a:chOff x="1111" y="1842"/>
            <a:chExt cx="3266" cy="900"/>
          </a:xfrm>
        </p:grpSpPr>
        <p:sp>
          <p:nvSpPr>
            <p:cNvPr id="153606" name="Rectangle 6"/>
            <p:cNvSpPr>
              <a:spLocks noChangeArrowheads="1"/>
            </p:cNvSpPr>
            <p:nvPr/>
          </p:nvSpPr>
          <p:spPr bwMode="auto">
            <a:xfrm>
              <a:off x="1111" y="2008"/>
              <a:ext cx="2076" cy="250"/>
            </a:xfrm>
            <a:prstGeom prst="rect">
              <a:avLst/>
            </a:prstGeom>
            <a:noFill/>
            <a:ln w="9525">
              <a:noFill/>
              <a:miter lim="800000"/>
              <a:headEnd/>
              <a:tailEnd/>
            </a:ln>
            <a:effectLst/>
          </p:spPr>
          <p:txBody>
            <a:bodyPr wrap="none">
              <a:spAutoFit/>
            </a:bodyPr>
            <a:lstStyle/>
            <a:p>
              <a:pPr>
                <a:buFontTx/>
                <a:buChar char="•"/>
              </a:pPr>
              <a:r>
                <a:rPr lang="es-ES_tradnl" sz="2000">
                  <a:latin typeface="Century Gothic" pitchFamily="34" charset="0"/>
                </a:rPr>
                <a:t>Ministerio de Agricultura</a:t>
              </a:r>
              <a:endParaRPr lang="es-ES" sz="2000">
                <a:latin typeface="Century Gothic" pitchFamily="34" charset="0"/>
              </a:endParaRPr>
            </a:p>
          </p:txBody>
        </p:sp>
        <p:pic>
          <p:nvPicPr>
            <p:cNvPr id="153607" name="Picture 7" descr="gob"/>
            <p:cNvPicPr>
              <a:picLocks noChangeAspect="1" noChangeArrowheads="1"/>
            </p:cNvPicPr>
            <p:nvPr/>
          </p:nvPicPr>
          <p:blipFill>
            <a:blip r:embed="rId2" cstate="print"/>
            <a:srcRect/>
            <a:stretch>
              <a:fillRect/>
            </a:stretch>
          </p:blipFill>
          <p:spPr bwMode="auto">
            <a:xfrm>
              <a:off x="3288" y="1842"/>
              <a:ext cx="1089" cy="900"/>
            </a:xfrm>
            <a:prstGeom prst="rect">
              <a:avLst/>
            </a:prstGeom>
            <a:noFill/>
            <a:ln w="38100" cmpd="dbl">
              <a:solidFill>
                <a:schemeClr val="tx1"/>
              </a:solidFill>
              <a:miter lim="800000"/>
              <a:headEnd/>
              <a:tailEnd/>
            </a:ln>
          </p:spPr>
        </p:pic>
      </p:grpSp>
      <p:grpSp>
        <p:nvGrpSpPr>
          <p:cNvPr id="3" name="Group 8"/>
          <p:cNvGrpSpPr>
            <a:grpSpLocks/>
          </p:cNvGrpSpPr>
          <p:nvPr/>
        </p:nvGrpSpPr>
        <p:grpSpPr bwMode="auto">
          <a:xfrm>
            <a:off x="1752600" y="4648200"/>
            <a:ext cx="5157788" cy="1527175"/>
            <a:chOff x="1156" y="2931"/>
            <a:chExt cx="3249" cy="962"/>
          </a:xfrm>
        </p:grpSpPr>
        <p:sp>
          <p:nvSpPr>
            <p:cNvPr id="153609" name="Rectangle 9"/>
            <p:cNvSpPr>
              <a:spLocks noChangeArrowheads="1"/>
            </p:cNvSpPr>
            <p:nvPr/>
          </p:nvSpPr>
          <p:spPr bwMode="auto">
            <a:xfrm>
              <a:off x="1156" y="3249"/>
              <a:ext cx="2004" cy="250"/>
            </a:xfrm>
            <a:prstGeom prst="rect">
              <a:avLst/>
            </a:prstGeom>
            <a:noFill/>
            <a:ln w="9525">
              <a:noFill/>
              <a:miter lim="800000"/>
              <a:headEnd/>
              <a:tailEnd/>
            </a:ln>
            <a:effectLst/>
          </p:spPr>
          <p:txBody>
            <a:bodyPr wrap="none">
              <a:spAutoFit/>
            </a:bodyPr>
            <a:lstStyle/>
            <a:p>
              <a:pPr>
                <a:buFontTx/>
                <a:buChar char="•"/>
              </a:pPr>
              <a:r>
                <a:rPr lang="es-ES_tradnl" sz="2000">
                  <a:latin typeface="Century Gothic" pitchFamily="34" charset="0"/>
                </a:rPr>
                <a:t>Ministerio de Hacienda</a:t>
              </a:r>
              <a:endParaRPr lang="es-ES" sz="2000">
                <a:latin typeface="Century Gothic" pitchFamily="34" charset="0"/>
              </a:endParaRPr>
            </a:p>
          </p:txBody>
        </p:sp>
        <p:pic>
          <p:nvPicPr>
            <p:cNvPr id="153610" name="Picture 10" descr="http://www.iimv.org/IIMV/miembros/imagenes/mhacchile.gif"/>
            <p:cNvPicPr>
              <a:picLocks noChangeAspect="1" noChangeArrowheads="1"/>
            </p:cNvPicPr>
            <p:nvPr/>
          </p:nvPicPr>
          <p:blipFill>
            <a:blip r:embed="rId3" r:link="rId4" cstate="print"/>
            <a:srcRect/>
            <a:stretch>
              <a:fillRect/>
            </a:stretch>
          </p:blipFill>
          <p:spPr bwMode="auto">
            <a:xfrm>
              <a:off x="3288" y="2931"/>
              <a:ext cx="1117" cy="96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02"/>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2000"/>
                                  </p:stCondLst>
                                  <p:childTnLst>
                                    <p:set>
                                      <p:cBhvr>
                                        <p:cTn id="14" dur="1" fill="hold">
                                          <p:stCondLst>
                                            <p:cond delay="0"/>
                                          </p:stCondLst>
                                        </p:cTn>
                                        <p:tgtEl>
                                          <p:spTgt spid="153603"/>
                                        </p:tgtEl>
                                        <p:attrNameLst>
                                          <p:attrName>style.visibility</p:attrName>
                                        </p:attrNameLst>
                                      </p:cBhvr>
                                      <p:to>
                                        <p:strVal val="visible"/>
                                      </p:to>
                                    </p:set>
                                    <p:anim calcmode="lin" valueType="num">
                                      <p:cBhvr additive="base">
                                        <p:cTn id="15" dur="500" fill="hold"/>
                                        <p:tgtEl>
                                          <p:spTgt spid="153603"/>
                                        </p:tgtEl>
                                        <p:attrNameLst>
                                          <p:attrName>ppt_x</p:attrName>
                                        </p:attrNameLst>
                                      </p:cBhvr>
                                      <p:tavLst>
                                        <p:tav tm="0">
                                          <p:val>
                                            <p:strVal val="#ppt_x"/>
                                          </p:val>
                                        </p:tav>
                                        <p:tav tm="100000">
                                          <p:val>
                                            <p:strVal val="#ppt_x"/>
                                          </p:val>
                                        </p:tav>
                                      </p:tavLst>
                                    </p:anim>
                                    <p:anim calcmode="lin" valueType="num">
                                      <p:cBhvr additive="base">
                                        <p:cTn id="16" dur="500" fill="hold"/>
                                        <p:tgtEl>
                                          <p:spTgt spid="153603"/>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4" fill="hold" grpId="0" nodeType="afterEffect">
                                  <p:stCondLst>
                                    <p:cond delay="2000"/>
                                  </p:stCondLst>
                                  <p:childTnLst>
                                    <p:set>
                                      <p:cBhvr>
                                        <p:cTn id="19" dur="1" fill="hold">
                                          <p:stCondLst>
                                            <p:cond delay="0"/>
                                          </p:stCondLst>
                                        </p:cTn>
                                        <p:tgtEl>
                                          <p:spTgt spid="153604"/>
                                        </p:tgtEl>
                                        <p:attrNameLst>
                                          <p:attrName>style.visibility</p:attrName>
                                        </p:attrNameLst>
                                      </p:cBhvr>
                                      <p:to>
                                        <p:strVal val="visible"/>
                                      </p:to>
                                    </p:set>
                                    <p:anim calcmode="lin" valueType="num">
                                      <p:cBhvr additive="base">
                                        <p:cTn id="20" dur="500" fill="hold"/>
                                        <p:tgtEl>
                                          <p:spTgt spid="153604"/>
                                        </p:tgtEl>
                                        <p:attrNameLst>
                                          <p:attrName>ppt_x</p:attrName>
                                        </p:attrNameLst>
                                      </p:cBhvr>
                                      <p:tavLst>
                                        <p:tav tm="0">
                                          <p:val>
                                            <p:strVal val="#ppt_x"/>
                                          </p:val>
                                        </p:tav>
                                        <p:tav tm="100000">
                                          <p:val>
                                            <p:strVal val="#ppt_x"/>
                                          </p:val>
                                        </p:tav>
                                      </p:tavLst>
                                    </p:anim>
                                    <p:anim calcmode="lin" valueType="num">
                                      <p:cBhvr additive="base">
                                        <p:cTn id="21" dur="500" fill="hold"/>
                                        <p:tgtEl>
                                          <p:spTgt spid="153604"/>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2" presetClass="entr" presetSubtype="4" fill="hold" nodeType="afterEffect">
                                  <p:stCondLst>
                                    <p:cond delay="20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P spid="153603" grpId="0" autoUpdateAnimBg="0"/>
      <p:bldP spid="15360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ImagenNoticia68955"/>
          <p:cNvPicPr>
            <a:picLocks noChangeAspect="1" noChangeArrowheads="1"/>
          </p:cNvPicPr>
          <p:nvPr/>
        </p:nvPicPr>
        <p:blipFill>
          <a:blip r:embed="rId2" cstate="print"/>
          <a:srcRect/>
          <a:stretch>
            <a:fillRect/>
          </a:stretch>
        </p:blipFill>
        <p:spPr bwMode="auto">
          <a:xfrm>
            <a:off x="4284663" y="2276475"/>
            <a:ext cx="4392612" cy="3008313"/>
          </a:xfrm>
          <a:prstGeom prst="rect">
            <a:avLst/>
          </a:prstGeom>
          <a:noFill/>
          <a:ln w="38100" cmpd="dbl">
            <a:solidFill>
              <a:schemeClr val="tx1"/>
            </a:solidFill>
            <a:miter lim="800000"/>
            <a:headEnd/>
            <a:tailEnd/>
          </a:ln>
        </p:spPr>
      </p:pic>
      <p:sp>
        <p:nvSpPr>
          <p:cNvPr id="140291" name="Rectangle 3"/>
          <p:cNvSpPr>
            <a:spLocks noChangeArrowheads="1"/>
          </p:cNvSpPr>
          <p:nvPr/>
        </p:nvSpPr>
        <p:spPr bwMode="auto">
          <a:xfrm>
            <a:off x="1619250" y="692150"/>
            <a:ext cx="1714500" cy="457200"/>
          </a:xfrm>
          <a:prstGeom prst="rect">
            <a:avLst/>
          </a:prstGeom>
          <a:noFill/>
          <a:ln w="9525">
            <a:noFill/>
            <a:miter lim="800000"/>
            <a:headEnd/>
            <a:tailEnd/>
          </a:ln>
          <a:effectLst/>
        </p:spPr>
        <p:txBody>
          <a:bodyPr wrap="none" anchor="ctr">
            <a:spAutoFit/>
          </a:bodyPr>
          <a:lstStyle/>
          <a:p>
            <a:r>
              <a:rPr lang="es-CL" sz="2400" b="1">
                <a:solidFill>
                  <a:srgbClr val="3333CC"/>
                </a:solidFill>
                <a:latin typeface="Century Gothic" pitchFamily="34" charset="0"/>
              </a:rPr>
              <a:t>d. Escasez</a:t>
            </a:r>
          </a:p>
        </p:txBody>
      </p:sp>
      <p:sp>
        <p:nvSpPr>
          <p:cNvPr id="140292" name="Text Box 4"/>
          <p:cNvSpPr txBox="1">
            <a:spLocks noChangeArrowheads="1"/>
          </p:cNvSpPr>
          <p:nvPr/>
        </p:nvSpPr>
        <p:spPr bwMode="auto">
          <a:xfrm>
            <a:off x="1547813" y="2420938"/>
            <a:ext cx="2359025" cy="28352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La escasez surge de la interrelación entre las necesidades humanas y los recursos disponibles para satisfacerlas.</a:t>
            </a:r>
            <a:r>
              <a:rPr lang="es-ES" sz="2000" b="1" dirty="0">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0291"/>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0290"/>
                                        </p:tgtEl>
                                        <p:attrNameLst>
                                          <p:attrName>style.visibility</p:attrName>
                                        </p:attrNameLst>
                                      </p:cBhvr>
                                      <p:to>
                                        <p:strVal val="visible"/>
                                      </p:to>
                                    </p:set>
                                    <p:anim calcmode="lin" valueType="num">
                                      <p:cBhvr>
                                        <p:cTn id="10" dur="500" fill="hold"/>
                                        <p:tgtEl>
                                          <p:spTgt spid="140290"/>
                                        </p:tgtEl>
                                        <p:attrNameLst>
                                          <p:attrName>ppt_w</p:attrName>
                                        </p:attrNameLst>
                                      </p:cBhvr>
                                      <p:tavLst>
                                        <p:tav tm="0">
                                          <p:val>
                                            <p:fltVal val="0"/>
                                          </p:val>
                                        </p:tav>
                                        <p:tav tm="100000">
                                          <p:val>
                                            <p:strVal val="#ppt_w"/>
                                          </p:val>
                                        </p:tav>
                                      </p:tavLst>
                                    </p:anim>
                                    <p:anim calcmode="lin" valueType="num">
                                      <p:cBhvr>
                                        <p:cTn id="11" dur="500" fill="hold"/>
                                        <p:tgtEl>
                                          <p:spTgt spid="140290"/>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utoUpdateAnimBg="0"/>
      <p:bldP spid="14029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825625" y="877888"/>
            <a:ext cx="6386513" cy="519112"/>
          </a:xfrm>
          <a:prstGeom prst="rect">
            <a:avLst/>
          </a:prstGeom>
          <a:noFill/>
          <a:ln w="9525">
            <a:noFill/>
            <a:miter lim="800000"/>
            <a:headEnd/>
            <a:tailEnd/>
          </a:ln>
          <a:effectLst/>
        </p:spPr>
        <p:txBody>
          <a:bodyPr wrap="none" anchor="ctr">
            <a:spAutoFit/>
          </a:bodyPr>
          <a:lstStyle/>
          <a:p>
            <a:pPr algn="ctr" fontAlgn="ctr"/>
            <a:r>
              <a:rPr lang="es-ES_tradnl" sz="2800" b="1">
                <a:solidFill>
                  <a:srgbClr val="FF0000"/>
                </a:solidFill>
                <a:latin typeface="Century Gothic" pitchFamily="34" charset="0"/>
              </a:rPr>
              <a:t>Organismos económicos del Estado</a:t>
            </a:r>
          </a:p>
        </p:txBody>
      </p:sp>
      <p:grpSp>
        <p:nvGrpSpPr>
          <p:cNvPr id="2" name="Group 3"/>
          <p:cNvGrpSpPr>
            <a:grpSpLocks/>
          </p:cNvGrpSpPr>
          <p:nvPr/>
        </p:nvGrpSpPr>
        <p:grpSpPr bwMode="auto">
          <a:xfrm>
            <a:off x="1647825" y="1905000"/>
            <a:ext cx="6153150" cy="2181225"/>
            <a:chOff x="2133" y="1207"/>
            <a:chExt cx="2786" cy="1374"/>
          </a:xfrm>
        </p:grpSpPr>
        <p:pic>
          <p:nvPicPr>
            <p:cNvPr id="154628" name="Picture 4" descr="logosec4"/>
            <p:cNvPicPr>
              <a:picLocks noChangeAspect="1" noChangeArrowheads="1"/>
            </p:cNvPicPr>
            <p:nvPr/>
          </p:nvPicPr>
          <p:blipFill>
            <a:blip r:embed="rId2" cstate="print"/>
            <a:srcRect/>
            <a:stretch>
              <a:fillRect/>
            </a:stretch>
          </p:blipFill>
          <p:spPr bwMode="auto">
            <a:xfrm>
              <a:off x="3515" y="1207"/>
              <a:ext cx="1404" cy="1374"/>
            </a:xfrm>
            <a:prstGeom prst="rect">
              <a:avLst/>
            </a:prstGeom>
            <a:noFill/>
            <a:ln w="38100" cmpd="dbl">
              <a:solidFill>
                <a:schemeClr val="tx1"/>
              </a:solidFill>
              <a:miter lim="800000"/>
              <a:headEnd/>
              <a:tailEnd/>
            </a:ln>
          </p:spPr>
        </p:pic>
        <p:sp>
          <p:nvSpPr>
            <p:cNvPr id="154629" name="Text Box 5"/>
            <p:cNvSpPr txBox="1">
              <a:spLocks noChangeArrowheads="1"/>
            </p:cNvSpPr>
            <p:nvPr/>
          </p:nvSpPr>
          <p:spPr bwMode="auto">
            <a:xfrm>
              <a:off x="2133" y="1207"/>
              <a:ext cx="1177" cy="634"/>
            </a:xfrm>
            <a:prstGeom prst="rect">
              <a:avLst/>
            </a:prstGeom>
            <a:noFill/>
            <a:ln w="9525">
              <a:noFill/>
              <a:miter lim="800000"/>
              <a:headEnd/>
              <a:tailEnd/>
            </a:ln>
            <a:effectLst/>
          </p:spPr>
          <p:txBody>
            <a:bodyPr wrap="none">
              <a:spAutoFit/>
            </a:bodyPr>
            <a:lstStyle/>
            <a:p>
              <a:pPr algn="ctr">
                <a:buFontTx/>
                <a:buChar char="•"/>
              </a:pPr>
              <a:r>
                <a:rPr lang="es-ES" sz="2000">
                  <a:latin typeface="Century Gothic" pitchFamily="34" charset="0"/>
                </a:rPr>
                <a:t> Superintendencia</a:t>
              </a:r>
            </a:p>
            <a:p>
              <a:pPr algn="ctr"/>
              <a:r>
                <a:rPr lang="es-ES" sz="2000">
                  <a:latin typeface="Century Gothic" pitchFamily="34" charset="0"/>
                </a:rPr>
                <a:t>de Electricidad</a:t>
              </a:r>
            </a:p>
            <a:p>
              <a:pPr algn="ctr"/>
              <a:r>
                <a:rPr lang="es-ES" sz="2000">
                  <a:latin typeface="Century Gothic" pitchFamily="34" charset="0"/>
                </a:rPr>
                <a:t>y Combustibles</a:t>
              </a:r>
            </a:p>
          </p:txBody>
        </p:sp>
      </p:grpSp>
      <p:sp>
        <p:nvSpPr>
          <p:cNvPr id="154630" name="Text Box 6"/>
          <p:cNvSpPr txBox="1">
            <a:spLocks noChangeArrowheads="1"/>
          </p:cNvSpPr>
          <p:nvPr/>
        </p:nvSpPr>
        <p:spPr bwMode="auto">
          <a:xfrm>
            <a:off x="1828800" y="4343400"/>
            <a:ext cx="3984625" cy="396875"/>
          </a:xfrm>
          <a:prstGeom prst="rect">
            <a:avLst/>
          </a:prstGeom>
          <a:noFill/>
          <a:ln w="9525">
            <a:noFill/>
            <a:miter lim="800000"/>
            <a:headEnd/>
            <a:tailEnd/>
          </a:ln>
          <a:effectLst/>
        </p:spPr>
        <p:txBody>
          <a:bodyPr wrap="none">
            <a:spAutoFit/>
          </a:bodyPr>
          <a:lstStyle/>
          <a:p>
            <a:pPr algn="ctr">
              <a:buFontTx/>
              <a:buChar char="•"/>
            </a:pPr>
            <a:r>
              <a:rPr lang="es-ES" sz="2000">
                <a:latin typeface="Century Gothic" pitchFamily="34" charset="0"/>
              </a:rPr>
              <a:t> Superintendencia de Bancos</a:t>
            </a:r>
            <a:endParaRPr lang="es-CL" sz="2000">
              <a:latin typeface="Century Gothic" pitchFamily="34" charset="0"/>
            </a:endParaRPr>
          </a:p>
        </p:txBody>
      </p:sp>
      <p:sp>
        <p:nvSpPr>
          <p:cNvPr id="154631" name="Text Box 7"/>
          <p:cNvSpPr txBox="1">
            <a:spLocks noChangeArrowheads="1"/>
          </p:cNvSpPr>
          <p:nvPr/>
        </p:nvSpPr>
        <p:spPr bwMode="auto">
          <a:xfrm>
            <a:off x="1828800" y="4953000"/>
            <a:ext cx="3921125" cy="396875"/>
          </a:xfrm>
          <a:prstGeom prst="rect">
            <a:avLst/>
          </a:prstGeom>
          <a:noFill/>
          <a:ln w="9525">
            <a:noFill/>
            <a:miter lim="800000"/>
            <a:headEnd/>
            <a:tailEnd/>
          </a:ln>
          <a:effectLst/>
        </p:spPr>
        <p:txBody>
          <a:bodyPr wrap="none">
            <a:spAutoFit/>
          </a:bodyPr>
          <a:lstStyle/>
          <a:p>
            <a:pPr algn="ctr">
              <a:buFontTx/>
              <a:buChar char="•"/>
            </a:pPr>
            <a:r>
              <a:rPr lang="es-ES" sz="2000">
                <a:latin typeface="Century Gothic" pitchFamily="34" charset="0"/>
              </a:rPr>
              <a:t> Superintendencia de Isapres</a:t>
            </a:r>
            <a:endParaRPr lang="es-CL" sz="2000">
              <a:latin typeface="Century Gothic" pitchFamily="34" charset="0"/>
            </a:endParaRPr>
          </a:p>
        </p:txBody>
      </p:sp>
      <p:sp>
        <p:nvSpPr>
          <p:cNvPr id="154632" name="Text Box 8"/>
          <p:cNvSpPr txBox="1">
            <a:spLocks noChangeArrowheads="1"/>
          </p:cNvSpPr>
          <p:nvPr/>
        </p:nvSpPr>
        <p:spPr bwMode="auto">
          <a:xfrm>
            <a:off x="1828800" y="5486400"/>
            <a:ext cx="3541713" cy="396875"/>
          </a:xfrm>
          <a:prstGeom prst="rect">
            <a:avLst/>
          </a:prstGeom>
          <a:noFill/>
          <a:ln w="9525">
            <a:noFill/>
            <a:miter lim="800000"/>
            <a:headEnd/>
            <a:tailEnd/>
          </a:ln>
          <a:effectLst/>
        </p:spPr>
        <p:txBody>
          <a:bodyPr wrap="none">
            <a:spAutoFit/>
          </a:bodyPr>
          <a:lstStyle/>
          <a:p>
            <a:pPr algn="ctr">
              <a:buFontTx/>
              <a:buChar char="•"/>
            </a:pPr>
            <a:r>
              <a:rPr lang="es-ES" sz="2000">
                <a:latin typeface="Century Gothic" pitchFamily="34" charset="0"/>
              </a:rPr>
              <a:t> Superintendencia de AFP</a:t>
            </a:r>
            <a:endParaRPr lang="es-CL" sz="2000">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462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1" presetClass="entr" presetSubtype="0" fill="hold" grpId="0" nodeType="afterEffect">
                                  <p:stCondLst>
                                    <p:cond delay="2000"/>
                                  </p:stCondLst>
                                  <p:childTnLst>
                                    <p:set>
                                      <p:cBhvr>
                                        <p:cTn id="14" dur="1" fill="hold">
                                          <p:stCondLst>
                                            <p:cond delay="499"/>
                                          </p:stCondLst>
                                        </p:cTn>
                                        <p:tgtEl>
                                          <p:spTgt spid="154630"/>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grpId="0" nodeType="afterEffect">
                                  <p:stCondLst>
                                    <p:cond delay="0"/>
                                  </p:stCondLst>
                                  <p:childTnLst>
                                    <p:set>
                                      <p:cBhvr>
                                        <p:cTn id="17" dur="1" fill="hold">
                                          <p:stCondLst>
                                            <p:cond delay="499"/>
                                          </p:stCondLst>
                                        </p:cTn>
                                        <p:tgtEl>
                                          <p:spTgt spid="154631"/>
                                        </p:tgtEl>
                                        <p:attrNameLst>
                                          <p:attrName>style.visibility</p:attrName>
                                        </p:attrNameLst>
                                      </p:cBhvr>
                                      <p:to>
                                        <p:strVal val="visible"/>
                                      </p:to>
                                    </p:set>
                                  </p:child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499"/>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30" grpId="0" autoUpdateAnimBg="0"/>
      <p:bldP spid="154631" grpId="0" autoUpdateAnimBg="0"/>
      <p:bldP spid="154632"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2057400" y="3222625"/>
            <a:ext cx="5564188" cy="1190625"/>
          </a:xfrm>
          <a:prstGeom prst="rect">
            <a:avLst/>
          </a:prstGeom>
          <a:noFill/>
          <a:ln w="9525">
            <a:noFill/>
            <a:miter lim="800000"/>
            <a:headEnd/>
            <a:tailEnd/>
          </a:ln>
          <a:effectLst/>
        </p:spPr>
        <p:txBody>
          <a:bodyPr wrap="none" anchor="ctr">
            <a:spAutoFit/>
          </a:bodyPr>
          <a:lstStyle/>
          <a:p>
            <a:pPr algn="ctr"/>
            <a:r>
              <a:rPr lang="es-CL" sz="3600" b="1">
                <a:latin typeface="Century Gothic" pitchFamily="34" charset="0"/>
              </a:rPr>
              <a:t>ECONOMÍA, TRABAJO Y </a:t>
            </a:r>
          </a:p>
          <a:p>
            <a:pPr algn="ctr"/>
            <a:r>
              <a:rPr lang="es-CL" sz="3600" b="1">
                <a:latin typeface="Century Gothic" pitchFamily="34" charset="0"/>
              </a:rPr>
              <a:t>LEGISLACIÓN LABORAL</a:t>
            </a:r>
            <a:r>
              <a:rPr lang="es-CL" sz="3200" b="1">
                <a:latin typeface="Century Gothic" pitchFamily="34" charset="0"/>
              </a:rPr>
              <a:t> </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692275" y="1196975"/>
            <a:ext cx="6983413" cy="4968875"/>
          </a:xfrm>
          <a:prstGeom prst="rect">
            <a:avLst/>
          </a:prstGeom>
          <a:noFill/>
          <a:ln w="9525">
            <a:noFill/>
            <a:miter lim="800000"/>
            <a:headEnd/>
            <a:tailEnd/>
          </a:ln>
          <a:effectLst/>
        </p:spPr>
        <p:txBody>
          <a:bodyPr>
            <a:spAutoFit/>
          </a:bodyPr>
          <a:lstStyle/>
          <a:p>
            <a:pPr algn="just"/>
            <a:r>
              <a:rPr lang="es-ES" sz="2000">
                <a:latin typeface="Century Gothic" pitchFamily="34" charset="0"/>
              </a:rPr>
              <a:t>“El padre tendrá derecho a un permiso pagado de cuatro días en caso de nacimiento de un hijo, el que podrá utilizar a su elección desde el momento del parto y, en este caso, será de días corridos o podrá distribuirlo dentro del primer mes desde la fecha del nacimiento. Este permiso también se otorgará al padre que se le conceda la adopción de un hijo, contado desde la respectiva sentencia definitiva. Este derecho es irrenunciable.’’ “Y por cuanto he tenido a bien aprobarlo y sancionarlo; por tanto, promúlguese y llévese a efecto como Ley de la República. Santiago, 24 de agosto de 2005.</a:t>
            </a:r>
          </a:p>
          <a:p>
            <a:pPr algn="just"/>
            <a:r>
              <a:rPr lang="es-ES" sz="2000">
                <a:latin typeface="Century Gothic" pitchFamily="34" charset="0"/>
              </a:rPr>
              <a:t>RICARDO LAGOS ESCOBAR, Presidente de la República. Yerko Ljubetic Godoy, Ministro del Trabajo y Previsión Social. Cecilia Pérez Díaz, Ministra Directora Servicio Nacional de la Mujer”.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5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516063" y="806450"/>
            <a:ext cx="6916737" cy="519113"/>
          </a:xfrm>
          <a:prstGeom prst="rect">
            <a:avLst/>
          </a:prstGeom>
          <a:noFill/>
          <a:ln w="9525">
            <a:noFill/>
            <a:miter lim="800000"/>
            <a:headEnd/>
            <a:tailEnd/>
          </a:ln>
          <a:effectLst/>
        </p:spPr>
        <p:txBody>
          <a:bodyPr wrap="none" anchor="ctr">
            <a:spAutoFit/>
          </a:bodyPr>
          <a:lstStyle/>
          <a:p>
            <a:pPr algn="ctr"/>
            <a:r>
              <a:rPr lang="es-CL" sz="2400" b="1">
                <a:effectLst>
                  <a:outerShdw blurRad="38100" dist="38100" dir="2700000" algn="tl">
                    <a:srgbClr val="C0C0C0"/>
                  </a:outerShdw>
                </a:effectLst>
                <a:latin typeface="Century Gothic" pitchFamily="34" charset="0"/>
              </a:rPr>
              <a:t> </a:t>
            </a:r>
            <a:r>
              <a:rPr lang="es-CL" sz="2800" b="1">
                <a:solidFill>
                  <a:srgbClr val="FF0000"/>
                </a:solidFill>
                <a:effectLst>
                  <a:outerShdw blurRad="38100" dist="38100" dir="2700000" algn="tl">
                    <a:srgbClr val="C0C0C0"/>
                  </a:outerShdw>
                </a:effectLst>
                <a:latin typeface="Century Gothic" pitchFamily="34" charset="0"/>
              </a:rPr>
              <a:t>Trabajo y Legislación Laboral en Chile </a:t>
            </a:r>
          </a:p>
        </p:txBody>
      </p:sp>
      <p:grpSp>
        <p:nvGrpSpPr>
          <p:cNvPr id="2" name="Group 3"/>
          <p:cNvGrpSpPr>
            <a:grpSpLocks/>
          </p:cNvGrpSpPr>
          <p:nvPr/>
        </p:nvGrpSpPr>
        <p:grpSpPr bwMode="auto">
          <a:xfrm>
            <a:off x="1835150" y="1484313"/>
            <a:ext cx="6264275" cy="4973637"/>
            <a:chOff x="1156" y="935"/>
            <a:chExt cx="3946" cy="3133"/>
          </a:xfrm>
        </p:grpSpPr>
        <p:pic>
          <p:nvPicPr>
            <p:cNvPr id="136196" name="Picture 4" descr="LARGE_6"/>
            <p:cNvPicPr>
              <a:picLocks noChangeAspect="1" noChangeArrowheads="1"/>
            </p:cNvPicPr>
            <p:nvPr/>
          </p:nvPicPr>
          <p:blipFill>
            <a:blip r:embed="rId2" cstate="print"/>
            <a:srcRect/>
            <a:stretch>
              <a:fillRect/>
            </a:stretch>
          </p:blipFill>
          <p:spPr bwMode="auto">
            <a:xfrm>
              <a:off x="1156" y="935"/>
              <a:ext cx="3946" cy="2884"/>
            </a:xfrm>
            <a:prstGeom prst="rect">
              <a:avLst/>
            </a:prstGeom>
            <a:noFill/>
            <a:ln w="38100" cmpd="dbl">
              <a:solidFill>
                <a:schemeClr val="tx1"/>
              </a:solidFill>
              <a:miter lim="800000"/>
              <a:headEnd/>
              <a:tailEnd/>
            </a:ln>
          </p:spPr>
        </p:pic>
        <p:sp>
          <p:nvSpPr>
            <p:cNvPr id="136197" name="Text Box 5"/>
            <p:cNvSpPr txBox="1">
              <a:spLocks noChangeArrowheads="1"/>
            </p:cNvSpPr>
            <p:nvPr/>
          </p:nvSpPr>
          <p:spPr bwMode="auto">
            <a:xfrm>
              <a:off x="2154" y="3837"/>
              <a:ext cx="2103" cy="231"/>
            </a:xfrm>
            <a:prstGeom prst="rect">
              <a:avLst/>
            </a:prstGeom>
            <a:noFill/>
            <a:ln w="9525">
              <a:noFill/>
              <a:miter lim="800000"/>
              <a:headEnd/>
              <a:tailEnd/>
            </a:ln>
            <a:effectLst/>
          </p:spPr>
          <p:txBody>
            <a:bodyPr wrap="none">
              <a:spAutoFit/>
            </a:bodyPr>
            <a:lstStyle/>
            <a:p>
              <a:r>
                <a:rPr lang="es-ES">
                  <a:latin typeface="Century Gothic" pitchFamily="34" charset="0"/>
                </a:rPr>
                <a:t>“Trabajadores en las fincas”.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619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143000" y="1143000"/>
            <a:ext cx="7712075" cy="519113"/>
          </a:xfrm>
          <a:prstGeom prst="rect">
            <a:avLst/>
          </a:prstGeom>
          <a:noFill/>
          <a:ln w="9525">
            <a:noFill/>
            <a:miter lim="800000"/>
            <a:headEnd/>
            <a:tailEnd/>
          </a:ln>
          <a:effectLst/>
        </p:spPr>
        <p:txBody>
          <a:bodyPr wrap="none" anchor="ctr">
            <a:spAutoFit/>
          </a:bodyPr>
          <a:lstStyle/>
          <a:p>
            <a:r>
              <a:rPr lang="es-CL" sz="2800" b="1">
                <a:solidFill>
                  <a:srgbClr val="FF0000"/>
                </a:solidFill>
                <a:latin typeface="Century Gothic" pitchFamily="34" charset="0"/>
              </a:rPr>
              <a:t>1. LA EMPRESA COMO UNIDAD PRODUCTIVA</a:t>
            </a:r>
          </a:p>
        </p:txBody>
      </p:sp>
      <p:sp>
        <p:nvSpPr>
          <p:cNvPr id="137219" name="Text Box 3"/>
          <p:cNvSpPr txBox="1">
            <a:spLocks noChangeArrowheads="1"/>
          </p:cNvSpPr>
          <p:nvPr/>
        </p:nvSpPr>
        <p:spPr bwMode="auto">
          <a:xfrm>
            <a:off x="6588125" y="2205038"/>
            <a:ext cx="2181225" cy="3140075"/>
          </a:xfrm>
          <a:prstGeom prst="rect">
            <a:avLst/>
          </a:prstGeom>
          <a:noFill/>
          <a:ln w="9525">
            <a:noFill/>
            <a:miter lim="800000"/>
            <a:headEnd/>
            <a:tailEnd/>
          </a:ln>
          <a:effectLst/>
        </p:spPr>
        <p:txBody>
          <a:bodyPr>
            <a:spAutoFit/>
          </a:bodyPr>
          <a:lstStyle/>
          <a:p>
            <a:pPr algn="ctr"/>
            <a:r>
              <a:rPr lang="es-ES_tradnl" sz="2000">
                <a:latin typeface="Century Gothic" pitchFamily="34" charset="0"/>
              </a:rPr>
              <a:t>La empresa es una unidad económica</a:t>
            </a:r>
            <a:r>
              <a:rPr lang="es-ES_tradnl" sz="2000" b="1">
                <a:latin typeface="Century Gothic" pitchFamily="34" charset="0"/>
              </a:rPr>
              <a:t> </a:t>
            </a:r>
            <a:r>
              <a:rPr lang="es-ES_tradnl" sz="2000" b="1">
                <a:solidFill>
                  <a:schemeClr val="accent2"/>
                </a:solidFill>
                <a:latin typeface="Century Gothic" pitchFamily="34" charset="0"/>
              </a:rPr>
              <a:t>destinada a la producción de bienes y servicios</a:t>
            </a:r>
            <a:r>
              <a:rPr lang="es-ES_tradnl" sz="2000" b="1">
                <a:latin typeface="Century Gothic" pitchFamily="34" charset="0"/>
              </a:rPr>
              <a:t> </a:t>
            </a:r>
            <a:r>
              <a:rPr lang="es-ES_tradnl" sz="2000">
                <a:latin typeface="Century Gothic" pitchFamily="34" charset="0"/>
              </a:rPr>
              <a:t>para satisfacer las necesidades de las personas.</a:t>
            </a:r>
            <a:r>
              <a:rPr lang="es-ES" sz="2000">
                <a:latin typeface="Century Gothic" pitchFamily="34" charset="0"/>
              </a:rPr>
              <a:t> </a:t>
            </a:r>
          </a:p>
        </p:txBody>
      </p:sp>
      <p:grpSp>
        <p:nvGrpSpPr>
          <p:cNvPr id="2" name="Group 4"/>
          <p:cNvGrpSpPr>
            <a:grpSpLocks/>
          </p:cNvGrpSpPr>
          <p:nvPr/>
        </p:nvGrpSpPr>
        <p:grpSpPr bwMode="auto">
          <a:xfrm>
            <a:off x="1547813" y="2060575"/>
            <a:ext cx="4895850" cy="3751263"/>
            <a:chOff x="975" y="1298"/>
            <a:chExt cx="3084" cy="2363"/>
          </a:xfrm>
        </p:grpSpPr>
        <p:pic>
          <p:nvPicPr>
            <p:cNvPr id="137221" name="Picture 5" descr="niederlassung_rdax_300x203"/>
            <p:cNvPicPr>
              <a:picLocks noChangeAspect="1" noChangeArrowheads="1"/>
            </p:cNvPicPr>
            <p:nvPr/>
          </p:nvPicPr>
          <p:blipFill>
            <a:blip r:embed="rId2" cstate="print"/>
            <a:srcRect/>
            <a:stretch>
              <a:fillRect/>
            </a:stretch>
          </p:blipFill>
          <p:spPr bwMode="auto">
            <a:xfrm>
              <a:off x="975" y="1298"/>
              <a:ext cx="3084" cy="2087"/>
            </a:xfrm>
            <a:prstGeom prst="rect">
              <a:avLst/>
            </a:prstGeom>
            <a:noFill/>
            <a:ln w="38100" cmpd="dbl">
              <a:solidFill>
                <a:schemeClr val="tx1"/>
              </a:solidFill>
              <a:miter lim="800000"/>
              <a:headEnd/>
              <a:tailEnd/>
            </a:ln>
          </p:spPr>
        </p:pic>
        <p:sp>
          <p:nvSpPr>
            <p:cNvPr id="137222" name="Text Box 6"/>
            <p:cNvSpPr txBox="1">
              <a:spLocks noChangeArrowheads="1"/>
            </p:cNvSpPr>
            <p:nvPr/>
          </p:nvSpPr>
          <p:spPr bwMode="auto">
            <a:xfrm>
              <a:off x="980" y="3430"/>
              <a:ext cx="3062" cy="231"/>
            </a:xfrm>
            <a:prstGeom prst="rect">
              <a:avLst/>
            </a:prstGeom>
            <a:noFill/>
            <a:ln w="9525">
              <a:noFill/>
              <a:miter lim="800000"/>
              <a:headEnd/>
              <a:tailEnd/>
            </a:ln>
            <a:effectLst/>
          </p:spPr>
          <p:txBody>
            <a:bodyPr wrap="none">
              <a:spAutoFit/>
            </a:bodyPr>
            <a:lstStyle/>
            <a:p>
              <a:pPr algn="ctr"/>
              <a:r>
                <a:rPr lang="es-ES">
                  <a:latin typeface="Century Gothic" pitchFamily="34" charset="0"/>
                </a:rPr>
                <a:t>La empresa, unidad productiva moderna.</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7218"/>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37219"/>
                                        </p:tgtEl>
                                        <p:attrNameLst>
                                          <p:attrName>style.visibility</p:attrName>
                                        </p:attrNameLst>
                                      </p:cBhvr>
                                      <p:to>
                                        <p:strVal val="visible"/>
                                      </p:to>
                                    </p:set>
                                    <p:anim calcmode="lin" valueType="num">
                                      <p:cBhvr additive="base">
                                        <p:cTn id="15" dur="500" fill="hold"/>
                                        <p:tgtEl>
                                          <p:spTgt spid="137219"/>
                                        </p:tgtEl>
                                        <p:attrNameLst>
                                          <p:attrName>ppt_x</p:attrName>
                                        </p:attrNameLst>
                                      </p:cBhvr>
                                      <p:tavLst>
                                        <p:tav tm="0">
                                          <p:val>
                                            <p:strVal val="1+#ppt_w/2"/>
                                          </p:val>
                                        </p:tav>
                                        <p:tav tm="100000">
                                          <p:val>
                                            <p:strVal val="#ppt_x"/>
                                          </p:val>
                                        </p:tav>
                                      </p:tavLst>
                                    </p:anim>
                                    <p:anim calcmode="lin" valueType="num">
                                      <p:cBhvr additive="base">
                                        <p:cTn id="16" dur="500" fill="hold"/>
                                        <p:tgtEl>
                                          <p:spTgt spid="137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012950" y="1484313"/>
            <a:ext cx="5849938" cy="822325"/>
          </a:xfrm>
          <a:prstGeom prst="rect">
            <a:avLst/>
          </a:prstGeom>
          <a:noFill/>
          <a:ln w="9525">
            <a:noFill/>
            <a:miter lim="800000"/>
            <a:headEnd/>
            <a:tailEnd/>
          </a:ln>
          <a:effectLst/>
        </p:spPr>
        <p:txBody>
          <a:bodyPr wrap="none" anchor="ctr">
            <a:spAutoFit/>
          </a:bodyPr>
          <a:lstStyle/>
          <a:p>
            <a:pPr algn="ctr"/>
            <a:r>
              <a:rPr lang="es-CL" sz="2400">
                <a:latin typeface="Century Gothic" pitchFamily="34" charset="0"/>
              </a:rPr>
              <a:t>Para su funcionamiento, las empresas </a:t>
            </a:r>
          </a:p>
          <a:p>
            <a:pPr algn="ctr"/>
            <a:r>
              <a:rPr lang="es-CL" sz="2400">
                <a:latin typeface="Century Gothic" pitchFamily="34" charset="0"/>
              </a:rPr>
              <a:t>requieren</a:t>
            </a:r>
          </a:p>
        </p:txBody>
      </p:sp>
      <p:sp>
        <p:nvSpPr>
          <p:cNvPr id="138243" name="AutoShape 3"/>
          <p:cNvSpPr>
            <a:spLocks noChangeArrowheads="1"/>
          </p:cNvSpPr>
          <p:nvPr/>
        </p:nvSpPr>
        <p:spPr bwMode="auto">
          <a:xfrm>
            <a:off x="4643438" y="2420938"/>
            <a:ext cx="485775" cy="503237"/>
          </a:xfrm>
          <a:prstGeom prst="downArrow">
            <a:avLst>
              <a:gd name="adj1" fmla="val 50000"/>
              <a:gd name="adj2" fmla="val 25899"/>
            </a:avLst>
          </a:prstGeom>
          <a:solidFill>
            <a:srgbClr val="33CCCC">
              <a:alpha val="39999"/>
            </a:srgbClr>
          </a:solidFill>
          <a:ln w="9525">
            <a:solidFill>
              <a:schemeClr val="tx1"/>
            </a:solidFill>
            <a:miter lim="800000"/>
            <a:headEnd/>
            <a:tailEnd/>
          </a:ln>
          <a:effectLst/>
        </p:spPr>
        <p:txBody>
          <a:bodyPr wrap="none" anchor="ctr"/>
          <a:lstStyle/>
          <a:p>
            <a:endParaRPr lang="es-CL"/>
          </a:p>
        </p:txBody>
      </p:sp>
      <p:sp>
        <p:nvSpPr>
          <p:cNvPr id="138244" name="Text Box 4"/>
          <p:cNvSpPr txBox="1">
            <a:spLocks noChangeArrowheads="1"/>
          </p:cNvSpPr>
          <p:nvPr/>
        </p:nvSpPr>
        <p:spPr bwMode="auto">
          <a:xfrm>
            <a:off x="2916238" y="3062288"/>
            <a:ext cx="4381500" cy="396875"/>
          </a:xfrm>
          <a:prstGeom prst="rect">
            <a:avLst/>
          </a:prstGeom>
          <a:noFill/>
          <a:ln w="9525">
            <a:noFill/>
            <a:miter lim="800000"/>
            <a:headEnd/>
            <a:tailEnd/>
          </a:ln>
          <a:effectLst/>
        </p:spPr>
        <p:txBody>
          <a:bodyPr wrap="none">
            <a:spAutoFit/>
          </a:bodyPr>
          <a:lstStyle/>
          <a:p>
            <a:r>
              <a:rPr lang="es-ES" sz="2000" b="1">
                <a:solidFill>
                  <a:schemeClr val="accent2"/>
                </a:solidFill>
                <a:latin typeface="Century Gothic" pitchFamily="34" charset="0"/>
              </a:rPr>
              <a:t>Organizar los factores productivos</a:t>
            </a:r>
          </a:p>
        </p:txBody>
      </p:sp>
      <p:sp>
        <p:nvSpPr>
          <p:cNvPr id="138245" name="AutoShape 5"/>
          <p:cNvSpPr>
            <a:spLocks noChangeArrowheads="1"/>
          </p:cNvSpPr>
          <p:nvPr/>
        </p:nvSpPr>
        <p:spPr bwMode="auto">
          <a:xfrm rot="3525623">
            <a:off x="3220244" y="3412331"/>
            <a:ext cx="485775" cy="950913"/>
          </a:xfrm>
          <a:prstGeom prst="downArrow">
            <a:avLst>
              <a:gd name="adj1" fmla="val 50000"/>
              <a:gd name="adj2" fmla="val 48938"/>
            </a:avLst>
          </a:prstGeom>
          <a:solidFill>
            <a:srgbClr val="33CCCC">
              <a:alpha val="39999"/>
            </a:srgbClr>
          </a:solidFill>
          <a:ln w="9525">
            <a:solidFill>
              <a:schemeClr val="tx1"/>
            </a:solidFill>
            <a:miter lim="800000"/>
            <a:headEnd/>
            <a:tailEnd/>
          </a:ln>
          <a:effectLst/>
        </p:spPr>
        <p:txBody>
          <a:bodyPr wrap="none" anchor="ctr"/>
          <a:lstStyle/>
          <a:p>
            <a:endParaRPr lang="es-CL"/>
          </a:p>
        </p:txBody>
      </p:sp>
      <p:sp>
        <p:nvSpPr>
          <p:cNvPr id="138246" name="AutoShape 6"/>
          <p:cNvSpPr>
            <a:spLocks noChangeArrowheads="1"/>
          </p:cNvSpPr>
          <p:nvPr/>
        </p:nvSpPr>
        <p:spPr bwMode="auto">
          <a:xfrm>
            <a:off x="4662488" y="3500438"/>
            <a:ext cx="485775" cy="792162"/>
          </a:xfrm>
          <a:prstGeom prst="downArrow">
            <a:avLst>
              <a:gd name="adj1" fmla="val 50000"/>
              <a:gd name="adj2" fmla="val 40768"/>
            </a:avLst>
          </a:prstGeom>
          <a:solidFill>
            <a:srgbClr val="33CCCC">
              <a:alpha val="39000"/>
            </a:srgbClr>
          </a:solidFill>
          <a:ln w="9525">
            <a:solidFill>
              <a:schemeClr val="tx1"/>
            </a:solidFill>
            <a:miter lim="800000"/>
            <a:headEnd/>
            <a:tailEnd/>
          </a:ln>
          <a:effectLst/>
        </p:spPr>
        <p:txBody>
          <a:bodyPr wrap="none" anchor="ctr"/>
          <a:lstStyle/>
          <a:p>
            <a:endParaRPr lang="es-CL"/>
          </a:p>
        </p:txBody>
      </p:sp>
      <p:sp>
        <p:nvSpPr>
          <p:cNvPr id="138247" name="AutoShape 7"/>
          <p:cNvSpPr>
            <a:spLocks noChangeArrowheads="1"/>
          </p:cNvSpPr>
          <p:nvPr/>
        </p:nvSpPr>
        <p:spPr bwMode="auto">
          <a:xfrm rot="-25091885">
            <a:off x="6475413" y="3325813"/>
            <a:ext cx="485775" cy="981075"/>
          </a:xfrm>
          <a:prstGeom prst="downArrow">
            <a:avLst>
              <a:gd name="adj1" fmla="val 50000"/>
              <a:gd name="adj2" fmla="val 50490"/>
            </a:avLst>
          </a:prstGeom>
          <a:solidFill>
            <a:srgbClr val="33CCCC">
              <a:alpha val="35001"/>
            </a:srgbClr>
          </a:solidFill>
          <a:ln w="9525">
            <a:solidFill>
              <a:schemeClr val="tx1"/>
            </a:solidFill>
            <a:miter lim="800000"/>
            <a:headEnd/>
            <a:tailEnd/>
          </a:ln>
          <a:effectLst/>
        </p:spPr>
        <p:txBody>
          <a:bodyPr wrap="none" anchor="ctr"/>
          <a:lstStyle/>
          <a:p>
            <a:endParaRPr lang="es-CL"/>
          </a:p>
        </p:txBody>
      </p:sp>
      <p:pic>
        <p:nvPicPr>
          <p:cNvPr id="138248" name="Picture 8" descr="biodiverso"/>
          <p:cNvPicPr>
            <a:picLocks noChangeAspect="1" noChangeArrowheads="1"/>
          </p:cNvPicPr>
          <p:nvPr/>
        </p:nvPicPr>
        <p:blipFill>
          <a:blip r:embed="rId2" cstate="print"/>
          <a:srcRect/>
          <a:stretch>
            <a:fillRect/>
          </a:stretch>
        </p:blipFill>
        <p:spPr bwMode="auto">
          <a:xfrm>
            <a:off x="2268538" y="4292600"/>
            <a:ext cx="1287462" cy="1800225"/>
          </a:xfrm>
          <a:prstGeom prst="rect">
            <a:avLst/>
          </a:prstGeom>
          <a:noFill/>
          <a:ln w="38100" cmpd="dbl">
            <a:solidFill>
              <a:schemeClr val="tx1"/>
            </a:solidFill>
            <a:miter lim="800000"/>
            <a:headEnd/>
            <a:tailEnd/>
          </a:ln>
        </p:spPr>
      </p:pic>
      <p:pic>
        <p:nvPicPr>
          <p:cNvPr id="138249" name="Picture 9" descr="trabajadores"/>
          <p:cNvPicPr>
            <a:picLocks noChangeAspect="1" noChangeArrowheads="1"/>
          </p:cNvPicPr>
          <p:nvPr/>
        </p:nvPicPr>
        <p:blipFill>
          <a:blip r:embed="rId3" cstate="print"/>
          <a:srcRect/>
          <a:stretch>
            <a:fillRect/>
          </a:stretch>
        </p:blipFill>
        <p:spPr bwMode="auto">
          <a:xfrm>
            <a:off x="4140200" y="4437063"/>
            <a:ext cx="1762125" cy="1657350"/>
          </a:xfrm>
          <a:prstGeom prst="rect">
            <a:avLst/>
          </a:prstGeom>
          <a:noFill/>
          <a:ln w="38100" cmpd="dbl">
            <a:solidFill>
              <a:schemeClr val="tx1"/>
            </a:solidFill>
            <a:miter lim="800000"/>
            <a:headEnd/>
            <a:tailEnd/>
          </a:ln>
        </p:spPr>
      </p:pic>
      <p:pic>
        <p:nvPicPr>
          <p:cNvPr id="138250" name="Picture 10" descr="profit"/>
          <p:cNvPicPr>
            <a:picLocks noChangeAspect="1" noChangeArrowheads="1"/>
          </p:cNvPicPr>
          <p:nvPr/>
        </p:nvPicPr>
        <p:blipFill>
          <a:blip r:embed="rId4" cstate="print"/>
          <a:srcRect/>
          <a:stretch>
            <a:fillRect/>
          </a:stretch>
        </p:blipFill>
        <p:spPr bwMode="auto">
          <a:xfrm>
            <a:off x="6227763" y="4292600"/>
            <a:ext cx="2057400" cy="1847850"/>
          </a:xfrm>
          <a:prstGeom prst="rect">
            <a:avLst/>
          </a:prstGeom>
          <a:noFill/>
          <a:ln w="38100" cmpd="dbl">
            <a:solidFill>
              <a:schemeClr val="tx1"/>
            </a:solidFill>
            <a:miter lim="800000"/>
            <a:headEnd/>
            <a:tailEnd/>
          </a:ln>
        </p:spPr>
      </p:pic>
      <p:sp>
        <p:nvSpPr>
          <p:cNvPr id="138251" name="Rectangle 11"/>
          <p:cNvSpPr>
            <a:spLocks noChangeArrowheads="1"/>
          </p:cNvSpPr>
          <p:nvPr/>
        </p:nvSpPr>
        <p:spPr bwMode="auto">
          <a:xfrm>
            <a:off x="1219200" y="762000"/>
            <a:ext cx="7740650" cy="519113"/>
          </a:xfrm>
          <a:prstGeom prst="rect">
            <a:avLst/>
          </a:prstGeom>
          <a:noFill/>
          <a:ln w="9525">
            <a:noFill/>
            <a:miter lim="800000"/>
            <a:headEnd/>
            <a:tailEnd/>
          </a:ln>
          <a:effectLst/>
        </p:spPr>
        <p:txBody>
          <a:bodyPr anchor="ctr">
            <a:spAutoFit/>
          </a:bodyPr>
          <a:lstStyle/>
          <a:p>
            <a:r>
              <a:rPr lang="es-CL" sz="2800" b="1">
                <a:solidFill>
                  <a:srgbClr val="FF0000"/>
                </a:solidFill>
                <a:latin typeface="Century Gothic" pitchFamily="34" charset="0"/>
              </a:rPr>
              <a:t>1. LA </a:t>
            </a:r>
            <a:r>
              <a:rPr lang="es-CL" sz="2800" b="1" u="sng">
                <a:solidFill>
                  <a:srgbClr val="FF0000"/>
                </a:solidFill>
                <a:latin typeface="Century Gothic" pitchFamily="34" charset="0"/>
                <a:hlinkClick r:id="rId5" action="ppaction://hlinksldjump"/>
              </a:rPr>
              <a:t>EMPRESA</a:t>
            </a:r>
            <a:r>
              <a:rPr lang="es-CL" sz="2800" b="1">
                <a:solidFill>
                  <a:srgbClr val="FF0000"/>
                </a:solidFill>
                <a:latin typeface="Century Gothic" pitchFamily="34" charset="0"/>
              </a:rPr>
              <a:t> COMO UNIDAD PRODUCTIVA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382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2000"/>
                                  </p:stCondLst>
                                  <p:childTnLst>
                                    <p:set>
                                      <p:cBhvr>
                                        <p:cTn id="12" dur="1" fill="hold">
                                          <p:stCondLst>
                                            <p:cond delay="499"/>
                                          </p:stCondLst>
                                        </p:cTn>
                                        <p:tgtEl>
                                          <p:spTgt spid="138243"/>
                                        </p:tgtEl>
                                        <p:attrNameLst>
                                          <p:attrName>style.visibility</p:attrName>
                                        </p:attrNameLst>
                                      </p:cBhvr>
                                      <p:to>
                                        <p:strVal val="visible"/>
                                      </p:to>
                                    </p:set>
                                  </p:childTnLst>
                                </p:cTn>
                              </p:par>
                            </p:childTnLst>
                          </p:cTn>
                        </p:par>
                        <p:par>
                          <p:cTn id="13" fill="hold">
                            <p:stCondLst>
                              <p:cond delay="3500"/>
                            </p:stCondLst>
                            <p:childTnLst>
                              <p:par>
                                <p:cTn id="14" presetID="23" presetClass="entr" presetSubtype="16" fill="hold" grpId="0" nodeType="afterEffect">
                                  <p:stCondLst>
                                    <p:cond delay="0"/>
                                  </p:stCondLst>
                                  <p:childTnLst>
                                    <p:set>
                                      <p:cBhvr>
                                        <p:cTn id="15" dur="1" fill="hold">
                                          <p:stCondLst>
                                            <p:cond delay="0"/>
                                          </p:stCondLst>
                                        </p:cTn>
                                        <p:tgtEl>
                                          <p:spTgt spid="138244"/>
                                        </p:tgtEl>
                                        <p:attrNameLst>
                                          <p:attrName>style.visibility</p:attrName>
                                        </p:attrNameLst>
                                      </p:cBhvr>
                                      <p:to>
                                        <p:strVal val="visible"/>
                                      </p:to>
                                    </p:set>
                                    <p:anim calcmode="lin" valueType="num">
                                      <p:cBhvr>
                                        <p:cTn id="16" dur="500" fill="hold"/>
                                        <p:tgtEl>
                                          <p:spTgt spid="138244"/>
                                        </p:tgtEl>
                                        <p:attrNameLst>
                                          <p:attrName>ppt_w</p:attrName>
                                        </p:attrNameLst>
                                      </p:cBhvr>
                                      <p:tavLst>
                                        <p:tav tm="0">
                                          <p:val>
                                            <p:fltVal val="0"/>
                                          </p:val>
                                        </p:tav>
                                        <p:tav tm="100000">
                                          <p:val>
                                            <p:strVal val="#ppt_w"/>
                                          </p:val>
                                        </p:tav>
                                      </p:tavLst>
                                    </p:anim>
                                    <p:anim calcmode="lin" valueType="num">
                                      <p:cBhvr>
                                        <p:cTn id="17" dur="500" fill="hold"/>
                                        <p:tgtEl>
                                          <p:spTgt spid="138244"/>
                                        </p:tgtEl>
                                        <p:attrNameLst>
                                          <p:attrName>ppt_h</p:attrName>
                                        </p:attrNameLst>
                                      </p:cBhvr>
                                      <p:tavLst>
                                        <p:tav tm="0">
                                          <p:val>
                                            <p:fltVal val="0"/>
                                          </p:val>
                                        </p:tav>
                                        <p:tav tm="100000">
                                          <p:val>
                                            <p:strVal val="#ppt_h"/>
                                          </p:val>
                                        </p:tav>
                                      </p:tavLst>
                                    </p:anim>
                                  </p:childTnLst>
                                </p:cTn>
                              </p:par>
                            </p:childTnLst>
                          </p:cTn>
                        </p:par>
                        <p:par>
                          <p:cTn id="18" fill="hold">
                            <p:stCondLst>
                              <p:cond delay="4000"/>
                            </p:stCondLst>
                            <p:childTnLst>
                              <p:par>
                                <p:cTn id="19" presetID="1" presetClass="entr" presetSubtype="0" fill="hold" grpId="0" nodeType="afterEffect">
                                  <p:stCondLst>
                                    <p:cond delay="2000"/>
                                  </p:stCondLst>
                                  <p:childTnLst>
                                    <p:set>
                                      <p:cBhvr>
                                        <p:cTn id="20" dur="1" fill="hold">
                                          <p:stCondLst>
                                            <p:cond delay="499"/>
                                          </p:stCondLst>
                                        </p:cTn>
                                        <p:tgtEl>
                                          <p:spTgt spid="138245"/>
                                        </p:tgtEl>
                                        <p:attrNameLst>
                                          <p:attrName>style.visibility</p:attrName>
                                        </p:attrNameLst>
                                      </p:cBhvr>
                                      <p:to>
                                        <p:strVal val="visible"/>
                                      </p:to>
                                    </p:set>
                                  </p:childTnLst>
                                </p:cTn>
                              </p:par>
                            </p:childTnLst>
                          </p:cTn>
                        </p:par>
                        <p:par>
                          <p:cTn id="21" fill="hold">
                            <p:stCondLst>
                              <p:cond delay="6500"/>
                            </p:stCondLst>
                            <p:childTnLst>
                              <p:par>
                                <p:cTn id="22" presetID="2" presetClass="entr" presetSubtype="8" fill="hold" nodeType="afterEffect">
                                  <p:stCondLst>
                                    <p:cond delay="0"/>
                                  </p:stCondLst>
                                  <p:childTnLst>
                                    <p:set>
                                      <p:cBhvr>
                                        <p:cTn id="23" dur="1" fill="hold">
                                          <p:stCondLst>
                                            <p:cond delay="0"/>
                                          </p:stCondLst>
                                        </p:cTn>
                                        <p:tgtEl>
                                          <p:spTgt spid="138248"/>
                                        </p:tgtEl>
                                        <p:attrNameLst>
                                          <p:attrName>style.visibility</p:attrName>
                                        </p:attrNameLst>
                                      </p:cBhvr>
                                      <p:to>
                                        <p:strVal val="visible"/>
                                      </p:to>
                                    </p:set>
                                    <p:anim calcmode="lin" valueType="num">
                                      <p:cBhvr additive="base">
                                        <p:cTn id="24" dur="500" fill="hold"/>
                                        <p:tgtEl>
                                          <p:spTgt spid="138248"/>
                                        </p:tgtEl>
                                        <p:attrNameLst>
                                          <p:attrName>ppt_x</p:attrName>
                                        </p:attrNameLst>
                                      </p:cBhvr>
                                      <p:tavLst>
                                        <p:tav tm="0">
                                          <p:val>
                                            <p:strVal val="0-#ppt_w/2"/>
                                          </p:val>
                                        </p:tav>
                                        <p:tav tm="100000">
                                          <p:val>
                                            <p:strVal val="#ppt_x"/>
                                          </p:val>
                                        </p:tav>
                                      </p:tavLst>
                                    </p:anim>
                                    <p:anim calcmode="lin" valueType="num">
                                      <p:cBhvr additive="base">
                                        <p:cTn id="25" dur="500" fill="hold"/>
                                        <p:tgtEl>
                                          <p:spTgt spid="138248"/>
                                        </p:tgtEl>
                                        <p:attrNameLst>
                                          <p:attrName>ppt_y</p:attrName>
                                        </p:attrNameLst>
                                      </p:cBhvr>
                                      <p:tavLst>
                                        <p:tav tm="0">
                                          <p:val>
                                            <p:strVal val="#ppt_y"/>
                                          </p:val>
                                        </p:tav>
                                        <p:tav tm="100000">
                                          <p:val>
                                            <p:strVal val="#ppt_y"/>
                                          </p:val>
                                        </p:tav>
                                      </p:tavLst>
                                    </p:anim>
                                  </p:childTnLst>
                                </p:cTn>
                              </p:par>
                            </p:childTnLst>
                          </p:cTn>
                        </p:par>
                        <p:par>
                          <p:cTn id="26" fill="hold">
                            <p:stCondLst>
                              <p:cond delay="7000"/>
                            </p:stCondLst>
                            <p:childTnLst>
                              <p:par>
                                <p:cTn id="27" presetID="1" presetClass="entr" presetSubtype="0" fill="hold" grpId="0" nodeType="afterEffect">
                                  <p:stCondLst>
                                    <p:cond delay="2000"/>
                                  </p:stCondLst>
                                  <p:childTnLst>
                                    <p:set>
                                      <p:cBhvr>
                                        <p:cTn id="28" dur="1" fill="hold">
                                          <p:stCondLst>
                                            <p:cond delay="499"/>
                                          </p:stCondLst>
                                        </p:cTn>
                                        <p:tgtEl>
                                          <p:spTgt spid="138246"/>
                                        </p:tgtEl>
                                        <p:attrNameLst>
                                          <p:attrName>style.visibility</p:attrName>
                                        </p:attrNameLst>
                                      </p:cBhvr>
                                      <p:to>
                                        <p:strVal val="visible"/>
                                      </p:to>
                                    </p:set>
                                  </p:childTnLst>
                                </p:cTn>
                              </p:par>
                            </p:childTnLst>
                          </p:cTn>
                        </p:par>
                        <p:par>
                          <p:cTn id="29" fill="hold">
                            <p:stCondLst>
                              <p:cond delay="9500"/>
                            </p:stCondLst>
                            <p:childTnLst>
                              <p:par>
                                <p:cTn id="30" presetID="23" presetClass="entr" presetSubtype="16" fill="hold" nodeType="afterEffect">
                                  <p:stCondLst>
                                    <p:cond delay="0"/>
                                  </p:stCondLst>
                                  <p:childTnLst>
                                    <p:set>
                                      <p:cBhvr>
                                        <p:cTn id="31" dur="1" fill="hold">
                                          <p:stCondLst>
                                            <p:cond delay="0"/>
                                          </p:stCondLst>
                                        </p:cTn>
                                        <p:tgtEl>
                                          <p:spTgt spid="138249"/>
                                        </p:tgtEl>
                                        <p:attrNameLst>
                                          <p:attrName>style.visibility</p:attrName>
                                        </p:attrNameLst>
                                      </p:cBhvr>
                                      <p:to>
                                        <p:strVal val="visible"/>
                                      </p:to>
                                    </p:set>
                                    <p:anim calcmode="lin" valueType="num">
                                      <p:cBhvr>
                                        <p:cTn id="32" dur="500" fill="hold"/>
                                        <p:tgtEl>
                                          <p:spTgt spid="138249"/>
                                        </p:tgtEl>
                                        <p:attrNameLst>
                                          <p:attrName>ppt_w</p:attrName>
                                        </p:attrNameLst>
                                      </p:cBhvr>
                                      <p:tavLst>
                                        <p:tav tm="0">
                                          <p:val>
                                            <p:fltVal val="0"/>
                                          </p:val>
                                        </p:tav>
                                        <p:tav tm="100000">
                                          <p:val>
                                            <p:strVal val="#ppt_w"/>
                                          </p:val>
                                        </p:tav>
                                      </p:tavLst>
                                    </p:anim>
                                    <p:anim calcmode="lin" valueType="num">
                                      <p:cBhvr>
                                        <p:cTn id="33" dur="500" fill="hold"/>
                                        <p:tgtEl>
                                          <p:spTgt spid="138249"/>
                                        </p:tgtEl>
                                        <p:attrNameLst>
                                          <p:attrName>ppt_h</p:attrName>
                                        </p:attrNameLst>
                                      </p:cBhvr>
                                      <p:tavLst>
                                        <p:tav tm="0">
                                          <p:val>
                                            <p:fltVal val="0"/>
                                          </p:val>
                                        </p:tav>
                                        <p:tav tm="100000">
                                          <p:val>
                                            <p:strVal val="#ppt_h"/>
                                          </p:val>
                                        </p:tav>
                                      </p:tavLst>
                                    </p:anim>
                                  </p:childTnLst>
                                </p:cTn>
                              </p:par>
                            </p:childTnLst>
                          </p:cTn>
                        </p:par>
                        <p:par>
                          <p:cTn id="34" fill="hold">
                            <p:stCondLst>
                              <p:cond delay="10000"/>
                            </p:stCondLst>
                            <p:childTnLst>
                              <p:par>
                                <p:cTn id="35" presetID="1" presetClass="entr" presetSubtype="0" fill="hold" grpId="0" nodeType="afterEffect">
                                  <p:stCondLst>
                                    <p:cond delay="2000"/>
                                  </p:stCondLst>
                                  <p:childTnLst>
                                    <p:set>
                                      <p:cBhvr>
                                        <p:cTn id="36" dur="1" fill="hold">
                                          <p:stCondLst>
                                            <p:cond delay="499"/>
                                          </p:stCondLst>
                                        </p:cTn>
                                        <p:tgtEl>
                                          <p:spTgt spid="138247"/>
                                        </p:tgtEl>
                                        <p:attrNameLst>
                                          <p:attrName>style.visibility</p:attrName>
                                        </p:attrNameLst>
                                      </p:cBhvr>
                                      <p:to>
                                        <p:strVal val="visible"/>
                                      </p:to>
                                    </p:set>
                                  </p:childTnLst>
                                </p:cTn>
                              </p:par>
                            </p:childTnLst>
                          </p:cTn>
                        </p:par>
                        <p:par>
                          <p:cTn id="37" fill="hold">
                            <p:stCondLst>
                              <p:cond delay="12500"/>
                            </p:stCondLst>
                            <p:childTnLst>
                              <p:par>
                                <p:cTn id="38" presetID="2" presetClass="entr" presetSubtype="2" fill="hold" nodeType="afterEffect">
                                  <p:stCondLst>
                                    <p:cond delay="0"/>
                                  </p:stCondLst>
                                  <p:childTnLst>
                                    <p:set>
                                      <p:cBhvr>
                                        <p:cTn id="39" dur="1" fill="hold">
                                          <p:stCondLst>
                                            <p:cond delay="0"/>
                                          </p:stCondLst>
                                        </p:cTn>
                                        <p:tgtEl>
                                          <p:spTgt spid="138250"/>
                                        </p:tgtEl>
                                        <p:attrNameLst>
                                          <p:attrName>style.visibility</p:attrName>
                                        </p:attrNameLst>
                                      </p:cBhvr>
                                      <p:to>
                                        <p:strVal val="visible"/>
                                      </p:to>
                                    </p:set>
                                    <p:anim calcmode="lin" valueType="num">
                                      <p:cBhvr additive="base">
                                        <p:cTn id="40" dur="500" fill="hold"/>
                                        <p:tgtEl>
                                          <p:spTgt spid="138250"/>
                                        </p:tgtEl>
                                        <p:attrNameLst>
                                          <p:attrName>ppt_x</p:attrName>
                                        </p:attrNameLst>
                                      </p:cBhvr>
                                      <p:tavLst>
                                        <p:tav tm="0">
                                          <p:val>
                                            <p:strVal val="1+#ppt_w/2"/>
                                          </p:val>
                                        </p:tav>
                                        <p:tav tm="100000">
                                          <p:val>
                                            <p:strVal val="#ppt_x"/>
                                          </p:val>
                                        </p:tav>
                                      </p:tavLst>
                                    </p:anim>
                                    <p:anim calcmode="lin" valueType="num">
                                      <p:cBhvr additive="base">
                                        <p:cTn id="41" dur="500" fill="hold"/>
                                        <p:tgtEl>
                                          <p:spTgt spid="138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nimBg="1"/>
      <p:bldP spid="138244" grpId="0" autoUpdateAnimBg="0"/>
      <p:bldP spid="138245" grpId="0" animBg="1"/>
      <p:bldP spid="138246" grpId="0" animBg="1"/>
      <p:bldP spid="138247" grpId="0" animBg="1"/>
      <p:bldP spid="13825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905000" y="838200"/>
            <a:ext cx="6597650" cy="519113"/>
          </a:xfrm>
          <a:prstGeom prst="rect">
            <a:avLst/>
          </a:prstGeom>
          <a:noFill/>
          <a:ln w="9525">
            <a:noFill/>
            <a:miter lim="800000"/>
            <a:headEnd/>
            <a:tailEnd/>
          </a:ln>
          <a:effectLst/>
        </p:spPr>
        <p:txBody>
          <a:bodyPr anchor="ctr">
            <a:spAutoFit/>
          </a:bodyPr>
          <a:lstStyle/>
          <a:p>
            <a:r>
              <a:rPr lang="es-CL" sz="2800" b="1">
                <a:solidFill>
                  <a:srgbClr val="FF0000"/>
                </a:solidFill>
                <a:latin typeface="Century Gothic" pitchFamily="34" charset="0"/>
              </a:rPr>
              <a:t>¿Cómo se clasifican las empresas?</a:t>
            </a:r>
          </a:p>
        </p:txBody>
      </p:sp>
      <p:sp>
        <p:nvSpPr>
          <p:cNvPr id="139267" name="Rectangle 3"/>
          <p:cNvSpPr>
            <a:spLocks noChangeArrowheads="1"/>
          </p:cNvSpPr>
          <p:nvPr/>
        </p:nvSpPr>
        <p:spPr bwMode="auto">
          <a:xfrm>
            <a:off x="0" y="25796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39268" name="Group 4"/>
          <p:cNvGraphicFramePr>
            <a:graphicFrameLocks noGrp="1"/>
          </p:cNvGraphicFramePr>
          <p:nvPr/>
        </p:nvGraphicFramePr>
        <p:xfrm>
          <a:off x="2362200" y="1676400"/>
          <a:ext cx="5688013" cy="4480560"/>
        </p:xfrm>
        <a:graphic>
          <a:graphicData uri="http://schemas.openxmlformats.org/drawingml/2006/table">
            <a:tbl>
              <a:tblPr/>
              <a:tblGrid>
                <a:gridCol w="2760663"/>
                <a:gridCol w="2927350"/>
              </a:tblGrid>
              <a:tr h="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tx1"/>
                          </a:solidFill>
                          <a:effectLst/>
                          <a:latin typeface="Century Gothic" pitchFamily="34" charset="0"/>
                          <a:cs typeface="Times New Roman" charset="0"/>
                        </a:rPr>
                        <a:t>Clasificación según:</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tx1"/>
                          </a:solidFill>
                          <a:effectLst/>
                          <a:latin typeface="Century Gothic" pitchFamily="34" charset="0"/>
                          <a:cs typeface="Times New Roman" charset="0"/>
                        </a:rPr>
                        <a:t>Algunos ejemplos: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accent2"/>
                          </a:solidFill>
                          <a:effectLst/>
                          <a:latin typeface="Century Gothic" pitchFamily="34" charset="0"/>
                          <a:cs typeface="Times New Roman" charset="0"/>
                        </a:rPr>
                        <a:t>Área</a:t>
                      </a:r>
                      <a:r>
                        <a:rPr kumimoji="0" lang="es-ES_tradnl" sz="1800" b="0" i="0" u="none" strike="noStrike" cap="none" normalizeH="0" baseline="0" smtClean="0">
                          <a:ln>
                            <a:noFill/>
                          </a:ln>
                          <a:solidFill>
                            <a:srgbClr val="000000"/>
                          </a:solidFill>
                          <a:effectLst/>
                          <a:latin typeface="Century Gothic" pitchFamily="34" charset="0"/>
                          <a:cs typeface="Times New Roman" charset="0"/>
                        </a:rPr>
                        <a:t> de la actividad económica.</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Primarias, secundarias, terciarias.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accent2"/>
                          </a:solidFill>
                          <a:effectLst/>
                          <a:latin typeface="Century Gothic" pitchFamily="34" charset="0"/>
                          <a:cs typeface="Times New Roman" charset="0"/>
                        </a:rPr>
                        <a:t>Rubro</a:t>
                      </a:r>
                      <a:r>
                        <a:rPr kumimoji="0" lang="es-ES_tradnl" sz="1800" b="0" i="0" u="none" strike="noStrike" cap="none" normalizeH="0" baseline="0" smtClean="0">
                          <a:ln>
                            <a:noFill/>
                          </a:ln>
                          <a:solidFill>
                            <a:srgbClr val="000000"/>
                          </a:solidFill>
                          <a:effectLst/>
                          <a:latin typeface="Century Gothic" pitchFamily="34" charset="0"/>
                          <a:cs typeface="Times New Roman" charset="0"/>
                        </a:rPr>
                        <a:t> al que se dedican.</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Metalúrgicas, textiles, alimenticias.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accent2"/>
                          </a:solidFill>
                          <a:effectLst/>
                          <a:latin typeface="Century Gothic" pitchFamily="34" charset="0"/>
                          <a:cs typeface="Times New Roman" charset="0"/>
                        </a:rPr>
                        <a:t>Número de trabajadores</a:t>
                      </a:r>
                      <a:r>
                        <a:rPr kumimoji="0" lang="es-ES_tradnl" sz="1800" b="0" i="0" u="none" strike="noStrike" cap="none" normalizeH="0" baseline="0" smtClean="0">
                          <a:ln>
                            <a:noFill/>
                          </a:ln>
                          <a:solidFill>
                            <a:srgbClr val="000000"/>
                          </a:solidFill>
                          <a:effectLst/>
                          <a:latin typeface="Century Gothic" pitchFamily="34" charset="0"/>
                          <a:cs typeface="Times New Roman" charset="0"/>
                        </a:rPr>
                        <a:t> o capital que poseen.</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Pequeñas, medianas y grandes.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Forma legal o </a:t>
                      </a:r>
                      <a:r>
                        <a:rPr kumimoji="0" lang="es-ES_tradnl" sz="1800" b="1" i="0" u="none" strike="noStrike" cap="none" normalizeH="0" baseline="0" smtClean="0">
                          <a:ln>
                            <a:noFill/>
                          </a:ln>
                          <a:solidFill>
                            <a:schemeClr val="accent2"/>
                          </a:solidFill>
                          <a:effectLst/>
                          <a:latin typeface="Century Gothic" pitchFamily="34" charset="0"/>
                          <a:cs typeface="Times New Roman" charset="0"/>
                        </a:rPr>
                        <a:t>tipo de sociedad</a:t>
                      </a:r>
                      <a:r>
                        <a:rPr kumimoji="0" lang="es-ES_tradnl" sz="1800" b="0" i="0" u="none" strike="noStrike" cap="none" normalizeH="0" baseline="0" smtClean="0">
                          <a:ln>
                            <a:noFill/>
                          </a:ln>
                          <a:solidFill>
                            <a:srgbClr val="000000"/>
                          </a:solidFill>
                          <a:effectLst/>
                          <a:latin typeface="Century Gothic" pitchFamily="34" charset="0"/>
                          <a:cs typeface="Times New Roman" charset="0"/>
                        </a:rPr>
                        <a:t>.</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Individuales, anónimas, corporaciones.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accent2"/>
                          </a:solidFill>
                          <a:effectLst/>
                          <a:latin typeface="Century Gothic" pitchFamily="34" charset="0"/>
                          <a:cs typeface="Times New Roman" charset="0"/>
                        </a:rPr>
                        <a:t>Presencia</a:t>
                      </a:r>
                      <a:r>
                        <a:rPr kumimoji="0" lang="es-ES_tradnl" sz="1800" b="0" i="0" u="none" strike="noStrike" cap="none" normalizeH="0" baseline="0" smtClean="0">
                          <a:ln>
                            <a:noFill/>
                          </a:ln>
                          <a:solidFill>
                            <a:srgbClr val="000000"/>
                          </a:solidFill>
                          <a:effectLst/>
                          <a:latin typeface="Century Gothic" pitchFamily="34" charset="0"/>
                          <a:cs typeface="Times New Roman" charset="0"/>
                        </a:rPr>
                        <a:t> geográfica.</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Nacionales, regionales, trasnacionales.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chemeClr val="accent2"/>
                          </a:solidFill>
                          <a:effectLst/>
                          <a:latin typeface="Century Gothic" pitchFamily="34" charset="0"/>
                          <a:cs typeface="Times New Roman" charset="0"/>
                        </a:rPr>
                        <a:t>Propiedad del capital</a:t>
                      </a:r>
                      <a:r>
                        <a:rPr kumimoji="0" lang="es-ES_tradnl" sz="1800" b="0" i="0" u="none" strike="noStrike" cap="none" normalizeH="0" baseline="0" smtClean="0">
                          <a:ln>
                            <a:noFill/>
                          </a:ln>
                          <a:solidFill>
                            <a:srgbClr val="000000"/>
                          </a:solidFill>
                          <a:effectLst/>
                          <a:latin typeface="Century Gothic" pitchFamily="34" charset="0"/>
                          <a:cs typeface="Times New Roman" charset="0"/>
                        </a:rPr>
                        <a:t>.</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entury Gothic" pitchFamily="34" charset="0"/>
                          <a:cs typeface="Times New Roman" charset="0"/>
                        </a:rPr>
                        <a:t>Privadas, públicas y mixtas.</a:t>
                      </a:r>
                      <a:endParaRPr kumimoji="0" lang="es-ES_tradnl" sz="1800" b="0" i="0" u="none" strike="noStrike" cap="none" normalizeH="0" baseline="0" smtClean="0">
                        <a:ln>
                          <a:noFill/>
                        </a:ln>
                        <a:solidFill>
                          <a:schemeClr val="tx1"/>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9294" name="Text Box 30"/>
          <p:cNvSpPr txBox="1">
            <a:spLocks noChangeArrowheads="1"/>
          </p:cNvSpPr>
          <p:nvPr/>
        </p:nvSpPr>
        <p:spPr bwMode="auto">
          <a:xfrm>
            <a:off x="1527175" y="5942013"/>
            <a:ext cx="788988"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2" action="ppaction://hlinksldjump"/>
              </a:rPr>
              <a:t>atrás</a:t>
            </a:r>
            <a:endParaRPr lang="es-ES"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926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1000"/>
                                  </p:stCondLst>
                                  <p:childTnLst>
                                    <p:set>
                                      <p:cBhvr>
                                        <p:cTn id="9" dur="1" fill="hold">
                                          <p:stCondLst>
                                            <p:cond delay="0"/>
                                          </p:stCondLst>
                                        </p:cTn>
                                        <p:tgtEl>
                                          <p:spTgt spid="139268"/>
                                        </p:tgtEl>
                                        <p:attrNameLst>
                                          <p:attrName>style.visibility</p:attrName>
                                        </p:attrNameLst>
                                      </p:cBhvr>
                                      <p:to>
                                        <p:strVal val="visible"/>
                                      </p:to>
                                    </p:set>
                                    <p:anim calcmode="lin" valueType="num">
                                      <p:cBhvr>
                                        <p:cTn id="10" dur="500" fill="hold"/>
                                        <p:tgtEl>
                                          <p:spTgt spid="139268"/>
                                        </p:tgtEl>
                                        <p:attrNameLst>
                                          <p:attrName>ppt_w</p:attrName>
                                        </p:attrNameLst>
                                      </p:cBhvr>
                                      <p:tavLst>
                                        <p:tav tm="0">
                                          <p:val>
                                            <p:fltVal val="0"/>
                                          </p:val>
                                        </p:tav>
                                        <p:tav tm="100000">
                                          <p:val>
                                            <p:strVal val="#ppt_w"/>
                                          </p:val>
                                        </p:tav>
                                      </p:tavLst>
                                    </p:anim>
                                    <p:anim calcmode="lin" valueType="num">
                                      <p:cBhvr>
                                        <p:cTn id="11" dur="500" fill="hold"/>
                                        <p:tgtEl>
                                          <p:spTgt spid="1392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38175" y="762000"/>
            <a:ext cx="8505825" cy="519113"/>
          </a:xfrm>
          <a:prstGeom prst="rect">
            <a:avLst/>
          </a:prstGeom>
          <a:noFill/>
          <a:ln w="9525">
            <a:noFill/>
            <a:miter lim="800000"/>
            <a:headEnd/>
            <a:tailEnd/>
          </a:ln>
          <a:effectLst/>
        </p:spPr>
        <p:txBody>
          <a:bodyPr wrap="none">
            <a:spAutoFit/>
          </a:bodyPr>
          <a:lstStyle/>
          <a:p>
            <a:pPr algn="ctr"/>
            <a:r>
              <a:rPr lang="es-ES" sz="2800" b="1">
                <a:solidFill>
                  <a:srgbClr val="FF0000"/>
                </a:solidFill>
                <a:latin typeface="Century Gothic" pitchFamily="34" charset="0"/>
              </a:rPr>
              <a:t>Para su funcionamiento, toda empresa requiere</a:t>
            </a:r>
            <a:r>
              <a:rPr lang="es-ES" sz="2400" b="1">
                <a:latin typeface="Century Gothic" pitchFamily="34" charset="0"/>
              </a:rPr>
              <a:t>:</a:t>
            </a:r>
          </a:p>
        </p:txBody>
      </p:sp>
      <p:sp>
        <p:nvSpPr>
          <p:cNvPr id="140291" name="Text Box 3"/>
          <p:cNvSpPr txBox="1">
            <a:spLocks noChangeArrowheads="1"/>
          </p:cNvSpPr>
          <p:nvPr/>
        </p:nvSpPr>
        <p:spPr bwMode="auto">
          <a:xfrm>
            <a:off x="1835150" y="2205038"/>
            <a:ext cx="1528763" cy="701675"/>
          </a:xfrm>
          <a:prstGeom prst="rect">
            <a:avLst/>
          </a:prstGeom>
          <a:noFill/>
          <a:ln w="9525">
            <a:noFill/>
            <a:miter lim="800000"/>
            <a:headEnd/>
            <a:tailEnd/>
          </a:ln>
          <a:effectLst/>
        </p:spPr>
        <p:txBody>
          <a:bodyPr wrap="none">
            <a:spAutoFit/>
          </a:bodyPr>
          <a:lstStyle/>
          <a:p>
            <a:pPr algn="ctr"/>
            <a:r>
              <a:rPr lang="es-ES" sz="2000" b="1">
                <a:latin typeface="Century Gothic" pitchFamily="34" charset="0"/>
              </a:rPr>
              <a:t>Considerar</a:t>
            </a:r>
          </a:p>
          <a:p>
            <a:pPr algn="ctr"/>
            <a:r>
              <a:rPr lang="es-ES" sz="2000" b="1">
                <a:latin typeface="Century Gothic" pitchFamily="34" charset="0"/>
              </a:rPr>
              <a:t>costos fijos</a:t>
            </a:r>
          </a:p>
        </p:txBody>
      </p:sp>
      <p:sp>
        <p:nvSpPr>
          <p:cNvPr id="140292" name="Text Box 4"/>
          <p:cNvSpPr txBox="1">
            <a:spLocks noChangeArrowheads="1"/>
          </p:cNvSpPr>
          <p:nvPr/>
        </p:nvSpPr>
        <p:spPr bwMode="auto">
          <a:xfrm>
            <a:off x="1331913" y="4797425"/>
            <a:ext cx="2162175" cy="701675"/>
          </a:xfrm>
          <a:prstGeom prst="rect">
            <a:avLst/>
          </a:prstGeom>
          <a:noFill/>
          <a:ln w="9525">
            <a:noFill/>
            <a:miter lim="800000"/>
            <a:headEnd/>
            <a:tailEnd/>
          </a:ln>
          <a:effectLst/>
        </p:spPr>
        <p:txBody>
          <a:bodyPr wrap="none">
            <a:spAutoFit/>
          </a:bodyPr>
          <a:lstStyle/>
          <a:p>
            <a:pPr algn="ctr"/>
            <a:r>
              <a:rPr lang="es-ES" sz="2000" b="1">
                <a:latin typeface="Century Gothic" pitchFamily="34" charset="0"/>
              </a:rPr>
              <a:t>Considerar</a:t>
            </a:r>
          </a:p>
          <a:p>
            <a:pPr algn="ctr"/>
            <a:r>
              <a:rPr lang="es-ES" sz="2000" b="1">
                <a:latin typeface="Century Gothic" pitchFamily="34" charset="0"/>
              </a:rPr>
              <a:t>costos variables</a:t>
            </a:r>
          </a:p>
        </p:txBody>
      </p:sp>
      <p:grpSp>
        <p:nvGrpSpPr>
          <p:cNvPr id="2" name="Group 5"/>
          <p:cNvGrpSpPr>
            <a:grpSpLocks/>
          </p:cNvGrpSpPr>
          <p:nvPr/>
        </p:nvGrpSpPr>
        <p:grpSpPr bwMode="auto">
          <a:xfrm>
            <a:off x="4140200" y="1844675"/>
            <a:ext cx="3097213" cy="1873250"/>
            <a:chOff x="2608" y="1162"/>
            <a:chExt cx="1951" cy="1180"/>
          </a:xfrm>
        </p:grpSpPr>
        <p:pic>
          <p:nvPicPr>
            <p:cNvPr id="140294" name="Picture 6" descr="energia"/>
            <p:cNvPicPr>
              <a:picLocks noChangeAspect="1" noChangeArrowheads="1"/>
            </p:cNvPicPr>
            <p:nvPr/>
          </p:nvPicPr>
          <p:blipFill>
            <a:blip r:embed="rId2" cstate="print"/>
            <a:srcRect/>
            <a:stretch>
              <a:fillRect/>
            </a:stretch>
          </p:blipFill>
          <p:spPr bwMode="auto">
            <a:xfrm>
              <a:off x="2608" y="1162"/>
              <a:ext cx="779" cy="1180"/>
            </a:xfrm>
            <a:prstGeom prst="rect">
              <a:avLst/>
            </a:prstGeom>
            <a:noFill/>
            <a:ln w="38100" cmpd="dbl">
              <a:solidFill>
                <a:schemeClr val="tx1"/>
              </a:solidFill>
              <a:miter lim="800000"/>
              <a:headEnd/>
              <a:tailEnd/>
            </a:ln>
          </p:spPr>
        </p:pic>
        <p:sp>
          <p:nvSpPr>
            <p:cNvPr id="140295" name="Text Box 7"/>
            <p:cNvSpPr txBox="1">
              <a:spLocks noChangeArrowheads="1"/>
            </p:cNvSpPr>
            <p:nvPr/>
          </p:nvSpPr>
          <p:spPr bwMode="auto">
            <a:xfrm>
              <a:off x="3424" y="1207"/>
              <a:ext cx="1135" cy="250"/>
            </a:xfrm>
            <a:prstGeom prst="rect">
              <a:avLst/>
            </a:prstGeom>
            <a:noFill/>
            <a:ln w="9525">
              <a:noFill/>
              <a:miter lim="800000"/>
              <a:headEnd/>
              <a:tailEnd/>
            </a:ln>
            <a:effectLst/>
          </p:spPr>
          <p:txBody>
            <a:bodyPr wrap="none">
              <a:spAutoFit/>
            </a:bodyPr>
            <a:lstStyle/>
            <a:p>
              <a:r>
                <a:rPr lang="es-ES" sz="2000">
                  <a:latin typeface="Century Gothic" pitchFamily="34" charset="0"/>
                </a:rPr>
                <a:t>Gastos en luz</a:t>
              </a:r>
            </a:p>
          </p:txBody>
        </p:sp>
      </p:grpSp>
      <p:grpSp>
        <p:nvGrpSpPr>
          <p:cNvPr id="3" name="Group 8"/>
          <p:cNvGrpSpPr>
            <a:grpSpLocks/>
          </p:cNvGrpSpPr>
          <p:nvPr/>
        </p:nvGrpSpPr>
        <p:grpSpPr bwMode="auto">
          <a:xfrm>
            <a:off x="3635375" y="4292600"/>
            <a:ext cx="5041900" cy="1895475"/>
            <a:chOff x="2290" y="2704"/>
            <a:chExt cx="3176" cy="1194"/>
          </a:xfrm>
        </p:grpSpPr>
        <p:pic>
          <p:nvPicPr>
            <p:cNvPr id="140297" name="Picture 9" descr="3pag3"/>
            <p:cNvPicPr>
              <a:picLocks noChangeAspect="1" noChangeArrowheads="1"/>
            </p:cNvPicPr>
            <p:nvPr/>
          </p:nvPicPr>
          <p:blipFill>
            <a:blip r:embed="rId3" cstate="print"/>
            <a:srcRect/>
            <a:stretch>
              <a:fillRect/>
            </a:stretch>
          </p:blipFill>
          <p:spPr bwMode="auto">
            <a:xfrm>
              <a:off x="2290" y="2704"/>
              <a:ext cx="1800" cy="1194"/>
            </a:xfrm>
            <a:prstGeom prst="rect">
              <a:avLst/>
            </a:prstGeom>
            <a:noFill/>
            <a:ln w="38100" cmpd="dbl">
              <a:solidFill>
                <a:schemeClr val="tx1"/>
              </a:solidFill>
              <a:miter lim="800000"/>
              <a:headEnd/>
              <a:tailEnd/>
            </a:ln>
          </p:spPr>
        </p:pic>
        <p:sp>
          <p:nvSpPr>
            <p:cNvPr id="140298" name="Text Box 10"/>
            <p:cNvSpPr txBox="1">
              <a:spLocks noChangeArrowheads="1"/>
            </p:cNvSpPr>
            <p:nvPr/>
          </p:nvSpPr>
          <p:spPr bwMode="auto">
            <a:xfrm>
              <a:off x="4105" y="2704"/>
              <a:ext cx="1361" cy="250"/>
            </a:xfrm>
            <a:prstGeom prst="rect">
              <a:avLst/>
            </a:prstGeom>
            <a:noFill/>
            <a:ln w="9525">
              <a:noFill/>
              <a:miter lim="800000"/>
              <a:headEnd/>
              <a:tailEnd/>
            </a:ln>
            <a:effectLst/>
          </p:spPr>
          <p:txBody>
            <a:bodyPr>
              <a:spAutoFit/>
            </a:bodyPr>
            <a:lstStyle/>
            <a:p>
              <a:r>
                <a:rPr lang="es-ES" sz="2000">
                  <a:latin typeface="Century Gothic" pitchFamily="34" charset="0"/>
                </a:rPr>
                <a:t>Mano de obra</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0291"/>
                                        </p:tgtEl>
                                        <p:attrNameLst>
                                          <p:attrName>style.visibility</p:attrName>
                                        </p:attrNameLst>
                                      </p:cBhvr>
                                      <p:to>
                                        <p:strVal val="visible"/>
                                      </p:to>
                                    </p:set>
                                    <p:anim calcmode="lin" valueType="num">
                                      <p:cBhvr>
                                        <p:cTn id="10" dur="500" fill="hold"/>
                                        <p:tgtEl>
                                          <p:spTgt spid="140291"/>
                                        </p:tgtEl>
                                        <p:attrNameLst>
                                          <p:attrName>ppt_w</p:attrName>
                                        </p:attrNameLst>
                                      </p:cBhvr>
                                      <p:tavLst>
                                        <p:tav tm="0">
                                          <p:val>
                                            <p:fltVal val="0"/>
                                          </p:val>
                                        </p:tav>
                                        <p:tav tm="100000">
                                          <p:val>
                                            <p:strVal val="#ppt_w"/>
                                          </p:val>
                                        </p:tav>
                                      </p:tavLst>
                                    </p:anim>
                                    <p:anim calcmode="lin" valueType="num">
                                      <p:cBhvr>
                                        <p:cTn id="11" dur="500" fill="hold"/>
                                        <p:tgtEl>
                                          <p:spTgt spid="140291"/>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par>
                          <p:cTn id="15" fill="hold">
                            <p:stCondLst>
                              <p:cond delay="1500"/>
                            </p:stCondLst>
                            <p:childTnLst>
                              <p:par>
                                <p:cTn id="16" presetID="23" presetClass="entr" presetSubtype="16" fill="hold" grpId="0" nodeType="afterEffect">
                                  <p:stCondLst>
                                    <p:cond delay="2000"/>
                                  </p:stCondLst>
                                  <p:childTnLst>
                                    <p:set>
                                      <p:cBhvr>
                                        <p:cTn id="17" dur="1" fill="hold">
                                          <p:stCondLst>
                                            <p:cond delay="0"/>
                                          </p:stCondLst>
                                        </p:cTn>
                                        <p:tgtEl>
                                          <p:spTgt spid="140292"/>
                                        </p:tgtEl>
                                        <p:attrNameLst>
                                          <p:attrName>style.visibility</p:attrName>
                                        </p:attrNameLst>
                                      </p:cBhvr>
                                      <p:to>
                                        <p:strVal val="visible"/>
                                      </p:to>
                                    </p:set>
                                    <p:anim calcmode="lin" valueType="num">
                                      <p:cBhvr>
                                        <p:cTn id="18" dur="500" fill="hold"/>
                                        <p:tgtEl>
                                          <p:spTgt spid="140292"/>
                                        </p:tgtEl>
                                        <p:attrNameLst>
                                          <p:attrName>ppt_w</p:attrName>
                                        </p:attrNameLst>
                                      </p:cBhvr>
                                      <p:tavLst>
                                        <p:tav tm="0">
                                          <p:val>
                                            <p:fltVal val="0"/>
                                          </p:val>
                                        </p:tav>
                                        <p:tav tm="100000">
                                          <p:val>
                                            <p:strVal val="#ppt_w"/>
                                          </p:val>
                                        </p:tav>
                                      </p:tavLst>
                                    </p:anim>
                                    <p:anim calcmode="lin" valueType="num">
                                      <p:cBhvr>
                                        <p:cTn id="19" dur="500" fill="hold"/>
                                        <p:tgtEl>
                                          <p:spTgt spid="140292"/>
                                        </p:tgtEl>
                                        <p:attrNameLst>
                                          <p:attrName>ppt_h</p:attrName>
                                        </p:attrNameLst>
                                      </p:cBhvr>
                                      <p:tavLst>
                                        <p:tav tm="0">
                                          <p:val>
                                            <p:fltVal val="0"/>
                                          </p:val>
                                        </p:tav>
                                        <p:tav tm="100000">
                                          <p:val>
                                            <p:strVal val="#ppt_h"/>
                                          </p:val>
                                        </p:tav>
                                      </p:tavLst>
                                    </p:anim>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P spid="14029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425575" y="736600"/>
            <a:ext cx="6746875"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effectLst>
                  <a:outerShdw blurRad="38100" dist="38100" dir="2700000" algn="tl">
                    <a:srgbClr val="C0C0C0"/>
                  </a:outerShdw>
                </a:effectLst>
                <a:latin typeface="Century Gothic" pitchFamily="34" charset="0"/>
              </a:rPr>
              <a:t>2. ¿QUÉ CARACTERÍSTICAS PRESENTA </a:t>
            </a:r>
          </a:p>
          <a:p>
            <a:pPr algn="ctr" fontAlgn="ctr"/>
            <a:r>
              <a:rPr lang="es-ES_tradnl" sz="2800" b="1">
                <a:solidFill>
                  <a:srgbClr val="FF0000"/>
                </a:solidFill>
                <a:effectLst>
                  <a:outerShdw blurRad="38100" dist="38100" dir="2700000" algn="tl">
                    <a:srgbClr val="C0C0C0"/>
                  </a:outerShdw>
                </a:effectLst>
                <a:latin typeface="Century Gothic" pitchFamily="34" charset="0"/>
              </a:rPr>
              <a:t>EL EMPLEO EN CHILE?</a:t>
            </a:r>
          </a:p>
        </p:txBody>
      </p:sp>
      <p:sp>
        <p:nvSpPr>
          <p:cNvPr id="141315" name="Text Box 3"/>
          <p:cNvSpPr txBox="1">
            <a:spLocks noChangeArrowheads="1"/>
          </p:cNvSpPr>
          <p:nvPr/>
        </p:nvSpPr>
        <p:spPr bwMode="auto">
          <a:xfrm>
            <a:off x="2459038" y="1911350"/>
            <a:ext cx="5553075" cy="457200"/>
          </a:xfrm>
          <a:prstGeom prst="rect">
            <a:avLst/>
          </a:prstGeom>
          <a:noFill/>
          <a:ln w="9525">
            <a:noFill/>
            <a:miter lim="800000"/>
            <a:headEnd/>
            <a:tailEnd/>
          </a:ln>
          <a:effectLst/>
        </p:spPr>
        <p:txBody>
          <a:bodyPr wrap="none">
            <a:spAutoFit/>
          </a:bodyPr>
          <a:lstStyle/>
          <a:p>
            <a:pPr algn="ctr"/>
            <a:r>
              <a:rPr lang="es-ES" sz="2400" b="1">
                <a:latin typeface="Century Gothic" pitchFamily="34" charset="0"/>
              </a:rPr>
              <a:t>La población labora en actividades</a:t>
            </a:r>
            <a:r>
              <a:rPr lang="es-ES" sz="2400" b="1"/>
              <a:t> </a:t>
            </a:r>
          </a:p>
        </p:txBody>
      </p:sp>
      <p:sp>
        <p:nvSpPr>
          <p:cNvPr id="141316" name="AutoShape 4"/>
          <p:cNvSpPr>
            <a:spLocks noChangeArrowheads="1"/>
          </p:cNvSpPr>
          <p:nvPr/>
        </p:nvSpPr>
        <p:spPr bwMode="auto">
          <a:xfrm>
            <a:off x="2195513" y="2492375"/>
            <a:ext cx="485775" cy="576263"/>
          </a:xfrm>
          <a:prstGeom prst="downArrow">
            <a:avLst>
              <a:gd name="adj1" fmla="val 50000"/>
              <a:gd name="adj2" fmla="val 29657"/>
            </a:avLst>
          </a:prstGeom>
          <a:solidFill>
            <a:srgbClr val="33CCCC">
              <a:alpha val="35001"/>
            </a:srgbClr>
          </a:solidFill>
          <a:ln w="9525">
            <a:solidFill>
              <a:schemeClr val="tx1"/>
            </a:solidFill>
            <a:miter lim="800000"/>
            <a:headEnd/>
            <a:tailEnd/>
          </a:ln>
          <a:effectLst/>
        </p:spPr>
        <p:txBody>
          <a:bodyPr wrap="none" anchor="ctr"/>
          <a:lstStyle/>
          <a:p>
            <a:endParaRPr lang="es-CL"/>
          </a:p>
        </p:txBody>
      </p:sp>
      <p:sp>
        <p:nvSpPr>
          <p:cNvPr id="141317" name="AutoShape 5"/>
          <p:cNvSpPr>
            <a:spLocks noChangeArrowheads="1"/>
          </p:cNvSpPr>
          <p:nvPr/>
        </p:nvSpPr>
        <p:spPr bwMode="auto">
          <a:xfrm>
            <a:off x="4932363" y="2492375"/>
            <a:ext cx="485775" cy="576263"/>
          </a:xfrm>
          <a:prstGeom prst="downArrow">
            <a:avLst>
              <a:gd name="adj1" fmla="val 50000"/>
              <a:gd name="adj2" fmla="val 29657"/>
            </a:avLst>
          </a:prstGeom>
          <a:solidFill>
            <a:srgbClr val="33CCCC">
              <a:alpha val="34000"/>
            </a:srgbClr>
          </a:solidFill>
          <a:ln w="9525">
            <a:solidFill>
              <a:schemeClr val="tx1"/>
            </a:solidFill>
            <a:miter lim="800000"/>
            <a:headEnd/>
            <a:tailEnd/>
          </a:ln>
          <a:effectLst/>
        </p:spPr>
        <p:txBody>
          <a:bodyPr wrap="none" anchor="ctr"/>
          <a:lstStyle/>
          <a:p>
            <a:endParaRPr lang="es-CL"/>
          </a:p>
        </p:txBody>
      </p:sp>
      <p:sp>
        <p:nvSpPr>
          <p:cNvPr id="141318" name="AutoShape 6"/>
          <p:cNvSpPr>
            <a:spLocks noChangeArrowheads="1"/>
          </p:cNvSpPr>
          <p:nvPr/>
        </p:nvSpPr>
        <p:spPr bwMode="auto">
          <a:xfrm>
            <a:off x="7451725" y="2492375"/>
            <a:ext cx="485775" cy="576263"/>
          </a:xfrm>
          <a:prstGeom prst="downArrow">
            <a:avLst>
              <a:gd name="adj1" fmla="val 50000"/>
              <a:gd name="adj2" fmla="val 29657"/>
            </a:avLst>
          </a:prstGeom>
          <a:solidFill>
            <a:srgbClr val="33CCCC">
              <a:alpha val="39000"/>
            </a:srgbClr>
          </a:solidFill>
          <a:ln w="9525">
            <a:solidFill>
              <a:schemeClr val="tx1"/>
            </a:solidFill>
            <a:miter lim="800000"/>
            <a:headEnd/>
            <a:tailEnd/>
          </a:ln>
          <a:effectLst/>
        </p:spPr>
        <p:txBody>
          <a:bodyPr wrap="none" anchor="ctr"/>
          <a:lstStyle/>
          <a:p>
            <a:endParaRPr lang="es-CL"/>
          </a:p>
        </p:txBody>
      </p:sp>
      <p:grpSp>
        <p:nvGrpSpPr>
          <p:cNvPr id="2" name="Group 7"/>
          <p:cNvGrpSpPr>
            <a:grpSpLocks/>
          </p:cNvGrpSpPr>
          <p:nvPr/>
        </p:nvGrpSpPr>
        <p:grpSpPr bwMode="auto">
          <a:xfrm>
            <a:off x="1476375" y="3213100"/>
            <a:ext cx="2160588" cy="2486025"/>
            <a:chOff x="930" y="2024"/>
            <a:chExt cx="1361" cy="1566"/>
          </a:xfrm>
        </p:grpSpPr>
        <p:sp>
          <p:nvSpPr>
            <p:cNvPr id="141320" name="Text Box 8"/>
            <p:cNvSpPr txBox="1">
              <a:spLocks noChangeArrowheads="1"/>
            </p:cNvSpPr>
            <p:nvPr/>
          </p:nvSpPr>
          <p:spPr bwMode="auto">
            <a:xfrm>
              <a:off x="1020" y="2024"/>
              <a:ext cx="1107" cy="442"/>
            </a:xfrm>
            <a:prstGeom prst="rect">
              <a:avLst/>
            </a:prstGeom>
            <a:noFill/>
            <a:ln w="9525">
              <a:noFill/>
              <a:miter lim="800000"/>
              <a:headEnd/>
              <a:tailEnd/>
            </a:ln>
            <a:effectLst/>
          </p:spPr>
          <p:txBody>
            <a:bodyPr wrap="none">
              <a:spAutoFit/>
            </a:bodyPr>
            <a:lstStyle/>
            <a:p>
              <a:pPr algn="ctr"/>
              <a:r>
                <a:rPr lang="es-ES" sz="2000">
                  <a:latin typeface="Century Gothic" pitchFamily="34" charset="0"/>
                </a:rPr>
                <a:t>Primarias</a:t>
              </a:r>
            </a:p>
            <a:p>
              <a:pPr algn="ctr"/>
              <a:r>
                <a:rPr lang="es-ES" sz="2000">
                  <a:latin typeface="Century Gothic" pitchFamily="34" charset="0"/>
                </a:rPr>
                <a:t>o extractivas</a:t>
              </a:r>
            </a:p>
          </p:txBody>
        </p:sp>
        <p:pic>
          <p:nvPicPr>
            <p:cNvPr id="141321" name="Picture 9" descr="ganaderia"/>
            <p:cNvPicPr>
              <a:picLocks noChangeAspect="1" noChangeArrowheads="1"/>
            </p:cNvPicPr>
            <p:nvPr/>
          </p:nvPicPr>
          <p:blipFill>
            <a:blip r:embed="rId2" cstate="print"/>
            <a:srcRect/>
            <a:stretch>
              <a:fillRect/>
            </a:stretch>
          </p:blipFill>
          <p:spPr bwMode="auto">
            <a:xfrm>
              <a:off x="930" y="2523"/>
              <a:ext cx="1361" cy="1067"/>
            </a:xfrm>
            <a:prstGeom prst="rect">
              <a:avLst/>
            </a:prstGeom>
            <a:noFill/>
            <a:ln w="38100" cmpd="dbl">
              <a:solidFill>
                <a:schemeClr val="tx1"/>
              </a:solidFill>
              <a:miter lim="800000"/>
              <a:headEnd/>
              <a:tailEnd/>
            </a:ln>
          </p:spPr>
        </p:pic>
      </p:grpSp>
      <p:grpSp>
        <p:nvGrpSpPr>
          <p:cNvPr id="3" name="Group 10"/>
          <p:cNvGrpSpPr>
            <a:grpSpLocks/>
          </p:cNvGrpSpPr>
          <p:nvPr/>
        </p:nvGrpSpPr>
        <p:grpSpPr bwMode="auto">
          <a:xfrm>
            <a:off x="6659563" y="3187700"/>
            <a:ext cx="2152650" cy="2365375"/>
            <a:chOff x="4195" y="2008"/>
            <a:chExt cx="1356" cy="1490"/>
          </a:xfrm>
        </p:grpSpPr>
        <p:sp>
          <p:nvSpPr>
            <p:cNvPr id="141323" name="Text Box 11"/>
            <p:cNvSpPr txBox="1">
              <a:spLocks noChangeArrowheads="1"/>
            </p:cNvSpPr>
            <p:nvPr/>
          </p:nvSpPr>
          <p:spPr bwMode="auto">
            <a:xfrm>
              <a:off x="4379" y="2008"/>
              <a:ext cx="994" cy="442"/>
            </a:xfrm>
            <a:prstGeom prst="rect">
              <a:avLst/>
            </a:prstGeom>
            <a:noFill/>
            <a:ln w="9525">
              <a:noFill/>
              <a:miter lim="800000"/>
              <a:headEnd/>
              <a:tailEnd/>
            </a:ln>
            <a:effectLst/>
          </p:spPr>
          <p:txBody>
            <a:bodyPr wrap="none">
              <a:spAutoFit/>
            </a:bodyPr>
            <a:lstStyle/>
            <a:p>
              <a:pPr algn="ctr"/>
              <a:r>
                <a:rPr lang="es-ES" sz="2000" b="1" u="sng">
                  <a:latin typeface="Century Gothic" pitchFamily="34" charset="0"/>
                  <a:hlinkClick r:id="rId3" action="ppaction://hlinksldjump"/>
                </a:rPr>
                <a:t>Terciarias o</a:t>
              </a:r>
            </a:p>
            <a:p>
              <a:pPr algn="ctr"/>
              <a:r>
                <a:rPr lang="es-ES" sz="2000" b="1" u="sng">
                  <a:latin typeface="Century Gothic" pitchFamily="34" charset="0"/>
                  <a:hlinkClick r:id="rId3" action="ppaction://hlinksldjump"/>
                </a:rPr>
                <a:t>servicios</a:t>
              </a:r>
              <a:endParaRPr lang="es-ES" sz="2000" b="1">
                <a:latin typeface="Century Gothic" pitchFamily="34" charset="0"/>
              </a:endParaRPr>
            </a:p>
          </p:txBody>
        </p:sp>
        <p:pic>
          <p:nvPicPr>
            <p:cNvPr id="141324" name="Picture 12" descr="taxistas"/>
            <p:cNvPicPr>
              <a:picLocks noChangeAspect="1" noChangeArrowheads="1"/>
            </p:cNvPicPr>
            <p:nvPr/>
          </p:nvPicPr>
          <p:blipFill>
            <a:blip r:embed="rId4" cstate="print"/>
            <a:srcRect/>
            <a:stretch>
              <a:fillRect/>
            </a:stretch>
          </p:blipFill>
          <p:spPr bwMode="auto">
            <a:xfrm>
              <a:off x="4195" y="2568"/>
              <a:ext cx="1356" cy="930"/>
            </a:xfrm>
            <a:prstGeom prst="rect">
              <a:avLst/>
            </a:prstGeom>
            <a:noFill/>
            <a:ln w="38100" cmpd="dbl">
              <a:solidFill>
                <a:schemeClr val="tx1"/>
              </a:solidFill>
              <a:miter lim="800000"/>
              <a:headEnd/>
              <a:tailEnd/>
            </a:ln>
          </p:spPr>
        </p:pic>
      </p:grpSp>
      <p:grpSp>
        <p:nvGrpSpPr>
          <p:cNvPr id="4" name="Group 13"/>
          <p:cNvGrpSpPr>
            <a:grpSpLocks/>
          </p:cNvGrpSpPr>
          <p:nvPr/>
        </p:nvGrpSpPr>
        <p:grpSpPr bwMode="auto">
          <a:xfrm>
            <a:off x="4140200" y="3141663"/>
            <a:ext cx="2146300" cy="2508250"/>
            <a:chOff x="2649" y="2008"/>
            <a:chExt cx="1352" cy="1580"/>
          </a:xfrm>
        </p:grpSpPr>
        <p:sp>
          <p:nvSpPr>
            <p:cNvPr id="141326" name="Text Box 14"/>
            <p:cNvSpPr txBox="1">
              <a:spLocks noChangeArrowheads="1"/>
            </p:cNvSpPr>
            <p:nvPr/>
          </p:nvSpPr>
          <p:spPr bwMode="auto">
            <a:xfrm>
              <a:off x="2649" y="2008"/>
              <a:ext cx="1352" cy="442"/>
            </a:xfrm>
            <a:prstGeom prst="rect">
              <a:avLst/>
            </a:prstGeom>
            <a:noFill/>
            <a:ln w="9525">
              <a:noFill/>
              <a:miter lim="800000"/>
              <a:headEnd/>
              <a:tailEnd/>
            </a:ln>
            <a:effectLst/>
          </p:spPr>
          <p:txBody>
            <a:bodyPr wrap="none">
              <a:spAutoFit/>
            </a:bodyPr>
            <a:lstStyle/>
            <a:p>
              <a:pPr algn="ctr"/>
              <a:r>
                <a:rPr lang="es-ES" sz="2000">
                  <a:latin typeface="Century Gothic" pitchFamily="34" charset="0"/>
                </a:rPr>
                <a:t>Secundarias o</a:t>
              </a:r>
            </a:p>
            <a:p>
              <a:pPr algn="ctr"/>
              <a:r>
                <a:rPr lang="es-ES" sz="2000">
                  <a:latin typeface="Century Gothic" pitchFamily="34" charset="0"/>
                </a:rPr>
                <a:t>Manufactureras</a:t>
              </a:r>
            </a:p>
          </p:txBody>
        </p:sp>
        <p:pic>
          <p:nvPicPr>
            <p:cNvPr id="141327" name="Picture 15" descr="obreros"/>
            <p:cNvPicPr>
              <a:picLocks noChangeAspect="1" noChangeArrowheads="1"/>
            </p:cNvPicPr>
            <p:nvPr/>
          </p:nvPicPr>
          <p:blipFill>
            <a:blip r:embed="rId5" cstate="print"/>
            <a:srcRect/>
            <a:stretch>
              <a:fillRect/>
            </a:stretch>
          </p:blipFill>
          <p:spPr bwMode="auto">
            <a:xfrm>
              <a:off x="2835" y="2478"/>
              <a:ext cx="936" cy="1110"/>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131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1315"/>
                                        </p:tgtEl>
                                        <p:attrNameLst>
                                          <p:attrName>style.visibility</p:attrName>
                                        </p:attrNameLst>
                                      </p:cBhvr>
                                      <p:to>
                                        <p:strVal val="visible"/>
                                      </p:to>
                                    </p:set>
                                    <p:anim calcmode="lin" valueType="num">
                                      <p:cBhvr>
                                        <p:cTn id="10" dur="500" fill="hold"/>
                                        <p:tgtEl>
                                          <p:spTgt spid="141315"/>
                                        </p:tgtEl>
                                        <p:attrNameLst>
                                          <p:attrName>ppt_w</p:attrName>
                                        </p:attrNameLst>
                                      </p:cBhvr>
                                      <p:tavLst>
                                        <p:tav tm="0">
                                          <p:val>
                                            <p:fltVal val="0"/>
                                          </p:val>
                                        </p:tav>
                                        <p:tav tm="100000">
                                          <p:val>
                                            <p:strVal val="#ppt_w"/>
                                          </p:val>
                                        </p:tav>
                                      </p:tavLst>
                                    </p:anim>
                                    <p:anim calcmode="lin" valueType="num">
                                      <p:cBhvr>
                                        <p:cTn id="11" dur="500" fill="hold"/>
                                        <p:tgtEl>
                                          <p:spTgt spid="141315"/>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499"/>
                                          </p:stCondLst>
                                        </p:cTn>
                                        <p:tgtEl>
                                          <p:spTgt spid="141316"/>
                                        </p:tgtEl>
                                        <p:attrNameLst>
                                          <p:attrName>style.visibility</p:attrName>
                                        </p:attrNameLst>
                                      </p:cBhvr>
                                      <p:to>
                                        <p:strVal val="visible"/>
                                      </p:to>
                                    </p:set>
                                  </p:childTnLst>
                                </p:cTn>
                              </p:par>
                            </p:childTnLst>
                          </p:cTn>
                        </p:par>
                        <p:par>
                          <p:cTn id="15" fill="hold">
                            <p:stCondLst>
                              <p:cond delay="2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 presetClass="entr" presetSubtype="0" fill="hold" grpId="0" nodeType="afterEffect">
                                  <p:stCondLst>
                                    <p:cond delay="2000"/>
                                  </p:stCondLst>
                                  <p:childTnLst>
                                    <p:set>
                                      <p:cBhvr>
                                        <p:cTn id="22" dur="1" fill="hold">
                                          <p:stCondLst>
                                            <p:cond delay="499"/>
                                          </p:stCondLst>
                                        </p:cTn>
                                        <p:tgtEl>
                                          <p:spTgt spid="141317"/>
                                        </p:tgtEl>
                                        <p:attrNameLst>
                                          <p:attrName>style.visibility</p:attrName>
                                        </p:attrNameLst>
                                      </p:cBhvr>
                                      <p:to>
                                        <p:strVal val="visible"/>
                                      </p:to>
                                    </p:set>
                                  </p:childTnLst>
                                </p:cTn>
                              </p:par>
                            </p:childTnLst>
                          </p:cTn>
                        </p:par>
                        <p:par>
                          <p:cTn id="23" fill="hold">
                            <p:stCondLst>
                              <p:cond delay="5500"/>
                            </p:stCondLst>
                            <p:childTnLst>
                              <p:par>
                                <p:cTn id="24" presetID="2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6000"/>
                            </p:stCondLst>
                            <p:childTnLst>
                              <p:par>
                                <p:cTn id="29" presetID="1" presetClass="entr" presetSubtype="0" fill="hold" grpId="0" nodeType="afterEffect">
                                  <p:stCondLst>
                                    <p:cond delay="2000"/>
                                  </p:stCondLst>
                                  <p:childTnLst>
                                    <p:set>
                                      <p:cBhvr>
                                        <p:cTn id="30" dur="1" fill="hold">
                                          <p:stCondLst>
                                            <p:cond delay="499"/>
                                          </p:stCondLst>
                                        </p:cTn>
                                        <p:tgtEl>
                                          <p:spTgt spid="141318"/>
                                        </p:tgtEl>
                                        <p:attrNameLst>
                                          <p:attrName>style.visibility</p:attrName>
                                        </p:attrNameLst>
                                      </p:cBhvr>
                                      <p:to>
                                        <p:strVal val="visible"/>
                                      </p:to>
                                    </p:set>
                                  </p:childTnLst>
                                </p:cTn>
                              </p:par>
                            </p:childTnLst>
                          </p:cTn>
                        </p:par>
                        <p:par>
                          <p:cTn id="31" fill="hold">
                            <p:stCondLst>
                              <p:cond delay="8500"/>
                            </p:stCondLst>
                            <p:childTnLst>
                              <p:par>
                                <p:cTn id="32" presetID="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autoUpdateAnimBg="0"/>
      <p:bldP spid="141316" grpId="0" animBg="1"/>
      <p:bldP spid="141317" grpId="0" animBg="1"/>
      <p:bldP spid="1413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954213" y="981075"/>
            <a:ext cx="6251575" cy="822325"/>
          </a:xfrm>
          <a:prstGeom prst="rect">
            <a:avLst/>
          </a:prstGeom>
          <a:noFill/>
          <a:ln w="9525">
            <a:noFill/>
            <a:miter lim="800000"/>
            <a:headEnd/>
            <a:tailEnd/>
          </a:ln>
          <a:effectLst/>
        </p:spPr>
        <p:txBody>
          <a:bodyPr wrap="none">
            <a:spAutoFit/>
          </a:bodyPr>
          <a:lstStyle/>
          <a:p>
            <a:pPr algn="ctr"/>
            <a:r>
              <a:rPr lang="es-ES" sz="2400" b="1">
                <a:latin typeface="Century Gothic" pitchFamily="34" charset="0"/>
              </a:rPr>
              <a:t>En Chile, la población labora </a:t>
            </a:r>
          </a:p>
          <a:p>
            <a:pPr algn="ctr"/>
            <a:r>
              <a:rPr lang="es-ES" sz="2400" b="1">
                <a:latin typeface="Century Gothic" pitchFamily="34" charset="0"/>
              </a:rPr>
              <a:t>principalmente en actividades terciarias </a:t>
            </a:r>
          </a:p>
        </p:txBody>
      </p:sp>
      <p:sp>
        <p:nvSpPr>
          <p:cNvPr id="142339" name="Text Box 3"/>
          <p:cNvSpPr txBox="1">
            <a:spLocks noChangeArrowheads="1"/>
          </p:cNvSpPr>
          <p:nvPr/>
        </p:nvSpPr>
        <p:spPr bwMode="auto">
          <a:xfrm>
            <a:off x="2516188" y="1963738"/>
            <a:ext cx="5087937" cy="7016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Cerca del </a:t>
            </a:r>
            <a:r>
              <a:rPr lang="es-ES" sz="2000" b="1">
                <a:solidFill>
                  <a:srgbClr val="FF0000"/>
                </a:solidFill>
                <a:latin typeface="Century Gothic" pitchFamily="34" charset="0"/>
              </a:rPr>
              <a:t>60% de la población</a:t>
            </a:r>
            <a:r>
              <a:rPr lang="es-ES" sz="2000">
                <a:latin typeface="Century Gothic" pitchFamily="34" charset="0"/>
              </a:rPr>
              <a:t> trabaja </a:t>
            </a:r>
          </a:p>
          <a:p>
            <a:pPr algn="ctr"/>
            <a:r>
              <a:rPr lang="es-ES" sz="2000">
                <a:latin typeface="Century Gothic" pitchFamily="34" charset="0"/>
              </a:rPr>
              <a:t>actividades terciarias.</a:t>
            </a:r>
          </a:p>
        </p:txBody>
      </p:sp>
      <p:grpSp>
        <p:nvGrpSpPr>
          <p:cNvPr id="2" name="Group 4"/>
          <p:cNvGrpSpPr>
            <a:grpSpLocks/>
          </p:cNvGrpSpPr>
          <p:nvPr/>
        </p:nvGrpSpPr>
        <p:grpSpPr bwMode="auto">
          <a:xfrm>
            <a:off x="2843213" y="2852738"/>
            <a:ext cx="5353050" cy="3294062"/>
            <a:chOff x="1882" y="1797"/>
            <a:chExt cx="3372" cy="2075"/>
          </a:xfrm>
        </p:grpSpPr>
        <p:pic>
          <p:nvPicPr>
            <p:cNvPr id="142341" name="Picture 5" descr="MVC_494F_20050510"/>
            <p:cNvPicPr>
              <a:picLocks noChangeAspect="1" noChangeArrowheads="1"/>
            </p:cNvPicPr>
            <p:nvPr/>
          </p:nvPicPr>
          <p:blipFill>
            <a:blip r:embed="rId2" cstate="print"/>
            <a:srcRect/>
            <a:stretch>
              <a:fillRect/>
            </a:stretch>
          </p:blipFill>
          <p:spPr bwMode="auto">
            <a:xfrm>
              <a:off x="1882" y="1797"/>
              <a:ext cx="2767" cy="2075"/>
            </a:xfrm>
            <a:prstGeom prst="rect">
              <a:avLst/>
            </a:prstGeom>
            <a:noFill/>
            <a:ln w="38100" cmpd="dbl">
              <a:solidFill>
                <a:schemeClr val="tx1"/>
              </a:solidFill>
              <a:miter lim="800000"/>
              <a:headEnd/>
              <a:tailEnd/>
            </a:ln>
          </p:spPr>
        </p:pic>
        <p:sp>
          <p:nvSpPr>
            <p:cNvPr id="142342" name="Text Box 6"/>
            <p:cNvSpPr txBox="1">
              <a:spLocks noChangeArrowheads="1"/>
            </p:cNvSpPr>
            <p:nvPr/>
          </p:nvSpPr>
          <p:spPr bwMode="auto">
            <a:xfrm>
              <a:off x="4740" y="1797"/>
              <a:ext cx="514" cy="231"/>
            </a:xfrm>
            <a:prstGeom prst="rect">
              <a:avLst/>
            </a:prstGeom>
            <a:noFill/>
            <a:ln w="9525">
              <a:noFill/>
              <a:miter lim="800000"/>
              <a:headEnd/>
              <a:tailEnd/>
            </a:ln>
            <a:effectLst/>
          </p:spPr>
          <p:txBody>
            <a:bodyPr wrap="none">
              <a:spAutoFit/>
            </a:bodyPr>
            <a:lstStyle/>
            <a:p>
              <a:pPr algn="ctr"/>
              <a:r>
                <a:rPr lang="es-ES" b="1">
                  <a:latin typeface="Century Gothic" pitchFamily="34" charset="0"/>
                </a:rPr>
                <a:t>Malls </a:t>
              </a:r>
            </a:p>
          </p:txBody>
        </p:sp>
      </p:grpSp>
      <p:sp>
        <p:nvSpPr>
          <p:cNvPr id="142343" name="Text Box 7"/>
          <p:cNvSpPr txBox="1">
            <a:spLocks noChangeArrowheads="1"/>
          </p:cNvSpPr>
          <p:nvPr/>
        </p:nvSpPr>
        <p:spPr bwMode="auto">
          <a:xfrm>
            <a:off x="1455738" y="6157913"/>
            <a:ext cx="790575" cy="396875"/>
          </a:xfrm>
          <a:prstGeom prst="rect">
            <a:avLst/>
          </a:prstGeom>
          <a:noFill/>
          <a:ln w="9525">
            <a:noFill/>
            <a:miter lim="800000"/>
            <a:headEnd/>
            <a:tailEnd/>
          </a:ln>
          <a:effectLst/>
        </p:spPr>
        <p:txBody>
          <a:bodyPr wrap="none">
            <a:spAutoFit/>
          </a:bodyPr>
          <a:lstStyle/>
          <a:p>
            <a:r>
              <a:rPr lang="es-ES" sz="2000" b="1" u="sng">
                <a:latin typeface="Century Gothic" pitchFamily="34" charset="0"/>
                <a:hlinkClick r:id="rId3" action="ppaction://hlinksldjump"/>
              </a:rPr>
              <a:t>atrás</a:t>
            </a:r>
            <a:endParaRPr lang="es-ES" sz="2000"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2338"/>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2339"/>
                                        </p:tgtEl>
                                        <p:attrNameLst>
                                          <p:attrName>style.visibility</p:attrName>
                                        </p:attrNameLst>
                                      </p:cBhvr>
                                      <p:to>
                                        <p:strVal val="visible"/>
                                      </p:to>
                                    </p:set>
                                    <p:anim calcmode="lin" valueType="num">
                                      <p:cBhvr>
                                        <p:cTn id="10" dur="500" fill="hold"/>
                                        <p:tgtEl>
                                          <p:spTgt spid="142339"/>
                                        </p:tgtEl>
                                        <p:attrNameLst>
                                          <p:attrName>ppt_w</p:attrName>
                                        </p:attrNameLst>
                                      </p:cBhvr>
                                      <p:tavLst>
                                        <p:tav tm="0">
                                          <p:val>
                                            <p:fltVal val="0"/>
                                          </p:val>
                                        </p:tav>
                                        <p:tav tm="100000">
                                          <p:val>
                                            <p:strVal val="#ppt_w"/>
                                          </p:val>
                                        </p:tav>
                                      </p:tavLst>
                                    </p:anim>
                                    <p:anim calcmode="lin" valueType="num">
                                      <p:cBhvr>
                                        <p:cTn id="11" dur="500" fill="hold"/>
                                        <p:tgtEl>
                                          <p:spTgt spid="142339"/>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258888" y="836613"/>
            <a:ext cx="4011612" cy="457200"/>
          </a:xfrm>
          <a:prstGeom prst="rect">
            <a:avLst/>
          </a:prstGeom>
          <a:noFill/>
          <a:ln w="9525">
            <a:noFill/>
            <a:miter lim="800000"/>
            <a:headEnd/>
            <a:tailEnd/>
          </a:ln>
          <a:effectLst/>
        </p:spPr>
        <p:txBody>
          <a:bodyPr wrap="none" anchor="ctr">
            <a:spAutoFit/>
          </a:bodyPr>
          <a:lstStyle/>
          <a:p>
            <a:r>
              <a:rPr lang="es-CL" sz="2400" b="1">
                <a:solidFill>
                  <a:srgbClr val="3333CC"/>
                </a:solidFill>
                <a:latin typeface="Century Gothic" pitchFamily="34" charset="0"/>
              </a:rPr>
              <a:t>e. Asignación de recursos</a:t>
            </a:r>
          </a:p>
        </p:txBody>
      </p:sp>
      <p:pic>
        <p:nvPicPr>
          <p:cNvPr id="141315" name="Picture 3" descr="foto3"/>
          <p:cNvPicPr>
            <a:picLocks noChangeAspect="1" noChangeArrowheads="1"/>
          </p:cNvPicPr>
          <p:nvPr/>
        </p:nvPicPr>
        <p:blipFill>
          <a:blip r:embed="rId2" cstate="print"/>
          <a:srcRect/>
          <a:stretch>
            <a:fillRect/>
          </a:stretch>
        </p:blipFill>
        <p:spPr bwMode="auto">
          <a:xfrm>
            <a:off x="4716463" y="2060575"/>
            <a:ext cx="4032250" cy="3476625"/>
          </a:xfrm>
          <a:prstGeom prst="rect">
            <a:avLst/>
          </a:prstGeom>
          <a:noFill/>
          <a:ln w="38100" cmpd="dbl">
            <a:solidFill>
              <a:schemeClr val="tx1"/>
            </a:solidFill>
            <a:miter lim="800000"/>
            <a:headEnd/>
            <a:tailEnd/>
          </a:ln>
        </p:spPr>
      </p:pic>
      <p:sp>
        <p:nvSpPr>
          <p:cNvPr id="141316" name="Text Box 4"/>
          <p:cNvSpPr txBox="1">
            <a:spLocks noChangeArrowheads="1"/>
          </p:cNvSpPr>
          <p:nvPr/>
        </p:nvSpPr>
        <p:spPr bwMode="auto">
          <a:xfrm>
            <a:off x="1908175" y="1773238"/>
            <a:ext cx="2376488" cy="4359275"/>
          </a:xfrm>
          <a:prstGeom prst="rect">
            <a:avLst/>
          </a:prstGeom>
          <a:noFill/>
          <a:ln w="9525">
            <a:noFill/>
            <a:miter lim="800000"/>
            <a:headEnd/>
            <a:tailEnd/>
          </a:ln>
          <a:effectLst/>
        </p:spPr>
        <p:txBody>
          <a:bodyPr>
            <a:spAutoFit/>
          </a:bodyPr>
          <a:lstStyle/>
          <a:p>
            <a:pPr algn="ctr"/>
            <a:r>
              <a:rPr lang="es-ES_tradnl" sz="2000" b="1" dirty="0">
                <a:latin typeface="Century Gothic" pitchFamily="34" charset="0"/>
              </a:rPr>
              <a:t>La asignación de recursos consiste en resolver y decidir qué empleo se les dará a los distintos factores productivos y qué cantidades de ellos se utilizarán en las distintas actividades económicas.</a:t>
            </a:r>
            <a:r>
              <a:rPr lang="es-ES" sz="2000" b="1" dirty="0">
                <a:latin typeface="Century Gothic"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131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1315"/>
                                        </p:tgtEl>
                                        <p:attrNameLst>
                                          <p:attrName>style.visibility</p:attrName>
                                        </p:attrNameLst>
                                      </p:cBhvr>
                                      <p:to>
                                        <p:strVal val="visible"/>
                                      </p:to>
                                    </p:set>
                                    <p:anim calcmode="lin" valueType="num">
                                      <p:cBhvr>
                                        <p:cTn id="10" dur="500" fill="hold"/>
                                        <p:tgtEl>
                                          <p:spTgt spid="141315"/>
                                        </p:tgtEl>
                                        <p:attrNameLst>
                                          <p:attrName>ppt_w</p:attrName>
                                        </p:attrNameLst>
                                      </p:cBhvr>
                                      <p:tavLst>
                                        <p:tav tm="0">
                                          <p:val>
                                            <p:fltVal val="0"/>
                                          </p:val>
                                        </p:tav>
                                        <p:tav tm="100000">
                                          <p:val>
                                            <p:strVal val="#ppt_w"/>
                                          </p:val>
                                        </p:tav>
                                      </p:tavLst>
                                    </p:anim>
                                    <p:anim calcmode="lin" valueType="num">
                                      <p:cBhvr>
                                        <p:cTn id="11" dur="500" fill="hold"/>
                                        <p:tgtEl>
                                          <p:spTgt spid="141315"/>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0" y="2420938"/>
            <a:ext cx="2043113" cy="1363662"/>
            <a:chOff x="1457" y="1207"/>
            <a:chExt cx="1287" cy="859"/>
          </a:xfrm>
        </p:grpSpPr>
        <p:sp>
          <p:nvSpPr>
            <p:cNvPr id="143363" name="AutoShape 3"/>
            <p:cNvSpPr>
              <a:spLocks noChangeArrowheads="1"/>
            </p:cNvSpPr>
            <p:nvPr/>
          </p:nvSpPr>
          <p:spPr bwMode="auto">
            <a:xfrm flipH="1">
              <a:off x="1882" y="1207"/>
              <a:ext cx="862" cy="453"/>
            </a:xfrm>
            <a:custGeom>
              <a:avLst/>
              <a:gdLst>
                <a:gd name="G0" fmla="+- 0 0 0"/>
                <a:gd name="G1" fmla="+- -5767587 0 0"/>
                <a:gd name="G2" fmla="+- 0 0 -5767587"/>
                <a:gd name="G3" fmla="+- 10800 0 0"/>
                <a:gd name="G4" fmla="+- 0 0 0"/>
                <a:gd name="T0" fmla="*/ 360 256 1"/>
                <a:gd name="T1" fmla="*/ 0 256 1"/>
                <a:gd name="G5" fmla="+- G2 T0 T1"/>
                <a:gd name="G6" fmla="?: G2 G2 G5"/>
                <a:gd name="G7" fmla="+- 0 0 G6"/>
                <a:gd name="G8" fmla="+- 5400 0 0"/>
                <a:gd name="G9" fmla="+- 0 0 -576758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767587"/>
                <a:gd name="G36" fmla="sin G34 -5767587"/>
                <a:gd name="G37" fmla="+/ -576758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568 w 21600"/>
                <a:gd name="T5" fmla="*/ 3297 h 21600"/>
                <a:gd name="T6" fmla="*/ 11081 w 21600"/>
                <a:gd name="T7" fmla="*/ 2704 h 21600"/>
                <a:gd name="T8" fmla="*/ 14684 w 21600"/>
                <a:gd name="T9" fmla="*/ 7048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90"/>
                    <a:pt x="13895" y="5504"/>
                    <a:pt x="10987" y="5403"/>
                  </a:cubicBezTo>
                  <a:lnTo>
                    <a:pt x="11175" y="6"/>
                  </a:lnTo>
                  <a:cubicBezTo>
                    <a:pt x="16990" y="208"/>
                    <a:pt x="21599" y="4981"/>
                    <a:pt x="21600" y="10799"/>
                  </a:cubicBezTo>
                  <a:lnTo>
                    <a:pt x="21600" y="10800"/>
                  </a:lnTo>
                  <a:lnTo>
                    <a:pt x="24300" y="10800"/>
                  </a:lnTo>
                  <a:lnTo>
                    <a:pt x="18900" y="16200"/>
                  </a:lnTo>
                  <a:lnTo>
                    <a:pt x="13500" y="10800"/>
                  </a:lnTo>
                  <a:lnTo>
                    <a:pt x="16200" y="10800"/>
                  </a:lnTo>
                  <a:close/>
                </a:path>
              </a:pathLst>
            </a:custGeom>
            <a:solidFill>
              <a:srgbClr val="FFFF99"/>
            </a:solidFill>
            <a:ln w="9525">
              <a:solidFill>
                <a:srgbClr val="33CCCC"/>
              </a:solidFill>
              <a:miter lim="800000"/>
              <a:headEnd/>
              <a:tailEnd/>
            </a:ln>
            <a:effectLst/>
          </p:spPr>
          <p:txBody>
            <a:bodyPr wrap="none" anchor="ctr"/>
            <a:lstStyle/>
            <a:p>
              <a:endParaRPr lang="es-CL"/>
            </a:p>
          </p:txBody>
        </p:sp>
        <p:sp>
          <p:nvSpPr>
            <p:cNvPr id="143364" name="Text Box 4"/>
            <p:cNvSpPr txBox="1">
              <a:spLocks noChangeArrowheads="1"/>
            </p:cNvSpPr>
            <p:nvPr/>
          </p:nvSpPr>
          <p:spPr bwMode="auto">
            <a:xfrm>
              <a:off x="1457" y="1600"/>
              <a:ext cx="1144" cy="466"/>
            </a:xfrm>
            <a:prstGeom prst="rect">
              <a:avLst/>
            </a:prstGeom>
            <a:noFill/>
            <a:ln w="38100" cmpd="dbl">
              <a:solidFill>
                <a:schemeClr val="tx1"/>
              </a:solidFill>
              <a:miter lim="800000"/>
              <a:headEnd/>
              <a:tailEnd/>
            </a:ln>
            <a:effectLst/>
          </p:spPr>
          <p:txBody>
            <a:bodyPr wrap="none">
              <a:spAutoFit/>
            </a:bodyPr>
            <a:lstStyle/>
            <a:p>
              <a:pPr algn="ctr"/>
              <a:r>
                <a:rPr lang="es-ES" sz="2000" b="1">
                  <a:solidFill>
                    <a:schemeClr val="accent2"/>
                  </a:solidFill>
                  <a:latin typeface="Century Gothic" pitchFamily="34" charset="0"/>
                </a:rPr>
                <a:t>Trabajador </a:t>
              </a:r>
            </a:p>
            <a:p>
              <a:pPr algn="ctr"/>
              <a:r>
                <a:rPr lang="es-ES" sz="2000" b="1">
                  <a:solidFill>
                    <a:schemeClr val="accent2"/>
                  </a:solidFill>
                  <a:latin typeface="Century Gothic" pitchFamily="34" charset="0"/>
                </a:rPr>
                <a:t>dependiente</a:t>
              </a:r>
            </a:p>
          </p:txBody>
        </p:sp>
      </p:grpSp>
      <p:grpSp>
        <p:nvGrpSpPr>
          <p:cNvPr id="3" name="Group 5"/>
          <p:cNvGrpSpPr>
            <a:grpSpLocks/>
          </p:cNvGrpSpPr>
          <p:nvPr/>
        </p:nvGrpSpPr>
        <p:grpSpPr bwMode="auto">
          <a:xfrm>
            <a:off x="5160963" y="2349500"/>
            <a:ext cx="2039937" cy="1363663"/>
            <a:chOff x="3148" y="1207"/>
            <a:chExt cx="1285" cy="859"/>
          </a:xfrm>
        </p:grpSpPr>
        <p:sp>
          <p:nvSpPr>
            <p:cNvPr id="143366" name="AutoShape 6"/>
            <p:cNvSpPr>
              <a:spLocks noChangeArrowheads="1"/>
            </p:cNvSpPr>
            <p:nvPr/>
          </p:nvSpPr>
          <p:spPr bwMode="auto">
            <a:xfrm>
              <a:off x="3198" y="1207"/>
              <a:ext cx="725" cy="453"/>
            </a:xfrm>
            <a:custGeom>
              <a:avLst/>
              <a:gdLst>
                <a:gd name="G0" fmla="+- 0 0 0"/>
                <a:gd name="G1" fmla="+- -6244004 0 0"/>
                <a:gd name="G2" fmla="+- 0 0 -6244004"/>
                <a:gd name="G3" fmla="+- 10800 0 0"/>
                <a:gd name="G4" fmla="+- 0 0 0"/>
                <a:gd name="T0" fmla="*/ 360 256 1"/>
                <a:gd name="T1" fmla="*/ 0 256 1"/>
                <a:gd name="G5" fmla="+- G2 T0 T1"/>
                <a:gd name="G6" fmla="?: G2 G2 G5"/>
                <a:gd name="G7" fmla="+- 0 0 G6"/>
                <a:gd name="G8" fmla="+- 5400 0 0"/>
                <a:gd name="G9" fmla="+- 0 0 -624400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244004"/>
                <a:gd name="G36" fmla="sin G34 -6244004"/>
                <a:gd name="G37" fmla="+/ -624400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077 w 21600"/>
                <a:gd name="T5" fmla="*/ 2819 h 21600"/>
                <a:gd name="T6" fmla="*/ 10055 w 21600"/>
                <a:gd name="T7" fmla="*/ 2734 h 21600"/>
                <a:gd name="T8" fmla="*/ 14438 w 21600"/>
                <a:gd name="T9" fmla="*/ 680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634" y="5399"/>
                    <a:pt x="10468" y="5407"/>
                    <a:pt x="10303" y="5422"/>
                  </a:cubicBezTo>
                  <a:lnTo>
                    <a:pt x="9806" y="45"/>
                  </a:lnTo>
                  <a:cubicBezTo>
                    <a:pt x="10137" y="15"/>
                    <a:pt x="1046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99"/>
            </a:solidFill>
            <a:ln w="9525">
              <a:solidFill>
                <a:srgbClr val="33CCCC"/>
              </a:solidFill>
              <a:miter lim="800000"/>
              <a:headEnd/>
              <a:tailEnd/>
            </a:ln>
            <a:effectLst/>
          </p:spPr>
          <p:txBody>
            <a:bodyPr wrap="none" anchor="ctr"/>
            <a:lstStyle/>
            <a:p>
              <a:endParaRPr lang="es-CL"/>
            </a:p>
          </p:txBody>
        </p:sp>
        <p:sp>
          <p:nvSpPr>
            <p:cNvPr id="143367" name="Text Box 7"/>
            <p:cNvSpPr txBox="1">
              <a:spLocks noChangeArrowheads="1"/>
            </p:cNvSpPr>
            <p:nvPr/>
          </p:nvSpPr>
          <p:spPr bwMode="auto">
            <a:xfrm>
              <a:off x="3148" y="1600"/>
              <a:ext cx="1285" cy="466"/>
            </a:xfrm>
            <a:prstGeom prst="rect">
              <a:avLst/>
            </a:prstGeom>
            <a:noFill/>
            <a:ln w="38100" cmpd="dbl">
              <a:solidFill>
                <a:schemeClr val="tx1"/>
              </a:solidFill>
              <a:miter lim="800000"/>
              <a:headEnd/>
              <a:tailEnd/>
            </a:ln>
            <a:effectLst/>
          </p:spPr>
          <p:txBody>
            <a:bodyPr wrap="none">
              <a:spAutoFit/>
            </a:bodyPr>
            <a:lstStyle/>
            <a:p>
              <a:pPr algn="ctr"/>
              <a:r>
                <a:rPr lang="es-ES" sz="2000" b="1">
                  <a:solidFill>
                    <a:srgbClr val="FF0000"/>
                  </a:solidFill>
                  <a:latin typeface="Century Gothic" pitchFamily="34" charset="0"/>
                </a:rPr>
                <a:t>Trabajador</a:t>
              </a:r>
            </a:p>
            <a:p>
              <a:pPr algn="ctr"/>
              <a:r>
                <a:rPr lang="es-ES" sz="2000" b="1">
                  <a:solidFill>
                    <a:srgbClr val="FF0000"/>
                  </a:solidFill>
                  <a:latin typeface="Century Gothic" pitchFamily="34" charset="0"/>
                </a:rPr>
                <a:t>Independiente</a:t>
              </a:r>
            </a:p>
          </p:txBody>
        </p:sp>
      </p:grpSp>
      <p:sp>
        <p:nvSpPr>
          <p:cNvPr id="143368" name="Rectangle 8"/>
          <p:cNvSpPr>
            <a:spLocks noChangeArrowheads="1"/>
          </p:cNvSpPr>
          <p:nvPr/>
        </p:nvSpPr>
        <p:spPr bwMode="auto">
          <a:xfrm>
            <a:off x="1979613" y="1350963"/>
            <a:ext cx="5545137"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Se distinguen dos tipos de trabajadores</a:t>
            </a:r>
          </a:p>
        </p:txBody>
      </p:sp>
      <p:grpSp>
        <p:nvGrpSpPr>
          <p:cNvPr id="4" name="Group 9"/>
          <p:cNvGrpSpPr>
            <a:grpSpLocks/>
          </p:cNvGrpSpPr>
          <p:nvPr/>
        </p:nvGrpSpPr>
        <p:grpSpPr bwMode="auto">
          <a:xfrm>
            <a:off x="2051050" y="3933825"/>
            <a:ext cx="2324100" cy="1368425"/>
            <a:chOff x="1292" y="2160"/>
            <a:chExt cx="1464" cy="862"/>
          </a:xfrm>
        </p:grpSpPr>
        <p:sp>
          <p:nvSpPr>
            <p:cNvPr id="143370" name="Text Box 10"/>
            <p:cNvSpPr txBox="1">
              <a:spLocks noChangeArrowheads="1"/>
            </p:cNvSpPr>
            <p:nvPr/>
          </p:nvSpPr>
          <p:spPr bwMode="auto">
            <a:xfrm>
              <a:off x="1292" y="2580"/>
              <a:ext cx="1464" cy="442"/>
            </a:xfrm>
            <a:prstGeom prst="rect">
              <a:avLst/>
            </a:prstGeom>
            <a:noFill/>
            <a:ln w="9525">
              <a:noFill/>
              <a:miter lim="800000"/>
              <a:headEnd/>
              <a:tailEnd/>
            </a:ln>
            <a:effectLst/>
          </p:spPr>
          <p:txBody>
            <a:bodyPr>
              <a:spAutoFit/>
            </a:bodyPr>
            <a:lstStyle/>
            <a:p>
              <a:pPr algn="ctr"/>
              <a:r>
                <a:rPr lang="es-ES_tradnl" sz="2000" b="1">
                  <a:solidFill>
                    <a:schemeClr val="accent2"/>
                  </a:solidFill>
                  <a:latin typeface="Century Gothic" pitchFamily="34" charset="0"/>
                </a:rPr>
                <a:t>Contrato de trabajo</a:t>
              </a:r>
              <a:r>
                <a:rPr lang="es-ES_tradnl" sz="2000">
                  <a:latin typeface="Century Gothic" pitchFamily="34" charset="0"/>
                </a:rPr>
                <a:t>.</a:t>
              </a:r>
              <a:r>
                <a:rPr lang="es-ES" sz="2000">
                  <a:latin typeface="Century Gothic" pitchFamily="34" charset="0"/>
                </a:rPr>
                <a:t> </a:t>
              </a:r>
            </a:p>
          </p:txBody>
        </p:sp>
        <p:sp>
          <p:nvSpPr>
            <p:cNvPr id="143371" name="AutoShape 11"/>
            <p:cNvSpPr>
              <a:spLocks noChangeArrowheads="1"/>
            </p:cNvSpPr>
            <p:nvPr/>
          </p:nvSpPr>
          <p:spPr bwMode="auto">
            <a:xfrm>
              <a:off x="1837" y="2160"/>
              <a:ext cx="306" cy="363"/>
            </a:xfrm>
            <a:prstGeom prst="downArrow">
              <a:avLst>
                <a:gd name="adj1" fmla="val 50000"/>
                <a:gd name="adj2" fmla="val 29657"/>
              </a:avLst>
            </a:prstGeom>
            <a:solidFill>
              <a:srgbClr val="FFFF99"/>
            </a:solidFill>
            <a:ln w="9525">
              <a:solidFill>
                <a:srgbClr val="33CCCC"/>
              </a:solidFill>
              <a:miter lim="800000"/>
              <a:headEnd/>
              <a:tailEnd/>
            </a:ln>
            <a:effectLst/>
          </p:spPr>
          <p:txBody>
            <a:bodyPr wrap="none" anchor="ctr"/>
            <a:lstStyle/>
            <a:p>
              <a:endParaRPr lang="es-CL"/>
            </a:p>
          </p:txBody>
        </p:sp>
      </p:grpSp>
      <p:grpSp>
        <p:nvGrpSpPr>
          <p:cNvPr id="5" name="Group 12"/>
          <p:cNvGrpSpPr>
            <a:grpSpLocks/>
          </p:cNvGrpSpPr>
          <p:nvPr/>
        </p:nvGrpSpPr>
        <p:grpSpPr bwMode="auto">
          <a:xfrm>
            <a:off x="5076825" y="4005263"/>
            <a:ext cx="2087563" cy="1655762"/>
            <a:chOff x="3198" y="2160"/>
            <a:chExt cx="1315" cy="1043"/>
          </a:xfrm>
        </p:grpSpPr>
        <p:sp>
          <p:nvSpPr>
            <p:cNvPr id="143373" name="Rectangle 13"/>
            <p:cNvSpPr>
              <a:spLocks noChangeArrowheads="1"/>
            </p:cNvSpPr>
            <p:nvPr/>
          </p:nvSpPr>
          <p:spPr bwMode="auto">
            <a:xfrm>
              <a:off x="3198" y="2569"/>
              <a:ext cx="1315" cy="634"/>
            </a:xfrm>
            <a:prstGeom prst="rect">
              <a:avLst/>
            </a:prstGeom>
            <a:noFill/>
            <a:ln w="9525">
              <a:noFill/>
              <a:miter lim="800000"/>
              <a:headEnd/>
              <a:tailEnd/>
            </a:ln>
            <a:effectLst/>
          </p:spPr>
          <p:txBody>
            <a:bodyPr anchor="ctr">
              <a:spAutoFit/>
            </a:bodyPr>
            <a:lstStyle/>
            <a:p>
              <a:pPr algn="ctr"/>
              <a:r>
                <a:rPr lang="es-ES_tradnl" sz="2000" b="1">
                  <a:solidFill>
                    <a:srgbClr val="FF0000"/>
                  </a:solidFill>
                  <a:latin typeface="Century Gothic" pitchFamily="34" charset="0"/>
                </a:rPr>
                <a:t>No depende de empleador alguno</a:t>
              </a:r>
              <a:r>
                <a:rPr lang="es-ES_tradnl" sz="2000">
                  <a:latin typeface="Century Gothic" pitchFamily="34" charset="0"/>
                </a:rPr>
                <a:t>.</a:t>
              </a:r>
              <a:r>
                <a:rPr lang="es-ES" sz="2000">
                  <a:latin typeface="Century Gothic" pitchFamily="34" charset="0"/>
                </a:rPr>
                <a:t> </a:t>
              </a:r>
            </a:p>
          </p:txBody>
        </p:sp>
        <p:sp>
          <p:nvSpPr>
            <p:cNvPr id="143374" name="AutoShape 14"/>
            <p:cNvSpPr>
              <a:spLocks noChangeArrowheads="1"/>
            </p:cNvSpPr>
            <p:nvPr/>
          </p:nvSpPr>
          <p:spPr bwMode="auto">
            <a:xfrm>
              <a:off x="3651" y="2160"/>
              <a:ext cx="306" cy="363"/>
            </a:xfrm>
            <a:prstGeom prst="downArrow">
              <a:avLst>
                <a:gd name="adj1" fmla="val 50000"/>
                <a:gd name="adj2" fmla="val 29657"/>
              </a:avLst>
            </a:prstGeom>
            <a:solidFill>
              <a:srgbClr val="FFFF99"/>
            </a:solidFill>
            <a:ln w="9525">
              <a:solidFill>
                <a:srgbClr val="33CCCC"/>
              </a:solidFill>
              <a:miter lim="800000"/>
              <a:headEnd/>
              <a:tailEnd/>
            </a:ln>
            <a:effectLst/>
          </p:spPr>
          <p:txBody>
            <a:bodyPr wrap="none" anchor="ctr"/>
            <a:lstStyle/>
            <a:p>
              <a:endParaRPr lang="es-CL"/>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368"/>
                                        </p:tgtEl>
                                        <p:attrNameLst>
                                          <p:attrName>style.visibility</p:attrName>
                                        </p:attrNameLst>
                                      </p:cBhvr>
                                      <p:to>
                                        <p:strVal val="visible"/>
                                      </p:to>
                                    </p:set>
                                    <p:anim calcmode="lin" valueType="num">
                                      <p:cBhvr>
                                        <p:cTn id="7" dur="500" fill="hold"/>
                                        <p:tgtEl>
                                          <p:spTgt spid="143368"/>
                                        </p:tgtEl>
                                        <p:attrNameLst>
                                          <p:attrName>ppt_w</p:attrName>
                                        </p:attrNameLst>
                                      </p:cBhvr>
                                      <p:tavLst>
                                        <p:tav tm="0">
                                          <p:val>
                                            <p:fltVal val="0"/>
                                          </p:val>
                                        </p:tav>
                                        <p:tav tm="100000">
                                          <p:val>
                                            <p:strVal val="#ppt_w"/>
                                          </p:val>
                                        </p:tav>
                                      </p:tavLst>
                                    </p:anim>
                                    <p:anim calcmode="lin" valueType="num">
                                      <p:cBhvr>
                                        <p:cTn id="8" dur="500" fill="hold"/>
                                        <p:tgtEl>
                                          <p:spTgt spid="14336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2000"/>
                            </p:stCondLst>
                            <p:childTnLst>
                              <p:par>
                                <p:cTn id="13" presetID="2" presetClass="entr" presetSubtype="4"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1" presetClass="entr" presetSubtype="0" fill="hold" nodeType="afterEffect">
                                  <p:stCondLst>
                                    <p:cond delay="2000"/>
                                  </p:stCondLst>
                                  <p:childTnLst>
                                    <p:set>
                                      <p:cBhvr>
                                        <p:cTn id="19" dur="1" fill="hold">
                                          <p:stCondLst>
                                            <p:cond delay="499"/>
                                          </p:stCondLst>
                                        </p:cTn>
                                        <p:tgtEl>
                                          <p:spTgt spid="3"/>
                                        </p:tgtEl>
                                        <p:attrNameLst>
                                          <p:attrName>style.visibility</p:attrName>
                                        </p:attrNameLst>
                                      </p:cBhvr>
                                      <p:to>
                                        <p:strVal val="visible"/>
                                      </p:to>
                                    </p:set>
                                  </p:childTnLst>
                                </p:cTn>
                              </p:par>
                            </p:childTnLst>
                          </p:cTn>
                        </p:par>
                        <p:par>
                          <p:cTn id="20" fill="hold">
                            <p:stCondLst>
                              <p:cond delay="6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331913" y="703263"/>
            <a:ext cx="7034212"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características presenta </a:t>
            </a:r>
          </a:p>
          <a:p>
            <a:pPr algn="ctr" fontAlgn="ctr"/>
            <a:r>
              <a:rPr lang="es-ES_tradnl" sz="2800" b="1">
                <a:solidFill>
                  <a:srgbClr val="FF0000"/>
                </a:solidFill>
                <a:latin typeface="Century Gothic" pitchFamily="34" charset="0"/>
              </a:rPr>
              <a:t>el empleo en Chile?</a:t>
            </a:r>
          </a:p>
        </p:txBody>
      </p:sp>
      <p:sp>
        <p:nvSpPr>
          <p:cNvPr id="144387" name="Rectangle 3"/>
          <p:cNvSpPr>
            <a:spLocks noChangeArrowheads="1"/>
          </p:cNvSpPr>
          <p:nvPr/>
        </p:nvSpPr>
        <p:spPr bwMode="auto">
          <a:xfrm>
            <a:off x="6227763" y="1989138"/>
            <a:ext cx="2592387" cy="4359275"/>
          </a:xfrm>
          <a:prstGeom prst="rect">
            <a:avLst/>
          </a:prstGeom>
          <a:noFill/>
          <a:ln w="9525">
            <a:noFill/>
            <a:miter lim="800000"/>
            <a:headEnd/>
            <a:tailEnd/>
          </a:ln>
          <a:effectLst/>
        </p:spPr>
        <p:txBody>
          <a:bodyPr>
            <a:spAutoFit/>
          </a:bodyPr>
          <a:lstStyle/>
          <a:p>
            <a:pPr algn="ctr"/>
            <a:r>
              <a:rPr lang="es-ES_tradnl" sz="2000" b="1">
                <a:latin typeface="Century Gothic" pitchFamily="34" charset="0"/>
              </a:rPr>
              <a:t>La participación laboral de la </a:t>
            </a:r>
            <a:r>
              <a:rPr lang="es-ES_tradnl" sz="2000" b="1">
                <a:solidFill>
                  <a:srgbClr val="FF0000"/>
                </a:solidFill>
                <a:latin typeface="Century Gothic" pitchFamily="34" charset="0"/>
              </a:rPr>
              <a:t>población de 15 años o más es de 52,4%.</a:t>
            </a:r>
            <a:r>
              <a:rPr lang="es-ES_tradnl" sz="2000">
                <a:latin typeface="Century Gothic" pitchFamily="34" charset="0"/>
              </a:rPr>
              <a:t> </a:t>
            </a:r>
          </a:p>
          <a:p>
            <a:pPr algn="ctr"/>
            <a:endParaRPr lang="es-ES_tradnl" sz="2000">
              <a:latin typeface="Century Gothic" pitchFamily="34" charset="0"/>
            </a:endParaRPr>
          </a:p>
          <a:p>
            <a:pPr algn="ctr"/>
            <a:r>
              <a:rPr lang="es-ES_tradnl" sz="2000" b="1">
                <a:latin typeface="Century Gothic" pitchFamily="34" charset="0"/>
              </a:rPr>
              <a:t>Para el caso de los </a:t>
            </a:r>
            <a:r>
              <a:rPr lang="es-ES_tradnl" sz="2000" b="1">
                <a:solidFill>
                  <a:schemeClr val="accent2"/>
                </a:solidFill>
                <a:latin typeface="Century Gothic" pitchFamily="34" charset="0"/>
              </a:rPr>
              <a:t>hombres</a:t>
            </a:r>
            <a:r>
              <a:rPr lang="es-ES_tradnl" sz="2000" b="1">
                <a:latin typeface="Century Gothic" pitchFamily="34" charset="0"/>
              </a:rPr>
              <a:t>, alcanza un </a:t>
            </a:r>
            <a:r>
              <a:rPr lang="es-ES_tradnl" sz="2000" b="1">
                <a:solidFill>
                  <a:schemeClr val="accent2"/>
                </a:solidFill>
                <a:latin typeface="Century Gothic" pitchFamily="34" charset="0"/>
              </a:rPr>
              <a:t>70,0%.</a:t>
            </a:r>
            <a:r>
              <a:rPr lang="es-ES_tradnl" sz="2000">
                <a:latin typeface="Century Gothic" pitchFamily="34" charset="0"/>
              </a:rPr>
              <a:t> </a:t>
            </a:r>
          </a:p>
          <a:p>
            <a:pPr algn="ctr"/>
            <a:endParaRPr lang="es-ES_tradnl" sz="2000">
              <a:latin typeface="Century Gothic" pitchFamily="34" charset="0"/>
            </a:endParaRPr>
          </a:p>
          <a:p>
            <a:pPr algn="ctr"/>
            <a:endParaRPr lang="es-ES_tradnl" sz="2000">
              <a:latin typeface="Century Gothic" pitchFamily="34" charset="0"/>
            </a:endParaRPr>
          </a:p>
          <a:p>
            <a:pPr algn="ctr"/>
            <a:r>
              <a:rPr lang="es-ES_tradnl" sz="2000" b="1">
                <a:latin typeface="Century Gothic" pitchFamily="34" charset="0"/>
              </a:rPr>
              <a:t>Para el caso de las </a:t>
            </a:r>
            <a:r>
              <a:rPr lang="es-ES_tradnl" sz="2000" b="1">
                <a:solidFill>
                  <a:srgbClr val="FF0000"/>
                </a:solidFill>
                <a:latin typeface="Century Gothic" pitchFamily="34" charset="0"/>
              </a:rPr>
              <a:t>mujeres</a:t>
            </a:r>
            <a:r>
              <a:rPr lang="es-ES_tradnl" sz="2000" b="1">
                <a:latin typeface="Century Gothic" pitchFamily="34" charset="0"/>
              </a:rPr>
              <a:t>, se observa un </a:t>
            </a:r>
            <a:r>
              <a:rPr lang="es-ES_tradnl" sz="2000" b="1">
                <a:solidFill>
                  <a:srgbClr val="FF0000"/>
                </a:solidFill>
                <a:latin typeface="Century Gothic" pitchFamily="34" charset="0"/>
              </a:rPr>
              <a:t>35,6%.</a:t>
            </a:r>
            <a:endParaRPr lang="es-ES" sz="2000" b="1">
              <a:solidFill>
                <a:srgbClr val="FF0000"/>
              </a:solidFill>
              <a:latin typeface="Century Gothic" pitchFamily="34" charset="0"/>
            </a:endParaRPr>
          </a:p>
        </p:txBody>
      </p:sp>
      <p:grpSp>
        <p:nvGrpSpPr>
          <p:cNvPr id="2" name="Group 4"/>
          <p:cNvGrpSpPr>
            <a:grpSpLocks/>
          </p:cNvGrpSpPr>
          <p:nvPr/>
        </p:nvGrpSpPr>
        <p:grpSpPr bwMode="auto">
          <a:xfrm>
            <a:off x="1897063" y="1989138"/>
            <a:ext cx="4254500" cy="3952875"/>
            <a:chOff x="1195" y="1253"/>
            <a:chExt cx="2680" cy="2490"/>
          </a:xfrm>
        </p:grpSpPr>
        <p:pic>
          <p:nvPicPr>
            <p:cNvPr id="144389" name="Picture 5" descr="11276"/>
            <p:cNvPicPr>
              <a:picLocks noChangeAspect="1" noChangeArrowheads="1"/>
            </p:cNvPicPr>
            <p:nvPr/>
          </p:nvPicPr>
          <p:blipFill>
            <a:blip r:embed="rId2" cstate="print"/>
            <a:srcRect/>
            <a:stretch>
              <a:fillRect/>
            </a:stretch>
          </p:blipFill>
          <p:spPr bwMode="auto">
            <a:xfrm>
              <a:off x="1202" y="1253"/>
              <a:ext cx="2673" cy="2006"/>
            </a:xfrm>
            <a:prstGeom prst="rect">
              <a:avLst/>
            </a:prstGeom>
            <a:noFill/>
            <a:ln w="38100" cmpd="dbl">
              <a:solidFill>
                <a:schemeClr val="tx1"/>
              </a:solidFill>
              <a:miter lim="800000"/>
              <a:headEnd/>
              <a:tailEnd/>
            </a:ln>
          </p:spPr>
        </p:pic>
        <p:sp>
          <p:nvSpPr>
            <p:cNvPr id="144390" name="Text Box 6"/>
            <p:cNvSpPr txBox="1">
              <a:spLocks noChangeArrowheads="1"/>
            </p:cNvSpPr>
            <p:nvPr/>
          </p:nvSpPr>
          <p:spPr bwMode="auto">
            <a:xfrm>
              <a:off x="1195" y="3339"/>
              <a:ext cx="2652" cy="404"/>
            </a:xfrm>
            <a:prstGeom prst="rect">
              <a:avLst/>
            </a:prstGeom>
            <a:noFill/>
            <a:ln w="9525">
              <a:noFill/>
              <a:miter lim="800000"/>
              <a:headEnd/>
              <a:tailEnd/>
            </a:ln>
            <a:effectLst/>
          </p:spPr>
          <p:txBody>
            <a:bodyPr wrap="none">
              <a:spAutoFit/>
            </a:bodyPr>
            <a:lstStyle/>
            <a:p>
              <a:pPr algn="ctr"/>
              <a:r>
                <a:rPr lang="es-ES">
                  <a:latin typeface="Century Gothic" pitchFamily="34" charset="0"/>
                </a:rPr>
                <a:t>En Chile trabajan mayoritariamente </a:t>
              </a:r>
            </a:p>
            <a:p>
              <a:pPr algn="ctr"/>
              <a:r>
                <a:rPr lang="es-ES">
                  <a:latin typeface="Century Gothic" pitchFamily="34" charset="0"/>
                </a:rPr>
                <a:t>los hombres.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438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1000"/>
                                  </p:stCondLst>
                                  <p:childTnLst>
                                    <p:set>
                                      <p:cBhvr>
                                        <p:cTn id="14" dur="1" fill="hold">
                                          <p:stCondLst>
                                            <p:cond delay="0"/>
                                          </p:stCondLst>
                                        </p:cTn>
                                        <p:tgtEl>
                                          <p:spTgt spid="144387"/>
                                        </p:tgtEl>
                                        <p:attrNameLst>
                                          <p:attrName>style.visibility</p:attrName>
                                        </p:attrNameLst>
                                      </p:cBhvr>
                                      <p:to>
                                        <p:strVal val="visible"/>
                                      </p:to>
                                    </p:set>
                                    <p:anim calcmode="lin" valueType="num">
                                      <p:cBhvr>
                                        <p:cTn id="15" dur="500" fill="hold"/>
                                        <p:tgtEl>
                                          <p:spTgt spid="144387"/>
                                        </p:tgtEl>
                                        <p:attrNameLst>
                                          <p:attrName>ppt_w</p:attrName>
                                        </p:attrNameLst>
                                      </p:cBhvr>
                                      <p:tavLst>
                                        <p:tav tm="0">
                                          <p:val>
                                            <p:fltVal val="0"/>
                                          </p:val>
                                        </p:tav>
                                        <p:tav tm="100000">
                                          <p:val>
                                            <p:strVal val="#ppt_w"/>
                                          </p:val>
                                        </p:tav>
                                      </p:tavLst>
                                    </p:anim>
                                    <p:anim calcmode="lin" valueType="num">
                                      <p:cBhvr>
                                        <p:cTn id="16" dur="500" fill="hold"/>
                                        <p:tgtEl>
                                          <p:spTgt spid="144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P spid="144387"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6227763" y="2349500"/>
            <a:ext cx="2466975" cy="2771775"/>
          </a:xfrm>
          <a:prstGeom prst="rect">
            <a:avLst/>
          </a:prstGeom>
          <a:noFill/>
          <a:ln w="9525">
            <a:noFill/>
            <a:miter lim="800000"/>
            <a:headEnd/>
            <a:tailEnd/>
          </a:ln>
          <a:effectLst/>
        </p:spPr>
        <p:txBody>
          <a:bodyPr>
            <a:spAutoFit/>
          </a:bodyPr>
          <a:lstStyle/>
          <a:p>
            <a:pPr algn="ctr"/>
            <a:r>
              <a:rPr lang="es-ES" sz="2200" b="1">
                <a:solidFill>
                  <a:schemeClr val="accent2"/>
                </a:solidFill>
                <a:latin typeface="Century Gothic" pitchFamily="34" charset="0"/>
              </a:rPr>
              <a:t>Ha aumentado</a:t>
            </a:r>
          </a:p>
          <a:p>
            <a:pPr algn="ctr"/>
            <a:r>
              <a:rPr lang="es-ES" sz="2200">
                <a:latin typeface="Century Gothic" pitchFamily="34" charset="0"/>
              </a:rPr>
              <a:t>la </a:t>
            </a:r>
            <a:r>
              <a:rPr lang="es-ES" sz="2200" b="1">
                <a:solidFill>
                  <a:schemeClr val="accent2"/>
                </a:solidFill>
                <a:latin typeface="Century Gothic" pitchFamily="34" charset="0"/>
              </a:rPr>
              <a:t>fuerza de trabajo</a:t>
            </a:r>
            <a:r>
              <a:rPr lang="es-ES" sz="2200">
                <a:latin typeface="Century Gothic" pitchFamily="34" charset="0"/>
              </a:rPr>
              <a:t> y</a:t>
            </a:r>
          </a:p>
          <a:p>
            <a:pPr algn="ctr"/>
            <a:r>
              <a:rPr lang="es-ES_tradnl" sz="2200">
                <a:latin typeface="Century Gothic" pitchFamily="34" charset="0"/>
              </a:rPr>
              <a:t>la </a:t>
            </a:r>
            <a:r>
              <a:rPr lang="es-ES_tradnl" sz="2200" b="1">
                <a:solidFill>
                  <a:schemeClr val="accent2"/>
                </a:solidFill>
                <a:latin typeface="Century Gothic" pitchFamily="34" charset="0"/>
              </a:rPr>
              <a:t>cantidad de personas</a:t>
            </a:r>
            <a:r>
              <a:rPr lang="es-ES_tradnl" sz="2200">
                <a:latin typeface="Century Gothic" pitchFamily="34" charset="0"/>
              </a:rPr>
              <a:t> que desarrollan </a:t>
            </a:r>
            <a:r>
              <a:rPr lang="es-ES_tradnl" sz="2200" b="1">
                <a:solidFill>
                  <a:schemeClr val="accent2"/>
                </a:solidFill>
                <a:latin typeface="Century Gothic" pitchFamily="34" charset="0"/>
              </a:rPr>
              <a:t>actividades independientes</a:t>
            </a:r>
            <a:r>
              <a:rPr lang="es-ES_tradnl" sz="2200">
                <a:latin typeface="Century Gothic" pitchFamily="34" charset="0"/>
              </a:rPr>
              <a:t>.</a:t>
            </a:r>
            <a:endParaRPr lang="es-ES" sz="2200">
              <a:latin typeface="Century Gothic" pitchFamily="34" charset="0"/>
            </a:endParaRPr>
          </a:p>
        </p:txBody>
      </p:sp>
      <p:grpSp>
        <p:nvGrpSpPr>
          <p:cNvPr id="2" name="Group 3"/>
          <p:cNvGrpSpPr>
            <a:grpSpLocks/>
          </p:cNvGrpSpPr>
          <p:nvPr/>
        </p:nvGrpSpPr>
        <p:grpSpPr bwMode="auto">
          <a:xfrm>
            <a:off x="1619250" y="1989138"/>
            <a:ext cx="4537075" cy="3822700"/>
            <a:chOff x="1020" y="1253"/>
            <a:chExt cx="2858" cy="2408"/>
          </a:xfrm>
        </p:grpSpPr>
        <p:pic>
          <p:nvPicPr>
            <p:cNvPr id="145412" name="Picture 4" descr="empleoj2"/>
            <p:cNvPicPr>
              <a:picLocks noChangeAspect="1" noChangeArrowheads="1"/>
            </p:cNvPicPr>
            <p:nvPr/>
          </p:nvPicPr>
          <p:blipFill>
            <a:blip r:embed="rId2" cstate="print"/>
            <a:srcRect/>
            <a:stretch>
              <a:fillRect/>
            </a:stretch>
          </p:blipFill>
          <p:spPr bwMode="auto">
            <a:xfrm>
              <a:off x="1020" y="1253"/>
              <a:ext cx="2858" cy="2139"/>
            </a:xfrm>
            <a:prstGeom prst="rect">
              <a:avLst/>
            </a:prstGeom>
            <a:noFill/>
            <a:ln w="38100" cmpd="dbl">
              <a:solidFill>
                <a:schemeClr val="tx1"/>
              </a:solidFill>
              <a:miter lim="800000"/>
              <a:headEnd/>
              <a:tailEnd/>
            </a:ln>
          </p:spPr>
        </p:pic>
        <p:sp>
          <p:nvSpPr>
            <p:cNvPr id="145413" name="Text Box 5"/>
            <p:cNvSpPr txBox="1">
              <a:spLocks noChangeArrowheads="1"/>
            </p:cNvSpPr>
            <p:nvPr/>
          </p:nvSpPr>
          <p:spPr bwMode="auto">
            <a:xfrm>
              <a:off x="1383" y="3430"/>
              <a:ext cx="2206" cy="231"/>
            </a:xfrm>
            <a:prstGeom prst="rect">
              <a:avLst/>
            </a:prstGeom>
            <a:noFill/>
            <a:ln w="9525">
              <a:noFill/>
              <a:miter lim="800000"/>
              <a:headEnd/>
              <a:tailEnd/>
            </a:ln>
            <a:effectLst/>
          </p:spPr>
          <p:txBody>
            <a:bodyPr wrap="none">
              <a:spAutoFit/>
            </a:bodyPr>
            <a:lstStyle/>
            <a:p>
              <a:r>
                <a:rPr lang="es-ES">
                  <a:latin typeface="Century Gothic" pitchFamily="34" charset="0"/>
                </a:rPr>
                <a:t>Trabajadores independientes.</a:t>
              </a:r>
            </a:p>
          </p:txBody>
        </p:sp>
      </p:grpSp>
      <p:sp>
        <p:nvSpPr>
          <p:cNvPr id="145414" name="Rectangle 6"/>
          <p:cNvSpPr>
            <a:spLocks noChangeArrowheads="1"/>
          </p:cNvSpPr>
          <p:nvPr/>
        </p:nvSpPr>
        <p:spPr bwMode="auto">
          <a:xfrm>
            <a:off x="1331913" y="703263"/>
            <a:ext cx="7034212"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características presenta </a:t>
            </a:r>
          </a:p>
          <a:p>
            <a:pPr algn="ctr" fontAlgn="ctr"/>
            <a:r>
              <a:rPr lang="es-ES_tradnl" sz="2800" b="1">
                <a:solidFill>
                  <a:srgbClr val="FF0000"/>
                </a:solidFill>
                <a:latin typeface="Century Gothic" pitchFamily="34" charset="0"/>
              </a:rPr>
              <a:t>el empleo en Chile?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541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45410"/>
                                        </p:tgtEl>
                                        <p:attrNameLst>
                                          <p:attrName>style.visibility</p:attrName>
                                        </p:attrNameLst>
                                      </p:cBhvr>
                                      <p:to>
                                        <p:strVal val="visible"/>
                                      </p:to>
                                    </p:set>
                                    <p:anim calcmode="lin" valueType="num">
                                      <p:cBhvr additive="base">
                                        <p:cTn id="15" dur="500" fill="hold"/>
                                        <p:tgtEl>
                                          <p:spTgt spid="145410"/>
                                        </p:tgtEl>
                                        <p:attrNameLst>
                                          <p:attrName>ppt_x</p:attrName>
                                        </p:attrNameLst>
                                      </p:cBhvr>
                                      <p:tavLst>
                                        <p:tav tm="0">
                                          <p:val>
                                            <p:strVal val="#ppt_x"/>
                                          </p:val>
                                        </p:tav>
                                        <p:tav tm="100000">
                                          <p:val>
                                            <p:strVal val="#ppt_x"/>
                                          </p:val>
                                        </p:tav>
                                      </p:tavLst>
                                    </p:anim>
                                    <p:anim calcmode="lin" valueType="num">
                                      <p:cBhvr additive="base">
                                        <p:cTn id="16" dur="500" fill="hold"/>
                                        <p:tgtEl>
                                          <p:spTgt spid="145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4"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156325" y="2708275"/>
            <a:ext cx="2303463" cy="2436813"/>
          </a:xfrm>
          <a:prstGeom prst="rect">
            <a:avLst/>
          </a:prstGeom>
          <a:noFill/>
          <a:ln w="9525">
            <a:noFill/>
            <a:miter lim="800000"/>
            <a:headEnd/>
            <a:tailEnd/>
          </a:ln>
          <a:effectLst/>
        </p:spPr>
        <p:txBody>
          <a:bodyPr>
            <a:spAutoFit/>
          </a:bodyPr>
          <a:lstStyle/>
          <a:p>
            <a:pPr algn="ctr"/>
            <a:r>
              <a:rPr lang="es-ES" sz="2200">
                <a:latin typeface="Century Gothic" pitchFamily="34" charset="0"/>
              </a:rPr>
              <a:t>Ha </a:t>
            </a:r>
            <a:r>
              <a:rPr lang="es-ES" sz="2200" b="1">
                <a:solidFill>
                  <a:schemeClr val="accent2"/>
                </a:solidFill>
                <a:latin typeface="Century Gothic" pitchFamily="34" charset="0"/>
              </a:rPr>
              <a:t>aumentado</a:t>
            </a:r>
          </a:p>
          <a:p>
            <a:pPr algn="ctr"/>
            <a:r>
              <a:rPr lang="es-ES" sz="2200">
                <a:latin typeface="Century Gothic" pitchFamily="34" charset="0"/>
              </a:rPr>
              <a:t>la cantidad de personas ocupadas y</a:t>
            </a:r>
          </a:p>
          <a:p>
            <a:pPr algn="ctr"/>
            <a:r>
              <a:rPr lang="es-ES" sz="2200">
                <a:latin typeface="Century Gothic" pitchFamily="34" charset="0"/>
              </a:rPr>
              <a:t>la </a:t>
            </a:r>
            <a:r>
              <a:rPr lang="es-ES" sz="2200" b="1">
                <a:solidFill>
                  <a:schemeClr val="accent2"/>
                </a:solidFill>
                <a:latin typeface="Century Gothic" pitchFamily="34" charset="0"/>
              </a:rPr>
              <a:t>cantidad de mujeres</a:t>
            </a:r>
            <a:r>
              <a:rPr lang="es-ES" sz="2200">
                <a:latin typeface="Century Gothic" pitchFamily="34" charset="0"/>
              </a:rPr>
              <a:t> </a:t>
            </a:r>
            <a:r>
              <a:rPr lang="es-ES" sz="2200" b="1">
                <a:solidFill>
                  <a:schemeClr val="accent2"/>
                </a:solidFill>
                <a:latin typeface="Century Gothic" pitchFamily="34" charset="0"/>
              </a:rPr>
              <a:t>que</a:t>
            </a:r>
          </a:p>
          <a:p>
            <a:pPr algn="ctr"/>
            <a:r>
              <a:rPr lang="es-ES" sz="2200" b="1">
                <a:solidFill>
                  <a:schemeClr val="accent2"/>
                </a:solidFill>
                <a:latin typeface="Century Gothic" pitchFamily="34" charset="0"/>
              </a:rPr>
              <a:t>trabajan</a:t>
            </a:r>
            <a:r>
              <a:rPr lang="es-ES" sz="2200">
                <a:latin typeface="Century Gothic" pitchFamily="34" charset="0"/>
              </a:rPr>
              <a:t>.</a:t>
            </a:r>
          </a:p>
        </p:txBody>
      </p:sp>
      <p:pic>
        <p:nvPicPr>
          <p:cNvPr id="146435" name="Picture 3" descr="mision"/>
          <p:cNvPicPr>
            <a:picLocks noChangeAspect="1" noChangeArrowheads="1"/>
          </p:cNvPicPr>
          <p:nvPr/>
        </p:nvPicPr>
        <p:blipFill>
          <a:blip r:embed="rId2" cstate="print"/>
          <a:srcRect/>
          <a:stretch>
            <a:fillRect/>
          </a:stretch>
        </p:blipFill>
        <p:spPr bwMode="auto">
          <a:xfrm>
            <a:off x="1908175" y="2420938"/>
            <a:ext cx="4032250" cy="3225800"/>
          </a:xfrm>
          <a:prstGeom prst="rect">
            <a:avLst/>
          </a:prstGeom>
          <a:noFill/>
          <a:ln w="38100" cmpd="dbl">
            <a:solidFill>
              <a:schemeClr val="tx1"/>
            </a:solidFill>
            <a:miter lim="800000"/>
            <a:headEnd/>
            <a:tailEnd/>
          </a:ln>
        </p:spPr>
      </p:pic>
      <p:sp>
        <p:nvSpPr>
          <p:cNvPr id="146436" name="Rectangle 4"/>
          <p:cNvSpPr>
            <a:spLocks noChangeArrowheads="1"/>
          </p:cNvSpPr>
          <p:nvPr/>
        </p:nvSpPr>
        <p:spPr bwMode="auto">
          <a:xfrm>
            <a:off x="1187450" y="846138"/>
            <a:ext cx="7034213"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características presenta </a:t>
            </a:r>
          </a:p>
          <a:p>
            <a:pPr algn="ctr" fontAlgn="ctr"/>
            <a:r>
              <a:rPr lang="es-ES_tradnl" sz="2800" b="1">
                <a:solidFill>
                  <a:srgbClr val="FF0000"/>
                </a:solidFill>
                <a:latin typeface="Century Gothic" pitchFamily="34" charset="0"/>
              </a:rPr>
              <a:t>el empleo en Chile?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643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46435"/>
                                        </p:tgtEl>
                                        <p:attrNameLst>
                                          <p:attrName>style.visibility</p:attrName>
                                        </p:attrNameLst>
                                      </p:cBhvr>
                                      <p:to>
                                        <p:strVal val="visible"/>
                                      </p:to>
                                    </p:set>
                                    <p:anim calcmode="lin" valueType="num">
                                      <p:cBhvr>
                                        <p:cTn id="10" dur="500" fill="hold"/>
                                        <p:tgtEl>
                                          <p:spTgt spid="146435"/>
                                        </p:tgtEl>
                                        <p:attrNameLst>
                                          <p:attrName>ppt_w</p:attrName>
                                        </p:attrNameLst>
                                      </p:cBhvr>
                                      <p:tavLst>
                                        <p:tav tm="0">
                                          <p:val>
                                            <p:fltVal val="0"/>
                                          </p:val>
                                        </p:tav>
                                        <p:tav tm="100000">
                                          <p:val>
                                            <p:strVal val="#ppt_w"/>
                                          </p:val>
                                        </p:tav>
                                      </p:tavLst>
                                    </p:anim>
                                    <p:anim calcmode="lin" valueType="num">
                                      <p:cBhvr>
                                        <p:cTn id="11" dur="500" fill="hold"/>
                                        <p:tgtEl>
                                          <p:spTgt spid="146435"/>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46434"/>
                                        </p:tgtEl>
                                        <p:attrNameLst>
                                          <p:attrName>style.visibility</p:attrName>
                                        </p:attrNameLst>
                                      </p:cBhvr>
                                      <p:to>
                                        <p:strVal val="visible"/>
                                      </p:to>
                                    </p:set>
                                    <p:anim calcmode="lin" valueType="num">
                                      <p:cBhvr additive="base">
                                        <p:cTn id="15" dur="500" fill="hold"/>
                                        <p:tgtEl>
                                          <p:spTgt spid="146434"/>
                                        </p:tgtEl>
                                        <p:attrNameLst>
                                          <p:attrName>ppt_x</p:attrName>
                                        </p:attrNameLst>
                                      </p:cBhvr>
                                      <p:tavLst>
                                        <p:tav tm="0">
                                          <p:val>
                                            <p:strVal val="#ppt_x"/>
                                          </p:val>
                                        </p:tav>
                                        <p:tav tm="100000">
                                          <p:val>
                                            <p:strVal val="#ppt_x"/>
                                          </p:val>
                                        </p:tav>
                                      </p:tavLst>
                                    </p:anim>
                                    <p:anim calcmode="lin" valueType="num">
                                      <p:cBhvr additive="base">
                                        <p:cTn id="16"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5076825" y="1989138"/>
            <a:ext cx="2806700" cy="1920875"/>
          </a:xfrm>
          <a:prstGeom prst="rect">
            <a:avLst/>
          </a:prstGeom>
          <a:noFill/>
          <a:ln w="9525">
            <a:noFill/>
            <a:miter lim="800000"/>
            <a:headEnd/>
            <a:tailEnd/>
          </a:ln>
          <a:effectLst/>
        </p:spPr>
        <p:txBody>
          <a:bodyPr anchor="ctr">
            <a:spAutoFit/>
          </a:bodyPr>
          <a:lstStyle/>
          <a:p>
            <a:pPr algn="ctr">
              <a:tabLst>
                <a:tab pos="457200" algn="l"/>
              </a:tabLst>
            </a:pPr>
            <a:r>
              <a:rPr lang="es-ES_tradnl" sz="2000">
                <a:latin typeface="Century Gothic" pitchFamily="34" charset="0"/>
              </a:rPr>
              <a:t>La fuerza de trabajo del país es </a:t>
            </a:r>
            <a:r>
              <a:rPr lang="es-ES_tradnl" sz="2000" b="1">
                <a:solidFill>
                  <a:schemeClr val="accent2"/>
                </a:solidFill>
                <a:latin typeface="Century Gothic" pitchFamily="34" charset="0"/>
              </a:rPr>
              <a:t>eminentemente urbana</a:t>
            </a:r>
            <a:r>
              <a:rPr lang="es-ES_tradnl" sz="2000">
                <a:latin typeface="Century Gothic" pitchFamily="34" charset="0"/>
              </a:rPr>
              <a:t>: </a:t>
            </a:r>
          </a:p>
          <a:p>
            <a:pPr algn="ctr">
              <a:tabLst>
                <a:tab pos="457200" algn="l"/>
              </a:tabLst>
            </a:pPr>
            <a:r>
              <a:rPr lang="es-ES_tradnl" sz="2000" b="1">
                <a:solidFill>
                  <a:schemeClr val="accent2"/>
                </a:solidFill>
                <a:latin typeface="Century Gothic" pitchFamily="34" charset="0"/>
              </a:rPr>
              <a:t>87.1%</a:t>
            </a:r>
            <a:r>
              <a:rPr lang="es-ES_tradnl" sz="2000">
                <a:latin typeface="Century Gothic" pitchFamily="34" charset="0"/>
              </a:rPr>
              <a:t> contra un </a:t>
            </a:r>
            <a:r>
              <a:rPr lang="es-ES_tradnl" sz="2000" b="1">
                <a:solidFill>
                  <a:srgbClr val="FF0000"/>
                </a:solidFill>
                <a:latin typeface="Century Gothic" pitchFamily="34" charset="0"/>
              </a:rPr>
              <a:t>12,9% rural</a:t>
            </a:r>
            <a:r>
              <a:rPr lang="es-ES_tradnl" sz="2000">
                <a:latin typeface="Century Gothic" pitchFamily="34" charset="0"/>
              </a:rPr>
              <a:t>.</a:t>
            </a:r>
          </a:p>
        </p:txBody>
      </p:sp>
      <p:grpSp>
        <p:nvGrpSpPr>
          <p:cNvPr id="2" name="Group 3"/>
          <p:cNvGrpSpPr>
            <a:grpSpLocks/>
          </p:cNvGrpSpPr>
          <p:nvPr/>
        </p:nvGrpSpPr>
        <p:grpSpPr bwMode="auto">
          <a:xfrm>
            <a:off x="1692275" y="1916113"/>
            <a:ext cx="2887663" cy="2095500"/>
            <a:chOff x="1066" y="1207"/>
            <a:chExt cx="1819" cy="1320"/>
          </a:xfrm>
        </p:grpSpPr>
        <p:pic>
          <p:nvPicPr>
            <p:cNvPr id="147460" name="Picture 4" descr="trabajador"/>
            <p:cNvPicPr>
              <a:picLocks noChangeAspect="1" noChangeArrowheads="1"/>
            </p:cNvPicPr>
            <p:nvPr/>
          </p:nvPicPr>
          <p:blipFill>
            <a:blip r:embed="rId2" cstate="print"/>
            <a:srcRect/>
            <a:stretch>
              <a:fillRect/>
            </a:stretch>
          </p:blipFill>
          <p:spPr bwMode="auto">
            <a:xfrm>
              <a:off x="1066" y="1207"/>
              <a:ext cx="900" cy="1320"/>
            </a:xfrm>
            <a:prstGeom prst="rect">
              <a:avLst/>
            </a:prstGeom>
            <a:noFill/>
            <a:ln w="38100" cmpd="dbl">
              <a:solidFill>
                <a:schemeClr val="tx1"/>
              </a:solidFill>
              <a:miter lim="800000"/>
              <a:headEnd/>
              <a:tailEnd/>
            </a:ln>
          </p:spPr>
        </p:pic>
        <p:sp>
          <p:nvSpPr>
            <p:cNvPr id="147461" name="Text Box 5"/>
            <p:cNvSpPr txBox="1">
              <a:spLocks noChangeArrowheads="1"/>
            </p:cNvSpPr>
            <p:nvPr/>
          </p:nvSpPr>
          <p:spPr bwMode="auto">
            <a:xfrm>
              <a:off x="1973" y="1253"/>
              <a:ext cx="912" cy="404"/>
            </a:xfrm>
            <a:prstGeom prst="rect">
              <a:avLst/>
            </a:prstGeom>
            <a:noFill/>
            <a:ln w="9525">
              <a:noFill/>
              <a:miter lim="800000"/>
              <a:headEnd/>
              <a:tailEnd/>
            </a:ln>
            <a:effectLst/>
          </p:spPr>
          <p:txBody>
            <a:bodyPr wrap="none">
              <a:spAutoFit/>
            </a:bodyPr>
            <a:lstStyle/>
            <a:p>
              <a:pPr algn="ctr"/>
              <a:r>
                <a:rPr lang="es-ES" b="1">
                  <a:latin typeface="Century Gothic" pitchFamily="34" charset="0"/>
                </a:rPr>
                <a:t>Trabajador </a:t>
              </a:r>
            </a:p>
            <a:p>
              <a:pPr algn="ctr"/>
              <a:r>
                <a:rPr lang="es-ES" b="1">
                  <a:latin typeface="Century Gothic" pitchFamily="34" charset="0"/>
                </a:rPr>
                <a:t>urbano</a:t>
              </a:r>
            </a:p>
          </p:txBody>
        </p:sp>
      </p:grpSp>
      <p:grpSp>
        <p:nvGrpSpPr>
          <p:cNvPr id="3" name="Group 6"/>
          <p:cNvGrpSpPr>
            <a:grpSpLocks/>
          </p:cNvGrpSpPr>
          <p:nvPr/>
        </p:nvGrpSpPr>
        <p:grpSpPr bwMode="auto">
          <a:xfrm>
            <a:off x="3367088" y="4221163"/>
            <a:ext cx="2433637" cy="2238375"/>
            <a:chOff x="2121" y="2659"/>
            <a:chExt cx="1533" cy="1410"/>
          </a:xfrm>
        </p:grpSpPr>
        <p:pic>
          <p:nvPicPr>
            <p:cNvPr id="147463" name="Picture 7" descr="recogiendo_peras002"/>
            <p:cNvPicPr>
              <a:picLocks noChangeAspect="1" noChangeArrowheads="1"/>
            </p:cNvPicPr>
            <p:nvPr/>
          </p:nvPicPr>
          <p:blipFill>
            <a:blip r:embed="rId3" cstate="print"/>
            <a:srcRect/>
            <a:stretch>
              <a:fillRect/>
            </a:stretch>
          </p:blipFill>
          <p:spPr bwMode="auto">
            <a:xfrm>
              <a:off x="2154" y="2659"/>
              <a:ext cx="1500" cy="1188"/>
            </a:xfrm>
            <a:prstGeom prst="rect">
              <a:avLst/>
            </a:prstGeom>
            <a:noFill/>
            <a:ln w="38100" cmpd="dbl">
              <a:solidFill>
                <a:schemeClr val="tx1"/>
              </a:solidFill>
              <a:miter lim="800000"/>
              <a:headEnd/>
              <a:tailEnd/>
            </a:ln>
          </p:spPr>
        </p:pic>
        <p:sp>
          <p:nvSpPr>
            <p:cNvPr id="147464" name="Text Box 8"/>
            <p:cNvSpPr txBox="1">
              <a:spLocks noChangeArrowheads="1"/>
            </p:cNvSpPr>
            <p:nvPr/>
          </p:nvSpPr>
          <p:spPr bwMode="auto">
            <a:xfrm>
              <a:off x="2121" y="3838"/>
              <a:ext cx="1530" cy="231"/>
            </a:xfrm>
            <a:prstGeom prst="rect">
              <a:avLst/>
            </a:prstGeom>
            <a:noFill/>
            <a:ln w="9525">
              <a:noFill/>
              <a:miter lim="800000"/>
              <a:headEnd/>
              <a:tailEnd/>
            </a:ln>
            <a:effectLst/>
          </p:spPr>
          <p:txBody>
            <a:bodyPr wrap="none">
              <a:spAutoFit/>
            </a:bodyPr>
            <a:lstStyle/>
            <a:p>
              <a:pPr algn="ctr"/>
              <a:r>
                <a:rPr lang="es-ES" b="1">
                  <a:latin typeface="Century Gothic" pitchFamily="34" charset="0"/>
                </a:rPr>
                <a:t>Trabajadores rurales</a:t>
              </a:r>
            </a:p>
          </p:txBody>
        </p:sp>
      </p:grpSp>
      <p:sp>
        <p:nvSpPr>
          <p:cNvPr id="147465" name="Rectangle 9"/>
          <p:cNvSpPr>
            <a:spLocks noChangeArrowheads="1"/>
          </p:cNvSpPr>
          <p:nvPr/>
        </p:nvSpPr>
        <p:spPr bwMode="auto">
          <a:xfrm>
            <a:off x="1116013" y="774700"/>
            <a:ext cx="7034212"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características presenta </a:t>
            </a:r>
          </a:p>
          <a:p>
            <a:pPr algn="ctr" fontAlgn="ctr"/>
            <a:r>
              <a:rPr lang="es-ES_tradnl" sz="2800" b="1">
                <a:solidFill>
                  <a:srgbClr val="FF0000"/>
                </a:solidFill>
                <a:latin typeface="Century Gothic" pitchFamily="34" charset="0"/>
              </a:rPr>
              <a:t>el empleo en Chile?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65"/>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3" presetClass="entr" presetSubtype="16" fill="hold" grpId="0" nodeType="afterEffect">
                                  <p:stCondLst>
                                    <p:cond delay="1000"/>
                                  </p:stCondLst>
                                  <p:childTnLst>
                                    <p:set>
                                      <p:cBhvr>
                                        <p:cTn id="19" dur="1" fill="hold">
                                          <p:stCondLst>
                                            <p:cond delay="0"/>
                                          </p:stCondLst>
                                        </p:cTn>
                                        <p:tgtEl>
                                          <p:spTgt spid="147458"/>
                                        </p:tgtEl>
                                        <p:attrNameLst>
                                          <p:attrName>style.visibility</p:attrName>
                                        </p:attrNameLst>
                                      </p:cBhvr>
                                      <p:to>
                                        <p:strVal val="visible"/>
                                      </p:to>
                                    </p:set>
                                    <p:anim calcmode="lin" valueType="num">
                                      <p:cBhvr>
                                        <p:cTn id="20" dur="500" fill="hold"/>
                                        <p:tgtEl>
                                          <p:spTgt spid="147458"/>
                                        </p:tgtEl>
                                        <p:attrNameLst>
                                          <p:attrName>ppt_w</p:attrName>
                                        </p:attrNameLst>
                                      </p:cBhvr>
                                      <p:tavLst>
                                        <p:tav tm="0">
                                          <p:val>
                                            <p:fltVal val="0"/>
                                          </p:val>
                                        </p:tav>
                                        <p:tav tm="100000">
                                          <p:val>
                                            <p:strVal val="#ppt_w"/>
                                          </p:val>
                                        </p:tav>
                                      </p:tavLst>
                                    </p:anim>
                                    <p:anim calcmode="lin" valueType="num">
                                      <p:cBhvr>
                                        <p:cTn id="21" dur="500" fill="hold"/>
                                        <p:tgtEl>
                                          <p:spTgt spid="147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P spid="14746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300788" y="2636838"/>
            <a:ext cx="2232025" cy="1552575"/>
          </a:xfrm>
          <a:prstGeom prst="rect">
            <a:avLst/>
          </a:prstGeom>
          <a:noFill/>
          <a:ln w="9525">
            <a:noFill/>
            <a:miter lim="800000"/>
            <a:headEnd/>
            <a:tailEnd/>
          </a:ln>
          <a:effectLst/>
        </p:spPr>
        <p:txBody>
          <a:bodyPr>
            <a:spAutoFit/>
          </a:bodyPr>
          <a:lstStyle/>
          <a:p>
            <a:pPr algn="ctr"/>
            <a:r>
              <a:rPr lang="es-ES_tradnl" sz="2400" b="1">
                <a:solidFill>
                  <a:schemeClr val="accent2"/>
                </a:solidFill>
                <a:latin typeface="Century Gothic" pitchFamily="34" charset="0"/>
              </a:rPr>
              <a:t>Predomina</a:t>
            </a:r>
            <a:r>
              <a:rPr lang="es-ES_tradnl" sz="2400">
                <a:latin typeface="Century Gothic" pitchFamily="34" charset="0"/>
              </a:rPr>
              <a:t> la mano de obra </a:t>
            </a:r>
            <a:r>
              <a:rPr lang="es-ES_tradnl" sz="2400" b="1">
                <a:solidFill>
                  <a:schemeClr val="accent2"/>
                </a:solidFill>
                <a:latin typeface="Century Gothic" pitchFamily="34" charset="0"/>
              </a:rPr>
              <a:t>dependiente</a:t>
            </a:r>
            <a:r>
              <a:rPr lang="es-ES_tradnl" sz="2400">
                <a:latin typeface="Century Gothic" pitchFamily="34" charset="0"/>
              </a:rPr>
              <a:t>.</a:t>
            </a:r>
          </a:p>
        </p:txBody>
      </p:sp>
      <p:grpSp>
        <p:nvGrpSpPr>
          <p:cNvPr id="2" name="Group 3"/>
          <p:cNvGrpSpPr>
            <a:grpSpLocks/>
          </p:cNvGrpSpPr>
          <p:nvPr/>
        </p:nvGrpSpPr>
        <p:grpSpPr bwMode="auto">
          <a:xfrm>
            <a:off x="1835150" y="2133600"/>
            <a:ext cx="4249738" cy="3887788"/>
            <a:chOff x="1156" y="1344"/>
            <a:chExt cx="2677" cy="2449"/>
          </a:xfrm>
        </p:grpSpPr>
        <p:pic>
          <p:nvPicPr>
            <p:cNvPr id="148484" name="Picture 4" descr="obreros"/>
            <p:cNvPicPr>
              <a:picLocks noChangeAspect="1" noChangeArrowheads="1"/>
            </p:cNvPicPr>
            <p:nvPr/>
          </p:nvPicPr>
          <p:blipFill>
            <a:blip r:embed="rId2" cstate="print"/>
            <a:srcRect/>
            <a:stretch>
              <a:fillRect/>
            </a:stretch>
          </p:blipFill>
          <p:spPr bwMode="auto">
            <a:xfrm>
              <a:off x="1156" y="1344"/>
              <a:ext cx="2677" cy="2045"/>
            </a:xfrm>
            <a:prstGeom prst="rect">
              <a:avLst/>
            </a:prstGeom>
            <a:noFill/>
            <a:ln w="38100" cmpd="dbl">
              <a:solidFill>
                <a:schemeClr val="tx1"/>
              </a:solidFill>
              <a:miter lim="800000"/>
              <a:headEnd/>
              <a:tailEnd/>
            </a:ln>
          </p:spPr>
        </p:pic>
        <p:sp>
          <p:nvSpPr>
            <p:cNvPr id="148485" name="Text Box 5"/>
            <p:cNvSpPr txBox="1">
              <a:spLocks noChangeArrowheads="1"/>
            </p:cNvSpPr>
            <p:nvPr/>
          </p:nvSpPr>
          <p:spPr bwMode="auto">
            <a:xfrm>
              <a:off x="1740" y="3389"/>
              <a:ext cx="1614" cy="404"/>
            </a:xfrm>
            <a:prstGeom prst="rect">
              <a:avLst/>
            </a:prstGeom>
            <a:noFill/>
            <a:ln w="9525">
              <a:noFill/>
              <a:miter lim="800000"/>
              <a:headEnd/>
              <a:tailEnd/>
            </a:ln>
            <a:effectLst/>
          </p:spPr>
          <p:txBody>
            <a:bodyPr wrap="none">
              <a:spAutoFit/>
            </a:bodyPr>
            <a:lstStyle/>
            <a:p>
              <a:pPr algn="ctr"/>
              <a:r>
                <a:rPr lang="es-ES">
                  <a:latin typeface="Century Gothic" pitchFamily="34" charset="0"/>
                </a:rPr>
                <a:t>Trabajadores de una </a:t>
              </a:r>
            </a:p>
            <a:p>
              <a:pPr algn="ctr"/>
              <a:r>
                <a:rPr lang="es-ES">
                  <a:latin typeface="Century Gothic" pitchFamily="34" charset="0"/>
                </a:rPr>
                <a:t>empresa contratista.</a:t>
              </a:r>
            </a:p>
          </p:txBody>
        </p:sp>
      </p:grpSp>
      <p:sp>
        <p:nvSpPr>
          <p:cNvPr id="148486" name="Rectangle 6"/>
          <p:cNvSpPr>
            <a:spLocks noChangeArrowheads="1"/>
          </p:cNvSpPr>
          <p:nvPr/>
        </p:nvSpPr>
        <p:spPr bwMode="auto">
          <a:xfrm>
            <a:off x="1116013" y="774700"/>
            <a:ext cx="7034212"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características presenta </a:t>
            </a:r>
          </a:p>
          <a:p>
            <a:pPr algn="ctr" fontAlgn="ctr"/>
            <a:r>
              <a:rPr lang="es-ES_tradnl" sz="2800" b="1">
                <a:solidFill>
                  <a:srgbClr val="FF0000"/>
                </a:solidFill>
                <a:latin typeface="Century Gothic" pitchFamily="34" charset="0"/>
              </a:rPr>
              <a:t>el empleo en Chile?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848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48482"/>
                                        </p:tgtEl>
                                        <p:attrNameLst>
                                          <p:attrName>style.visibility</p:attrName>
                                        </p:attrNameLst>
                                      </p:cBhvr>
                                      <p:to>
                                        <p:strVal val="visible"/>
                                      </p:to>
                                    </p:set>
                                    <p:anim calcmode="lin" valueType="num">
                                      <p:cBhvr additive="base">
                                        <p:cTn id="15" dur="500" fill="hold"/>
                                        <p:tgtEl>
                                          <p:spTgt spid="148482"/>
                                        </p:tgtEl>
                                        <p:attrNameLst>
                                          <p:attrName>ppt_x</p:attrName>
                                        </p:attrNameLst>
                                      </p:cBhvr>
                                      <p:tavLst>
                                        <p:tav tm="0">
                                          <p:val>
                                            <p:strVal val="#ppt_x"/>
                                          </p:val>
                                        </p:tav>
                                        <p:tav tm="100000">
                                          <p:val>
                                            <p:strVal val="#ppt_x"/>
                                          </p:val>
                                        </p:tav>
                                      </p:tavLst>
                                    </p:anim>
                                    <p:anim calcmode="lin" valueType="num">
                                      <p:cBhvr additive="base">
                                        <p:cTn id="16" dur="500" fill="hold"/>
                                        <p:tgtEl>
                                          <p:spTgt spid="148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6"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600200" y="876300"/>
            <a:ext cx="7010400" cy="519113"/>
          </a:xfrm>
          <a:prstGeom prst="rect">
            <a:avLst/>
          </a:prstGeom>
          <a:noFill/>
          <a:ln w="9525">
            <a:noFill/>
            <a:miter lim="800000"/>
            <a:headEnd/>
            <a:tailEnd/>
          </a:ln>
          <a:effectLst/>
        </p:spPr>
        <p:txBody>
          <a:bodyPr anchor="ctr">
            <a:spAutoFit/>
          </a:bodyPr>
          <a:lstStyle/>
          <a:p>
            <a:pPr algn="just" fontAlgn="ctr"/>
            <a:r>
              <a:rPr lang="es-ES_tradnl" sz="2800" b="1">
                <a:solidFill>
                  <a:srgbClr val="FF0000"/>
                </a:solidFill>
                <a:latin typeface="Century Gothic" pitchFamily="34" charset="0"/>
              </a:rPr>
              <a:t>3. ¿QUÉ ES LA LEGISLACIÓN LABORAL?</a:t>
            </a:r>
          </a:p>
        </p:txBody>
      </p:sp>
      <p:sp>
        <p:nvSpPr>
          <p:cNvPr id="149507" name="Text Box 3"/>
          <p:cNvSpPr txBox="1">
            <a:spLocks noChangeArrowheads="1"/>
          </p:cNvSpPr>
          <p:nvPr/>
        </p:nvSpPr>
        <p:spPr bwMode="auto">
          <a:xfrm>
            <a:off x="1476375" y="1700213"/>
            <a:ext cx="7005638" cy="1006475"/>
          </a:xfrm>
          <a:prstGeom prst="rect">
            <a:avLst/>
          </a:prstGeom>
          <a:noFill/>
          <a:ln w="9525">
            <a:noFill/>
            <a:miter lim="800000"/>
            <a:headEnd/>
            <a:tailEnd/>
          </a:ln>
          <a:effectLst/>
        </p:spPr>
        <p:txBody>
          <a:bodyPr>
            <a:spAutoFit/>
          </a:bodyPr>
          <a:lstStyle/>
          <a:p>
            <a:pPr algn="ctr"/>
            <a:r>
              <a:rPr lang="es-ES_tradnl" sz="2000">
                <a:latin typeface="Century Gothic" pitchFamily="34" charset="0"/>
              </a:rPr>
              <a:t>Es el </a:t>
            </a:r>
            <a:r>
              <a:rPr lang="es-ES_tradnl" sz="2000" b="1">
                <a:solidFill>
                  <a:schemeClr val="accent2"/>
                </a:solidFill>
                <a:latin typeface="Century Gothic" pitchFamily="34" charset="0"/>
              </a:rPr>
              <a:t>conjunto de disposiciones legales</a:t>
            </a:r>
            <a:r>
              <a:rPr lang="es-ES_tradnl" sz="2000">
                <a:latin typeface="Century Gothic" pitchFamily="34" charset="0"/>
              </a:rPr>
              <a:t> que tienen por objeto </a:t>
            </a:r>
            <a:r>
              <a:rPr lang="es-ES_tradnl" sz="2000" b="1">
                <a:solidFill>
                  <a:schemeClr val="accent2"/>
                </a:solidFill>
                <a:latin typeface="Century Gothic" pitchFamily="34" charset="0"/>
              </a:rPr>
              <a:t>normar o regular</a:t>
            </a:r>
            <a:r>
              <a:rPr lang="es-ES_tradnl" sz="2000">
                <a:latin typeface="Century Gothic" pitchFamily="34" charset="0"/>
              </a:rPr>
              <a:t> las relaciones en el mundo del trabajo.</a:t>
            </a:r>
            <a:r>
              <a:rPr lang="es-ES" sz="2000">
                <a:latin typeface="Century Gothic" pitchFamily="34" charset="0"/>
              </a:rPr>
              <a:t> </a:t>
            </a:r>
          </a:p>
        </p:txBody>
      </p:sp>
      <p:sp>
        <p:nvSpPr>
          <p:cNvPr id="149508" name="AutoShape 4"/>
          <p:cNvSpPr>
            <a:spLocks noChangeArrowheads="1"/>
          </p:cNvSpPr>
          <p:nvPr/>
        </p:nvSpPr>
        <p:spPr bwMode="auto">
          <a:xfrm>
            <a:off x="4716463" y="2781300"/>
            <a:ext cx="485775" cy="503238"/>
          </a:xfrm>
          <a:prstGeom prst="downArrow">
            <a:avLst>
              <a:gd name="adj1" fmla="val 50000"/>
              <a:gd name="adj2" fmla="val 25899"/>
            </a:avLst>
          </a:prstGeom>
          <a:solidFill>
            <a:srgbClr val="33CCCC">
              <a:alpha val="49001"/>
            </a:srgbClr>
          </a:solidFill>
          <a:ln w="9525">
            <a:solidFill>
              <a:schemeClr val="tx1"/>
            </a:solidFill>
            <a:miter lim="800000"/>
            <a:headEnd/>
            <a:tailEnd/>
          </a:ln>
          <a:effectLst/>
        </p:spPr>
        <p:txBody>
          <a:bodyPr wrap="none" anchor="ctr"/>
          <a:lstStyle/>
          <a:p>
            <a:endParaRPr lang="es-CL"/>
          </a:p>
        </p:txBody>
      </p:sp>
      <p:sp>
        <p:nvSpPr>
          <p:cNvPr id="149509" name="Text Box 5"/>
          <p:cNvSpPr txBox="1">
            <a:spLocks noChangeArrowheads="1"/>
          </p:cNvSpPr>
          <p:nvPr/>
        </p:nvSpPr>
        <p:spPr bwMode="auto">
          <a:xfrm>
            <a:off x="1763713" y="3284538"/>
            <a:ext cx="6429375" cy="1187450"/>
          </a:xfrm>
          <a:prstGeom prst="rect">
            <a:avLst/>
          </a:prstGeom>
          <a:noFill/>
          <a:ln w="9525">
            <a:noFill/>
            <a:miter lim="800000"/>
            <a:headEnd/>
            <a:tailEnd/>
          </a:ln>
          <a:effectLst/>
        </p:spPr>
        <p:txBody>
          <a:bodyPr>
            <a:spAutoFit/>
          </a:bodyPr>
          <a:lstStyle/>
          <a:p>
            <a:pPr algn="ctr"/>
            <a:r>
              <a:rPr lang="es-ES_tradnl" sz="2400" b="1">
                <a:latin typeface="Century Gothic" pitchFamily="34" charset="0"/>
              </a:rPr>
              <a:t>El Código del Trabajo es el </a:t>
            </a:r>
            <a:r>
              <a:rPr lang="es-ES_tradnl" sz="2400" b="1">
                <a:solidFill>
                  <a:srgbClr val="FF0000"/>
                </a:solidFill>
                <a:latin typeface="Century Gothic" pitchFamily="34" charset="0"/>
              </a:rPr>
              <a:t>principal instrumento que regula</a:t>
            </a:r>
            <a:r>
              <a:rPr lang="es-ES_tradnl" sz="2400" b="1">
                <a:latin typeface="Century Gothic" pitchFamily="34" charset="0"/>
              </a:rPr>
              <a:t> las relaciones laborales. </a:t>
            </a:r>
            <a:endParaRPr lang="es-ES" sz="2400" b="1">
              <a:latin typeface="Century Gothic" pitchFamily="34" charset="0"/>
            </a:endParaRPr>
          </a:p>
        </p:txBody>
      </p:sp>
      <p:sp>
        <p:nvSpPr>
          <p:cNvPr id="149510" name="AutoShape 6"/>
          <p:cNvSpPr>
            <a:spLocks noChangeArrowheads="1"/>
          </p:cNvSpPr>
          <p:nvPr/>
        </p:nvSpPr>
        <p:spPr bwMode="auto">
          <a:xfrm>
            <a:off x="4716463" y="4581525"/>
            <a:ext cx="485775" cy="503238"/>
          </a:xfrm>
          <a:prstGeom prst="downArrow">
            <a:avLst>
              <a:gd name="adj1" fmla="val 50000"/>
              <a:gd name="adj2" fmla="val 25899"/>
            </a:avLst>
          </a:prstGeom>
          <a:solidFill>
            <a:srgbClr val="33CCCC">
              <a:alpha val="50999"/>
            </a:srgbClr>
          </a:solidFill>
          <a:ln w="9525">
            <a:solidFill>
              <a:schemeClr val="tx1"/>
            </a:solidFill>
            <a:miter lim="800000"/>
            <a:headEnd/>
            <a:tailEnd/>
          </a:ln>
          <a:effectLst/>
        </p:spPr>
        <p:txBody>
          <a:bodyPr wrap="none" anchor="ctr"/>
          <a:lstStyle/>
          <a:p>
            <a:endParaRPr lang="es-CL"/>
          </a:p>
        </p:txBody>
      </p:sp>
      <p:sp>
        <p:nvSpPr>
          <p:cNvPr id="149511" name="Text Box 7"/>
          <p:cNvSpPr txBox="1">
            <a:spLocks noChangeArrowheads="1"/>
          </p:cNvSpPr>
          <p:nvPr/>
        </p:nvSpPr>
        <p:spPr bwMode="auto">
          <a:xfrm>
            <a:off x="2987675" y="5229225"/>
            <a:ext cx="3816350" cy="701675"/>
          </a:xfrm>
          <a:prstGeom prst="rect">
            <a:avLst/>
          </a:prstGeom>
          <a:noFill/>
          <a:ln w="9525">
            <a:noFill/>
            <a:miter lim="800000"/>
            <a:headEnd/>
            <a:tailEnd/>
          </a:ln>
          <a:effectLst/>
        </p:spPr>
        <p:txBody>
          <a:bodyPr>
            <a:spAutoFit/>
          </a:bodyPr>
          <a:lstStyle/>
          <a:p>
            <a:pPr algn="ctr">
              <a:spcBef>
                <a:spcPct val="50000"/>
              </a:spcBef>
            </a:pPr>
            <a:r>
              <a:rPr lang="es-ES" sz="2000" b="1">
                <a:solidFill>
                  <a:schemeClr val="accent2"/>
                </a:solidFill>
                <a:latin typeface="Century Gothic" pitchFamily="34" charset="0"/>
              </a:rPr>
              <a:t>Sólo regula las relaciones del </a:t>
            </a:r>
            <a:r>
              <a:rPr lang="es-ES" sz="2000" b="1" u="sng">
                <a:solidFill>
                  <a:schemeClr val="accent2"/>
                </a:solidFill>
                <a:latin typeface="Century Gothic" pitchFamily="34" charset="0"/>
              </a:rPr>
              <a:t>trabajo dependiente</a:t>
            </a:r>
            <a:r>
              <a:rPr lang="es-ES" sz="2000">
                <a:latin typeface="Century Gothic"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9506"/>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49507"/>
                                        </p:tgtEl>
                                        <p:attrNameLst>
                                          <p:attrName>style.visibility</p:attrName>
                                        </p:attrNameLst>
                                      </p:cBhvr>
                                      <p:to>
                                        <p:strVal val="visible"/>
                                      </p:to>
                                    </p:set>
                                    <p:anim calcmode="lin" valueType="num">
                                      <p:cBhvr>
                                        <p:cTn id="10" dur="500" fill="hold"/>
                                        <p:tgtEl>
                                          <p:spTgt spid="149507"/>
                                        </p:tgtEl>
                                        <p:attrNameLst>
                                          <p:attrName>ppt_w</p:attrName>
                                        </p:attrNameLst>
                                      </p:cBhvr>
                                      <p:tavLst>
                                        <p:tav tm="0">
                                          <p:val>
                                            <p:fltVal val="0"/>
                                          </p:val>
                                        </p:tav>
                                        <p:tav tm="100000">
                                          <p:val>
                                            <p:strVal val="#ppt_w"/>
                                          </p:val>
                                        </p:tav>
                                      </p:tavLst>
                                    </p:anim>
                                    <p:anim calcmode="lin" valueType="num">
                                      <p:cBhvr>
                                        <p:cTn id="11" dur="500" fill="hold"/>
                                        <p:tgtEl>
                                          <p:spTgt spid="149507"/>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3000"/>
                                  </p:stCondLst>
                                  <p:childTnLst>
                                    <p:set>
                                      <p:cBhvr>
                                        <p:cTn id="14" dur="1" fill="hold">
                                          <p:stCondLst>
                                            <p:cond delay="499"/>
                                          </p:stCondLst>
                                        </p:cTn>
                                        <p:tgtEl>
                                          <p:spTgt spid="149508"/>
                                        </p:tgtEl>
                                        <p:attrNameLst>
                                          <p:attrName>style.visibility</p:attrName>
                                        </p:attrNameLst>
                                      </p:cBhvr>
                                      <p:to>
                                        <p:strVal val="visible"/>
                                      </p:to>
                                    </p:set>
                                  </p:childTnLst>
                                </p:cTn>
                              </p:par>
                            </p:childTnLst>
                          </p:cTn>
                        </p:par>
                        <p:par>
                          <p:cTn id="15" fill="hold">
                            <p:stCondLst>
                              <p:cond delay="4500"/>
                            </p:stCondLst>
                            <p:childTnLst>
                              <p:par>
                                <p:cTn id="16" presetID="2" presetClass="entr" presetSubtype="4" fill="hold" grpId="0" nodeType="afterEffect">
                                  <p:stCondLst>
                                    <p:cond delay="0"/>
                                  </p:stCondLst>
                                  <p:childTnLst>
                                    <p:set>
                                      <p:cBhvr>
                                        <p:cTn id="17" dur="1" fill="hold">
                                          <p:stCondLst>
                                            <p:cond delay="0"/>
                                          </p:stCondLst>
                                        </p:cTn>
                                        <p:tgtEl>
                                          <p:spTgt spid="149509"/>
                                        </p:tgtEl>
                                        <p:attrNameLst>
                                          <p:attrName>style.visibility</p:attrName>
                                        </p:attrNameLst>
                                      </p:cBhvr>
                                      <p:to>
                                        <p:strVal val="visible"/>
                                      </p:to>
                                    </p:set>
                                    <p:anim calcmode="lin" valueType="num">
                                      <p:cBhvr additive="base">
                                        <p:cTn id="18" dur="500" fill="hold"/>
                                        <p:tgtEl>
                                          <p:spTgt spid="149509"/>
                                        </p:tgtEl>
                                        <p:attrNameLst>
                                          <p:attrName>ppt_x</p:attrName>
                                        </p:attrNameLst>
                                      </p:cBhvr>
                                      <p:tavLst>
                                        <p:tav tm="0">
                                          <p:val>
                                            <p:strVal val="#ppt_x"/>
                                          </p:val>
                                        </p:tav>
                                        <p:tav tm="100000">
                                          <p:val>
                                            <p:strVal val="#ppt_x"/>
                                          </p:val>
                                        </p:tav>
                                      </p:tavLst>
                                    </p:anim>
                                    <p:anim calcmode="lin" valueType="num">
                                      <p:cBhvr additive="base">
                                        <p:cTn id="19" dur="500" fill="hold"/>
                                        <p:tgtEl>
                                          <p:spTgt spid="149509"/>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1" presetClass="entr" presetSubtype="0" fill="hold" grpId="0" nodeType="afterEffect">
                                  <p:stCondLst>
                                    <p:cond delay="3000"/>
                                  </p:stCondLst>
                                  <p:childTnLst>
                                    <p:set>
                                      <p:cBhvr>
                                        <p:cTn id="22" dur="1" fill="hold">
                                          <p:stCondLst>
                                            <p:cond delay="499"/>
                                          </p:stCondLst>
                                        </p:cTn>
                                        <p:tgtEl>
                                          <p:spTgt spid="149510"/>
                                        </p:tgtEl>
                                        <p:attrNameLst>
                                          <p:attrName>style.visibility</p:attrName>
                                        </p:attrNameLst>
                                      </p:cBhvr>
                                      <p:to>
                                        <p:strVal val="visible"/>
                                      </p:to>
                                    </p:set>
                                  </p:childTnLst>
                                </p:cTn>
                              </p:par>
                            </p:childTnLst>
                          </p:cTn>
                        </p:par>
                        <p:par>
                          <p:cTn id="23" fill="hold">
                            <p:stCondLst>
                              <p:cond delay="8500"/>
                            </p:stCondLst>
                            <p:childTnLst>
                              <p:par>
                                <p:cTn id="24" presetID="2" presetClass="entr" presetSubtype="4" fill="hold" grpId="0" nodeType="afterEffect">
                                  <p:stCondLst>
                                    <p:cond delay="0"/>
                                  </p:stCondLst>
                                  <p:childTnLst>
                                    <p:set>
                                      <p:cBhvr>
                                        <p:cTn id="25" dur="1" fill="hold">
                                          <p:stCondLst>
                                            <p:cond delay="0"/>
                                          </p:stCondLst>
                                        </p:cTn>
                                        <p:tgtEl>
                                          <p:spTgt spid="149511"/>
                                        </p:tgtEl>
                                        <p:attrNameLst>
                                          <p:attrName>style.visibility</p:attrName>
                                        </p:attrNameLst>
                                      </p:cBhvr>
                                      <p:to>
                                        <p:strVal val="visible"/>
                                      </p:to>
                                    </p:set>
                                    <p:anim calcmode="lin" valueType="num">
                                      <p:cBhvr additive="base">
                                        <p:cTn id="26" dur="500" fill="hold"/>
                                        <p:tgtEl>
                                          <p:spTgt spid="149511"/>
                                        </p:tgtEl>
                                        <p:attrNameLst>
                                          <p:attrName>ppt_x</p:attrName>
                                        </p:attrNameLst>
                                      </p:cBhvr>
                                      <p:tavLst>
                                        <p:tav tm="0">
                                          <p:val>
                                            <p:strVal val="#ppt_x"/>
                                          </p:val>
                                        </p:tav>
                                        <p:tav tm="100000">
                                          <p:val>
                                            <p:strVal val="#ppt_x"/>
                                          </p:val>
                                        </p:tav>
                                      </p:tavLst>
                                    </p:anim>
                                    <p:anim calcmode="lin" valueType="num">
                                      <p:cBhvr additive="base">
                                        <p:cTn id="27"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autoUpdateAnimBg="0"/>
      <p:bldP spid="149508" grpId="0" animBg="1"/>
      <p:bldP spid="149509" grpId="0" autoUpdateAnimBg="0"/>
      <p:bldP spid="149510" grpId="0" animBg="1"/>
      <p:bldP spid="149511"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051050" y="660400"/>
            <a:ext cx="4425950" cy="519113"/>
          </a:xfrm>
          <a:prstGeom prst="rect">
            <a:avLst/>
          </a:prstGeom>
          <a:noFill/>
          <a:ln w="9525">
            <a:noFill/>
            <a:miter lim="800000"/>
            <a:headEnd/>
            <a:tailEnd/>
          </a:ln>
          <a:effectLst/>
        </p:spPr>
        <p:txBody>
          <a:bodyPr anchor="ctr">
            <a:spAutoFit/>
          </a:bodyPr>
          <a:lstStyle/>
          <a:p>
            <a:pPr algn="just" fontAlgn="ctr"/>
            <a:r>
              <a:rPr lang="es-ES_tradnl" sz="2800" b="1">
                <a:solidFill>
                  <a:srgbClr val="FF0000"/>
                </a:solidFill>
                <a:latin typeface="Century Gothic" pitchFamily="34" charset="0"/>
              </a:rPr>
              <a:t>El </a:t>
            </a:r>
            <a:r>
              <a:rPr lang="es-ES_tradnl" sz="2800" b="1" u="sng">
                <a:solidFill>
                  <a:srgbClr val="FF0000"/>
                </a:solidFill>
                <a:latin typeface="Century Gothic" pitchFamily="34" charset="0"/>
                <a:hlinkClick r:id="rId2" action="ppaction://hlinksldjump"/>
              </a:rPr>
              <a:t>Contrato de Trabajo</a:t>
            </a:r>
            <a:r>
              <a:rPr lang="es-ES_tradnl" sz="2400" b="1">
                <a:solidFill>
                  <a:srgbClr val="FF0000"/>
                </a:solidFill>
                <a:latin typeface="Century Gothic" pitchFamily="34" charset="0"/>
                <a:hlinkClick r:id="rId2" action="ppaction://hlinksldjump"/>
              </a:rPr>
              <a:t> </a:t>
            </a:r>
            <a:endParaRPr lang="es-ES_tradnl" sz="2400" b="1">
              <a:solidFill>
                <a:srgbClr val="FF0000"/>
              </a:solidFill>
              <a:latin typeface="Century Gothic" pitchFamily="34" charset="0"/>
            </a:endParaRPr>
          </a:p>
        </p:txBody>
      </p:sp>
      <p:sp>
        <p:nvSpPr>
          <p:cNvPr id="150531" name="Rectangle 3"/>
          <p:cNvSpPr>
            <a:spLocks noChangeArrowheads="1"/>
          </p:cNvSpPr>
          <p:nvPr/>
        </p:nvSpPr>
        <p:spPr bwMode="auto">
          <a:xfrm>
            <a:off x="5867400" y="2205038"/>
            <a:ext cx="2370138" cy="2835275"/>
          </a:xfrm>
          <a:prstGeom prst="rect">
            <a:avLst/>
          </a:prstGeom>
          <a:noFill/>
          <a:ln w="9525">
            <a:noFill/>
            <a:miter lim="800000"/>
            <a:headEnd/>
            <a:tailEnd/>
          </a:ln>
          <a:effectLst/>
        </p:spPr>
        <p:txBody>
          <a:bodyPr anchor="ctr">
            <a:spAutoFit/>
          </a:bodyPr>
          <a:lstStyle/>
          <a:p>
            <a:pPr algn="ctr"/>
            <a:r>
              <a:rPr lang="es-ES_tradnl" sz="2000">
                <a:latin typeface="Century Gothic" pitchFamily="34" charset="0"/>
              </a:rPr>
              <a:t>El Contrato de trabajo </a:t>
            </a:r>
            <a:r>
              <a:rPr lang="es-ES_tradnl" sz="2000" b="1">
                <a:solidFill>
                  <a:srgbClr val="FF0000"/>
                </a:solidFill>
                <a:latin typeface="Century Gothic" pitchFamily="34" charset="0"/>
              </a:rPr>
              <a:t>es un acuerdo formal</a:t>
            </a:r>
            <a:r>
              <a:rPr lang="es-ES_tradnl" sz="2000">
                <a:latin typeface="Century Gothic" pitchFamily="34" charset="0"/>
              </a:rPr>
              <a:t> por el cual el empleador y el trabajador dependiente </a:t>
            </a:r>
            <a:r>
              <a:rPr lang="es-ES_tradnl" sz="2000" b="1">
                <a:solidFill>
                  <a:srgbClr val="FF0000"/>
                </a:solidFill>
                <a:latin typeface="Century Gothic" pitchFamily="34" charset="0"/>
              </a:rPr>
              <a:t>se obligan recíprocamente</a:t>
            </a:r>
            <a:r>
              <a:rPr lang="es-ES_tradnl" sz="2000">
                <a:latin typeface="Century Gothic" pitchFamily="34" charset="0"/>
              </a:rPr>
              <a:t>.</a:t>
            </a:r>
            <a:r>
              <a:rPr lang="es-ES" sz="2000">
                <a:latin typeface="Century Gothic" pitchFamily="34" charset="0"/>
              </a:rPr>
              <a:t> </a:t>
            </a:r>
          </a:p>
        </p:txBody>
      </p:sp>
      <p:pic>
        <p:nvPicPr>
          <p:cNvPr id="150532" name="Picture 4" descr="msl"/>
          <p:cNvPicPr>
            <a:picLocks noChangeAspect="1" noChangeArrowheads="1"/>
          </p:cNvPicPr>
          <p:nvPr/>
        </p:nvPicPr>
        <p:blipFill>
          <a:blip r:embed="rId3" cstate="print"/>
          <a:srcRect/>
          <a:stretch>
            <a:fillRect/>
          </a:stretch>
        </p:blipFill>
        <p:spPr bwMode="auto">
          <a:xfrm>
            <a:off x="2268538" y="1484313"/>
            <a:ext cx="3333750" cy="4448175"/>
          </a:xfrm>
          <a:prstGeom prst="rect">
            <a:avLst/>
          </a:prstGeom>
          <a:noFill/>
          <a:ln w="38100" cmpd="dbl">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0530"/>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50532"/>
                                        </p:tgtEl>
                                        <p:attrNameLst>
                                          <p:attrName>style.visibility</p:attrName>
                                        </p:attrNameLst>
                                      </p:cBhvr>
                                      <p:to>
                                        <p:strVal val="visible"/>
                                      </p:to>
                                    </p:set>
                                    <p:anim calcmode="lin" valueType="num">
                                      <p:cBhvr>
                                        <p:cTn id="10" dur="500" fill="hold"/>
                                        <p:tgtEl>
                                          <p:spTgt spid="150532"/>
                                        </p:tgtEl>
                                        <p:attrNameLst>
                                          <p:attrName>ppt_w</p:attrName>
                                        </p:attrNameLst>
                                      </p:cBhvr>
                                      <p:tavLst>
                                        <p:tav tm="0">
                                          <p:val>
                                            <p:fltVal val="0"/>
                                          </p:val>
                                        </p:tav>
                                        <p:tav tm="100000">
                                          <p:val>
                                            <p:strVal val="#ppt_w"/>
                                          </p:val>
                                        </p:tav>
                                      </p:tavLst>
                                    </p:anim>
                                    <p:anim calcmode="lin" valueType="num">
                                      <p:cBhvr>
                                        <p:cTn id="11" dur="500" fill="hold"/>
                                        <p:tgtEl>
                                          <p:spTgt spid="15053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50531"/>
                                        </p:tgtEl>
                                        <p:attrNameLst>
                                          <p:attrName>style.visibility</p:attrName>
                                        </p:attrNameLst>
                                      </p:cBhvr>
                                      <p:to>
                                        <p:strVal val="visible"/>
                                      </p:to>
                                    </p:set>
                                    <p:anim calcmode="lin" valueType="num">
                                      <p:cBhvr additive="base">
                                        <p:cTn id="15" dur="500" fill="hold"/>
                                        <p:tgtEl>
                                          <p:spTgt spid="150531"/>
                                        </p:tgtEl>
                                        <p:attrNameLst>
                                          <p:attrName>ppt_x</p:attrName>
                                        </p:attrNameLst>
                                      </p:cBhvr>
                                      <p:tavLst>
                                        <p:tav tm="0">
                                          <p:val>
                                            <p:strVal val="#ppt_x"/>
                                          </p:val>
                                        </p:tav>
                                        <p:tav tm="100000">
                                          <p:val>
                                            <p:strVal val="#ppt_x"/>
                                          </p:val>
                                        </p:tav>
                                      </p:tavLst>
                                    </p:anim>
                                    <p:anim calcmode="lin" valueType="num">
                                      <p:cBhvr additive="base">
                                        <p:cTn id="16"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143000" y="304800"/>
            <a:ext cx="7315200" cy="946150"/>
          </a:xfrm>
          <a:prstGeom prst="rect">
            <a:avLst/>
          </a:prstGeom>
          <a:noFill/>
          <a:ln w="9525">
            <a:noFill/>
            <a:miter lim="800000"/>
            <a:headEnd/>
            <a:tailEnd/>
          </a:ln>
          <a:effectLst/>
        </p:spPr>
        <p:txBody>
          <a:bodyPr anchor="ctr">
            <a:spAutoFit/>
          </a:bodyPr>
          <a:lstStyle/>
          <a:p>
            <a:pPr algn="ctr" fontAlgn="ctr"/>
            <a:r>
              <a:rPr lang="es-ES_tradnl" sz="2800" b="1">
                <a:solidFill>
                  <a:srgbClr val="FF0000"/>
                </a:solidFill>
                <a:latin typeface="Century Gothic" pitchFamily="34" charset="0"/>
              </a:rPr>
              <a:t>¿Qué debe contener el contrato de trabajo?</a:t>
            </a:r>
            <a:r>
              <a:rPr lang="es-ES_tradnl" sz="2400" b="1">
                <a:latin typeface="Century Gothic" pitchFamily="34" charset="0"/>
              </a:rPr>
              <a:t> </a:t>
            </a:r>
          </a:p>
        </p:txBody>
      </p:sp>
      <p:sp>
        <p:nvSpPr>
          <p:cNvPr id="151555" name="Text Box 3"/>
          <p:cNvSpPr txBox="1">
            <a:spLocks noChangeArrowheads="1"/>
          </p:cNvSpPr>
          <p:nvPr/>
        </p:nvSpPr>
        <p:spPr bwMode="auto">
          <a:xfrm>
            <a:off x="1828800" y="1447800"/>
            <a:ext cx="3168650" cy="1044575"/>
          </a:xfrm>
          <a:prstGeom prst="rect">
            <a:avLst/>
          </a:prstGeom>
          <a:noFill/>
          <a:ln w="38100" cmpd="dbl">
            <a:solidFill>
              <a:schemeClr val="tx1"/>
            </a:solidFill>
            <a:miter lim="800000"/>
            <a:headEnd/>
            <a:tailEnd/>
          </a:ln>
          <a:effectLst/>
        </p:spPr>
        <p:txBody>
          <a:bodyPr>
            <a:spAutoFit/>
          </a:bodyPr>
          <a:lstStyle/>
          <a:p>
            <a:pPr algn="ctr"/>
            <a:r>
              <a:rPr lang="es-ES_tradnl" sz="2000">
                <a:latin typeface="Century Gothic" pitchFamily="34" charset="0"/>
              </a:rPr>
              <a:t>Debe ser </a:t>
            </a:r>
            <a:r>
              <a:rPr lang="es-ES_tradnl" sz="2000" b="1">
                <a:solidFill>
                  <a:schemeClr val="accent2"/>
                </a:solidFill>
                <a:latin typeface="Century Gothic" pitchFamily="34" charset="0"/>
              </a:rPr>
              <a:t>firmado por el empleador</a:t>
            </a:r>
            <a:r>
              <a:rPr lang="es-ES_tradnl" sz="2000">
                <a:latin typeface="Century Gothic" pitchFamily="34" charset="0"/>
              </a:rPr>
              <a:t> y </a:t>
            </a:r>
            <a:r>
              <a:rPr lang="es-ES_tradnl" sz="2000" b="1">
                <a:solidFill>
                  <a:schemeClr val="accent2"/>
                </a:solidFill>
                <a:latin typeface="Century Gothic" pitchFamily="34" charset="0"/>
              </a:rPr>
              <a:t>el trabajador</a:t>
            </a:r>
            <a:r>
              <a:rPr lang="es-ES_tradnl" sz="2000">
                <a:latin typeface="Century Gothic" pitchFamily="34" charset="0"/>
              </a:rPr>
              <a:t>.</a:t>
            </a:r>
            <a:r>
              <a:rPr lang="es-ES_tradnl" sz="2000"/>
              <a:t> </a:t>
            </a:r>
            <a:endParaRPr lang="es-ES" sz="2000"/>
          </a:p>
        </p:txBody>
      </p:sp>
      <p:sp>
        <p:nvSpPr>
          <p:cNvPr id="151556" name="Text Box 4"/>
          <p:cNvSpPr txBox="1">
            <a:spLocks noChangeArrowheads="1"/>
          </p:cNvSpPr>
          <p:nvPr/>
        </p:nvSpPr>
        <p:spPr bwMode="auto">
          <a:xfrm>
            <a:off x="1905000" y="2743200"/>
            <a:ext cx="3097213" cy="1349375"/>
          </a:xfrm>
          <a:prstGeom prst="rect">
            <a:avLst/>
          </a:prstGeom>
          <a:noFill/>
          <a:ln w="38100" cmpd="dbl">
            <a:solidFill>
              <a:schemeClr val="tx1"/>
            </a:solidFill>
            <a:miter lim="800000"/>
            <a:headEnd/>
            <a:tailEnd/>
          </a:ln>
          <a:effectLst/>
        </p:spPr>
        <p:txBody>
          <a:bodyPr>
            <a:spAutoFit/>
          </a:bodyPr>
          <a:lstStyle/>
          <a:p>
            <a:pPr algn="ctr"/>
            <a:r>
              <a:rPr lang="es-ES_tradnl" sz="2000">
                <a:latin typeface="Century Gothic" pitchFamily="34" charset="0"/>
              </a:rPr>
              <a:t>La </a:t>
            </a:r>
            <a:r>
              <a:rPr lang="es-ES_tradnl" sz="2000" b="1">
                <a:solidFill>
                  <a:srgbClr val="FF0000"/>
                </a:solidFill>
                <a:latin typeface="Century Gothic" pitchFamily="34" charset="0"/>
              </a:rPr>
              <a:t>duración</a:t>
            </a:r>
            <a:r>
              <a:rPr lang="es-ES_tradnl" sz="2000">
                <a:latin typeface="Century Gothic" pitchFamily="34" charset="0"/>
              </a:rPr>
              <a:t> y </a:t>
            </a:r>
            <a:r>
              <a:rPr lang="es-ES_tradnl" sz="2000" b="1">
                <a:solidFill>
                  <a:srgbClr val="FF0000"/>
                </a:solidFill>
                <a:latin typeface="Century Gothic" pitchFamily="34" charset="0"/>
              </a:rPr>
              <a:t>distribución</a:t>
            </a:r>
          </a:p>
          <a:p>
            <a:pPr algn="ctr"/>
            <a:r>
              <a:rPr lang="es-ES_tradnl" sz="2000">
                <a:latin typeface="Century Gothic" pitchFamily="34" charset="0"/>
              </a:rPr>
              <a:t>de la </a:t>
            </a:r>
            <a:r>
              <a:rPr lang="es-ES_tradnl" sz="2000" b="1">
                <a:solidFill>
                  <a:srgbClr val="FF0000"/>
                </a:solidFill>
                <a:latin typeface="Century Gothic" pitchFamily="34" charset="0"/>
              </a:rPr>
              <a:t>jornada </a:t>
            </a:r>
          </a:p>
          <a:p>
            <a:pPr algn="ctr"/>
            <a:r>
              <a:rPr lang="es-ES_tradnl" sz="2000" b="1">
                <a:solidFill>
                  <a:srgbClr val="FF0000"/>
                </a:solidFill>
                <a:latin typeface="Century Gothic" pitchFamily="34" charset="0"/>
              </a:rPr>
              <a:t>de trabajo</a:t>
            </a:r>
            <a:r>
              <a:rPr lang="es-ES_tradnl" sz="2000">
                <a:latin typeface="Century Gothic" pitchFamily="34" charset="0"/>
              </a:rPr>
              <a:t>.</a:t>
            </a:r>
            <a:r>
              <a:rPr lang="es-ES" sz="2000">
                <a:latin typeface="Century Gothic" pitchFamily="34" charset="0"/>
              </a:rPr>
              <a:t> </a:t>
            </a:r>
          </a:p>
        </p:txBody>
      </p:sp>
      <p:sp>
        <p:nvSpPr>
          <p:cNvPr id="151557" name="Text Box 5"/>
          <p:cNvSpPr txBox="1">
            <a:spLocks noChangeArrowheads="1"/>
          </p:cNvSpPr>
          <p:nvPr/>
        </p:nvSpPr>
        <p:spPr bwMode="auto">
          <a:xfrm>
            <a:off x="1828800" y="4343400"/>
            <a:ext cx="3260725" cy="1044575"/>
          </a:xfrm>
          <a:prstGeom prst="rect">
            <a:avLst/>
          </a:prstGeom>
          <a:noFill/>
          <a:ln w="38100" cmpd="dbl">
            <a:solidFill>
              <a:schemeClr val="tx1"/>
            </a:solidFill>
            <a:miter lim="800000"/>
            <a:headEnd/>
            <a:tailEnd/>
          </a:ln>
          <a:effectLst/>
        </p:spPr>
        <p:txBody>
          <a:bodyPr>
            <a:spAutoFit/>
          </a:bodyPr>
          <a:lstStyle/>
          <a:p>
            <a:pPr algn="ctr"/>
            <a:r>
              <a:rPr lang="es-ES_tradnl" sz="2000">
                <a:latin typeface="Century Gothic" pitchFamily="34" charset="0"/>
              </a:rPr>
              <a:t>Se </a:t>
            </a:r>
            <a:r>
              <a:rPr lang="es-ES_tradnl" sz="2000" b="1">
                <a:solidFill>
                  <a:schemeClr val="accent2"/>
                </a:solidFill>
                <a:latin typeface="Century Gothic" pitchFamily="34" charset="0"/>
              </a:rPr>
              <a:t>determina la remuneración</a:t>
            </a:r>
            <a:r>
              <a:rPr lang="es-ES_tradnl" sz="2000">
                <a:latin typeface="Century Gothic" pitchFamily="34" charset="0"/>
              </a:rPr>
              <a:t> del trabajador.</a:t>
            </a:r>
            <a:endParaRPr lang="es-ES" sz="2000">
              <a:latin typeface="Century Gothic" pitchFamily="34" charset="0"/>
            </a:endParaRPr>
          </a:p>
        </p:txBody>
      </p:sp>
      <p:sp>
        <p:nvSpPr>
          <p:cNvPr id="151558" name="Text Box 6"/>
          <p:cNvSpPr txBox="1">
            <a:spLocks noChangeArrowheads="1"/>
          </p:cNvSpPr>
          <p:nvPr/>
        </p:nvSpPr>
        <p:spPr bwMode="auto">
          <a:xfrm>
            <a:off x="1835150" y="5624513"/>
            <a:ext cx="3316288" cy="1044575"/>
          </a:xfrm>
          <a:prstGeom prst="rect">
            <a:avLst/>
          </a:prstGeom>
          <a:noFill/>
          <a:ln w="38100" cmpd="dbl">
            <a:solidFill>
              <a:schemeClr val="tx1"/>
            </a:solidFill>
            <a:miter lim="800000"/>
            <a:headEnd/>
            <a:tailEnd/>
          </a:ln>
          <a:effectLst/>
        </p:spPr>
        <p:txBody>
          <a:bodyPr>
            <a:spAutoFit/>
          </a:bodyPr>
          <a:lstStyle/>
          <a:p>
            <a:pPr algn="ctr"/>
            <a:r>
              <a:rPr lang="es-ES" sz="2000">
                <a:latin typeface="Century Gothic" pitchFamily="34" charset="0"/>
              </a:rPr>
              <a:t>Debe </a:t>
            </a:r>
            <a:r>
              <a:rPr lang="es-ES" sz="2000" b="1">
                <a:solidFill>
                  <a:srgbClr val="FF0000"/>
                </a:solidFill>
                <a:latin typeface="Century Gothic" pitchFamily="34" charset="0"/>
              </a:rPr>
              <a:t>indicar la</a:t>
            </a:r>
          </a:p>
          <a:p>
            <a:pPr algn="ctr"/>
            <a:r>
              <a:rPr lang="es-ES" sz="2000" b="1">
                <a:solidFill>
                  <a:srgbClr val="FF0000"/>
                </a:solidFill>
                <a:latin typeface="Century Gothic" pitchFamily="34" charset="0"/>
              </a:rPr>
              <a:t>fecha</a:t>
            </a:r>
            <a:r>
              <a:rPr lang="es-ES" sz="2000">
                <a:latin typeface="Century Gothic" pitchFamily="34" charset="0"/>
              </a:rPr>
              <a:t> y la </a:t>
            </a:r>
            <a:r>
              <a:rPr lang="es-ES" sz="2000" b="1">
                <a:solidFill>
                  <a:srgbClr val="FF0000"/>
                </a:solidFill>
                <a:latin typeface="Century Gothic" pitchFamily="34" charset="0"/>
              </a:rPr>
              <a:t>ciudad donde se firma</a:t>
            </a:r>
            <a:r>
              <a:rPr lang="es-ES" sz="2000">
                <a:latin typeface="Century Gothic" pitchFamily="34" charset="0"/>
              </a:rPr>
              <a:t>.</a:t>
            </a:r>
          </a:p>
        </p:txBody>
      </p:sp>
      <p:grpSp>
        <p:nvGrpSpPr>
          <p:cNvPr id="2" name="Group 7"/>
          <p:cNvGrpSpPr>
            <a:grpSpLocks/>
          </p:cNvGrpSpPr>
          <p:nvPr/>
        </p:nvGrpSpPr>
        <p:grpSpPr bwMode="auto">
          <a:xfrm>
            <a:off x="5424488" y="1844675"/>
            <a:ext cx="3455987" cy="3724275"/>
            <a:chOff x="3417" y="1162"/>
            <a:chExt cx="2177" cy="2346"/>
          </a:xfrm>
        </p:grpSpPr>
        <p:pic>
          <p:nvPicPr>
            <p:cNvPr id="151560" name="Picture 8" descr="2_bene"/>
            <p:cNvPicPr>
              <a:picLocks noChangeAspect="1" noChangeArrowheads="1"/>
            </p:cNvPicPr>
            <p:nvPr/>
          </p:nvPicPr>
          <p:blipFill>
            <a:blip r:embed="rId2" cstate="print"/>
            <a:srcRect/>
            <a:stretch>
              <a:fillRect/>
            </a:stretch>
          </p:blipFill>
          <p:spPr bwMode="auto">
            <a:xfrm>
              <a:off x="3560" y="1162"/>
              <a:ext cx="1800" cy="1704"/>
            </a:xfrm>
            <a:prstGeom prst="rect">
              <a:avLst/>
            </a:prstGeom>
            <a:noFill/>
            <a:ln w="38100" cmpd="dbl">
              <a:solidFill>
                <a:schemeClr val="tx1"/>
              </a:solidFill>
              <a:miter lim="800000"/>
              <a:headEnd/>
              <a:tailEnd/>
            </a:ln>
          </p:spPr>
        </p:pic>
        <p:sp>
          <p:nvSpPr>
            <p:cNvPr id="151561" name="Text Box 9"/>
            <p:cNvSpPr txBox="1">
              <a:spLocks noChangeArrowheads="1"/>
            </p:cNvSpPr>
            <p:nvPr/>
          </p:nvSpPr>
          <p:spPr bwMode="auto">
            <a:xfrm>
              <a:off x="3417" y="2931"/>
              <a:ext cx="2177" cy="577"/>
            </a:xfrm>
            <a:prstGeom prst="rect">
              <a:avLst/>
            </a:prstGeom>
            <a:noFill/>
            <a:ln w="9525">
              <a:noFill/>
              <a:miter lim="800000"/>
              <a:headEnd/>
              <a:tailEnd/>
            </a:ln>
            <a:effectLst/>
          </p:spPr>
          <p:txBody>
            <a:bodyPr wrap="none">
              <a:spAutoFit/>
            </a:bodyPr>
            <a:lstStyle/>
            <a:p>
              <a:pPr algn="ctr"/>
              <a:r>
                <a:rPr lang="es-ES">
                  <a:latin typeface="Century Gothic" pitchFamily="34" charset="0"/>
                </a:rPr>
                <a:t>En el contrato se pueden</a:t>
              </a:r>
            </a:p>
            <a:p>
              <a:pPr algn="ctr"/>
              <a:r>
                <a:rPr lang="es-ES">
                  <a:latin typeface="Century Gothic" pitchFamily="34" charset="0"/>
                </a:rPr>
                <a:t>estipular otras condiciones,</a:t>
              </a:r>
            </a:p>
            <a:p>
              <a:pPr algn="ctr"/>
              <a:r>
                <a:rPr lang="es-ES">
                  <a:latin typeface="Century Gothic" pitchFamily="34" charset="0"/>
                </a:rPr>
                <a:t>previo acuerdo de las partes.</a:t>
              </a:r>
            </a:p>
          </p:txBody>
        </p:sp>
      </p:grpSp>
      <p:sp>
        <p:nvSpPr>
          <p:cNvPr id="151562" name="Text Box 10"/>
          <p:cNvSpPr txBox="1">
            <a:spLocks noChangeArrowheads="1"/>
          </p:cNvSpPr>
          <p:nvPr/>
        </p:nvSpPr>
        <p:spPr bwMode="auto">
          <a:xfrm>
            <a:off x="7092950" y="5949950"/>
            <a:ext cx="727075" cy="366713"/>
          </a:xfrm>
          <a:prstGeom prst="rect">
            <a:avLst/>
          </a:prstGeom>
          <a:noFill/>
          <a:ln w="9525">
            <a:noFill/>
            <a:miter lim="800000"/>
            <a:headEnd/>
            <a:tailEnd/>
          </a:ln>
          <a:effectLst/>
        </p:spPr>
        <p:txBody>
          <a:bodyPr wrap="none">
            <a:spAutoFit/>
          </a:bodyPr>
          <a:lstStyle/>
          <a:p>
            <a:r>
              <a:rPr lang="es-ES" b="1" u="sng">
                <a:latin typeface="Century Gothic" pitchFamily="34" charset="0"/>
                <a:hlinkClick r:id="rId3" action="ppaction://hlinksldjump"/>
              </a:rPr>
              <a:t>atrás</a:t>
            </a:r>
            <a:endParaRPr lang="es-ES" b="1" u="sng">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155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1000"/>
                                  </p:stCondLst>
                                  <p:childTnLst>
                                    <p:set>
                                      <p:cBhvr>
                                        <p:cTn id="14" dur="1" fill="hold">
                                          <p:stCondLst>
                                            <p:cond delay="0"/>
                                          </p:stCondLst>
                                        </p:cTn>
                                        <p:tgtEl>
                                          <p:spTgt spid="151555"/>
                                        </p:tgtEl>
                                        <p:attrNameLst>
                                          <p:attrName>style.visibility</p:attrName>
                                        </p:attrNameLst>
                                      </p:cBhvr>
                                      <p:to>
                                        <p:strVal val="visible"/>
                                      </p:to>
                                    </p:set>
                                    <p:anim calcmode="lin" valueType="num">
                                      <p:cBhvr additive="base">
                                        <p:cTn id="15" dur="500" fill="hold"/>
                                        <p:tgtEl>
                                          <p:spTgt spid="151555"/>
                                        </p:tgtEl>
                                        <p:attrNameLst>
                                          <p:attrName>ppt_x</p:attrName>
                                        </p:attrNameLst>
                                      </p:cBhvr>
                                      <p:tavLst>
                                        <p:tav tm="0">
                                          <p:val>
                                            <p:strVal val="#ppt_x"/>
                                          </p:val>
                                        </p:tav>
                                        <p:tav tm="100000">
                                          <p:val>
                                            <p:strVal val="#ppt_x"/>
                                          </p:val>
                                        </p:tav>
                                      </p:tavLst>
                                    </p:anim>
                                    <p:anim calcmode="lin" valueType="num">
                                      <p:cBhvr additive="base">
                                        <p:cTn id="16" dur="500" fill="hold"/>
                                        <p:tgtEl>
                                          <p:spTgt spid="151555"/>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3000"/>
                                  </p:stCondLst>
                                  <p:childTnLst>
                                    <p:set>
                                      <p:cBhvr>
                                        <p:cTn id="19" dur="1" fill="hold">
                                          <p:stCondLst>
                                            <p:cond delay="0"/>
                                          </p:stCondLst>
                                        </p:cTn>
                                        <p:tgtEl>
                                          <p:spTgt spid="151556"/>
                                        </p:tgtEl>
                                        <p:attrNameLst>
                                          <p:attrName>style.visibility</p:attrName>
                                        </p:attrNameLst>
                                      </p:cBhvr>
                                      <p:to>
                                        <p:strVal val="visible"/>
                                      </p:to>
                                    </p:set>
                                    <p:anim calcmode="lin" valueType="num">
                                      <p:cBhvr additive="base">
                                        <p:cTn id="20" dur="500" fill="hold"/>
                                        <p:tgtEl>
                                          <p:spTgt spid="151556"/>
                                        </p:tgtEl>
                                        <p:attrNameLst>
                                          <p:attrName>ppt_x</p:attrName>
                                        </p:attrNameLst>
                                      </p:cBhvr>
                                      <p:tavLst>
                                        <p:tav tm="0">
                                          <p:val>
                                            <p:strVal val="#ppt_x"/>
                                          </p:val>
                                        </p:tav>
                                        <p:tav tm="100000">
                                          <p:val>
                                            <p:strVal val="#ppt_x"/>
                                          </p:val>
                                        </p:tav>
                                      </p:tavLst>
                                    </p:anim>
                                    <p:anim calcmode="lin" valueType="num">
                                      <p:cBhvr additive="base">
                                        <p:cTn id="21" dur="500" fill="hold"/>
                                        <p:tgtEl>
                                          <p:spTgt spid="151556"/>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1" presetClass="entr" presetSubtype="0" fill="hold" grpId="0" nodeType="afterEffect">
                                  <p:stCondLst>
                                    <p:cond delay="3000"/>
                                  </p:stCondLst>
                                  <p:childTnLst>
                                    <p:set>
                                      <p:cBhvr>
                                        <p:cTn id="24" dur="1" fill="hold">
                                          <p:stCondLst>
                                            <p:cond delay="499"/>
                                          </p:stCondLst>
                                        </p:cTn>
                                        <p:tgtEl>
                                          <p:spTgt spid="151557"/>
                                        </p:tgtEl>
                                        <p:attrNameLst>
                                          <p:attrName>style.visibility</p:attrName>
                                        </p:attrNameLst>
                                      </p:cBhvr>
                                      <p:to>
                                        <p:strVal val="visible"/>
                                      </p:to>
                                    </p:set>
                                  </p:childTnLst>
                                </p:cTn>
                              </p:par>
                            </p:childTnLst>
                          </p:cTn>
                        </p:par>
                        <p:par>
                          <p:cTn id="25" fill="hold">
                            <p:stCondLst>
                              <p:cond delay="9500"/>
                            </p:stCondLst>
                            <p:childTnLst>
                              <p:par>
                                <p:cTn id="26" presetID="1" presetClass="entr" presetSubtype="0" fill="hold" grpId="0" nodeType="afterEffect">
                                  <p:stCondLst>
                                    <p:cond delay="3000"/>
                                  </p:stCondLst>
                                  <p:childTnLst>
                                    <p:set>
                                      <p:cBhvr>
                                        <p:cTn id="27" dur="1" fill="hold">
                                          <p:stCondLst>
                                            <p:cond delay="499"/>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animBg="1" autoUpdateAnimBg="0"/>
      <p:bldP spid="151556" grpId="0" animBg="1" autoUpdateAnimBg="0"/>
      <p:bldP spid="151557" grpId="0" animBg="1" autoUpdateAnimBg="0"/>
      <p:bldP spid="151558"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979613" y="373063"/>
            <a:ext cx="4649787" cy="519112"/>
          </a:xfrm>
          <a:prstGeom prst="rect">
            <a:avLst/>
          </a:prstGeom>
          <a:noFill/>
          <a:ln w="9525">
            <a:noFill/>
            <a:miter lim="800000"/>
            <a:headEnd/>
            <a:tailEnd/>
          </a:ln>
          <a:effectLst/>
        </p:spPr>
        <p:txBody>
          <a:bodyPr anchor="ctr">
            <a:spAutoFit/>
          </a:bodyPr>
          <a:lstStyle/>
          <a:p>
            <a:pPr algn="just" fontAlgn="ctr"/>
            <a:r>
              <a:rPr lang="es-ES_tradnl" sz="2800" b="1">
                <a:solidFill>
                  <a:srgbClr val="FF0000"/>
                </a:solidFill>
                <a:latin typeface="Century Gothic" pitchFamily="34" charset="0"/>
              </a:rPr>
              <a:t>Los derechos laborales</a:t>
            </a:r>
          </a:p>
        </p:txBody>
      </p:sp>
      <p:sp>
        <p:nvSpPr>
          <p:cNvPr id="152579" name="Text Box 3"/>
          <p:cNvSpPr txBox="1">
            <a:spLocks noChangeArrowheads="1"/>
          </p:cNvSpPr>
          <p:nvPr/>
        </p:nvSpPr>
        <p:spPr bwMode="auto">
          <a:xfrm>
            <a:off x="3779838" y="1268413"/>
            <a:ext cx="4921250" cy="1006475"/>
          </a:xfrm>
          <a:prstGeom prst="rect">
            <a:avLst/>
          </a:prstGeom>
          <a:noFill/>
          <a:ln w="9525">
            <a:noFill/>
            <a:miter lim="800000"/>
            <a:headEnd/>
            <a:tailEnd/>
          </a:ln>
          <a:effectLst/>
        </p:spPr>
        <p:txBody>
          <a:bodyPr wrap="none">
            <a:spAutoFit/>
          </a:bodyPr>
          <a:lstStyle/>
          <a:p>
            <a:pPr algn="ctr"/>
            <a:r>
              <a:rPr lang="es-ES" sz="2000">
                <a:latin typeface="Century Gothic" pitchFamily="34" charset="0"/>
              </a:rPr>
              <a:t>Los derechos de los trabajadores</a:t>
            </a:r>
          </a:p>
          <a:p>
            <a:pPr algn="ctr"/>
            <a:r>
              <a:rPr lang="es-ES" sz="2000">
                <a:latin typeface="Century Gothic" pitchFamily="34" charset="0"/>
              </a:rPr>
              <a:t>se han ido logrando tras  largas luchas</a:t>
            </a:r>
          </a:p>
          <a:p>
            <a:pPr algn="ctr"/>
            <a:r>
              <a:rPr lang="es-ES" sz="2000">
                <a:latin typeface="Century Gothic" pitchFamily="34" charset="0"/>
              </a:rPr>
              <a:t>y procesos de organización.</a:t>
            </a:r>
          </a:p>
        </p:txBody>
      </p:sp>
      <p:grpSp>
        <p:nvGrpSpPr>
          <p:cNvPr id="2" name="Group 4"/>
          <p:cNvGrpSpPr>
            <a:grpSpLocks/>
          </p:cNvGrpSpPr>
          <p:nvPr/>
        </p:nvGrpSpPr>
        <p:grpSpPr bwMode="auto">
          <a:xfrm>
            <a:off x="1785938" y="1341438"/>
            <a:ext cx="1511300" cy="2728912"/>
            <a:chOff x="1125" y="845"/>
            <a:chExt cx="952" cy="1719"/>
          </a:xfrm>
        </p:grpSpPr>
        <p:pic>
          <p:nvPicPr>
            <p:cNvPr id="152581" name="Picture 5" descr="recabarren"/>
            <p:cNvPicPr>
              <a:picLocks noChangeAspect="1" noChangeArrowheads="1"/>
            </p:cNvPicPr>
            <p:nvPr/>
          </p:nvPicPr>
          <p:blipFill>
            <a:blip r:embed="rId2" cstate="print"/>
            <a:srcRect/>
            <a:stretch>
              <a:fillRect/>
            </a:stretch>
          </p:blipFill>
          <p:spPr bwMode="auto">
            <a:xfrm>
              <a:off x="1156" y="845"/>
              <a:ext cx="921" cy="1315"/>
            </a:xfrm>
            <a:prstGeom prst="rect">
              <a:avLst/>
            </a:prstGeom>
            <a:noFill/>
            <a:ln w="38100" cmpd="dbl">
              <a:solidFill>
                <a:schemeClr val="tx1"/>
              </a:solidFill>
              <a:miter lim="800000"/>
              <a:headEnd/>
              <a:tailEnd/>
            </a:ln>
          </p:spPr>
        </p:pic>
        <p:sp>
          <p:nvSpPr>
            <p:cNvPr id="152582" name="Text Box 6"/>
            <p:cNvSpPr txBox="1">
              <a:spLocks noChangeArrowheads="1"/>
            </p:cNvSpPr>
            <p:nvPr/>
          </p:nvSpPr>
          <p:spPr bwMode="auto">
            <a:xfrm>
              <a:off x="1125" y="2160"/>
              <a:ext cx="952" cy="404"/>
            </a:xfrm>
            <a:prstGeom prst="rect">
              <a:avLst/>
            </a:prstGeom>
            <a:noFill/>
            <a:ln w="9525">
              <a:noFill/>
              <a:miter lim="800000"/>
              <a:headEnd/>
              <a:tailEnd/>
            </a:ln>
            <a:effectLst/>
          </p:spPr>
          <p:txBody>
            <a:bodyPr wrap="none">
              <a:spAutoFit/>
            </a:bodyPr>
            <a:lstStyle/>
            <a:p>
              <a:pPr algn="ctr"/>
              <a:r>
                <a:rPr lang="es-ES">
                  <a:latin typeface="Century Gothic" pitchFamily="34" charset="0"/>
                </a:rPr>
                <a:t>Luis </a:t>
              </a:r>
            </a:p>
            <a:p>
              <a:pPr algn="ctr"/>
              <a:r>
                <a:rPr lang="es-ES">
                  <a:latin typeface="Century Gothic" pitchFamily="34" charset="0"/>
                </a:rPr>
                <a:t>Recabarren</a:t>
              </a:r>
            </a:p>
          </p:txBody>
        </p:sp>
      </p:grpSp>
      <p:grpSp>
        <p:nvGrpSpPr>
          <p:cNvPr id="3" name="Group 7"/>
          <p:cNvGrpSpPr>
            <a:grpSpLocks/>
          </p:cNvGrpSpPr>
          <p:nvPr/>
        </p:nvGrpSpPr>
        <p:grpSpPr bwMode="auto">
          <a:xfrm>
            <a:off x="3708400" y="2852738"/>
            <a:ext cx="2016125" cy="2381250"/>
            <a:chOff x="2336" y="1797"/>
            <a:chExt cx="1270" cy="1500"/>
          </a:xfrm>
        </p:grpSpPr>
        <p:pic>
          <p:nvPicPr>
            <p:cNvPr id="152584" name="Picture 8" descr="clotario"/>
            <p:cNvPicPr>
              <a:picLocks noChangeAspect="1" noChangeArrowheads="1"/>
            </p:cNvPicPr>
            <p:nvPr/>
          </p:nvPicPr>
          <p:blipFill>
            <a:blip r:embed="rId3" cstate="print"/>
            <a:srcRect/>
            <a:stretch>
              <a:fillRect/>
            </a:stretch>
          </p:blipFill>
          <p:spPr bwMode="auto">
            <a:xfrm>
              <a:off x="2336" y="1797"/>
              <a:ext cx="1270" cy="1270"/>
            </a:xfrm>
            <a:prstGeom prst="rect">
              <a:avLst/>
            </a:prstGeom>
            <a:noFill/>
            <a:ln w="38100" cmpd="dbl">
              <a:solidFill>
                <a:schemeClr val="tx1"/>
              </a:solidFill>
              <a:miter lim="800000"/>
              <a:headEnd/>
              <a:tailEnd/>
            </a:ln>
          </p:spPr>
        </p:pic>
        <p:sp>
          <p:nvSpPr>
            <p:cNvPr id="152585" name="Text Box 9"/>
            <p:cNvSpPr txBox="1">
              <a:spLocks noChangeArrowheads="1"/>
            </p:cNvSpPr>
            <p:nvPr/>
          </p:nvSpPr>
          <p:spPr bwMode="auto">
            <a:xfrm>
              <a:off x="2426" y="3066"/>
              <a:ext cx="1020" cy="231"/>
            </a:xfrm>
            <a:prstGeom prst="rect">
              <a:avLst/>
            </a:prstGeom>
            <a:noFill/>
            <a:ln w="9525">
              <a:noFill/>
              <a:miter lim="800000"/>
              <a:headEnd/>
              <a:tailEnd/>
            </a:ln>
            <a:effectLst/>
          </p:spPr>
          <p:txBody>
            <a:bodyPr wrap="none">
              <a:spAutoFit/>
            </a:bodyPr>
            <a:lstStyle/>
            <a:p>
              <a:r>
                <a:rPr lang="es-ES">
                  <a:latin typeface="Century Gothic" pitchFamily="34" charset="0"/>
                </a:rPr>
                <a:t>Clotario Blest</a:t>
              </a:r>
            </a:p>
          </p:txBody>
        </p:sp>
      </p:grpSp>
      <p:grpSp>
        <p:nvGrpSpPr>
          <p:cNvPr id="4" name="Group 10"/>
          <p:cNvGrpSpPr>
            <a:grpSpLocks/>
          </p:cNvGrpSpPr>
          <p:nvPr/>
        </p:nvGrpSpPr>
        <p:grpSpPr bwMode="auto">
          <a:xfrm>
            <a:off x="6227763" y="4206875"/>
            <a:ext cx="2016125" cy="2179638"/>
            <a:chOff x="3923" y="2650"/>
            <a:chExt cx="1270" cy="1373"/>
          </a:xfrm>
        </p:grpSpPr>
        <p:pic>
          <p:nvPicPr>
            <p:cNvPr id="152587" name="Picture 11" descr="bustos"/>
            <p:cNvPicPr>
              <a:picLocks noChangeAspect="1" noChangeArrowheads="1"/>
            </p:cNvPicPr>
            <p:nvPr/>
          </p:nvPicPr>
          <p:blipFill>
            <a:blip r:embed="rId4" cstate="print"/>
            <a:srcRect/>
            <a:stretch>
              <a:fillRect/>
            </a:stretch>
          </p:blipFill>
          <p:spPr bwMode="auto">
            <a:xfrm>
              <a:off x="3923" y="2650"/>
              <a:ext cx="1270" cy="1105"/>
            </a:xfrm>
            <a:prstGeom prst="rect">
              <a:avLst/>
            </a:prstGeom>
            <a:noFill/>
            <a:ln w="38100" cmpd="dbl">
              <a:solidFill>
                <a:schemeClr val="tx1"/>
              </a:solidFill>
              <a:miter lim="800000"/>
              <a:headEnd/>
              <a:tailEnd/>
            </a:ln>
          </p:spPr>
        </p:pic>
        <p:sp>
          <p:nvSpPr>
            <p:cNvPr id="152588" name="Text Box 12"/>
            <p:cNvSpPr txBox="1">
              <a:spLocks noChangeArrowheads="1"/>
            </p:cNvSpPr>
            <p:nvPr/>
          </p:nvSpPr>
          <p:spPr bwMode="auto">
            <a:xfrm>
              <a:off x="3992" y="3792"/>
              <a:ext cx="1111" cy="231"/>
            </a:xfrm>
            <a:prstGeom prst="rect">
              <a:avLst/>
            </a:prstGeom>
            <a:noFill/>
            <a:ln w="9525">
              <a:noFill/>
              <a:miter lim="800000"/>
              <a:headEnd/>
              <a:tailEnd/>
            </a:ln>
            <a:effectLst/>
          </p:spPr>
          <p:txBody>
            <a:bodyPr wrap="none">
              <a:spAutoFit/>
            </a:bodyPr>
            <a:lstStyle/>
            <a:p>
              <a:r>
                <a:rPr lang="es-ES">
                  <a:latin typeface="Century Gothic" pitchFamily="34" charset="0"/>
                </a:rPr>
                <a:t>Manuel Bustos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2578"/>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52579"/>
                                        </p:tgtEl>
                                        <p:attrNameLst>
                                          <p:attrName>style.visibility</p:attrName>
                                        </p:attrNameLst>
                                      </p:cBhvr>
                                      <p:to>
                                        <p:strVal val="visible"/>
                                      </p:to>
                                    </p:set>
                                    <p:anim calcmode="lin" valueType="num">
                                      <p:cBhvr>
                                        <p:cTn id="10" dur="500" fill="hold"/>
                                        <p:tgtEl>
                                          <p:spTgt spid="152579"/>
                                        </p:tgtEl>
                                        <p:attrNameLst>
                                          <p:attrName>ppt_w</p:attrName>
                                        </p:attrNameLst>
                                      </p:cBhvr>
                                      <p:tavLst>
                                        <p:tav tm="0">
                                          <p:val>
                                            <p:fltVal val="0"/>
                                          </p:val>
                                        </p:tav>
                                        <p:tav tm="100000">
                                          <p:val>
                                            <p:strVal val="#ppt_w"/>
                                          </p:val>
                                        </p:tav>
                                      </p:tavLst>
                                    </p:anim>
                                    <p:anim calcmode="lin" valueType="num">
                                      <p:cBhvr>
                                        <p:cTn id="11" dur="500" fill="hold"/>
                                        <p:tgtEl>
                                          <p:spTgt spid="152579"/>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905000" y="609600"/>
            <a:ext cx="5289550" cy="946150"/>
          </a:xfrm>
          <a:prstGeom prst="rect">
            <a:avLst/>
          </a:prstGeom>
          <a:noFill/>
          <a:ln w="9525">
            <a:noFill/>
            <a:miter lim="800000"/>
            <a:headEnd/>
            <a:tailEnd/>
          </a:ln>
          <a:effectLst/>
        </p:spPr>
        <p:txBody>
          <a:bodyPr wrap="none">
            <a:spAutoFit/>
          </a:bodyPr>
          <a:lstStyle/>
          <a:p>
            <a:pPr algn="ctr"/>
            <a:r>
              <a:rPr lang="es-CL" sz="2800" b="1">
                <a:solidFill>
                  <a:srgbClr val="FF0000"/>
                </a:solidFill>
                <a:latin typeface="Century Gothic" pitchFamily="34" charset="0"/>
              </a:rPr>
              <a:t>2. ¿CÓMO SE PRODUCEN LOS </a:t>
            </a:r>
          </a:p>
          <a:p>
            <a:pPr algn="ctr"/>
            <a:r>
              <a:rPr lang="es-CL" sz="2800" b="1">
                <a:solidFill>
                  <a:srgbClr val="FF0000"/>
                </a:solidFill>
                <a:latin typeface="Century Gothic" pitchFamily="34" charset="0"/>
              </a:rPr>
              <a:t>BIENES Y SERVICIOS? </a:t>
            </a:r>
          </a:p>
        </p:txBody>
      </p:sp>
      <p:sp>
        <p:nvSpPr>
          <p:cNvPr id="142339" name="Text Box 3"/>
          <p:cNvSpPr txBox="1">
            <a:spLocks noChangeArrowheads="1"/>
          </p:cNvSpPr>
          <p:nvPr/>
        </p:nvSpPr>
        <p:spPr bwMode="auto">
          <a:xfrm>
            <a:off x="1676400" y="1600200"/>
            <a:ext cx="6396038" cy="457200"/>
          </a:xfrm>
          <a:prstGeom prst="rect">
            <a:avLst/>
          </a:prstGeom>
          <a:noFill/>
          <a:ln w="9525">
            <a:noFill/>
            <a:miter lim="800000"/>
            <a:headEnd/>
            <a:tailEnd/>
          </a:ln>
          <a:effectLst/>
        </p:spPr>
        <p:txBody>
          <a:bodyPr wrap="none">
            <a:spAutoFit/>
          </a:bodyPr>
          <a:lstStyle/>
          <a:p>
            <a:r>
              <a:rPr lang="es-ES" sz="2400" b="1">
                <a:latin typeface="Century Gothic" pitchFamily="34" charset="0"/>
              </a:rPr>
              <a:t>A TRAVÉS DE LOS FACTORES PRODUCTIVOS</a:t>
            </a:r>
          </a:p>
        </p:txBody>
      </p:sp>
      <p:grpSp>
        <p:nvGrpSpPr>
          <p:cNvPr id="2" name="Group 4"/>
          <p:cNvGrpSpPr>
            <a:grpSpLocks/>
          </p:cNvGrpSpPr>
          <p:nvPr/>
        </p:nvGrpSpPr>
        <p:grpSpPr bwMode="auto">
          <a:xfrm>
            <a:off x="1619250" y="2492375"/>
            <a:ext cx="1244600" cy="2374900"/>
            <a:chOff x="1020" y="1570"/>
            <a:chExt cx="784" cy="1496"/>
          </a:xfrm>
        </p:grpSpPr>
        <p:sp>
          <p:nvSpPr>
            <p:cNvPr id="142341" name="Text Box 5"/>
            <p:cNvSpPr txBox="1">
              <a:spLocks noChangeArrowheads="1"/>
            </p:cNvSpPr>
            <p:nvPr/>
          </p:nvSpPr>
          <p:spPr bwMode="auto">
            <a:xfrm>
              <a:off x="1020" y="1570"/>
              <a:ext cx="708" cy="250"/>
            </a:xfrm>
            <a:prstGeom prst="rect">
              <a:avLst/>
            </a:prstGeom>
            <a:noFill/>
            <a:ln w="9525">
              <a:noFill/>
              <a:miter lim="800000"/>
              <a:headEnd/>
              <a:tailEnd/>
            </a:ln>
            <a:effectLst/>
          </p:spPr>
          <p:txBody>
            <a:bodyPr wrap="none">
              <a:spAutoFit/>
            </a:bodyPr>
            <a:lstStyle/>
            <a:p>
              <a:r>
                <a:rPr lang="es-ES" sz="2000">
                  <a:solidFill>
                    <a:srgbClr val="3333CC"/>
                  </a:solidFill>
                  <a:latin typeface="Century Gothic" pitchFamily="34" charset="0"/>
                </a:rPr>
                <a:t>1</a:t>
              </a:r>
              <a:r>
                <a:rPr lang="es-ES" sz="2000">
                  <a:latin typeface="Century Gothic" pitchFamily="34" charset="0"/>
                </a:rPr>
                <a:t>.</a:t>
              </a:r>
              <a:r>
                <a:rPr lang="es-ES" sz="2000" u="sng">
                  <a:latin typeface="Century Gothic" pitchFamily="34" charset="0"/>
                </a:rPr>
                <a:t> </a:t>
              </a:r>
              <a:r>
                <a:rPr lang="es-ES" sz="2000" b="1" u="sng">
                  <a:solidFill>
                    <a:srgbClr val="3333CC"/>
                  </a:solidFill>
                  <a:latin typeface="Century Gothic" pitchFamily="34" charset="0"/>
                  <a:hlinkClick r:id="rId2" action="ppaction://hlinksldjump"/>
                </a:rPr>
                <a:t>Tierra</a:t>
              </a:r>
              <a:endParaRPr lang="es-ES" sz="2000" b="1">
                <a:solidFill>
                  <a:srgbClr val="3333CC"/>
                </a:solidFill>
                <a:latin typeface="Century Gothic" pitchFamily="34" charset="0"/>
              </a:endParaRPr>
            </a:p>
          </p:txBody>
        </p:sp>
        <p:pic>
          <p:nvPicPr>
            <p:cNvPr id="142342" name="Picture 6" descr="25_01_05"/>
            <p:cNvPicPr>
              <a:picLocks noChangeAspect="1" noChangeArrowheads="1"/>
            </p:cNvPicPr>
            <p:nvPr/>
          </p:nvPicPr>
          <p:blipFill>
            <a:blip r:embed="rId3" cstate="print"/>
            <a:srcRect/>
            <a:stretch>
              <a:fillRect/>
            </a:stretch>
          </p:blipFill>
          <p:spPr bwMode="auto">
            <a:xfrm>
              <a:off x="1020" y="1842"/>
              <a:ext cx="784" cy="1224"/>
            </a:xfrm>
            <a:prstGeom prst="rect">
              <a:avLst/>
            </a:prstGeom>
            <a:noFill/>
            <a:ln w="38100" cmpd="dbl">
              <a:solidFill>
                <a:schemeClr val="tx1"/>
              </a:solidFill>
              <a:miter lim="800000"/>
              <a:headEnd/>
              <a:tailEnd/>
            </a:ln>
          </p:spPr>
        </p:pic>
      </p:grpSp>
      <p:grpSp>
        <p:nvGrpSpPr>
          <p:cNvPr id="3" name="Group 7"/>
          <p:cNvGrpSpPr>
            <a:grpSpLocks/>
          </p:cNvGrpSpPr>
          <p:nvPr/>
        </p:nvGrpSpPr>
        <p:grpSpPr bwMode="auto">
          <a:xfrm>
            <a:off x="3563938" y="3644900"/>
            <a:ext cx="2447925" cy="2268538"/>
            <a:chOff x="2245" y="2296"/>
            <a:chExt cx="1542" cy="1429"/>
          </a:xfrm>
        </p:grpSpPr>
        <p:sp>
          <p:nvSpPr>
            <p:cNvPr id="142344" name="Text Box 8"/>
            <p:cNvSpPr txBox="1">
              <a:spLocks noChangeArrowheads="1"/>
            </p:cNvSpPr>
            <p:nvPr/>
          </p:nvSpPr>
          <p:spPr bwMode="auto">
            <a:xfrm>
              <a:off x="2517" y="2296"/>
              <a:ext cx="998" cy="250"/>
            </a:xfrm>
            <a:prstGeom prst="rect">
              <a:avLst/>
            </a:prstGeom>
            <a:noFill/>
            <a:ln w="9525">
              <a:noFill/>
              <a:miter lim="800000"/>
              <a:headEnd/>
              <a:tailEnd/>
            </a:ln>
            <a:effectLst/>
          </p:spPr>
          <p:txBody>
            <a:bodyPr>
              <a:spAutoFit/>
            </a:bodyPr>
            <a:lstStyle/>
            <a:p>
              <a:r>
                <a:rPr lang="es-ES" sz="2000" dirty="0">
                  <a:solidFill>
                    <a:srgbClr val="3333CC"/>
                  </a:solidFill>
                  <a:latin typeface="Century Gothic" pitchFamily="34" charset="0"/>
                </a:rPr>
                <a:t>2. </a:t>
              </a:r>
              <a:r>
                <a:rPr lang="es-ES" sz="2000" b="1" u="sng" dirty="0">
                  <a:solidFill>
                    <a:srgbClr val="3333CC"/>
                  </a:solidFill>
                  <a:latin typeface="Century Gothic" pitchFamily="34" charset="0"/>
                  <a:hlinkClick r:id="rId4" action="ppaction://hlinksldjump"/>
                </a:rPr>
                <a:t>Trabajo</a:t>
              </a:r>
              <a:endParaRPr lang="es-ES" sz="2000" b="1" u="sng" dirty="0">
                <a:solidFill>
                  <a:srgbClr val="3333CC"/>
                </a:solidFill>
                <a:latin typeface="Century Gothic" pitchFamily="34" charset="0"/>
              </a:endParaRPr>
            </a:p>
          </p:txBody>
        </p:sp>
        <p:pic>
          <p:nvPicPr>
            <p:cNvPr id="142345" name="Picture 9" descr="Trabajo%20jardin"/>
            <p:cNvPicPr>
              <a:picLocks noChangeAspect="1" noChangeArrowheads="1"/>
            </p:cNvPicPr>
            <p:nvPr/>
          </p:nvPicPr>
          <p:blipFill>
            <a:blip r:embed="rId5" cstate="print"/>
            <a:srcRect/>
            <a:stretch>
              <a:fillRect/>
            </a:stretch>
          </p:blipFill>
          <p:spPr bwMode="auto">
            <a:xfrm>
              <a:off x="2245" y="2568"/>
              <a:ext cx="1542" cy="1157"/>
            </a:xfrm>
            <a:prstGeom prst="rect">
              <a:avLst/>
            </a:prstGeom>
            <a:noFill/>
            <a:ln w="38100" cmpd="dbl">
              <a:solidFill>
                <a:schemeClr val="tx1"/>
              </a:solidFill>
              <a:miter lim="800000"/>
              <a:headEnd/>
              <a:tailEnd/>
            </a:ln>
          </p:spPr>
        </p:pic>
      </p:grpSp>
      <p:grpSp>
        <p:nvGrpSpPr>
          <p:cNvPr id="4" name="Group 10"/>
          <p:cNvGrpSpPr>
            <a:grpSpLocks/>
          </p:cNvGrpSpPr>
          <p:nvPr/>
        </p:nvGrpSpPr>
        <p:grpSpPr bwMode="auto">
          <a:xfrm>
            <a:off x="6659563" y="2708275"/>
            <a:ext cx="1563687" cy="2319338"/>
            <a:chOff x="4195" y="1706"/>
            <a:chExt cx="985" cy="1461"/>
          </a:xfrm>
        </p:grpSpPr>
        <p:sp>
          <p:nvSpPr>
            <p:cNvPr id="142347" name="Text Box 11"/>
            <p:cNvSpPr txBox="1">
              <a:spLocks noChangeArrowheads="1"/>
            </p:cNvSpPr>
            <p:nvPr/>
          </p:nvSpPr>
          <p:spPr bwMode="auto">
            <a:xfrm>
              <a:off x="4241" y="1706"/>
              <a:ext cx="860" cy="250"/>
            </a:xfrm>
            <a:prstGeom prst="rect">
              <a:avLst/>
            </a:prstGeom>
            <a:noFill/>
            <a:ln w="9525">
              <a:noFill/>
              <a:miter lim="800000"/>
              <a:headEnd/>
              <a:tailEnd/>
            </a:ln>
            <a:effectLst/>
          </p:spPr>
          <p:txBody>
            <a:bodyPr wrap="none">
              <a:spAutoFit/>
            </a:bodyPr>
            <a:lstStyle/>
            <a:p>
              <a:r>
                <a:rPr lang="es-ES" sz="2000">
                  <a:solidFill>
                    <a:srgbClr val="3333CC"/>
                  </a:solidFill>
                  <a:latin typeface="Century Gothic" pitchFamily="34" charset="0"/>
                </a:rPr>
                <a:t>3</a:t>
              </a:r>
              <a:r>
                <a:rPr lang="es-ES" sz="2000">
                  <a:latin typeface="Century Gothic" pitchFamily="34" charset="0"/>
                </a:rPr>
                <a:t>. </a:t>
              </a:r>
              <a:r>
                <a:rPr lang="es-ES" sz="2000" b="1" u="sng">
                  <a:latin typeface="Century Gothic" pitchFamily="34" charset="0"/>
                  <a:hlinkClick r:id="rId6" action="ppaction://hlinksldjump"/>
                </a:rPr>
                <a:t>Capital</a:t>
              </a:r>
              <a:endParaRPr lang="es-ES" sz="2000" b="1" u="sng">
                <a:latin typeface="Century Gothic" pitchFamily="34" charset="0"/>
              </a:endParaRPr>
            </a:p>
          </p:txBody>
        </p:sp>
        <p:pic>
          <p:nvPicPr>
            <p:cNvPr id="142348" name="Picture 12" descr="spiritual%20capital"/>
            <p:cNvPicPr>
              <a:picLocks noChangeAspect="1" noChangeArrowheads="1"/>
            </p:cNvPicPr>
            <p:nvPr/>
          </p:nvPicPr>
          <p:blipFill>
            <a:blip r:embed="rId7" cstate="print"/>
            <a:srcRect/>
            <a:stretch>
              <a:fillRect/>
            </a:stretch>
          </p:blipFill>
          <p:spPr bwMode="auto">
            <a:xfrm>
              <a:off x="4195" y="1979"/>
              <a:ext cx="985" cy="1188"/>
            </a:xfrm>
            <a:prstGeom prst="rect">
              <a:avLst/>
            </a:prstGeom>
            <a:noFill/>
            <a:ln w="38100" cmpd="dbl">
              <a:solidFill>
                <a:schemeClr val="tx1"/>
              </a:solid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233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23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p:stCondLst>
                              <p:cond delay="2500"/>
                            </p:stCondLst>
                            <p:childTnLst>
                              <p:par>
                                <p:cTn id="14" presetID="23" presetClass="entr" presetSubtype="16" fill="hold" nodeType="afterEffect">
                                  <p:stCondLst>
                                    <p:cond delay="20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5000"/>
                            </p:stCondLst>
                            <p:childTnLst>
                              <p:par>
                                <p:cTn id="19" presetID="1" presetClass="entr" presetSubtype="0" fill="hold" nodeType="afterEffect">
                                  <p:stCondLst>
                                    <p:cond delay="200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obreros_fabrica"/>
          <p:cNvPicPr>
            <a:picLocks noChangeAspect="1" noChangeArrowheads="1"/>
          </p:cNvPicPr>
          <p:nvPr/>
        </p:nvPicPr>
        <p:blipFill>
          <a:blip r:embed="rId2" cstate="print"/>
          <a:srcRect/>
          <a:stretch>
            <a:fillRect/>
          </a:stretch>
        </p:blipFill>
        <p:spPr bwMode="auto">
          <a:xfrm>
            <a:off x="1447800" y="2362200"/>
            <a:ext cx="3240088" cy="3146425"/>
          </a:xfrm>
          <a:prstGeom prst="rect">
            <a:avLst/>
          </a:prstGeom>
          <a:noFill/>
          <a:ln w="38100" cmpd="dbl">
            <a:solidFill>
              <a:schemeClr val="tx1"/>
            </a:solidFill>
            <a:miter lim="800000"/>
            <a:headEnd/>
            <a:tailEnd/>
          </a:ln>
        </p:spPr>
      </p:pic>
      <p:sp>
        <p:nvSpPr>
          <p:cNvPr id="153603" name="Rectangle 3"/>
          <p:cNvSpPr>
            <a:spLocks noChangeArrowheads="1"/>
          </p:cNvSpPr>
          <p:nvPr/>
        </p:nvSpPr>
        <p:spPr bwMode="auto">
          <a:xfrm>
            <a:off x="1295400" y="1295400"/>
            <a:ext cx="7467600" cy="519113"/>
          </a:xfrm>
          <a:prstGeom prst="rect">
            <a:avLst/>
          </a:prstGeom>
          <a:noFill/>
          <a:ln w="9525">
            <a:noFill/>
            <a:miter lim="800000"/>
            <a:headEnd/>
            <a:tailEnd/>
          </a:ln>
          <a:effectLst/>
        </p:spPr>
        <p:txBody>
          <a:bodyPr anchor="ctr">
            <a:spAutoFit/>
          </a:bodyPr>
          <a:lstStyle/>
          <a:p>
            <a:pPr algn="just" fontAlgn="ctr"/>
            <a:r>
              <a:rPr lang="es-ES_tradnl" sz="2800" b="1">
                <a:solidFill>
                  <a:srgbClr val="FF0000"/>
                </a:solidFill>
                <a:latin typeface="Century Gothic" pitchFamily="34" charset="0"/>
              </a:rPr>
              <a:t>Entre los derechos laborales se cuentan:</a:t>
            </a:r>
          </a:p>
        </p:txBody>
      </p:sp>
      <p:sp>
        <p:nvSpPr>
          <p:cNvPr id="153604" name="Text Box 4"/>
          <p:cNvSpPr txBox="1">
            <a:spLocks noChangeArrowheads="1"/>
          </p:cNvSpPr>
          <p:nvPr/>
        </p:nvSpPr>
        <p:spPr bwMode="auto">
          <a:xfrm>
            <a:off x="5148263" y="2781300"/>
            <a:ext cx="3551237" cy="434975"/>
          </a:xfrm>
          <a:prstGeom prst="rect">
            <a:avLst/>
          </a:prstGeom>
          <a:noFill/>
          <a:ln w="38100" cmpd="dbl">
            <a:solidFill>
              <a:schemeClr val="tx1"/>
            </a:solidFill>
            <a:miter lim="800000"/>
            <a:headEnd/>
            <a:tailEnd/>
          </a:ln>
          <a:effectLst/>
        </p:spPr>
        <p:txBody>
          <a:bodyPr wrap="none">
            <a:spAutoFit/>
          </a:bodyPr>
          <a:lstStyle/>
          <a:p>
            <a:r>
              <a:rPr lang="es-ES" sz="2000">
                <a:latin typeface="Century Gothic" pitchFamily="34" charset="0"/>
              </a:rPr>
              <a:t>La </a:t>
            </a:r>
            <a:r>
              <a:rPr lang="es-ES" sz="2000" b="1">
                <a:solidFill>
                  <a:schemeClr val="accent2"/>
                </a:solidFill>
                <a:latin typeface="Century Gothic" pitchFamily="34" charset="0"/>
              </a:rPr>
              <a:t>formación</a:t>
            </a:r>
            <a:r>
              <a:rPr lang="es-ES" sz="2000">
                <a:latin typeface="Century Gothic" pitchFamily="34" charset="0"/>
              </a:rPr>
              <a:t> de </a:t>
            </a:r>
            <a:r>
              <a:rPr lang="es-ES" sz="2000" b="1">
                <a:solidFill>
                  <a:schemeClr val="accent2"/>
                </a:solidFill>
                <a:latin typeface="Century Gothic" pitchFamily="34" charset="0"/>
              </a:rPr>
              <a:t>sindicatos</a:t>
            </a:r>
          </a:p>
        </p:txBody>
      </p:sp>
      <p:sp>
        <p:nvSpPr>
          <p:cNvPr id="153605" name="Text Box 5"/>
          <p:cNvSpPr txBox="1">
            <a:spLocks noChangeArrowheads="1"/>
          </p:cNvSpPr>
          <p:nvPr/>
        </p:nvSpPr>
        <p:spPr bwMode="auto">
          <a:xfrm>
            <a:off x="4800600" y="3581400"/>
            <a:ext cx="4346575" cy="434975"/>
          </a:xfrm>
          <a:prstGeom prst="rect">
            <a:avLst/>
          </a:prstGeom>
          <a:noFill/>
          <a:ln w="38100" cmpd="dbl">
            <a:solidFill>
              <a:schemeClr val="tx1"/>
            </a:solidFill>
            <a:miter lim="800000"/>
            <a:headEnd/>
            <a:tailEnd/>
          </a:ln>
          <a:effectLst/>
        </p:spPr>
        <p:txBody>
          <a:bodyPr wrap="none">
            <a:spAutoFit/>
          </a:bodyPr>
          <a:lstStyle/>
          <a:p>
            <a:r>
              <a:rPr lang="es-ES" sz="2000">
                <a:latin typeface="Century Gothic" pitchFamily="34" charset="0"/>
              </a:rPr>
              <a:t>El </a:t>
            </a:r>
            <a:r>
              <a:rPr lang="es-ES" sz="2000" b="1">
                <a:solidFill>
                  <a:srgbClr val="FF0000"/>
                </a:solidFill>
                <a:latin typeface="Century Gothic" pitchFamily="34" charset="0"/>
              </a:rPr>
              <a:t>descanso semanal</a:t>
            </a:r>
            <a:r>
              <a:rPr lang="es-ES" sz="2000">
                <a:latin typeface="Century Gothic" pitchFamily="34" charset="0"/>
              </a:rPr>
              <a:t> o </a:t>
            </a:r>
            <a:r>
              <a:rPr lang="es-ES" sz="2000" b="1">
                <a:solidFill>
                  <a:srgbClr val="FF0000"/>
                </a:solidFill>
                <a:latin typeface="Century Gothic" pitchFamily="34" charset="0"/>
              </a:rPr>
              <a:t>dominical</a:t>
            </a:r>
          </a:p>
        </p:txBody>
      </p:sp>
      <p:sp>
        <p:nvSpPr>
          <p:cNvPr id="153606" name="Text Box 6"/>
          <p:cNvSpPr txBox="1">
            <a:spLocks noChangeArrowheads="1"/>
          </p:cNvSpPr>
          <p:nvPr/>
        </p:nvSpPr>
        <p:spPr bwMode="auto">
          <a:xfrm>
            <a:off x="5724525" y="5010150"/>
            <a:ext cx="2286000" cy="434975"/>
          </a:xfrm>
          <a:prstGeom prst="rect">
            <a:avLst/>
          </a:prstGeom>
          <a:noFill/>
          <a:ln w="38100" cmpd="dbl">
            <a:solidFill>
              <a:schemeClr val="tx1"/>
            </a:solidFill>
            <a:miter lim="800000"/>
            <a:headEnd/>
            <a:tailEnd/>
          </a:ln>
          <a:effectLst/>
        </p:spPr>
        <p:txBody>
          <a:bodyPr wrap="none">
            <a:spAutoFit/>
          </a:bodyPr>
          <a:lstStyle/>
          <a:p>
            <a:r>
              <a:rPr lang="es-ES" sz="2000">
                <a:latin typeface="Century Gothic" pitchFamily="34" charset="0"/>
              </a:rPr>
              <a:t>El </a:t>
            </a:r>
            <a:r>
              <a:rPr lang="es-ES" sz="2000" b="1">
                <a:solidFill>
                  <a:srgbClr val="FF0000"/>
                </a:solidFill>
                <a:latin typeface="Century Gothic" pitchFamily="34" charset="0"/>
              </a:rPr>
              <a:t>fuero maternal</a:t>
            </a:r>
          </a:p>
        </p:txBody>
      </p:sp>
      <p:sp>
        <p:nvSpPr>
          <p:cNvPr id="153607" name="Text Box 7"/>
          <p:cNvSpPr txBox="1">
            <a:spLocks noChangeArrowheads="1"/>
          </p:cNvSpPr>
          <p:nvPr/>
        </p:nvSpPr>
        <p:spPr bwMode="auto">
          <a:xfrm>
            <a:off x="5651500" y="4289425"/>
            <a:ext cx="2449513" cy="434975"/>
          </a:xfrm>
          <a:prstGeom prst="rect">
            <a:avLst/>
          </a:prstGeom>
          <a:noFill/>
          <a:ln w="38100" cmpd="dbl">
            <a:solidFill>
              <a:schemeClr val="tx1"/>
            </a:solidFill>
            <a:miter lim="800000"/>
            <a:headEnd/>
            <a:tailEnd/>
          </a:ln>
          <a:effectLst/>
        </p:spPr>
        <p:txBody>
          <a:bodyPr wrap="none">
            <a:spAutoFit/>
          </a:bodyPr>
          <a:lstStyle/>
          <a:p>
            <a:r>
              <a:rPr lang="es-ES" sz="2000">
                <a:latin typeface="Century Gothic" pitchFamily="34" charset="0"/>
              </a:rPr>
              <a:t>El </a:t>
            </a:r>
            <a:r>
              <a:rPr lang="es-ES" sz="2000" b="1">
                <a:solidFill>
                  <a:schemeClr val="accent2"/>
                </a:solidFill>
                <a:latin typeface="Century Gothic" pitchFamily="34" charset="0"/>
              </a:rPr>
              <a:t>descanso anual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03"/>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153602"/>
                                        </p:tgtEl>
                                        <p:attrNameLst>
                                          <p:attrName>style.visibility</p:attrName>
                                        </p:attrNameLst>
                                      </p:cBhvr>
                                      <p:to>
                                        <p:strVal val="visible"/>
                                      </p:to>
                                    </p:set>
                                    <p:anim calcmode="lin" valueType="num">
                                      <p:cBhvr>
                                        <p:cTn id="10" dur="500" fill="hold"/>
                                        <p:tgtEl>
                                          <p:spTgt spid="153602"/>
                                        </p:tgtEl>
                                        <p:attrNameLst>
                                          <p:attrName>ppt_w</p:attrName>
                                        </p:attrNameLst>
                                      </p:cBhvr>
                                      <p:tavLst>
                                        <p:tav tm="0">
                                          <p:val>
                                            <p:fltVal val="0"/>
                                          </p:val>
                                        </p:tav>
                                        <p:tav tm="100000">
                                          <p:val>
                                            <p:strVal val="#ppt_w"/>
                                          </p:val>
                                        </p:tav>
                                      </p:tavLst>
                                    </p:anim>
                                    <p:anim calcmode="lin" valueType="num">
                                      <p:cBhvr>
                                        <p:cTn id="11" dur="500" fill="hold"/>
                                        <p:tgtEl>
                                          <p:spTgt spid="153602"/>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53604"/>
                                        </p:tgtEl>
                                        <p:attrNameLst>
                                          <p:attrName>style.visibility</p:attrName>
                                        </p:attrNameLst>
                                      </p:cBhvr>
                                      <p:to>
                                        <p:strVal val="visible"/>
                                      </p:to>
                                    </p:set>
                                    <p:anim calcmode="lin" valueType="num">
                                      <p:cBhvr additive="base">
                                        <p:cTn id="15" dur="500" fill="hold"/>
                                        <p:tgtEl>
                                          <p:spTgt spid="153604"/>
                                        </p:tgtEl>
                                        <p:attrNameLst>
                                          <p:attrName>ppt_x</p:attrName>
                                        </p:attrNameLst>
                                      </p:cBhvr>
                                      <p:tavLst>
                                        <p:tav tm="0">
                                          <p:val>
                                            <p:strVal val="#ppt_x"/>
                                          </p:val>
                                        </p:tav>
                                        <p:tav tm="100000">
                                          <p:val>
                                            <p:strVal val="#ppt_x"/>
                                          </p:val>
                                        </p:tav>
                                      </p:tavLst>
                                    </p:anim>
                                    <p:anim calcmode="lin" valueType="num">
                                      <p:cBhvr additive="base">
                                        <p:cTn id="16" dur="500" fill="hold"/>
                                        <p:tgtEl>
                                          <p:spTgt spid="15360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3000"/>
                                  </p:stCondLst>
                                  <p:childTnLst>
                                    <p:set>
                                      <p:cBhvr>
                                        <p:cTn id="19" dur="1" fill="hold">
                                          <p:stCondLst>
                                            <p:cond delay="0"/>
                                          </p:stCondLst>
                                        </p:cTn>
                                        <p:tgtEl>
                                          <p:spTgt spid="153605"/>
                                        </p:tgtEl>
                                        <p:attrNameLst>
                                          <p:attrName>style.visibility</p:attrName>
                                        </p:attrNameLst>
                                      </p:cBhvr>
                                      <p:to>
                                        <p:strVal val="visible"/>
                                      </p:to>
                                    </p:set>
                                    <p:anim calcmode="lin" valueType="num">
                                      <p:cBhvr additive="base">
                                        <p:cTn id="20" dur="500" fill="hold"/>
                                        <p:tgtEl>
                                          <p:spTgt spid="153605"/>
                                        </p:tgtEl>
                                        <p:attrNameLst>
                                          <p:attrName>ppt_x</p:attrName>
                                        </p:attrNameLst>
                                      </p:cBhvr>
                                      <p:tavLst>
                                        <p:tav tm="0">
                                          <p:val>
                                            <p:strVal val="#ppt_x"/>
                                          </p:val>
                                        </p:tav>
                                        <p:tav tm="100000">
                                          <p:val>
                                            <p:strVal val="#ppt_x"/>
                                          </p:val>
                                        </p:tav>
                                      </p:tavLst>
                                    </p:anim>
                                    <p:anim calcmode="lin" valueType="num">
                                      <p:cBhvr additive="base">
                                        <p:cTn id="21" dur="500" fill="hold"/>
                                        <p:tgtEl>
                                          <p:spTgt spid="153605"/>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2000"/>
                                  </p:stCondLst>
                                  <p:childTnLst>
                                    <p:set>
                                      <p:cBhvr>
                                        <p:cTn id="24" dur="1" fill="hold">
                                          <p:stCondLst>
                                            <p:cond delay="0"/>
                                          </p:stCondLst>
                                        </p:cTn>
                                        <p:tgtEl>
                                          <p:spTgt spid="153607"/>
                                        </p:tgtEl>
                                        <p:attrNameLst>
                                          <p:attrName>style.visibility</p:attrName>
                                        </p:attrNameLst>
                                      </p:cBhvr>
                                      <p:to>
                                        <p:strVal val="visible"/>
                                      </p:to>
                                    </p:set>
                                    <p:anim calcmode="lin" valueType="num">
                                      <p:cBhvr additive="base">
                                        <p:cTn id="25" dur="500" fill="hold"/>
                                        <p:tgtEl>
                                          <p:spTgt spid="153607"/>
                                        </p:tgtEl>
                                        <p:attrNameLst>
                                          <p:attrName>ppt_x</p:attrName>
                                        </p:attrNameLst>
                                      </p:cBhvr>
                                      <p:tavLst>
                                        <p:tav tm="0">
                                          <p:val>
                                            <p:strVal val="#ppt_x"/>
                                          </p:val>
                                        </p:tav>
                                        <p:tav tm="100000">
                                          <p:val>
                                            <p:strVal val="#ppt_x"/>
                                          </p:val>
                                        </p:tav>
                                      </p:tavLst>
                                    </p:anim>
                                    <p:anim calcmode="lin" valueType="num">
                                      <p:cBhvr additive="base">
                                        <p:cTn id="26" dur="500" fill="hold"/>
                                        <p:tgtEl>
                                          <p:spTgt spid="153607"/>
                                        </p:tgtEl>
                                        <p:attrNameLst>
                                          <p:attrName>ppt_y</p:attrName>
                                        </p:attrNameLst>
                                      </p:cBhvr>
                                      <p:tavLst>
                                        <p:tav tm="0">
                                          <p:val>
                                            <p:strVal val="1+#ppt_h/2"/>
                                          </p:val>
                                        </p:tav>
                                        <p:tav tm="100000">
                                          <p:val>
                                            <p:strVal val="#ppt_y"/>
                                          </p:val>
                                        </p:tav>
                                      </p:tavLst>
                                    </p:anim>
                                  </p:childTnLst>
                                </p:cTn>
                              </p:par>
                            </p:childTnLst>
                          </p:cTn>
                        </p:par>
                        <p:par>
                          <p:cTn id="27" fill="hold">
                            <p:stCondLst>
                              <p:cond delay="7500"/>
                            </p:stCondLst>
                            <p:childTnLst>
                              <p:par>
                                <p:cTn id="28" presetID="2" presetClass="entr" presetSubtype="4" fill="hold" grpId="0" nodeType="afterEffect">
                                  <p:stCondLst>
                                    <p:cond delay="2000"/>
                                  </p:stCondLst>
                                  <p:childTnLst>
                                    <p:set>
                                      <p:cBhvr>
                                        <p:cTn id="29" dur="1" fill="hold">
                                          <p:stCondLst>
                                            <p:cond delay="0"/>
                                          </p:stCondLst>
                                        </p:cTn>
                                        <p:tgtEl>
                                          <p:spTgt spid="153606"/>
                                        </p:tgtEl>
                                        <p:attrNameLst>
                                          <p:attrName>style.visibility</p:attrName>
                                        </p:attrNameLst>
                                      </p:cBhvr>
                                      <p:to>
                                        <p:strVal val="visible"/>
                                      </p:to>
                                    </p:set>
                                    <p:anim calcmode="lin" valueType="num">
                                      <p:cBhvr additive="base">
                                        <p:cTn id="30" dur="500" fill="hold"/>
                                        <p:tgtEl>
                                          <p:spTgt spid="153606"/>
                                        </p:tgtEl>
                                        <p:attrNameLst>
                                          <p:attrName>ppt_x</p:attrName>
                                        </p:attrNameLst>
                                      </p:cBhvr>
                                      <p:tavLst>
                                        <p:tav tm="0">
                                          <p:val>
                                            <p:strVal val="#ppt_x"/>
                                          </p:val>
                                        </p:tav>
                                        <p:tav tm="100000">
                                          <p:val>
                                            <p:strVal val="#ppt_x"/>
                                          </p:val>
                                        </p:tav>
                                      </p:tavLst>
                                    </p:anim>
                                    <p:anim calcmode="lin" valueType="num">
                                      <p:cBhvr additive="base">
                                        <p:cTn id="31" dur="500" fill="hold"/>
                                        <p:tgtEl>
                                          <p:spTgt spid="153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utoUpdateAnimBg="0"/>
      <p:bldP spid="153604" grpId="0" animBg="1" autoUpdateAnimBg="0"/>
      <p:bldP spid="153605" grpId="0" animBg="1" autoUpdateAnimBg="0"/>
      <p:bldP spid="153606" grpId="0" animBg="1" autoUpdateAnimBg="0"/>
      <p:bldP spid="153607"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ENSAYO SÁBADO</a:t>
            </a:r>
            <a:endParaRPr lang="es-CL" dirty="0"/>
          </a:p>
        </p:txBody>
      </p:sp>
      <p:sp>
        <p:nvSpPr>
          <p:cNvPr id="3" name="2 Marcador de contenido"/>
          <p:cNvSpPr>
            <a:spLocks noGrp="1"/>
          </p:cNvSpPr>
          <p:nvPr>
            <p:ph idx="1"/>
          </p:nvPr>
        </p:nvSpPr>
        <p:spPr/>
        <p:txBody>
          <a:bodyPr/>
          <a:lstStyle/>
          <a:p>
            <a:r>
              <a:rPr lang="es-CL" dirty="0" smtClean="0"/>
              <a:t>40 PREGUNTAS</a:t>
            </a:r>
          </a:p>
          <a:p>
            <a:r>
              <a:rPr lang="es-CL" smtClean="0"/>
              <a:t>SALUDOS. </a:t>
            </a:r>
            <a:endParaRPr lang="es-CL"/>
          </a:p>
        </p:txBody>
      </p:sp>
    </p:spTree>
  </p:cSld>
  <p:clrMapOvr>
    <a:masterClrMapping/>
  </p:clrMapOvr>
  <p:transition>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3578</Words>
  <Application>Microsoft Office PowerPoint</Application>
  <PresentationFormat>Presentación en pantalla (4:3)</PresentationFormat>
  <Paragraphs>623</Paragraphs>
  <Slides>91</Slides>
  <Notes>0</Notes>
  <HiddenSlides>0</HiddenSlides>
  <MMClips>1</MMClips>
  <ScaleCrop>false</ScaleCrop>
  <HeadingPairs>
    <vt:vector size="4" baseType="variant">
      <vt:variant>
        <vt:lpstr>Tema</vt:lpstr>
      </vt:variant>
      <vt:variant>
        <vt:i4>1</vt:i4>
      </vt:variant>
      <vt:variant>
        <vt:lpstr>Títulos de diapositiva</vt:lpstr>
      </vt:variant>
      <vt:variant>
        <vt:i4>91</vt:i4>
      </vt:variant>
    </vt:vector>
  </HeadingPairs>
  <TitlesOfParts>
    <vt:vector size="9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ENSAYO SÁBADO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dc:creator>
  <cp:lastModifiedBy>Gonzalo Rivas Flores</cp:lastModifiedBy>
  <cp:revision>10</cp:revision>
  <dcterms:created xsi:type="dcterms:W3CDTF">2009-08-04T04:52:13Z</dcterms:created>
  <dcterms:modified xsi:type="dcterms:W3CDTF">2015-04-21T14:13:14Z</dcterms:modified>
</cp:coreProperties>
</file>