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25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  <p:sldId id="315" r:id="rId49"/>
    <p:sldId id="324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</p:sldIdLst>
  <p:sldSz cx="9144000" cy="6858000" type="screen4x3"/>
  <p:notesSz cx="6858000" cy="9144000"/>
  <p:custDataLst>
    <p:tags r:id="rId6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дулеваМВ" initials="Б" lastIdx="1" clrIdx="0">
    <p:extLst>
      <p:ext uri="{19B8F6BF-5375-455C-9EA6-DF929625EA0E}">
        <p15:presenceInfo xmlns:p15="http://schemas.microsoft.com/office/powerpoint/2012/main" userId="БудулеваМ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7" d="100"/>
          <a:sy n="67" d="100"/>
        </p:scale>
        <p:origin x="5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7T09:14:31.13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1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6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audio" Target="../media/audio4.wa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52" y="-19014"/>
            <a:ext cx="9169352" cy="68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7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133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is in the middle</a:t>
            </a:r>
            <a:r>
              <a:rPr lang="en-US" sz="3200" dirty="0" smtClean="0"/>
              <a:t>*</a:t>
            </a:r>
            <a:r>
              <a:rPr lang="en-US" dirty="0" smtClean="0"/>
              <a:t> of Paris?</a:t>
            </a:r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pPr marL="0" indent="0" algn="r">
              <a:buNone/>
            </a:pPr>
            <a:r>
              <a:rPr lang="ru-RU" sz="2000" dirty="0" smtClean="0"/>
              <a:t>* </a:t>
            </a:r>
            <a:r>
              <a:rPr lang="en-US" sz="2000" dirty="0" smtClean="0"/>
              <a:t>middle - </a:t>
            </a:r>
            <a:r>
              <a:rPr lang="ru-RU" sz="2000" dirty="0" smtClean="0"/>
              <a:t>середина</a:t>
            </a:r>
            <a:endParaRPr lang="en-US" sz="2000" dirty="0" smtClean="0"/>
          </a:p>
        </p:txBody>
      </p:sp>
      <p:pic>
        <p:nvPicPr>
          <p:cNvPr id="4098" name="Picture 2" descr="https://lh5.ggpht.com/NMUvQ99OCsMdOlzDRxCw5hB1DAFG2CtcpMGU0Kh6uUH3N55sjj8e4R1IasABDOe0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3772898" cy="37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061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/>
              <a:t>The </a:t>
            </a:r>
            <a:r>
              <a:rPr lang="en-US" sz="6600" dirty="0"/>
              <a:t>letter "</a:t>
            </a:r>
            <a:r>
              <a:rPr lang="en-US" sz="6600" dirty="0" smtClean="0"/>
              <a:t>Rr".</a:t>
            </a:r>
            <a:endParaRPr lang="ru-RU" sz="6600" dirty="0" smtClean="0"/>
          </a:p>
          <a:p>
            <a:pPr marL="0" indent="0">
              <a:buNone/>
            </a:pPr>
            <a:r>
              <a:rPr lang="en-US" sz="9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</a:t>
            </a:r>
            <a:r>
              <a:rPr lang="en-US" sz="9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r>
              <a:rPr lang="en-US" sz="9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 smtClean="0"/>
              <a:t>Напишите полностью порядковые числительные и их краткое обозначение 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699046"/>
            <a:ext cx="1008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52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4</a:t>
            </a:r>
            <a:r>
              <a:rPr lang="ru-RU" sz="3600" dirty="0" smtClean="0">
                <a:solidFill>
                  <a:schemeClr val="bg1"/>
                </a:solidFill>
              </a:rPr>
              <a:t>3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95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39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3284984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Пример: 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0. 1      1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st</a:t>
            </a:r>
            <a:r>
              <a:rPr lang="en-US" sz="4400" dirty="0" smtClean="0">
                <a:solidFill>
                  <a:schemeClr val="bg1"/>
                </a:solidFill>
              </a:rPr>
              <a:t>        first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844824"/>
            <a:ext cx="17281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52</a:t>
            </a: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4</a:t>
            </a:r>
            <a:r>
              <a:rPr lang="ru-RU" sz="4000" dirty="0" smtClean="0">
                <a:solidFill>
                  <a:schemeClr val="bg1"/>
                </a:solidFill>
              </a:rPr>
              <a:t>3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95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39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8636" y="1844824"/>
            <a:ext cx="16613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52</a:t>
            </a:r>
            <a:r>
              <a:rPr lang="en-US" sz="4000" dirty="0" err="1" smtClean="0">
                <a:solidFill>
                  <a:schemeClr val="bg1"/>
                </a:solidFill>
              </a:rPr>
              <a:t>nd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4</a:t>
            </a:r>
            <a:r>
              <a:rPr lang="ru-RU" sz="4000" dirty="0" smtClean="0">
                <a:solidFill>
                  <a:schemeClr val="bg1"/>
                </a:solidFill>
              </a:rPr>
              <a:t>3</a:t>
            </a:r>
            <a:r>
              <a:rPr lang="en-US" sz="4000" dirty="0" err="1" smtClean="0">
                <a:solidFill>
                  <a:schemeClr val="bg1"/>
                </a:solidFill>
              </a:rPr>
              <a:t>rd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4000" dirty="0" smtClean="0">
                <a:solidFill>
                  <a:schemeClr val="bg1"/>
                </a:solidFill>
              </a:rPr>
              <a:t>95</a:t>
            </a:r>
            <a:r>
              <a:rPr lang="en-US" sz="4000" dirty="0" err="1" smtClean="0">
                <a:solidFill>
                  <a:schemeClr val="bg1"/>
                </a:solidFill>
              </a:rPr>
              <a:t>th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4000" dirty="0" smtClean="0">
                <a:solidFill>
                  <a:schemeClr val="bg1"/>
                </a:solidFill>
              </a:rPr>
              <a:t>39</a:t>
            </a:r>
            <a:r>
              <a:rPr lang="en-US" sz="4000" dirty="0" err="1" smtClean="0">
                <a:solidFill>
                  <a:schemeClr val="bg1"/>
                </a:solidFill>
              </a:rPr>
              <a:t>th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4000" dirty="0" smtClean="0">
                <a:solidFill>
                  <a:schemeClr val="bg1"/>
                </a:solidFill>
              </a:rPr>
              <a:t>12</a:t>
            </a:r>
            <a:r>
              <a:rPr lang="en-US" sz="4000" dirty="0" err="1" smtClean="0">
                <a:solidFill>
                  <a:schemeClr val="bg1"/>
                </a:solidFill>
              </a:rPr>
              <a:t>th</a:t>
            </a:r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1844824"/>
            <a:ext cx="46136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Fifty second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Forty third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Ninety fifth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Thirty ninth</a:t>
            </a:r>
          </a:p>
          <a:p>
            <a:r>
              <a:rPr lang="en-US" sz="4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Twelfth </a:t>
            </a:r>
            <a:endParaRPr lang="en-US" sz="4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ru-RU" dirty="0" smtClean="0"/>
              <a:t>Как злой в переводе на английский язык</a:t>
            </a:r>
            <a:r>
              <a:rPr lang="ru-RU" sz="2000" dirty="0" smtClean="0"/>
              <a:t>(написать слово)?</a:t>
            </a:r>
            <a:endParaRPr lang="en-US" dirty="0" smtClean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55195"/>
              </p:ext>
            </p:extLst>
          </p:nvPr>
        </p:nvGraphicFramePr>
        <p:xfrm>
          <a:off x="1524001" y="3421442"/>
          <a:ext cx="6144345" cy="101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869"/>
                <a:gridCol w="1228869"/>
                <a:gridCol w="1228869"/>
                <a:gridCol w="1228869"/>
                <a:gridCol w="1228869"/>
              </a:tblGrid>
              <a:tr h="10156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27367"/>
              </p:ext>
            </p:extLst>
          </p:nvPr>
        </p:nvGraphicFramePr>
        <p:xfrm>
          <a:off x="1523999" y="1556792"/>
          <a:ext cx="6144345" cy="101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869"/>
                <a:gridCol w="1228869"/>
                <a:gridCol w="1228869"/>
                <a:gridCol w="1228869"/>
                <a:gridCol w="1228869"/>
              </a:tblGrid>
              <a:tr h="10156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A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n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g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r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y</a:t>
                      </a:r>
                      <a:endParaRPr lang="ru-RU" sz="6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http://img.webme.com/pic/z/zyblog/pajarito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9" y="2706509"/>
            <a:ext cx="4126051" cy="403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1.wikia.nocookie.net/__cb20130917103031/angrybirds/images/6/68/RED_THINKING_AWESOMENE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50" y="2706509"/>
            <a:ext cx="262985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ru-RU" sz="3600" b="1" dirty="0" smtClean="0">
                <a:solidFill>
                  <a:schemeClr val="bg1"/>
                </a:solidFill>
              </a:rPr>
              <a:t>0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367" y="2267109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Грустный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Голодный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Скучающий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Уставший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Злой</a:t>
            </a: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chemeClr val="bg1"/>
                </a:solidFill>
              </a:rPr>
              <a:t>Испуганный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690" y="1559223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Напишите перевод слов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brainmania.ru/images/emotions_management_i_am_the_one_who_decid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5" y="2408695"/>
            <a:ext cx="2599745" cy="29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7211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smtClean="0"/>
              <a:t>My emotions</a:t>
            </a:r>
            <a:endParaRPr lang="ru-RU" dirty="0"/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ru-RU" sz="3600" b="1" dirty="0" smtClean="0">
                <a:solidFill>
                  <a:schemeClr val="bg1"/>
                </a:solidFill>
              </a:rPr>
              <a:t>0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367" y="2267109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Sad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Hungry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Bored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Tired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Angry</a:t>
            </a:r>
            <a:endParaRPr lang="ru-RU" sz="40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4000" dirty="0" smtClean="0">
                <a:solidFill>
                  <a:schemeClr val="bg1"/>
                </a:solidFill>
              </a:rPr>
              <a:t>Scared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0690" y="1559223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Перевод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brainmania.ru/images/emotions_management_i_am_the_one_who_decid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5" y="2408695"/>
            <a:ext cx="2599745" cy="29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10014"/>
            <a:ext cx="8229600" cy="266429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7000" dirty="0"/>
              <a:t>What is </a:t>
            </a:r>
            <a:r>
              <a:rPr lang="en-US" sz="7000" dirty="0" smtClean="0"/>
              <a:t>found</a:t>
            </a:r>
            <a:r>
              <a:rPr lang="en-US" sz="6400" dirty="0" smtClean="0"/>
              <a:t>*</a:t>
            </a:r>
            <a:r>
              <a:rPr lang="en-US" sz="7000" dirty="0" smtClean="0"/>
              <a:t> </a:t>
            </a:r>
            <a:r>
              <a:rPr lang="en-US" sz="7000" dirty="0"/>
              <a:t>over your head but under your hat?</a:t>
            </a:r>
          </a:p>
          <a:p>
            <a:endParaRPr lang="en-US" sz="4400" dirty="0" smtClean="0"/>
          </a:p>
          <a:p>
            <a:endParaRPr lang="en-US" sz="4400" dirty="0"/>
          </a:p>
          <a:p>
            <a:endParaRPr lang="en-US" sz="4400" dirty="0"/>
          </a:p>
          <a:p>
            <a:pPr marL="0" indent="0" algn="r">
              <a:buNone/>
            </a:pPr>
            <a:r>
              <a:rPr lang="en-US" sz="3600" dirty="0" smtClean="0"/>
              <a:t>*Found - </a:t>
            </a:r>
            <a:r>
              <a:rPr lang="en-US" sz="3600" dirty="0" err="1" smtClean="0"/>
              <a:t>находится</a:t>
            </a:r>
            <a:endParaRPr lang="en-US" sz="3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6" descr="http://builduptoday.com/images/stories/personal/illyuzii-i-realno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2162"/>
            <a:ext cx="3888432" cy="34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Ordinal </a:t>
            </a:r>
            <a:r>
              <a:rPr lang="en-US" sz="3600" b="1" dirty="0"/>
              <a:t>number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My emotions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Past </a:t>
            </a:r>
            <a:r>
              <a:rPr lang="en-US" sz="3600" b="1" dirty="0" smtClean="0"/>
              <a:t>Simple</a:t>
            </a:r>
            <a:r>
              <a:rPr lang="ru-RU" sz="3600" b="1" dirty="0" smtClean="0"/>
              <a:t> (+)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Past </a:t>
            </a:r>
            <a:r>
              <a:rPr lang="en-US" sz="3600" b="1" dirty="0" smtClean="0"/>
              <a:t>Simple</a:t>
            </a:r>
            <a:r>
              <a:rPr lang="ru-RU" sz="3600" b="1" dirty="0" smtClean="0"/>
              <a:t> (-)</a:t>
            </a:r>
            <a:endParaRPr lang="ru-RU" sz="3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/>
              <a:t>Past Simple</a:t>
            </a:r>
            <a:r>
              <a:rPr lang="ru-RU" sz="3600" b="1" dirty="0" smtClean="0"/>
              <a:t> (?)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4"/>
            <a:ext cx="3339516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Hair.</a:t>
            </a:r>
            <a:endParaRPr lang="en-US" sz="5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8194" name="Picture 2" descr="https://prod.cliquecdn.com/images/thumbs/member/ac/ac539936ccf02065d63dbae632df5d4a_1448315100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72" y="1452462"/>
            <a:ext cx="3870176" cy="44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7025" y="3212976"/>
            <a:ext cx="495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sd.keepcalm-o-matic.co.uk/i/keep-calm-and-learn-english-14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0" y="1298667"/>
            <a:ext cx="3888432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8284" y="53241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Keep – </a:t>
            </a:r>
            <a:r>
              <a:rPr lang="ru-RU" dirty="0" smtClean="0">
                <a:solidFill>
                  <a:schemeClr val="bg1"/>
                </a:solidFill>
              </a:rPr>
              <a:t>сохранять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" name="Picture 2" descr="http://sd.keepcalm-o-matic.co.uk/i/keep-calm-and-learn-english-14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0" y="1298667"/>
            <a:ext cx="3888432" cy="4536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62772" y="2441667"/>
            <a:ext cx="4959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Сохраняйте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спокойствие и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6569" y="469680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; -)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3795" y="1177155"/>
            <a:ext cx="4330824" cy="449309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sər'praɪzd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kɑ:m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ɜː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ɪ]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leɪzɪ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ʃaɪ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ʌn'hæpɪ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ʃɒkt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3140968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 транскрипцию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My emotions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</a:t>
            </a:r>
            <a:r>
              <a:rPr lang="ru-RU" dirty="0" err="1"/>
              <a:t>urprised</a:t>
            </a:r>
            <a:r>
              <a:rPr lang="ru-RU" dirty="0"/>
              <a:t> [</a:t>
            </a:r>
            <a:r>
              <a:rPr lang="ru-RU" dirty="0" err="1"/>
              <a:t>sər'praɪzd</a:t>
            </a:r>
            <a:r>
              <a:rPr lang="ru-RU" dirty="0"/>
              <a:t>] удивленный</a:t>
            </a:r>
          </a:p>
          <a:p>
            <a:r>
              <a:rPr lang="ru-RU" dirty="0" err="1"/>
              <a:t>Calm</a:t>
            </a:r>
            <a:r>
              <a:rPr lang="ru-RU" dirty="0"/>
              <a:t> [</a:t>
            </a:r>
            <a:r>
              <a:rPr lang="ru-RU" dirty="0" err="1"/>
              <a:t>kɑ:m</a:t>
            </a:r>
            <a:r>
              <a:rPr lang="ru-RU" dirty="0"/>
              <a:t>] спокойный</a:t>
            </a:r>
          </a:p>
          <a:p>
            <a:r>
              <a:rPr lang="en-US" dirty="0" smtClean="0"/>
              <a:t>Thirsty</a:t>
            </a:r>
            <a:r>
              <a:rPr lang="ru-RU" dirty="0" smtClean="0"/>
              <a:t> </a:t>
            </a:r>
            <a:r>
              <a:rPr lang="ru-RU" dirty="0"/>
              <a:t>[ˈ</a:t>
            </a:r>
            <a:r>
              <a:rPr lang="en-US" dirty="0"/>
              <a:t>θ</a:t>
            </a:r>
            <a:r>
              <a:rPr lang="ru-RU" dirty="0"/>
              <a:t>ɜː</a:t>
            </a:r>
            <a:r>
              <a:rPr lang="en-US" dirty="0" err="1"/>
              <a:t>st</a:t>
            </a:r>
            <a:r>
              <a:rPr lang="ru-RU" dirty="0"/>
              <a:t>ɪ] жаждущий</a:t>
            </a:r>
          </a:p>
          <a:p>
            <a:r>
              <a:rPr lang="en-US" dirty="0"/>
              <a:t>L</a:t>
            </a:r>
            <a:r>
              <a:rPr lang="ru-RU" dirty="0" err="1"/>
              <a:t>azy</a:t>
            </a:r>
            <a:r>
              <a:rPr lang="ru-RU" dirty="0"/>
              <a:t> ['</a:t>
            </a:r>
            <a:r>
              <a:rPr lang="ru-RU" dirty="0" err="1"/>
              <a:t>leɪzɪ</a:t>
            </a:r>
            <a:r>
              <a:rPr lang="ru-RU" dirty="0"/>
              <a:t>] ленивый</a:t>
            </a:r>
          </a:p>
          <a:p>
            <a:r>
              <a:rPr lang="en-US" dirty="0" smtClean="0"/>
              <a:t>S</a:t>
            </a:r>
            <a:r>
              <a:rPr lang="ru-RU" dirty="0" err="1"/>
              <a:t>hy</a:t>
            </a:r>
            <a:r>
              <a:rPr lang="ru-RU" dirty="0"/>
              <a:t> [</a:t>
            </a:r>
            <a:r>
              <a:rPr lang="ru-RU" dirty="0" err="1"/>
              <a:t>ʃaɪ</a:t>
            </a:r>
            <a:r>
              <a:rPr lang="ru-RU" dirty="0"/>
              <a:t>] робкий</a:t>
            </a:r>
          </a:p>
          <a:p>
            <a:r>
              <a:rPr lang="en-US" dirty="0" smtClean="0"/>
              <a:t>U</a:t>
            </a:r>
            <a:r>
              <a:rPr lang="ru-RU" dirty="0" err="1"/>
              <a:t>nhappy</a:t>
            </a:r>
            <a:r>
              <a:rPr lang="ru-RU" dirty="0"/>
              <a:t> [</a:t>
            </a:r>
            <a:r>
              <a:rPr lang="ru-RU" dirty="0" err="1"/>
              <a:t>ʌn'hæpɪ</a:t>
            </a:r>
            <a:r>
              <a:rPr lang="ru-RU" dirty="0"/>
              <a:t>] несчастный</a:t>
            </a:r>
          </a:p>
          <a:p>
            <a:r>
              <a:rPr lang="en-US" dirty="0" smtClean="0"/>
              <a:t>S</a:t>
            </a:r>
            <a:r>
              <a:rPr lang="ru-RU" dirty="0" err="1"/>
              <a:t>hocked</a:t>
            </a:r>
            <a:r>
              <a:rPr lang="ru-RU" dirty="0"/>
              <a:t> [</a:t>
            </a:r>
            <a:r>
              <a:rPr lang="ru-RU" dirty="0" err="1"/>
              <a:t>ʃɒkt</a:t>
            </a:r>
            <a:r>
              <a:rPr lang="ru-RU" dirty="0"/>
              <a:t>] </a:t>
            </a:r>
            <a:r>
              <a:rPr lang="ru-RU" dirty="0" smtClean="0"/>
              <a:t>шокированный</a:t>
            </a:r>
            <a:endParaRPr lang="en-US" dirty="0" smtClean="0"/>
          </a:p>
          <a:p>
            <a:r>
              <a:rPr lang="en-US" dirty="0" smtClean="0"/>
              <a:t>Brilliant</a:t>
            </a:r>
            <a:r>
              <a:rPr lang="ru-RU" dirty="0" smtClean="0"/>
              <a:t> </a:t>
            </a:r>
            <a:r>
              <a:rPr lang="ru-RU" dirty="0"/>
              <a:t>['</a:t>
            </a:r>
            <a:r>
              <a:rPr lang="en-US" dirty="0" err="1"/>
              <a:t>br</a:t>
            </a:r>
            <a:r>
              <a:rPr lang="ru-RU" dirty="0"/>
              <a:t>ɪ</a:t>
            </a:r>
            <a:r>
              <a:rPr lang="en-US" dirty="0" err="1"/>
              <a:t>lj</a:t>
            </a:r>
            <a:r>
              <a:rPr lang="ru-RU" dirty="0"/>
              <a:t>ə</a:t>
            </a:r>
            <a:r>
              <a:rPr lang="en-US" dirty="0" err="1"/>
              <a:t>nt</a:t>
            </a:r>
            <a:r>
              <a:rPr lang="ru-RU" dirty="0"/>
              <a:t>] гениальный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9828"/>
            <a:ext cx="7211144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44878"/>
              </p:ext>
            </p:extLst>
          </p:nvPr>
        </p:nvGraphicFramePr>
        <p:xfrm>
          <a:off x="1331640" y="478051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His </a:t>
            </a:r>
            <a:r>
              <a:rPr lang="en-US" dirty="0" smtClean="0"/>
              <a:t>name </a:t>
            </a:r>
            <a:r>
              <a:rPr lang="en-US" dirty="0"/>
              <a:t>_____</a:t>
            </a:r>
            <a:r>
              <a:rPr lang="en-US" dirty="0" smtClean="0"/>
              <a:t> Mark.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kids</a:t>
            </a:r>
            <a:r>
              <a:rPr lang="en-US" dirty="0"/>
              <a:t> _____ </a:t>
            </a:r>
            <a:r>
              <a:rPr lang="en-US" dirty="0" smtClean="0"/>
              <a:t>not </a:t>
            </a:r>
            <a:r>
              <a:rPr lang="en-US" dirty="0"/>
              <a:t>with </a:t>
            </a:r>
            <a:r>
              <a:rPr lang="en-US" dirty="0" smtClean="0"/>
              <a:t>me.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en-US" dirty="0"/>
              <a:t> _____ </a:t>
            </a:r>
            <a:r>
              <a:rPr lang="en-US" dirty="0" smtClean="0"/>
              <a:t>busy</a:t>
            </a:r>
            <a:r>
              <a:rPr lang="en-US" dirty="0"/>
              <a:t>. </a:t>
            </a: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He</a:t>
            </a:r>
            <a:r>
              <a:rPr lang="en-US" dirty="0"/>
              <a:t> _____ </a:t>
            </a:r>
            <a:r>
              <a:rPr lang="en-US" dirty="0" smtClean="0"/>
              <a:t>thirty-five </a:t>
            </a:r>
            <a:r>
              <a:rPr lang="en-US" dirty="0"/>
              <a:t>years old.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His </a:t>
            </a:r>
            <a:r>
              <a:rPr lang="en-US" dirty="0" smtClean="0"/>
              <a:t>name </a:t>
            </a:r>
            <a:r>
              <a:rPr lang="en-US" b="1" u="sng" dirty="0" smtClean="0"/>
              <a:t>was</a:t>
            </a:r>
            <a:r>
              <a:rPr lang="en-US" dirty="0" smtClean="0"/>
              <a:t> Mark.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kids</a:t>
            </a:r>
            <a:r>
              <a:rPr lang="en-US" dirty="0"/>
              <a:t> </a:t>
            </a:r>
            <a:r>
              <a:rPr lang="en-US" b="1" u="sng" dirty="0" smtClean="0"/>
              <a:t>were</a:t>
            </a:r>
            <a:r>
              <a:rPr lang="en-US" dirty="0" smtClean="0"/>
              <a:t> not </a:t>
            </a:r>
            <a:r>
              <a:rPr lang="en-US" dirty="0"/>
              <a:t>with </a:t>
            </a:r>
            <a:r>
              <a:rPr lang="en-US" dirty="0" smtClean="0"/>
              <a:t>me.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en-US" dirty="0"/>
              <a:t> </a:t>
            </a:r>
            <a:r>
              <a:rPr lang="en-US" b="1" u="sng" dirty="0" smtClean="0"/>
              <a:t>was</a:t>
            </a:r>
            <a:r>
              <a:rPr lang="en-US" dirty="0" smtClean="0"/>
              <a:t> busy</a:t>
            </a:r>
            <a:r>
              <a:rPr lang="en-US" dirty="0"/>
              <a:t>. </a:t>
            </a: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He</a:t>
            </a:r>
            <a:r>
              <a:rPr lang="en-US" dirty="0"/>
              <a:t> </a:t>
            </a:r>
            <a:r>
              <a:rPr lang="en-US" b="1" u="sng" dirty="0" smtClean="0"/>
              <a:t>was</a:t>
            </a:r>
            <a:r>
              <a:rPr lang="en-US" dirty="0" smtClean="0"/>
              <a:t> thirty-five </a:t>
            </a:r>
            <a:r>
              <a:rPr lang="en-US" dirty="0"/>
              <a:t>years old.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118984"/>
              </p:ext>
            </p:extLst>
          </p:nvPr>
        </p:nvGraphicFramePr>
        <p:xfrm>
          <a:off x="1331640" y="478051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0" y="1600201"/>
            <a:ext cx="8712968" cy="3052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i="1" dirty="0" smtClean="0"/>
              <a:t>Вставьте </a:t>
            </a:r>
            <a:r>
              <a:rPr lang="en-US" i="1" dirty="0" smtClean="0"/>
              <a:t>Was </a:t>
            </a:r>
            <a:r>
              <a:rPr lang="ru-RU" i="1" dirty="0" smtClean="0"/>
              <a:t>или </a:t>
            </a:r>
            <a:r>
              <a:rPr lang="en-US" i="1" dirty="0" smtClean="0"/>
              <a:t>Were.</a:t>
            </a:r>
            <a:endParaRPr lang="ru-RU" i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 … ill last week.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He … in Great Britain last month.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little sisters … very naughty 2 years ago.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Our dogs … so angry yesterday.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104242"/>
              </p:ext>
            </p:extLst>
          </p:nvPr>
        </p:nvGraphicFramePr>
        <p:xfrm>
          <a:off x="1331640" y="478051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0" y="1600201"/>
            <a:ext cx="8712968" cy="3052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i="1" dirty="0" smtClean="0"/>
              <a:t>Вставьте </a:t>
            </a:r>
            <a:r>
              <a:rPr lang="en-US" i="1" dirty="0" smtClean="0"/>
              <a:t>Was </a:t>
            </a:r>
            <a:r>
              <a:rPr lang="ru-RU" i="1" dirty="0" smtClean="0"/>
              <a:t>или </a:t>
            </a:r>
            <a:r>
              <a:rPr lang="en-US" i="1" dirty="0" smtClean="0"/>
              <a:t>Were.</a:t>
            </a:r>
            <a:endParaRPr lang="ru-RU" i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b="1" u="sng" dirty="0" smtClean="0"/>
              <a:t>was</a:t>
            </a:r>
            <a:r>
              <a:rPr lang="en-US" dirty="0" smtClean="0"/>
              <a:t> ill last week.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He </a:t>
            </a:r>
            <a:r>
              <a:rPr lang="en-US" b="1" u="sng" dirty="0" smtClean="0"/>
              <a:t>was</a:t>
            </a:r>
            <a:r>
              <a:rPr lang="en-US" dirty="0" smtClean="0"/>
              <a:t> in Great Britain last month.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little sisters </a:t>
            </a:r>
            <a:r>
              <a:rPr lang="en-US" b="1" u="sng" dirty="0" smtClean="0"/>
              <a:t>were</a:t>
            </a:r>
            <a:r>
              <a:rPr lang="en-US" dirty="0" smtClean="0"/>
              <a:t> very naughty 2 years ago.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Our dogs </a:t>
            </a:r>
            <a:r>
              <a:rPr lang="en-US" b="1" u="sng" dirty="0" smtClean="0"/>
              <a:t>were</a:t>
            </a:r>
            <a:r>
              <a:rPr lang="en-US" dirty="0" smtClean="0"/>
              <a:t> so angry yesterday.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88536"/>
              </p:ext>
            </p:extLst>
          </p:nvPr>
        </p:nvGraphicFramePr>
        <p:xfrm>
          <a:off x="1331640" y="478051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Объект 4"/>
          <p:cNvSpPr>
            <a:spLocks noGrp="1"/>
          </p:cNvSpPr>
          <p:nvPr>
            <p:ph idx="1"/>
          </p:nvPr>
        </p:nvSpPr>
        <p:spPr>
          <a:xfrm>
            <a:off x="28993" y="1408438"/>
            <a:ext cx="9144000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/>
              <a:t>Вставьте </a:t>
            </a:r>
            <a:r>
              <a:rPr lang="en-US" sz="2400" i="1" dirty="0"/>
              <a:t>Was </a:t>
            </a:r>
            <a:r>
              <a:rPr lang="ru-RU" sz="2400" i="1" dirty="0"/>
              <a:t>или </a:t>
            </a:r>
            <a:r>
              <a:rPr lang="en-US" sz="2400" i="1" dirty="0"/>
              <a:t>Were.</a:t>
            </a:r>
            <a:endParaRPr lang="ru-RU" sz="2400" i="1" dirty="0"/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third day </a:t>
            </a:r>
            <a:r>
              <a:rPr lang="en-US" sz="3200" dirty="0" smtClean="0"/>
              <a:t>1) ___ </a:t>
            </a:r>
            <a:r>
              <a:rPr lang="en-US" sz="3200" dirty="0"/>
              <a:t>Wednesday. The boys </a:t>
            </a:r>
            <a:r>
              <a:rPr lang="en-US" sz="3200" dirty="0" smtClean="0"/>
              <a:t>2)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in the swimming-pool. Steve </a:t>
            </a:r>
            <a:r>
              <a:rPr lang="en-US" sz="3200" dirty="0" smtClean="0"/>
              <a:t>3)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the fastest swimmer! On Thursday </a:t>
            </a:r>
            <a:r>
              <a:rPr lang="en-US" sz="3200" dirty="0" smtClean="0"/>
              <a:t>we 4)</a:t>
            </a:r>
            <a:r>
              <a:rPr lang="en-US" sz="3200" dirty="0"/>
              <a:t> ___ </a:t>
            </a:r>
            <a:r>
              <a:rPr lang="en-US" sz="3200" dirty="0" smtClean="0"/>
              <a:t>at </a:t>
            </a:r>
            <a:r>
              <a:rPr lang="en-US" sz="3200" dirty="0"/>
              <a:t>the circus! The bears </a:t>
            </a:r>
            <a:r>
              <a:rPr lang="en-US" sz="3200" dirty="0" smtClean="0"/>
              <a:t>5)</a:t>
            </a:r>
            <a:r>
              <a:rPr lang="en-US" sz="3200" dirty="0"/>
              <a:t> ___  funny! The fifth day </a:t>
            </a:r>
            <a:r>
              <a:rPr lang="en-US" sz="3200" dirty="0" smtClean="0"/>
              <a:t>6)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 Friday. In the morning we </a:t>
            </a:r>
            <a:r>
              <a:rPr lang="en-US" sz="3200" dirty="0" smtClean="0"/>
              <a:t>7)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 in the zoo.</a:t>
            </a:r>
            <a:endParaRPr lang="ru-RU" sz="3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5537"/>
              </p:ext>
            </p:extLst>
          </p:nvPr>
        </p:nvGraphicFramePr>
        <p:xfrm>
          <a:off x="611564" y="4864822"/>
          <a:ext cx="8280916" cy="940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988"/>
                <a:gridCol w="1182988"/>
                <a:gridCol w="1182988"/>
                <a:gridCol w="1182988"/>
                <a:gridCol w="1182988"/>
                <a:gridCol w="1182988"/>
                <a:gridCol w="1182988"/>
              </a:tblGrid>
              <a:tr h="4702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470221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Числительные – это …</a:t>
            </a:r>
          </a:p>
          <a:p>
            <a:r>
              <a:rPr lang="ru-RU" dirty="0" smtClean="0"/>
              <a:t>Какие они бывают?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/>
              <a:t>Вставьте </a:t>
            </a:r>
            <a:r>
              <a:rPr lang="en-US" sz="2800" i="1" dirty="0"/>
              <a:t>Was </a:t>
            </a:r>
            <a:r>
              <a:rPr lang="ru-RU" sz="2800" i="1" dirty="0"/>
              <a:t>или </a:t>
            </a:r>
            <a:r>
              <a:rPr lang="en-US" sz="2800" i="1" dirty="0"/>
              <a:t>Were.</a:t>
            </a:r>
            <a:endParaRPr lang="ru-RU" sz="2800" i="1" dirty="0"/>
          </a:p>
          <a:p>
            <a:r>
              <a:rPr lang="en-US" sz="2800" dirty="0" smtClean="0"/>
              <a:t>The </a:t>
            </a:r>
            <a:r>
              <a:rPr lang="en-US" sz="2800" dirty="0"/>
              <a:t>third day </a:t>
            </a:r>
            <a:r>
              <a:rPr lang="en-US" sz="2800" dirty="0" smtClean="0"/>
              <a:t>1) </a:t>
            </a:r>
            <a:r>
              <a:rPr lang="en-US" sz="2800" b="1" dirty="0" smtClean="0"/>
              <a:t>was</a:t>
            </a:r>
            <a:r>
              <a:rPr lang="en-US" sz="2800" dirty="0" smtClean="0"/>
              <a:t> Wednesday</a:t>
            </a:r>
            <a:r>
              <a:rPr lang="en-US" sz="2800" dirty="0"/>
              <a:t>. The boys </a:t>
            </a:r>
            <a:r>
              <a:rPr lang="en-US" sz="2800" dirty="0" smtClean="0"/>
              <a:t>2) </a:t>
            </a:r>
            <a:r>
              <a:rPr lang="en-US" sz="2800" b="1" u="sng" dirty="0" smtClean="0"/>
              <a:t>were</a:t>
            </a:r>
            <a:r>
              <a:rPr lang="en-US" sz="2800" dirty="0" smtClean="0"/>
              <a:t> </a:t>
            </a:r>
            <a:r>
              <a:rPr lang="en-US" sz="2800" dirty="0"/>
              <a:t>in the swimming-pool. Steve </a:t>
            </a:r>
            <a:r>
              <a:rPr lang="en-US" sz="2800" dirty="0" smtClean="0"/>
              <a:t>3) </a:t>
            </a:r>
            <a:r>
              <a:rPr lang="en-US" sz="2800" b="1" u="sng" dirty="0" smtClean="0"/>
              <a:t>was</a:t>
            </a:r>
            <a:r>
              <a:rPr lang="en-US" sz="2800" u="sng" dirty="0" smtClean="0"/>
              <a:t> </a:t>
            </a:r>
            <a:r>
              <a:rPr lang="en-US" sz="2800" dirty="0"/>
              <a:t>the fastest swimmer! On Thursday we </a:t>
            </a:r>
            <a:r>
              <a:rPr lang="en-US" sz="2800" dirty="0" smtClean="0"/>
              <a:t>4) </a:t>
            </a:r>
            <a:r>
              <a:rPr lang="en-US" sz="2800" b="1" u="sng" dirty="0" smtClean="0"/>
              <a:t>were</a:t>
            </a:r>
            <a:r>
              <a:rPr lang="en-US" sz="2800" dirty="0" smtClean="0"/>
              <a:t> </a:t>
            </a:r>
            <a:r>
              <a:rPr lang="en-US" sz="2800" dirty="0"/>
              <a:t>at the circus! The bears </a:t>
            </a:r>
            <a:r>
              <a:rPr lang="en-US" sz="2800" dirty="0" smtClean="0"/>
              <a:t>5) </a:t>
            </a:r>
            <a:r>
              <a:rPr lang="en-US" sz="2800" b="1" u="sng" dirty="0" smtClean="0"/>
              <a:t>were</a:t>
            </a:r>
            <a:r>
              <a:rPr lang="en-US" sz="2800" dirty="0" smtClean="0"/>
              <a:t> </a:t>
            </a:r>
            <a:r>
              <a:rPr lang="en-US" sz="2800" dirty="0"/>
              <a:t> funny! The fifth day </a:t>
            </a:r>
            <a:r>
              <a:rPr lang="en-US" sz="2800" dirty="0" smtClean="0"/>
              <a:t>6) </a:t>
            </a:r>
            <a:r>
              <a:rPr lang="en-US" sz="2800" b="1" u="sng" dirty="0" smtClean="0"/>
              <a:t>was</a:t>
            </a:r>
            <a:r>
              <a:rPr lang="en-US" sz="2800" dirty="0" smtClean="0"/>
              <a:t> </a:t>
            </a:r>
            <a:r>
              <a:rPr lang="en-US" sz="2800" dirty="0"/>
              <a:t> Friday. In the morning we </a:t>
            </a:r>
            <a:r>
              <a:rPr lang="en-US" sz="2800" dirty="0" smtClean="0"/>
              <a:t>7) </a:t>
            </a:r>
            <a:r>
              <a:rPr lang="en-US" sz="2800" b="1" u="sng" dirty="0" smtClean="0"/>
              <a:t>were</a:t>
            </a:r>
            <a:r>
              <a:rPr lang="en-US" sz="2800" dirty="0" smtClean="0"/>
              <a:t> </a:t>
            </a:r>
            <a:r>
              <a:rPr lang="en-US" sz="2800" dirty="0"/>
              <a:t> in the zoo.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905787"/>
              </p:ext>
            </p:extLst>
          </p:nvPr>
        </p:nvGraphicFramePr>
        <p:xfrm>
          <a:off x="611564" y="4864822"/>
          <a:ext cx="8280916" cy="940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988"/>
                <a:gridCol w="1182988"/>
                <a:gridCol w="1182988"/>
                <a:gridCol w="1182988"/>
                <a:gridCol w="1182988"/>
                <a:gridCol w="1182988"/>
                <a:gridCol w="1182988"/>
              </a:tblGrid>
              <a:tr h="4702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470221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was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were</a:t>
                      </a:r>
                      <a:r>
                        <a:rPr lang="en-US" sz="1800" u="none" dirty="0" smtClean="0"/>
                        <a:t> 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was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were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were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was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/>
                        <a:t>were</a:t>
                      </a:r>
                      <a:endParaRPr lang="ru-RU" u="non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313" y="1556792"/>
            <a:ext cx="9144000" cy="3892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/>
              <a:t>Переведите устно предложения написанные </a:t>
            </a:r>
            <a:r>
              <a:rPr lang="en-US" sz="2400" b="1" i="1" dirty="0"/>
              <a:t>Present Simple </a:t>
            </a:r>
            <a:r>
              <a:rPr lang="ru-RU" sz="2400" i="1" dirty="0"/>
              <a:t>в</a:t>
            </a:r>
            <a:r>
              <a:rPr lang="en-US" sz="2400" b="1" i="1" dirty="0"/>
              <a:t> </a:t>
            </a:r>
            <a:r>
              <a:rPr lang="ru-RU" sz="2400" b="1" i="1" dirty="0" err="1"/>
              <a:t>Past</a:t>
            </a:r>
            <a:r>
              <a:rPr lang="en-US" sz="2400" b="1" i="1" dirty="0"/>
              <a:t> </a:t>
            </a:r>
            <a:r>
              <a:rPr lang="ru-RU" sz="2400" b="1" i="1" dirty="0" err="1"/>
              <a:t>Simple</a:t>
            </a:r>
            <a:r>
              <a:rPr lang="ru-RU" sz="2400" b="1" i="1" dirty="0"/>
              <a:t>.</a:t>
            </a:r>
            <a:endParaRPr lang="en-US" sz="2400" b="1" i="1" dirty="0"/>
          </a:p>
          <a:p>
            <a:pPr marL="514350" indent="-514350">
              <a:buAutoNum type="arabicPeriod"/>
            </a:pPr>
            <a:r>
              <a:rPr lang="ru-RU" sz="3200" dirty="0" smtClean="0"/>
              <a:t>Я </a:t>
            </a:r>
            <a:r>
              <a:rPr lang="ru-RU" sz="3200" dirty="0"/>
              <a:t>ученик.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 </a:t>
            </a:r>
            <a:r>
              <a:rPr lang="ru-RU" sz="3200" dirty="0"/>
              <a:t>летчик.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Она </a:t>
            </a:r>
            <a:r>
              <a:rPr lang="ru-RU" sz="3200" dirty="0"/>
              <a:t>доктор.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Мы школьники.</a:t>
            </a:r>
            <a:r>
              <a:rPr lang="en-US" sz="3200" dirty="0" smtClean="0"/>
              <a:t>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Они </a:t>
            </a:r>
            <a:r>
              <a:rPr lang="ru-RU" sz="3200" dirty="0"/>
              <a:t>ученики.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10" name="Объект 4"/>
          <p:cNvSpPr>
            <a:spLocks noGrp="1"/>
          </p:cNvSpPr>
          <p:nvPr>
            <p:ph idx="1"/>
          </p:nvPr>
        </p:nvSpPr>
        <p:spPr>
          <a:xfrm>
            <a:off x="24313" y="1556792"/>
            <a:ext cx="9144000" cy="3892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Переведите устно предложения написанные </a:t>
            </a:r>
            <a:r>
              <a:rPr lang="en-US" sz="2400" b="1" i="1" dirty="0" smtClean="0"/>
              <a:t>Present Simple </a:t>
            </a:r>
            <a:r>
              <a:rPr lang="ru-RU" sz="2400" i="1" dirty="0" smtClean="0"/>
              <a:t>в</a:t>
            </a:r>
            <a:r>
              <a:rPr lang="en-US" sz="2400" b="1" i="1" dirty="0" smtClean="0"/>
              <a:t> </a:t>
            </a:r>
            <a:r>
              <a:rPr lang="ru-RU" sz="2400" b="1" i="1" dirty="0" err="1" smtClean="0"/>
              <a:t>Past</a:t>
            </a:r>
            <a:r>
              <a:rPr lang="en-US" sz="2400" b="1" i="1" dirty="0" smtClean="0"/>
              <a:t> </a:t>
            </a:r>
            <a:r>
              <a:rPr lang="ru-RU" sz="2400" b="1" i="1" dirty="0" err="1" smtClean="0"/>
              <a:t>Simple</a:t>
            </a:r>
            <a:r>
              <a:rPr lang="ru-RU" sz="2400" b="1" i="1" dirty="0"/>
              <a:t>.</a:t>
            </a:r>
            <a:endParaRPr lang="en-US" sz="2400" b="1" i="1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Я </a:t>
            </a:r>
            <a:r>
              <a:rPr lang="ru-RU" sz="3200" dirty="0"/>
              <a:t>ученик.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 </a:t>
            </a:r>
            <a:r>
              <a:rPr lang="ru-RU" sz="3200" dirty="0"/>
              <a:t>летчик.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Она </a:t>
            </a:r>
            <a:r>
              <a:rPr lang="ru-RU" sz="3200" dirty="0"/>
              <a:t>доктор.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Мы школьники.</a:t>
            </a:r>
            <a:r>
              <a:rPr lang="en-US" sz="3200" dirty="0" smtClean="0"/>
              <a:t> </a:t>
            </a:r>
            <a:endParaRPr lang="ru-RU" sz="32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Они </a:t>
            </a:r>
            <a:r>
              <a:rPr lang="ru-RU" sz="3200" dirty="0"/>
              <a:t>ученики. </a:t>
            </a:r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What always runs but never walks, often </a:t>
            </a:r>
            <a:r>
              <a:rPr lang="en-US" dirty="0" smtClean="0"/>
              <a:t>murmurs</a:t>
            </a:r>
            <a:r>
              <a:rPr lang="ru-RU" dirty="0" smtClean="0"/>
              <a:t>*</a:t>
            </a:r>
            <a:r>
              <a:rPr lang="en-US" dirty="0" smtClean="0"/>
              <a:t>, </a:t>
            </a:r>
            <a:r>
              <a:rPr lang="en-US" dirty="0"/>
              <a:t>never talks, has a </a:t>
            </a:r>
            <a:r>
              <a:rPr lang="en-US" dirty="0" smtClean="0"/>
              <a:t>bed</a:t>
            </a:r>
            <a:r>
              <a:rPr lang="ru-RU" dirty="0" smtClean="0"/>
              <a:t>*</a:t>
            </a:r>
            <a:r>
              <a:rPr lang="en-US" dirty="0" smtClean="0"/>
              <a:t> </a:t>
            </a:r>
            <a:r>
              <a:rPr lang="en-US" dirty="0"/>
              <a:t>but never sleeps, has a </a:t>
            </a:r>
            <a:r>
              <a:rPr lang="en-US" dirty="0" smtClean="0"/>
              <a:t>mouth</a:t>
            </a:r>
            <a:r>
              <a:rPr lang="ru-RU" dirty="0" smtClean="0"/>
              <a:t>*</a:t>
            </a:r>
            <a:r>
              <a:rPr lang="en-US" dirty="0" smtClean="0"/>
              <a:t> </a:t>
            </a:r>
            <a:r>
              <a:rPr lang="en-US" dirty="0"/>
              <a:t>but never eats?</a:t>
            </a:r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endParaRPr lang="ru-RU" sz="2200" dirty="0"/>
          </a:p>
          <a:p>
            <a:pPr marL="0" indent="0" algn="r">
              <a:buNone/>
            </a:pPr>
            <a:r>
              <a:rPr lang="ru-RU" sz="2200" dirty="0" smtClean="0"/>
              <a:t>* </a:t>
            </a:r>
            <a:r>
              <a:rPr lang="en-US" sz="2200" dirty="0" smtClean="0"/>
              <a:t>Murmurs</a:t>
            </a:r>
            <a:r>
              <a:rPr lang="ru-RU" sz="2200" dirty="0" smtClean="0"/>
              <a:t> – урчать, шум, журчание</a:t>
            </a:r>
          </a:p>
          <a:p>
            <a:pPr marL="0" indent="0" algn="r">
              <a:buNone/>
            </a:pPr>
            <a:r>
              <a:rPr lang="ru-RU" sz="2200" dirty="0" smtClean="0"/>
              <a:t>* </a:t>
            </a:r>
            <a:r>
              <a:rPr lang="en-US" sz="2200" dirty="0" smtClean="0"/>
              <a:t>Mouth</a:t>
            </a:r>
            <a:r>
              <a:rPr lang="ru-RU" sz="2200" dirty="0" smtClean="0"/>
              <a:t> – </a:t>
            </a:r>
            <a:r>
              <a:rPr lang="ru-RU" sz="2200" dirty="0"/>
              <a:t>рот, </a:t>
            </a:r>
            <a:r>
              <a:rPr lang="ru-RU" sz="2200" dirty="0" smtClean="0"/>
              <a:t>уста</a:t>
            </a:r>
          </a:p>
          <a:p>
            <a:pPr marL="0" indent="0" algn="r">
              <a:buNone/>
            </a:pPr>
            <a:r>
              <a:rPr lang="ru-RU" sz="2200" dirty="0" smtClean="0"/>
              <a:t>* </a:t>
            </a:r>
            <a:r>
              <a:rPr lang="en-US" sz="2200" dirty="0" smtClean="0"/>
              <a:t>Bed</a:t>
            </a:r>
            <a:r>
              <a:rPr lang="ru-RU" sz="2200" dirty="0" smtClean="0"/>
              <a:t> - дно</a:t>
            </a:r>
            <a:endParaRPr lang="ru-RU" sz="2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6" descr="http://builduptoday.com/images/stories/personal/illyuzii-i-realno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439"/>
            <a:ext cx="3445387" cy="30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(+)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9"/>
            <a:ext cx="3503748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 river</a:t>
            </a:r>
            <a:endParaRPr lang="en-US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 descr="https://im1-tub-ru.yandex.net/i?id=8c3e22e49cf5f42ee314c207e118e22c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98" y="1700808"/>
            <a:ext cx="4294770" cy="41106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We have legs but cannot walk</a:t>
            </a:r>
            <a:r>
              <a:rPr lang="en-US" sz="4800" dirty="0" smtClean="0"/>
              <a:t>.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1270" name="Picture 6" descr="http://builduptoday.com/images/stories/personal/illyuzii-i-realno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3888432" cy="34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964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Tables </a:t>
            </a:r>
            <a:r>
              <a:rPr lang="en-US" dirty="0"/>
              <a:t>and chairs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2296" name="Picture 8" descr="https://cdn.shopify.com/s/files/1/0845/2185/products/Soho-Table_Chairs.png?v=1444993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12" y="1899989"/>
            <a:ext cx="5698976" cy="53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355699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3200" i="1" dirty="0" smtClean="0"/>
              <a:t>Вставьте </a:t>
            </a:r>
            <a:r>
              <a:rPr lang="en-US" sz="3200" i="1" dirty="0" smtClean="0"/>
              <a:t>Wasn’t </a:t>
            </a:r>
            <a:r>
              <a:rPr lang="ru-RU" sz="3200" i="1" dirty="0" smtClean="0"/>
              <a:t>или </a:t>
            </a:r>
            <a:r>
              <a:rPr lang="en-US" sz="3200" i="1" dirty="0" smtClean="0"/>
              <a:t>Weren’t .</a:t>
            </a:r>
            <a:endParaRPr lang="ru-RU" sz="3200" i="1" dirty="0" smtClean="0"/>
          </a:p>
          <a:p>
            <a:pPr marL="742950" indent="-742950" fontAlgn="base">
              <a:buAutoNum type="arabicPeriod"/>
            </a:pPr>
            <a:r>
              <a:rPr lang="en-US" sz="3200" dirty="0" smtClean="0"/>
              <a:t>I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a student. 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Her cousin ___ a shop-assistant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I and Jane </a:t>
            </a:r>
            <a:r>
              <a:rPr lang="en-US" sz="3200" dirty="0"/>
              <a:t>___</a:t>
            </a:r>
            <a:r>
              <a:rPr lang="en-US" sz="3200" dirty="0" smtClean="0"/>
              <a:t> scientists two years ago.</a:t>
            </a:r>
            <a:r>
              <a:rPr lang="en-US" sz="3200" dirty="0"/>
              <a:t> </a:t>
            </a:r>
          </a:p>
          <a:p>
            <a:pPr marL="742950" indent="-742950" fontAlgn="base">
              <a:buAutoNum type="arabicPeriod"/>
            </a:pPr>
            <a:r>
              <a:rPr lang="en-US" sz="3200" dirty="0"/>
              <a:t>My parents</a:t>
            </a:r>
            <a:r>
              <a:rPr lang="en-US" sz="3200" dirty="0" smtClean="0"/>
              <a:t> </a:t>
            </a:r>
            <a:r>
              <a:rPr lang="en-US" sz="3200" dirty="0"/>
              <a:t>___</a:t>
            </a:r>
            <a:r>
              <a:rPr lang="en-US" sz="3200" dirty="0" smtClean="0"/>
              <a:t> </a:t>
            </a:r>
            <a:r>
              <a:rPr lang="en-US" sz="3200" dirty="0"/>
              <a:t>at </a:t>
            </a:r>
            <a:r>
              <a:rPr lang="en-US" sz="3200" dirty="0" smtClean="0"/>
              <a:t>home yesterday.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His friend </a:t>
            </a:r>
            <a:r>
              <a:rPr lang="en-US" sz="3200" dirty="0"/>
              <a:t> ___ </a:t>
            </a:r>
            <a:r>
              <a:rPr lang="en-US" sz="3200" dirty="0" smtClean="0"/>
              <a:t> a photographer.</a:t>
            </a:r>
            <a:endParaRPr lang="en-US" sz="32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61642"/>
              </p:ext>
            </p:extLst>
          </p:nvPr>
        </p:nvGraphicFramePr>
        <p:xfrm>
          <a:off x="1716360" y="518980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такое числительные</a:t>
            </a:r>
            <a:r>
              <a:rPr lang="ru-RU" dirty="0" smtClean="0"/>
              <a:t>?</a:t>
            </a:r>
          </a:p>
          <a:p>
            <a:r>
              <a:rPr lang="ru-RU" sz="3200" dirty="0"/>
              <a:t>Именем числительным называется часть речи, которая обозначает количество или порядок предметов.</a:t>
            </a:r>
          </a:p>
          <a:p>
            <a:r>
              <a:rPr lang="ru-RU" dirty="0" smtClean="0"/>
              <a:t>Какие </a:t>
            </a:r>
            <a:r>
              <a:rPr lang="ru-RU" dirty="0"/>
              <a:t>они бывают</a:t>
            </a:r>
            <a:r>
              <a:rPr lang="ru-RU" dirty="0" smtClean="0"/>
              <a:t>?</a:t>
            </a:r>
          </a:p>
          <a:p>
            <a:r>
              <a:rPr lang="ru-RU" sz="3200" dirty="0"/>
              <a:t>Количественными и </a:t>
            </a:r>
            <a:r>
              <a:rPr lang="ru-RU" sz="3200" dirty="0" smtClean="0"/>
              <a:t>порядковыми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355699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3200" i="1" dirty="0" smtClean="0"/>
              <a:t>Вставьте </a:t>
            </a:r>
            <a:r>
              <a:rPr lang="en-US" sz="3200" i="1" dirty="0" smtClean="0"/>
              <a:t>Wasn’t </a:t>
            </a:r>
            <a:r>
              <a:rPr lang="ru-RU" sz="3200" i="1" dirty="0" smtClean="0"/>
              <a:t>или </a:t>
            </a:r>
            <a:r>
              <a:rPr lang="en-US" sz="3200" i="1" dirty="0" smtClean="0"/>
              <a:t>Weren’t .</a:t>
            </a:r>
            <a:endParaRPr lang="ru-RU" sz="3200" i="1" dirty="0" smtClean="0"/>
          </a:p>
          <a:p>
            <a:pPr marL="742950" indent="-742950" fontAlgn="base">
              <a:buAutoNum type="arabicPeriod"/>
            </a:pPr>
            <a:r>
              <a:rPr lang="en-US" sz="3200" dirty="0" smtClean="0"/>
              <a:t>I </a:t>
            </a:r>
            <a:r>
              <a:rPr lang="en-US" sz="3200" b="1" u="sng" dirty="0" smtClean="0"/>
              <a:t>wasn’t</a:t>
            </a:r>
            <a:r>
              <a:rPr lang="en-US" sz="3200" dirty="0" smtClean="0"/>
              <a:t> </a:t>
            </a:r>
            <a:r>
              <a:rPr lang="en-US" sz="3200" dirty="0"/>
              <a:t>a student. 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Her cousin </a:t>
            </a:r>
            <a:r>
              <a:rPr lang="en-US" sz="3200" b="1" u="sng" dirty="0" smtClean="0"/>
              <a:t>wasn’t</a:t>
            </a:r>
            <a:r>
              <a:rPr lang="en-US" sz="3200" dirty="0" smtClean="0"/>
              <a:t> a shop-assistant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I and Jane </a:t>
            </a:r>
            <a:r>
              <a:rPr lang="en-US" sz="3200" b="1" u="sng" dirty="0" smtClean="0"/>
              <a:t>weren’t</a:t>
            </a:r>
            <a:r>
              <a:rPr lang="en-US" sz="3200" dirty="0" smtClean="0"/>
              <a:t> scientists two years ago.</a:t>
            </a:r>
            <a:r>
              <a:rPr lang="en-US" sz="3200" dirty="0"/>
              <a:t> </a:t>
            </a:r>
          </a:p>
          <a:p>
            <a:pPr marL="742950" indent="-742950" fontAlgn="base">
              <a:buAutoNum type="arabicPeriod"/>
            </a:pPr>
            <a:r>
              <a:rPr lang="en-US" sz="3200" dirty="0"/>
              <a:t>My parents</a:t>
            </a:r>
            <a:r>
              <a:rPr lang="en-US" sz="3200" dirty="0" smtClean="0"/>
              <a:t> </a:t>
            </a:r>
            <a:r>
              <a:rPr lang="en-US" sz="3200" b="1" u="sng" dirty="0" smtClean="0"/>
              <a:t>weren’t </a:t>
            </a:r>
            <a:r>
              <a:rPr lang="en-US" sz="3200" dirty="0"/>
              <a:t>at </a:t>
            </a:r>
            <a:r>
              <a:rPr lang="en-US" sz="3200" dirty="0" smtClean="0"/>
              <a:t>home yesterday.</a:t>
            </a:r>
          </a:p>
          <a:p>
            <a:pPr marL="742950" indent="-742950" fontAlgn="base">
              <a:buAutoNum type="arabicPeriod"/>
            </a:pPr>
            <a:r>
              <a:rPr lang="en-US" sz="3200" dirty="0" smtClean="0"/>
              <a:t>His friend </a:t>
            </a:r>
            <a:r>
              <a:rPr lang="en-US" sz="3200" dirty="0"/>
              <a:t> </a:t>
            </a:r>
            <a:r>
              <a:rPr lang="en-US" sz="3200" b="1" u="sng" dirty="0" smtClean="0"/>
              <a:t>wasn’t </a:t>
            </a:r>
            <a:r>
              <a:rPr lang="en-US" sz="3200" dirty="0" smtClean="0"/>
              <a:t> a photographer.</a:t>
            </a:r>
            <a:endParaRPr lang="en-US" sz="3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047537"/>
              </p:ext>
            </p:extLst>
          </p:nvPr>
        </p:nvGraphicFramePr>
        <p:xfrm>
          <a:off x="1716360" y="518980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Wasn’t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Wasn’t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Weren’t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Weren’t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Wasn’t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288" cy="48196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/>
              <a:t>Вставьте </a:t>
            </a:r>
            <a:r>
              <a:rPr lang="en-US" i="1" dirty="0" smtClean="0"/>
              <a:t>was, wasn’t </a:t>
            </a:r>
            <a:r>
              <a:rPr lang="ru-RU" i="1" dirty="0"/>
              <a:t>или </a:t>
            </a:r>
            <a:r>
              <a:rPr lang="en-US" i="1" dirty="0" smtClean="0"/>
              <a:t>were, weren’t .</a:t>
            </a:r>
            <a:endParaRPr lang="ru-RU" i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</a:t>
            </a:r>
            <a:r>
              <a:rPr lang="en-US" dirty="0"/>
              <a:t>father ... </a:t>
            </a:r>
            <a:r>
              <a:rPr lang="en-US" dirty="0" smtClean="0"/>
              <a:t> </a:t>
            </a:r>
            <a:r>
              <a:rPr lang="en-US" dirty="0"/>
              <a:t>a teacher, he ... </a:t>
            </a:r>
            <a:r>
              <a:rPr lang="en-US" dirty="0" smtClean="0"/>
              <a:t>an engineer.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</a:t>
            </a:r>
            <a:r>
              <a:rPr lang="en-US" dirty="0"/>
              <a:t>brother ... a </a:t>
            </a:r>
            <a:r>
              <a:rPr lang="en-US" dirty="0" smtClean="0"/>
              <a:t>worker, he </a:t>
            </a:r>
            <a:r>
              <a:rPr lang="en-US" dirty="0"/>
              <a:t>... </a:t>
            </a:r>
            <a:r>
              <a:rPr lang="en-US" dirty="0" smtClean="0"/>
              <a:t>a scientist 3 years ago.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sister </a:t>
            </a:r>
            <a:r>
              <a:rPr lang="en-US" dirty="0"/>
              <a:t>... at </a:t>
            </a:r>
            <a:r>
              <a:rPr lang="en-US" dirty="0" smtClean="0"/>
              <a:t>home, she … at work.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Kate and I ... actresses, they  … doctors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uncle’ dogs </a:t>
            </a:r>
            <a:r>
              <a:rPr lang="en-US" dirty="0"/>
              <a:t>... </a:t>
            </a:r>
            <a:r>
              <a:rPr lang="en-US" dirty="0" smtClean="0"/>
              <a:t>in the park.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/>
              <a:t>Вставьте </a:t>
            </a:r>
            <a:r>
              <a:rPr lang="en-US" i="1" dirty="0"/>
              <a:t>was, wasn’t </a:t>
            </a:r>
            <a:r>
              <a:rPr lang="ru-RU" i="1" dirty="0"/>
              <a:t>или </a:t>
            </a:r>
            <a:r>
              <a:rPr lang="en-US" i="1" dirty="0"/>
              <a:t>were, weren’t .</a:t>
            </a:r>
            <a:endParaRPr lang="ru-RU" i="1" dirty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</a:t>
            </a:r>
            <a:r>
              <a:rPr lang="en-US" dirty="0"/>
              <a:t>father </a:t>
            </a:r>
            <a:r>
              <a:rPr lang="en-US" b="1" u="sng" dirty="0" smtClean="0"/>
              <a:t>wasn’t</a:t>
            </a:r>
            <a:r>
              <a:rPr lang="en-US" b="1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teacher, he </a:t>
            </a:r>
            <a:r>
              <a:rPr lang="en-US" b="1" u="sng" dirty="0" smtClean="0"/>
              <a:t>was</a:t>
            </a:r>
            <a:r>
              <a:rPr lang="en-US" dirty="0" smtClean="0"/>
              <a:t> an engineer.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</a:t>
            </a:r>
            <a:r>
              <a:rPr lang="en-US" dirty="0"/>
              <a:t>brother </a:t>
            </a:r>
            <a:r>
              <a:rPr lang="en-US" b="1" u="sng" dirty="0" smtClean="0"/>
              <a:t>wasn’t </a:t>
            </a:r>
            <a:r>
              <a:rPr lang="en-US" dirty="0"/>
              <a:t>a </a:t>
            </a:r>
            <a:r>
              <a:rPr lang="en-US" dirty="0" smtClean="0"/>
              <a:t>worker, he </a:t>
            </a:r>
            <a:r>
              <a:rPr lang="en-US" b="1" u="sng" dirty="0" smtClean="0"/>
              <a:t>was</a:t>
            </a:r>
            <a:r>
              <a:rPr lang="en-US" dirty="0" smtClean="0"/>
              <a:t> a scientist 3 years ago.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sister</a:t>
            </a:r>
            <a:r>
              <a:rPr lang="en-US" u="sng" dirty="0" smtClean="0"/>
              <a:t> </a:t>
            </a:r>
            <a:r>
              <a:rPr lang="en-US" b="1" u="sng" dirty="0" smtClean="0"/>
              <a:t>wasn’t</a:t>
            </a:r>
            <a:r>
              <a:rPr lang="en-US" u="sng" dirty="0" smtClean="0"/>
              <a:t> </a:t>
            </a:r>
            <a:r>
              <a:rPr lang="en-US" dirty="0"/>
              <a:t>at </a:t>
            </a:r>
            <a:r>
              <a:rPr lang="en-US" dirty="0" smtClean="0"/>
              <a:t>home, she </a:t>
            </a:r>
            <a:r>
              <a:rPr lang="en-US" b="1" u="sng" dirty="0" smtClean="0"/>
              <a:t>was</a:t>
            </a:r>
            <a:r>
              <a:rPr lang="en-US" b="1" dirty="0" smtClean="0"/>
              <a:t> </a:t>
            </a:r>
            <a:r>
              <a:rPr lang="en-US" dirty="0" smtClean="0"/>
              <a:t>at work.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Kate and I </a:t>
            </a:r>
            <a:r>
              <a:rPr lang="en-US" b="1" u="sng" dirty="0" smtClean="0"/>
              <a:t>weren’t</a:t>
            </a:r>
            <a:r>
              <a:rPr lang="en-US" u="sng" dirty="0" smtClean="0"/>
              <a:t> </a:t>
            </a:r>
            <a:r>
              <a:rPr lang="en-US" dirty="0" smtClean="0"/>
              <a:t>actresses, they  </a:t>
            </a:r>
            <a:r>
              <a:rPr lang="en-US" b="1" u="sng" dirty="0" smtClean="0"/>
              <a:t>were</a:t>
            </a:r>
            <a:r>
              <a:rPr lang="en-US" dirty="0" smtClean="0"/>
              <a:t> doctors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My uncle’ dogs </a:t>
            </a:r>
            <a:r>
              <a:rPr lang="en-US" b="1" u="sng" dirty="0" smtClean="0"/>
              <a:t>were</a:t>
            </a:r>
            <a:r>
              <a:rPr lang="en-US" dirty="0" smtClean="0"/>
              <a:t> in the park. </a:t>
            </a: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i="1" dirty="0"/>
              <a:t>Вставьте </a:t>
            </a:r>
            <a:r>
              <a:rPr lang="en-US" sz="3500" i="1" dirty="0"/>
              <a:t>was, wasn’t </a:t>
            </a:r>
            <a:r>
              <a:rPr lang="ru-RU" sz="3500" i="1" dirty="0"/>
              <a:t>или </a:t>
            </a:r>
            <a:r>
              <a:rPr lang="en-US" sz="3500" i="1" dirty="0"/>
              <a:t>were, weren’t .</a:t>
            </a:r>
            <a:endParaRPr lang="ru-RU" sz="3500" i="1" dirty="0"/>
          </a:p>
          <a:p>
            <a:r>
              <a:rPr lang="en-US" dirty="0" smtClean="0"/>
              <a:t>Helen 1) ... a baker, she 2) … </a:t>
            </a:r>
            <a:r>
              <a:rPr lang="en-US" dirty="0"/>
              <a:t>a painter</a:t>
            </a:r>
            <a:r>
              <a:rPr lang="en-US" dirty="0" smtClean="0"/>
              <a:t>. </a:t>
            </a:r>
            <a:r>
              <a:rPr lang="en-US" dirty="0"/>
              <a:t>She </a:t>
            </a:r>
            <a:r>
              <a:rPr lang="en-US" dirty="0" smtClean="0"/>
              <a:t>had some </a:t>
            </a:r>
            <a:r>
              <a:rPr lang="en-US" dirty="0"/>
              <a:t>fine pictures. They </a:t>
            </a:r>
            <a:r>
              <a:rPr lang="en-US" dirty="0" smtClean="0"/>
              <a:t>3) ... on the floor, they 4) … </a:t>
            </a:r>
            <a:r>
              <a:rPr lang="en-US" dirty="0"/>
              <a:t>on the walls. She had much paper. </a:t>
            </a:r>
            <a:r>
              <a:rPr lang="en-US" dirty="0" smtClean="0"/>
              <a:t>It 5) ...</a:t>
            </a:r>
            <a:r>
              <a:rPr lang="ru-RU" dirty="0"/>
              <a:t> </a:t>
            </a:r>
            <a:r>
              <a:rPr lang="en-US" dirty="0"/>
              <a:t>o</a:t>
            </a:r>
            <a:r>
              <a:rPr lang="en-US" dirty="0" smtClean="0"/>
              <a:t>n the table, it 6) … on </a:t>
            </a:r>
            <a:r>
              <a:rPr lang="en-US" dirty="0"/>
              <a:t>the shelf. The shelf </a:t>
            </a:r>
            <a:r>
              <a:rPr lang="en-US" dirty="0" smtClean="0"/>
              <a:t>7) ... </a:t>
            </a:r>
            <a:r>
              <a:rPr lang="en-US" dirty="0"/>
              <a:t>brown.  </a:t>
            </a:r>
            <a:endParaRPr lang="en-US" dirty="0" smtClean="0"/>
          </a:p>
          <a:p>
            <a:r>
              <a:rPr lang="en-US" dirty="0"/>
              <a:t>Helen has a brothers. Ron and Harry 8) …</a:t>
            </a:r>
            <a:r>
              <a:rPr lang="en-US" dirty="0" smtClean="0"/>
              <a:t> </a:t>
            </a:r>
            <a:r>
              <a:rPr lang="en-US" dirty="0"/>
              <a:t>students, they 9) …</a:t>
            </a:r>
            <a:r>
              <a:rPr lang="en-US" dirty="0" smtClean="0"/>
              <a:t> </a:t>
            </a:r>
            <a:r>
              <a:rPr lang="en-US" dirty="0"/>
              <a:t>mechanics.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8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800" i="1" dirty="0"/>
              <a:t>Вставьте </a:t>
            </a:r>
            <a:r>
              <a:rPr lang="en-US" sz="3800" i="1" dirty="0"/>
              <a:t>was, wasn’t </a:t>
            </a:r>
            <a:r>
              <a:rPr lang="ru-RU" sz="3800" i="1" dirty="0"/>
              <a:t>или </a:t>
            </a:r>
            <a:r>
              <a:rPr lang="en-US" sz="3800" i="1" dirty="0"/>
              <a:t>were, weren’t .</a:t>
            </a:r>
            <a:endParaRPr lang="ru-RU" sz="3800" i="1" dirty="0"/>
          </a:p>
          <a:p>
            <a:r>
              <a:rPr lang="en-US" dirty="0" smtClean="0"/>
              <a:t>Helen 1) </a:t>
            </a:r>
            <a:r>
              <a:rPr lang="en-US" b="1" u="sng" dirty="0" smtClean="0"/>
              <a:t>wasn’t</a:t>
            </a:r>
            <a:r>
              <a:rPr lang="en-US" dirty="0" smtClean="0"/>
              <a:t> a baker, she 2) </a:t>
            </a:r>
            <a:r>
              <a:rPr lang="en-US" b="1" u="sng" dirty="0" smtClean="0"/>
              <a:t>was</a:t>
            </a:r>
            <a:r>
              <a:rPr lang="en-US" dirty="0" smtClean="0"/>
              <a:t> </a:t>
            </a:r>
            <a:r>
              <a:rPr lang="en-US" dirty="0"/>
              <a:t>a painter</a:t>
            </a:r>
            <a:r>
              <a:rPr lang="en-US" dirty="0" smtClean="0"/>
              <a:t>. </a:t>
            </a:r>
            <a:r>
              <a:rPr lang="en-US" dirty="0"/>
              <a:t>She </a:t>
            </a:r>
            <a:r>
              <a:rPr lang="en-US" dirty="0" smtClean="0"/>
              <a:t>had some </a:t>
            </a:r>
            <a:r>
              <a:rPr lang="en-US" dirty="0"/>
              <a:t>fine pictures. They </a:t>
            </a:r>
            <a:r>
              <a:rPr lang="en-US" dirty="0" smtClean="0"/>
              <a:t>3) </a:t>
            </a:r>
            <a:r>
              <a:rPr lang="en-US" b="1" u="sng" dirty="0" smtClean="0"/>
              <a:t>weren’t</a:t>
            </a:r>
            <a:r>
              <a:rPr lang="en-US" dirty="0" smtClean="0"/>
              <a:t> on the floor, they 4) </a:t>
            </a:r>
            <a:r>
              <a:rPr lang="en-US" b="1" u="sng" dirty="0" smtClean="0"/>
              <a:t>were</a:t>
            </a:r>
            <a:r>
              <a:rPr lang="en-US" dirty="0" smtClean="0"/>
              <a:t> </a:t>
            </a:r>
            <a:r>
              <a:rPr lang="en-US" dirty="0"/>
              <a:t>on the walls. She had much paper. </a:t>
            </a:r>
            <a:r>
              <a:rPr lang="en-US" dirty="0" smtClean="0"/>
              <a:t>It 5) </a:t>
            </a:r>
            <a:r>
              <a:rPr lang="en-US" b="1" u="sng" dirty="0"/>
              <a:t>wasn’t</a:t>
            </a:r>
            <a:r>
              <a:rPr lang="ru-RU" dirty="0" smtClean="0"/>
              <a:t> </a:t>
            </a:r>
            <a:r>
              <a:rPr lang="en-US" dirty="0"/>
              <a:t>o</a:t>
            </a:r>
            <a:r>
              <a:rPr lang="en-US" dirty="0" smtClean="0"/>
              <a:t>n the table, it 6)</a:t>
            </a:r>
            <a:r>
              <a:rPr lang="en-US" b="1" dirty="0"/>
              <a:t> </a:t>
            </a:r>
            <a:r>
              <a:rPr lang="en-US" b="1" u="sng" dirty="0"/>
              <a:t>wasn’t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/>
              <a:t>the shelf. The shelf </a:t>
            </a:r>
            <a:r>
              <a:rPr lang="en-US" dirty="0" smtClean="0"/>
              <a:t>7) was </a:t>
            </a:r>
            <a:r>
              <a:rPr lang="en-US" dirty="0"/>
              <a:t>brown.  </a:t>
            </a:r>
            <a:endParaRPr lang="en-US" dirty="0" smtClean="0"/>
          </a:p>
          <a:p>
            <a:r>
              <a:rPr lang="en-US" dirty="0" smtClean="0"/>
              <a:t>Helen </a:t>
            </a:r>
            <a:r>
              <a:rPr lang="en-US" dirty="0"/>
              <a:t>has a </a:t>
            </a:r>
            <a:r>
              <a:rPr lang="en-US" dirty="0" smtClean="0"/>
              <a:t>brothers. Ron and Harry 8) </a:t>
            </a:r>
            <a:r>
              <a:rPr lang="en-US" b="1" u="sng" dirty="0" smtClean="0"/>
              <a:t>were</a:t>
            </a:r>
            <a:r>
              <a:rPr lang="en-US" dirty="0" smtClean="0"/>
              <a:t> students, they 9) </a:t>
            </a:r>
            <a:r>
              <a:rPr lang="en-US" b="1" u="sng" dirty="0" smtClean="0"/>
              <a:t>were</a:t>
            </a:r>
            <a:r>
              <a:rPr lang="en-US" dirty="0" smtClean="0"/>
              <a:t> mechanics.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46756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500" i="1" dirty="0"/>
              <a:t>Переведите устно на английский язык, употребляя</a:t>
            </a:r>
            <a:r>
              <a:rPr lang="en-US" sz="3500" i="1" dirty="0"/>
              <a:t> </a:t>
            </a:r>
            <a:r>
              <a:rPr lang="ru-RU" sz="3500" i="1" dirty="0"/>
              <a:t>глагол</a:t>
            </a:r>
            <a:r>
              <a:rPr lang="en-US" sz="3500" b="1" i="1" dirty="0"/>
              <a:t> </a:t>
            </a:r>
            <a:r>
              <a:rPr lang="ru-RU" sz="3500" i="1" dirty="0" err="1"/>
              <a:t>to</a:t>
            </a:r>
            <a:r>
              <a:rPr lang="en-US" sz="3500" b="1" i="1" dirty="0"/>
              <a:t> </a:t>
            </a:r>
            <a:r>
              <a:rPr lang="ru-RU" sz="3500" i="1" dirty="0" err="1"/>
              <a:t>be</a:t>
            </a:r>
            <a:r>
              <a:rPr lang="en-US" sz="3500" b="1" i="1" dirty="0"/>
              <a:t> </a:t>
            </a:r>
            <a:r>
              <a:rPr lang="ru-RU" sz="3500" i="1" dirty="0"/>
              <a:t>в</a:t>
            </a:r>
            <a:r>
              <a:rPr lang="en-US" sz="3500" b="1" i="1" dirty="0"/>
              <a:t> </a:t>
            </a:r>
            <a:r>
              <a:rPr lang="ru-RU" sz="3500" b="1" i="1" dirty="0" err="1"/>
              <a:t>Past</a:t>
            </a:r>
            <a:r>
              <a:rPr lang="en-US" sz="3500" b="1" i="1" dirty="0"/>
              <a:t> </a:t>
            </a:r>
            <a:r>
              <a:rPr lang="ru-RU" sz="3500" b="1" i="1" dirty="0" err="1"/>
              <a:t>Simple</a:t>
            </a:r>
            <a:r>
              <a:rPr lang="ru-RU" sz="3500" b="1" i="1" dirty="0"/>
              <a:t>.</a:t>
            </a:r>
            <a:endParaRPr lang="en-US" sz="3500" b="1" i="1" dirty="0"/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Я и Катя не были </a:t>
            </a:r>
            <a:r>
              <a:rPr lang="ru-RU" dirty="0"/>
              <a:t>в </a:t>
            </a:r>
            <a:r>
              <a:rPr lang="ru-RU" dirty="0" smtClean="0"/>
              <a:t>кино 2 дня назад. 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Мои друзья не были </a:t>
            </a:r>
            <a:r>
              <a:rPr lang="ru-RU" dirty="0"/>
              <a:t>в </a:t>
            </a:r>
            <a:r>
              <a:rPr lang="ru-RU" dirty="0" smtClean="0"/>
              <a:t>школе вчера. 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Я не был в парке неделю назад.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Он не был </a:t>
            </a:r>
            <a:r>
              <a:rPr lang="ru-RU" dirty="0"/>
              <a:t>в школе </a:t>
            </a:r>
            <a:r>
              <a:rPr lang="ru-RU" dirty="0" smtClean="0"/>
              <a:t>вчера.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Мой папа не был учителем.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(-)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46756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500" i="1" dirty="0"/>
              <a:t>Переведите устно на английский язык, употребляя</a:t>
            </a:r>
            <a:r>
              <a:rPr lang="en-US" sz="3500" i="1" dirty="0"/>
              <a:t> </a:t>
            </a:r>
            <a:r>
              <a:rPr lang="ru-RU" sz="3500" i="1" dirty="0"/>
              <a:t>глагол</a:t>
            </a:r>
            <a:r>
              <a:rPr lang="en-US" sz="3500" b="1" i="1" dirty="0"/>
              <a:t> </a:t>
            </a:r>
            <a:r>
              <a:rPr lang="ru-RU" sz="3500" i="1" dirty="0" err="1"/>
              <a:t>to</a:t>
            </a:r>
            <a:r>
              <a:rPr lang="en-US" sz="3500" b="1" i="1" dirty="0"/>
              <a:t> </a:t>
            </a:r>
            <a:r>
              <a:rPr lang="ru-RU" sz="3500" i="1" dirty="0" err="1"/>
              <a:t>be</a:t>
            </a:r>
            <a:r>
              <a:rPr lang="en-US" sz="3500" b="1" i="1" dirty="0"/>
              <a:t> </a:t>
            </a:r>
            <a:r>
              <a:rPr lang="ru-RU" sz="3500" i="1" dirty="0"/>
              <a:t>в</a:t>
            </a:r>
            <a:r>
              <a:rPr lang="en-US" sz="3500" b="1" i="1" dirty="0"/>
              <a:t> </a:t>
            </a:r>
            <a:r>
              <a:rPr lang="ru-RU" sz="3500" b="1" i="1" dirty="0" err="1"/>
              <a:t>Past</a:t>
            </a:r>
            <a:r>
              <a:rPr lang="en-US" sz="3500" b="1" i="1" dirty="0"/>
              <a:t> </a:t>
            </a:r>
            <a:r>
              <a:rPr lang="ru-RU" sz="3500" b="1" i="1" dirty="0" err="1"/>
              <a:t>Simple</a:t>
            </a:r>
            <a:r>
              <a:rPr lang="ru-RU" sz="3500" b="1" i="1" dirty="0"/>
              <a:t>.</a:t>
            </a:r>
            <a:endParaRPr lang="en-US" sz="3500" b="1" i="1" dirty="0"/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Я и Катя не были </a:t>
            </a:r>
            <a:r>
              <a:rPr lang="ru-RU" dirty="0"/>
              <a:t>в </a:t>
            </a:r>
            <a:r>
              <a:rPr lang="ru-RU" dirty="0" smtClean="0"/>
              <a:t>кино 2 дня назад. 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Мои друзья не были </a:t>
            </a:r>
            <a:r>
              <a:rPr lang="ru-RU" dirty="0"/>
              <a:t>в </a:t>
            </a:r>
            <a:r>
              <a:rPr lang="ru-RU" dirty="0" smtClean="0"/>
              <a:t>школе вчера. 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Я не был в парке неделю назад.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Он не был </a:t>
            </a:r>
            <a:r>
              <a:rPr lang="ru-RU" dirty="0"/>
              <a:t>в школе </a:t>
            </a:r>
            <a:r>
              <a:rPr lang="ru-RU" dirty="0" smtClean="0"/>
              <a:t>вчера.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Мой папа не был учителем.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46856" y="1421050"/>
            <a:ext cx="8229600" cy="3773015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i="1" dirty="0" smtClean="0"/>
              <a:t>Вставьте </a:t>
            </a:r>
            <a:r>
              <a:rPr lang="en-US" i="1" dirty="0" smtClean="0"/>
              <a:t>Was </a:t>
            </a:r>
            <a:r>
              <a:rPr lang="ru-RU" i="1" dirty="0" smtClean="0"/>
              <a:t>или </a:t>
            </a:r>
            <a:r>
              <a:rPr lang="en-US" i="1" dirty="0" smtClean="0"/>
              <a:t>Were.</a:t>
            </a:r>
            <a:endParaRPr lang="ru-RU" i="1" dirty="0" smtClean="0"/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________</a:t>
            </a:r>
            <a:r>
              <a:rPr lang="en-US" sz="3900" dirty="0" smtClean="0"/>
              <a:t> </a:t>
            </a:r>
            <a:r>
              <a:rPr lang="en-US" sz="3900" dirty="0"/>
              <a:t>you in </a:t>
            </a:r>
            <a:r>
              <a:rPr lang="en-US" sz="3900" dirty="0" err="1"/>
              <a:t>Kongo</a:t>
            </a:r>
            <a:r>
              <a:rPr lang="en-US" sz="3900" dirty="0"/>
              <a:t>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/>
              <a:t>________</a:t>
            </a:r>
            <a:r>
              <a:rPr lang="en-US" sz="3900" dirty="0" smtClean="0"/>
              <a:t> </a:t>
            </a:r>
            <a:r>
              <a:rPr lang="en-US" sz="3900" dirty="0"/>
              <a:t>you happy yesterday?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/>
              <a:t>________</a:t>
            </a:r>
            <a:r>
              <a:rPr lang="en-US" sz="3900" dirty="0" smtClean="0"/>
              <a:t> </a:t>
            </a:r>
            <a:r>
              <a:rPr lang="en-US" sz="3900" dirty="0"/>
              <a:t>Lumpy quiet yesterday?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/>
              <a:t>________</a:t>
            </a:r>
            <a:r>
              <a:rPr lang="en-US" sz="3900" b="1" dirty="0" smtClean="0"/>
              <a:t> </a:t>
            </a:r>
            <a:r>
              <a:rPr lang="en-US" sz="3900" dirty="0" smtClean="0"/>
              <a:t>your </a:t>
            </a:r>
            <a:r>
              <a:rPr lang="en-US" sz="3900" dirty="0"/>
              <a:t>parents in the local gym </a:t>
            </a:r>
            <a:r>
              <a:rPr lang="en-US" sz="3900" dirty="0" smtClean="0"/>
              <a:t>yesterday?</a:t>
            </a:r>
            <a:endParaRPr lang="en-US" sz="3900" dirty="0"/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/>
              <a:t>________</a:t>
            </a:r>
            <a:r>
              <a:rPr lang="en-US" sz="3900" dirty="0" smtClean="0"/>
              <a:t> </a:t>
            </a:r>
            <a:r>
              <a:rPr lang="en-US" sz="3900" dirty="0"/>
              <a:t>Jenny at the party?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/>
              <a:t>________</a:t>
            </a:r>
            <a:r>
              <a:rPr lang="en-US" sz="3900" dirty="0" smtClean="0"/>
              <a:t> </a:t>
            </a:r>
            <a:r>
              <a:rPr lang="en-US" sz="3900" dirty="0"/>
              <a:t>your friend at school yesterday</a:t>
            </a:r>
            <a:r>
              <a:rPr lang="en-US" sz="3900" dirty="0" smtClean="0"/>
              <a:t>?</a:t>
            </a:r>
            <a:endParaRPr lang="en-US" sz="39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268895"/>
              </p:ext>
            </p:extLst>
          </p:nvPr>
        </p:nvGraphicFramePr>
        <p:xfrm>
          <a:off x="1716360" y="5276153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528393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i="1" dirty="0" smtClean="0"/>
              <a:t>Вставьте </a:t>
            </a:r>
            <a:r>
              <a:rPr lang="en-US" i="1" dirty="0" smtClean="0"/>
              <a:t>Was </a:t>
            </a:r>
            <a:r>
              <a:rPr lang="ru-RU" i="1" dirty="0" smtClean="0"/>
              <a:t>или </a:t>
            </a:r>
            <a:r>
              <a:rPr lang="en-US" i="1" dirty="0" smtClean="0"/>
              <a:t>Were.</a:t>
            </a:r>
            <a:endParaRPr lang="ru-RU" i="1" dirty="0" smtClean="0"/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Were</a:t>
            </a:r>
            <a:r>
              <a:rPr lang="en-US" sz="3900" dirty="0" smtClean="0"/>
              <a:t> </a:t>
            </a:r>
            <a:r>
              <a:rPr lang="en-US" sz="3900" dirty="0"/>
              <a:t>you in </a:t>
            </a:r>
            <a:r>
              <a:rPr lang="en-US" sz="3900" dirty="0" err="1"/>
              <a:t>Kongo</a:t>
            </a:r>
            <a:r>
              <a:rPr lang="en-US" sz="3900" dirty="0"/>
              <a:t>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Were</a:t>
            </a:r>
            <a:r>
              <a:rPr lang="en-US" sz="3900" dirty="0" smtClean="0"/>
              <a:t> </a:t>
            </a:r>
            <a:r>
              <a:rPr lang="en-US" sz="3900" dirty="0"/>
              <a:t>you happy yesterday?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Was</a:t>
            </a:r>
            <a:r>
              <a:rPr lang="en-US" sz="3900" dirty="0" smtClean="0"/>
              <a:t> </a:t>
            </a:r>
            <a:r>
              <a:rPr lang="en-US" sz="3900" dirty="0"/>
              <a:t>Lumpy quiet yesterday?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Were </a:t>
            </a:r>
            <a:r>
              <a:rPr lang="en-US" sz="3900" dirty="0" smtClean="0"/>
              <a:t>your </a:t>
            </a:r>
            <a:r>
              <a:rPr lang="en-US" sz="3900" dirty="0"/>
              <a:t>parents in the local gym </a:t>
            </a:r>
            <a:r>
              <a:rPr lang="en-US" sz="3900" dirty="0" smtClean="0"/>
              <a:t>yesterday?</a:t>
            </a:r>
            <a:endParaRPr lang="en-US" sz="3900" dirty="0"/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Was</a:t>
            </a:r>
            <a:r>
              <a:rPr lang="en-US" sz="3900" dirty="0" smtClean="0"/>
              <a:t> </a:t>
            </a:r>
            <a:r>
              <a:rPr lang="en-US" sz="3900" dirty="0"/>
              <a:t>Jenny at the party?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sz="3900" b="1" dirty="0" smtClean="0"/>
              <a:t>Were</a:t>
            </a:r>
            <a:r>
              <a:rPr lang="en-US" sz="3900" dirty="0" smtClean="0"/>
              <a:t> </a:t>
            </a:r>
            <a:r>
              <a:rPr lang="en-US" sz="3900" dirty="0"/>
              <a:t>your friend at school yesterday</a:t>
            </a:r>
            <a:r>
              <a:rPr lang="en-US" sz="3900" dirty="0" smtClean="0"/>
              <a:t>?</a:t>
            </a:r>
            <a:endParaRPr lang="en-US" sz="39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186127"/>
              </p:ext>
            </p:extLst>
          </p:nvPr>
        </p:nvGraphicFramePr>
        <p:xfrm>
          <a:off x="1716360" y="5276153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was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were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исключения Вы знаете?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am purple, yellow, red, and green</a:t>
            </a:r>
            <a:br>
              <a:rPr lang="en-US" dirty="0"/>
            </a:br>
            <a:r>
              <a:rPr lang="en-US" dirty="0"/>
              <a:t>The King cannot </a:t>
            </a:r>
            <a:r>
              <a:rPr lang="en-US" dirty="0" smtClean="0"/>
              <a:t>reach</a:t>
            </a:r>
            <a:r>
              <a:rPr lang="ru-RU" dirty="0" smtClean="0"/>
              <a:t>*</a:t>
            </a:r>
            <a:r>
              <a:rPr lang="en-US" dirty="0" smtClean="0"/>
              <a:t> </a:t>
            </a:r>
            <a:r>
              <a:rPr lang="en-US" dirty="0"/>
              <a:t>me and </a:t>
            </a:r>
            <a:r>
              <a:rPr lang="en-US" dirty="0" smtClean="0"/>
              <a:t>neither</a:t>
            </a:r>
            <a:r>
              <a:rPr lang="ru-RU" dirty="0" smtClean="0"/>
              <a:t>*</a:t>
            </a:r>
            <a:r>
              <a:rPr lang="en-US" dirty="0" smtClean="0"/>
              <a:t> </a:t>
            </a:r>
            <a:r>
              <a:rPr lang="en-US" dirty="0"/>
              <a:t>can the Queen.</a:t>
            </a:r>
            <a:br>
              <a:rPr lang="en-US" dirty="0"/>
            </a:br>
            <a:r>
              <a:rPr lang="en-US" dirty="0"/>
              <a:t>I show my </a:t>
            </a:r>
            <a:r>
              <a:rPr lang="en-US" dirty="0" err="1"/>
              <a:t>colours</a:t>
            </a:r>
            <a:r>
              <a:rPr lang="en-US" dirty="0"/>
              <a:t> after the rain</a:t>
            </a:r>
            <a:br>
              <a:rPr lang="en-US" dirty="0"/>
            </a:br>
            <a:r>
              <a:rPr lang="en-US" dirty="0"/>
              <a:t>And only when the sun comes out </a:t>
            </a:r>
            <a:r>
              <a:rPr lang="en-US" dirty="0" smtClean="0"/>
              <a:t>again</a:t>
            </a:r>
            <a:endParaRPr lang="ru-RU" dirty="0" smtClean="0"/>
          </a:p>
          <a:p>
            <a:pPr marL="0" indent="0">
              <a:buNone/>
            </a:pPr>
            <a:r>
              <a:rPr lang="ru-RU" sz="2800" dirty="0" smtClean="0"/>
              <a:t>*</a:t>
            </a:r>
            <a:r>
              <a:rPr lang="en-US" sz="2800" dirty="0" smtClean="0"/>
              <a:t>reach</a:t>
            </a:r>
            <a:r>
              <a:rPr lang="ru-RU" sz="2800" dirty="0" smtClean="0"/>
              <a:t> – достичь, достать</a:t>
            </a:r>
          </a:p>
          <a:p>
            <a:pPr marL="0" indent="0">
              <a:buNone/>
            </a:pPr>
            <a:r>
              <a:rPr lang="ru-RU" sz="2800" dirty="0" smtClean="0"/>
              <a:t>*</a:t>
            </a:r>
            <a:r>
              <a:rPr lang="en-US" sz="2800" dirty="0" smtClean="0"/>
              <a:t>Neither</a:t>
            </a:r>
            <a:r>
              <a:rPr lang="ru-RU" sz="2800" dirty="0" smtClean="0"/>
              <a:t> – ни, не</a:t>
            </a:r>
            <a:endParaRPr lang="en-US" sz="2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6" descr="http://builduptoday.com/images/stories/personal/illyuzii-i-realno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9421" y="4423080"/>
            <a:ext cx="2934579" cy="24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30722"/>
            <a:ext cx="8229600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dirty="0"/>
              <a:t>rainbow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5362" name="Picture 2" descr="http://all4desktop.com/data_images/original/4240618-rainb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54" y="1988841"/>
            <a:ext cx="6422506" cy="47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30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i="1" dirty="0" smtClean="0"/>
              <a:t>Задайте вопросы и дайте на них короткие ответы.</a:t>
            </a:r>
            <a:endParaRPr lang="en-US" i="1" dirty="0" smtClean="0"/>
          </a:p>
          <a:p>
            <a:pPr marL="0" indent="0">
              <a:buNone/>
            </a:pPr>
            <a:r>
              <a:rPr lang="ru-RU" i="1" dirty="0" smtClean="0"/>
              <a:t>Пример</a:t>
            </a:r>
            <a:r>
              <a:rPr lang="en-US" i="1" dirty="0" smtClean="0"/>
              <a:t>: </a:t>
            </a:r>
            <a:r>
              <a:rPr lang="en-US" dirty="0"/>
              <a:t>(you/at home/last night) -</a:t>
            </a:r>
          </a:p>
          <a:p>
            <a:pPr marL="0" indent="0">
              <a:buNone/>
            </a:pPr>
            <a:r>
              <a:rPr lang="en-US" i="1" dirty="0"/>
              <a:t>Were you at home last night? Yes, I was.</a:t>
            </a:r>
          </a:p>
          <a:p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600" dirty="0" smtClean="0"/>
              <a:t>(</a:t>
            </a:r>
            <a:r>
              <a:rPr lang="en-US" sz="4600" dirty="0"/>
              <a:t>you/at home/on Sunday) No, ....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600" dirty="0" smtClean="0"/>
              <a:t>(</a:t>
            </a:r>
            <a:r>
              <a:rPr lang="en-US" sz="4600" dirty="0"/>
              <a:t>the weather in Moscow/ </a:t>
            </a:r>
            <a:r>
              <a:rPr lang="en-US" sz="4600" dirty="0" smtClean="0"/>
              <a:t>good/yesterday) </a:t>
            </a:r>
            <a:r>
              <a:rPr lang="en-US" sz="4600" dirty="0"/>
              <a:t>No, </a:t>
            </a:r>
            <a:r>
              <a:rPr lang="en-US" sz="4600" dirty="0" smtClean="0"/>
              <a:t>....</a:t>
            </a:r>
            <a:endParaRPr lang="ru-RU" sz="4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600" dirty="0"/>
              <a:t>(you/at the Zoo/last Sunday) No, </a:t>
            </a:r>
            <a:r>
              <a:rPr lang="en-US" sz="4600" dirty="0" smtClean="0"/>
              <a:t>....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600" dirty="0" smtClean="0"/>
              <a:t>(</a:t>
            </a:r>
            <a:r>
              <a:rPr lang="en-US" sz="4600" dirty="0"/>
              <a:t>your mother and father /in St. Petersburg /</a:t>
            </a:r>
            <a:r>
              <a:rPr lang="en-US" sz="4600" dirty="0" smtClean="0"/>
              <a:t>last year</a:t>
            </a:r>
            <a:r>
              <a:rPr lang="en-US" sz="4600" dirty="0"/>
              <a:t>) Yes, ....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3095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/>
              <a:t>Пример</a:t>
            </a:r>
            <a:r>
              <a:rPr lang="en-US" i="1" dirty="0" smtClean="0"/>
              <a:t>: </a:t>
            </a:r>
            <a:r>
              <a:rPr lang="en-US" dirty="0"/>
              <a:t>(you/at home/last night) -</a:t>
            </a:r>
          </a:p>
          <a:p>
            <a:pPr marL="0" indent="0">
              <a:buNone/>
            </a:pPr>
            <a:r>
              <a:rPr lang="en-US" i="1" dirty="0"/>
              <a:t>Were you at home last night? Yes, I was.</a:t>
            </a:r>
          </a:p>
          <a:p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Were you at home on Sunday? </a:t>
            </a:r>
            <a:r>
              <a:rPr lang="en-US" dirty="0"/>
              <a:t>No, </a:t>
            </a:r>
            <a:r>
              <a:rPr lang="en-US" dirty="0" smtClean="0"/>
              <a:t>I wasn’t.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Was the </a:t>
            </a:r>
            <a:r>
              <a:rPr lang="en-US" dirty="0"/>
              <a:t>weather in </a:t>
            </a:r>
            <a:r>
              <a:rPr lang="en-US" dirty="0" smtClean="0"/>
              <a:t>Moscow good yesterday? No</a:t>
            </a:r>
            <a:r>
              <a:rPr lang="en-US" dirty="0"/>
              <a:t>, </a:t>
            </a:r>
            <a:r>
              <a:rPr lang="en-US" dirty="0" smtClean="0"/>
              <a:t>It wasn’t.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Were you at </a:t>
            </a:r>
            <a:r>
              <a:rPr lang="en-US" dirty="0"/>
              <a:t>the </a:t>
            </a:r>
            <a:r>
              <a:rPr lang="en-US" dirty="0" smtClean="0"/>
              <a:t>Zoo last Sunday? </a:t>
            </a:r>
            <a:r>
              <a:rPr lang="en-US" dirty="0"/>
              <a:t>No, </a:t>
            </a:r>
            <a:r>
              <a:rPr lang="en-US" dirty="0" smtClean="0"/>
              <a:t>I wasn’t.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Were your </a:t>
            </a:r>
            <a:r>
              <a:rPr lang="en-US" dirty="0"/>
              <a:t>mother and father </a:t>
            </a:r>
            <a:r>
              <a:rPr lang="en-US" dirty="0" smtClean="0"/>
              <a:t>in </a:t>
            </a:r>
            <a:r>
              <a:rPr lang="en-US" dirty="0"/>
              <a:t>St. Petersburg </a:t>
            </a:r>
            <a:r>
              <a:rPr lang="en-US" dirty="0" smtClean="0"/>
              <a:t>last year? </a:t>
            </a:r>
            <a:r>
              <a:rPr lang="en-US" dirty="0"/>
              <a:t>Yes, </a:t>
            </a:r>
            <a:r>
              <a:rPr lang="en-US" dirty="0" smtClean="0"/>
              <a:t>they were.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3a</a:t>
            </a:r>
            <a:r>
              <a:rPr lang="ru-RU" i="1" dirty="0" smtClean="0"/>
              <a:t>полните пропуски словами </a:t>
            </a:r>
            <a:r>
              <a:rPr lang="en-US" i="1" dirty="0" smtClean="0"/>
              <a:t>yesterday </a:t>
            </a:r>
            <a:r>
              <a:rPr lang="ru-RU" i="1" dirty="0" smtClean="0"/>
              <a:t>или </a:t>
            </a:r>
            <a:r>
              <a:rPr lang="en-US" i="1" dirty="0" smtClean="0"/>
              <a:t>last</a:t>
            </a:r>
            <a:r>
              <a:rPr lang="en-US" i="1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Bob </a:t>
            </a:r>
            <a:r>
              <a:rPr lang="en-US" dirty="0"/>
              <a:t>wasn't at work ... week.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was at home ....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pupils were absent ... Friday.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Ann </a:t>
            </a:r>
            <a:r>
              <a:rPr lang="en-US" dirty="0"/>
              <a:t>wasn't at home ... night.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 </a:t>
            </a:r>
            <a:r>
              <a:rPr lang="en-US" dirty="0"/>
              <a:t>watched </a:t>
            </a:r>
            <a:r>
              <a:rPr lang="en-US" dirty="0" smtClean="0"/>
              <a:t>TV</a:t>
            </a:r>
            <a:r>
              <a:rPr lang="ru-RU" dirty="0" smtClean="0"/>
              <a:t> …</a:t>
            </a:r>
            <a:r>
              <a:rPr lang="en-US" dirty="0" smtClean="0"/>
              <a:t>.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She </a:t>
            </a:r>
            <a:r>
              <a:rPr lang="en-US" dirty="0"/>
              <a:t>came to Moscow ... summer.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3a</a:t>
            </a:r>
            <a:r>
              <a:rPr lang="ru-RU" i="1" dirty="0" smtClean="0"/>
              <a:t>полните пропуски словами </a:t>
            </a:r>
            <a:r>
              <a:rPr lang="en-US" i="1" dirty="0" smtClean="0"/>
              <a:t>yesterday </a:t>
            </a:r>
            <a:r>
              <a:rPr lang="ru-RU" i="1" dirty="0" smtClean="0"/>
              <a:t>или </a:t>
            </a:r>
            <a:r>
              <a:rPr lang="en-US" i="1" dirty="0" smtClean="0"/>
              <a:t>last</a:t>
            </a:r>
            <a:r>
              <a:rPr lang="en-US" i="1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Bob </a:t>
            </a:r>
            <a:r>
              <a:rPr lang="en-US" dirty="0"/>
              <a:t>wasn't at work </a:t>
            </a:r>
            <a:r>
              <a:rPr lang="en-US" b="1" u="sng" dirty="0" smtClean="0"/>
              <a:t>last</a:t>
            </a:r>
            <a:r>
              <a:rPr lang="en-US" dirty="0" smtClean="0"/>
              <a:t> </a:t>
            </a:r>
            <a:r>
              <a:rPr lang="en-US" dirty="0"/>
              <a:t>week.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was at home </a:t>
            </a:r>
            <a:r>
              <a:rPr lang="en-US" b="1" u="sng" dirty="0"/>
              <a:t>yesterday</a:t>
            </a:r>
            <a:r>
              <a:rPr lang="en-US" i="1" dirty="0"/>
              <a:t> </a:t>
            </a:r>
            <a:endParaRPr lang="en-US" i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pupils were absent </a:t>
            </a:r>
            <a:r>
              <a:rPr lang="en-US" b="1" u="sng" dirty="0"/>
              <a:t>last</a:t>
            </a:r>
            <a:r>
              <a:rPr lang="en-US" dirty="0" smtClean="0"/>
              <a:t> </a:t>
            </a:r>
            <a:r>
              <a:rPr lang="en-US" dirty="0"/>
              <a:t>Friday.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Ann </a:t>
            </a:r>
            <a:r>
              <a:rPr lang="en-US" dirty="0"/>
              <a:t>wasn't at home </a:t>
            </a:r>
            <a:r>
              <a:rPr lang="en-US" b="1" u="sng" dirty="0"/>
              <a:t>last</a:t>
            </a:r>
            <a:r>
              <a:rPr lang="en-US" dirty="0" smtClean="0"/>
              <a:t> </a:t>
            </a:r>
            <a:r>
              <a:rPr lang="en-US" dirty="0"/>
              <a:t>night.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 </a:t>
            </a:r>
            <a:r>
              <a:rPr lang="en-US" dirty="0"/>
              <a:t>watched </a:t>
            </a:r>
            <a:r>
              <a:rPr lang="en-US" dirty="0" smtClean="0"/>
              <a:t>TV </a:t>
            </a:r>
            <a:r>
              <a:rPr lang="en-US" b="1" u="sng" dirty="0" smtClean="0"/>
              <a:t>yesterday</a:t>
            </a:r>
            <a:r>
              <a:rPr lang="en-US" i="1" dirty="0" smtClean="0"/>
              <a:t>.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She </a:t>
            </a:r>
            <a:r>
              <a:rPr lang="en-US" dirty="0"/>
              <a:t>came to Moscow </a:t>
            </a:r>
            <a:r>
              <a:rPr lang="en-US" b="1" u="sng" dirty="0"/>
              <a:t>last</a:t>
            </a:r>
            <a:r>
              <a:rPr lang="en-US" dirty="0" smtClean="0"/>
              <a:t> </a:t>
            </a:r>
            <a:r>
              <a:rPr lang="en-US" dirty="0"/>
              <a:t>summer.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500" i="1" dirty="0" smtClean="0"/>
              <a:t>Переведите устно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Вы </a:t>
            </a:r>
            <a:r>
              <a:rPr lang="ru-RU" dirty="0"/>
              <a:t>были в Москве в прошлом году?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Том и Анна были </a:t>
            </a:r>
            <a:r>
              <a:rPr lang="ru-RU" dirty="0"/>
              <a:t>в </a:t>
            </a:r>
            <a:r>
              <a:rPr lang="ru-RU" dirty="0" smtClean="0"/>
              <a:t>парке </a:t>
            </a:r>
            <a:r>
              <a:rPr lang="ru-RU" dirty="0"/>
              <a:t>вчера?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ru-RU" dirty="0"/>
              <a:t>Его родители был в Лондоне 2 года назад? 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ru-RU" dirty="0"/>
              <a:t>Катя была в школе в прошлое воскресенье?</a:t>
            </a:r>
            <a:endParaRPr lang="en-US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Past Simple</a:t>
            </a:r>
            <a:r>
              <a:rPr lang="ru-RU" b="1" dirty="0"/>
              <a:t> (?)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i="1" dirty="0"/>
              <a:t>Переведите устно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Were </a:t>
            </a:r>
            <a:r>
              <a:rPr lang="en-US" dirty="0"/>
              <a:t>you in Moscow last year</a:t>
            </a:r>
            <a:r>
              <a:rPr lang="en-US" dirty="0" smtClean="0"/>
              <a:t>?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en-US" dirty="0" smtClean="0"/>
              <a:t>Were </a:t>
            </a:r>
            <a:r>
              <a:rPr lang="en-US" dirty="0"/>
              <a:t>Tom and Ann in the park yesterday</a:t>
            </a:r>
            <a:r>
              <a:rPr lang="en-US" dirty="0" smtClean="0"/>
              <a:t>?</a:t>
            </a:r>
            <a:r>
              <a:rPr lang="ru-RU" dirty="0" smtClean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Were </a:t>
            </a:r>
            <a:r>
              <a:rPr lang="en-US" dirty="0"/>
              <a:t>his parents in London 2 years ago? </a:t>
            </a:r>
            <a:endParaRPr lang="ru-RU" dirty="0" smtClean="0"/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Was </a:t>
            </a:r>
            <a:r>
              <a:rPr lang="en-US" dirty="0"/>
              <a:t>Kate at school last Sunday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554214"/>
              </p:ext>
            </p:extLst>
          </p:nvPr>
        </p:nvGraphicFramePr>
        <p:xfrm>
          <a:off x="837728" y="1417638"/>
          <a:ext cx="6971928" cy="466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976"/>
                <a:gridCol w="2323976"/>
                <a:gridCol w="2323976"/>
              </a:tblGrid>
              <a:tr h="2152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1-го по 12-й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13-го по 19-й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20-го по 100-й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en-US" sz="1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twent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thirteenth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thirt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baseline="30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 </a:t>
                      </a:r>
                      <a:r>
                        <a:rPr lang="en-US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fourth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800" baseline="30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fourteenth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fort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fifth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fifteenth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fift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sixth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sixteenth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sixt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seventh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seventeenth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sevent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eighth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eighteenth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eight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ninth</a:t>
                      </a:r>
                      <a:endParaRPr lang="en-US" sz="1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nineteenth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ninet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tenth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hundredth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eleventh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twelfth </a:t>
                      </a:r>
                      <a:endParaRPr lang="en-US" sz="1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Ordinal number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/>
              <a:t>Сопоставьте цифру и слово.</a:t>
            </a:r>
            <a:endParaRPr lang="ru-RU" sz="3200" i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326545"/>
            <a:ext cx="1008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1</a:t>
            </a:r>
          </a:p>
          <a:p>
            <a:pPr marL="342900" indent="-342900">
              <a:buFontTx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72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26</a:t>
            </a:r>
          </a:p>
          <a:p>
            <a:pPr marL="342900" indent="-342900">
              <a:buFontTx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17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0724" y="2326545"/>
            <a:ext cx="46136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Eightieth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600" dirty="0">
                <a:solidFill>
                  <a:schemeClr val="bg1"/>
                </a:solidFill>
              </a:rPr>
              <a:t>Twenty sixth</a:t>
            </a:r>
            <a:endParaRPr lang="ru-RU" sz="3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600" dirty="0" smtClean="0">
                <a:solidFill>
                  <a:schemeClr val="bg1"/>
                </a:solidFill>
              </a:rPr>
              <a:t>Seventy second</a:t>
            </a:r>
            <a:endParaRPr lang="ru-RU" sz="36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600" dirty="0">
                <a:solidFill>
                  <a:schemeClr val="bg1"/>
                </a:solidFill>
              </a:rPr>
              <a:t>First</a:t>
            </a:r>
            <a:endParaRPr lang="ru-RU" sz="3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Seventeenth</a:t>
            </a:r>
            <a:endParaRPr lang="ru-RU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b="1" dirty="0"/>
              <a:t>Ordinal number</a:t>
            </a:r>
            <a:endParaRPr lang="ru-RU" sz="4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/>
              <a:t>3</a:t>
            </a:r>
            <a:r>
              <a:rPr lang="ru-RU" sz="4000" b="1" dirty="0" smtClean="0"/>
              <a:t>0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1886839"/>
            <a:ext cx="1008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1</a:t>
            </a:r>
          </a:p>
          <a:p>
            <a:pPr marL="342900" indent="-342900">
              <a:buFontTx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72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26</a:t>
            </a:r>
          </a:p>
          <a:p>
            <a:pPr marL="342900" indent="-342900">
              <a:buFontTx/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17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886839"/>
            <a:ext cx="4613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Eightieth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chemeClr val="bg1"/>
                </a:solidFill>
              </a:rPr>
              <a:t>Twenty sixth</a:t>
            </a: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800" dirty="0" smtClean="0">
                <a:solidFill>
                  <a:schemeClr val="bg1"/>
                </a:solidFill>
              </a:rPr>
              <a:t>Seventy second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chemeClr val="bg1"/>
                </a:solidFill>
              </a:rPr>
              <a:t>First</a:t>
            </a: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Seventeenth</a:t>
            </a:r>
            <a:endParaRPr lang="ru-RU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3742"/>
              </p:ext>
            </p:extLst>
          </p:nvPr>
        </p:nvGraphicFramePr>
        <p:xfrm>
          <a:off x="683568" y="4231967"/>
          <a:ext cx="756084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512168"/>
                <a:gridCol w="1512168"/>
                <a:gridCol w="1512168"/>
                <a:gridCol w="1512168"/>
              </a:tblGrid>
              <a:tr h="57062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ru-RU" sz="3200" dirty="0"/>
                    </a:p>
                  </a:txBody>
                  <a:tcPr/>
                </a:tc>
              </a:tr>
              <a:tr h="57062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1829</Words>
  <Application>Microsoft Office PowerPoint</Application>
  <PresentationFormat>Экран (4:3)</PresentationFormat>
  <Paragraphs>506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Ordinal number</vt:lpstr>
      <vt:lpstr>Ordinal number</vt:lpstr>
      <vt:lpstr>Ordinal number</vt:lpstr>
      <vt:lpstr>Ordinal number</vt:lpstr>
      <vt:lpstr>Ordinal number</vt:lpstr>
      <vt:lpstr>Ordinal number</vt:lpstr>
      <vt:lpstr>Презентация PowerPoint</vt:lpstr>
      <vt:lpstr>Ordinal number</vt:lpstr>
      <vt:lpstr>Ordinal number</vt:lpstr>
      <vt:lpstr>Ordinal number</vt:lpstr>
      <vt:lpstr>Ordinal number</vt:lpstr>
      <vt:lpstr>My emotions</vt:lpstr>
      <vt:lpstr>My emotions</vt:lpstr>
      <vt:lpstr>My emotions</vt:lpstr>
      <vt:lpstr>My emotions</vt:lpstr>
      <vt:lpstr>Презентация PowerPoint</vt:lpstr>
      <vt:lpstr>My emotions</vt:lpstr>
      <vt:lpstr>My emotions</vt:lpstr>
      <vt:lpstr>My emotions</vt:lpstr>
      <vt:lpstr>My emotions</vt:lpstr>
      <vt:lpstr>My emotions</vt:lpstr>
      <vt:lpstr>My emotions</vt:lpstr>
      <vt:lpstr>Past Simple (+)</vt:lpstr>
      <vt:lpstr>Past Simple (+)</vt:lpstr>
      <vt:lpstr>Past Simple (+)</vt:lpstr>
      <vt:lpstr>Past Simple (+)</vt:lpstr>
      <vt:lpstr>Past Simple (+)</vt:lpstr>
      <vt:lpstr>Past Simple (+)</vt:lpstr>
      <vt:lpstr>Past Simple (+)</vt:lpstr>
      <vt:lpstr>Past Simple (+)</vt:lpstr>
      <vt:lpstr>Презентация PowerPoint</vt:lpstr>
      <vt:lpstr>Past Simple (+)</vt:lpstr>
      <vt:lpstr>Past Simple (+)</vt:lpstr>
      <vt:lpstr>Презентация PowerPoint</vt:lpstr>
      <vt:lpstr>Past Simple (-)</vt:lpstr>
      <vt:lpstr>Past Simple (-)</vt:lpstr>
      <vt:lpstr>Past Simple (-)</vt:lpstr>
      <vt:lpstr>Past Simple (-)</vt:lpstr>
      <vt:lpstr>Past Simple (-)</vt:lpstr>
      <vt:lpstr>Past Simple (-)</vt:lpstr>
      <vt:lpstr>Past Simple (-)</vt:lpstr>
      <vt:lpstr>Past Simple (-)</vt:lpstr>
      <vt:lpstr>Past Simple (-)</vt:lpstr>
      <vt:lpstr>Past Simple (-)</vt:lpstr>
      <vt:lpstr>Past Simple (?)</vt:lpstr>
      <vt:lpstr>Past Simple (?)</vt:lpstr>
      <vt:lpstr>Презентация PowerPoint</vt:lpstr>
      <vt:lpstr>Past Simple (?)</vt:lpstr>
      <vt:lpstr>Past Simple (?)</vt:lpstr>
      <vt:lpstr>Past Simple (?)</vt:lpstr>
      <vt:lpstr>Past Simple (?)</vt:lpstr>
      <vt:lpstr>Past Simple (?)</vt:lpstr>
      <vt:lpstr>Past Simple (?)</vt:lpstr>
      <vt:lpstr>Past Simple (?)</vt:lpstr>
      <vt:lpstr>Past Simple (?)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БудулеваМВ</cp:lastModifiedBy>
  <cp:revision>79</cp:revision>
  <dcterms:created xsi:type="dcterms:W3CDTF">2014-05-16T09:35:17Z</dcterms:created>
  <dcterms:modified xsi:type="dcterms:W3CDTF">2017-02-07T15:48:18Z</dcterms:modified>
</cp:coreProperties>
</file>