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2"/>
  </p:notesMasterIdLst>
  <p:sldIdLst>
    <p:sldId id="256" r:id="rId2"/>
    <p:sldId id="257" r:id="rId3"/>
    <p:sldId id="297" r:id="rId4"/>
    <p:sldId id="298" r:id="rId5"/>
    <p:sldId id="327" r:id="rId6"/>
    <p:sldId id="328" r:id="rId7"/>
    <p:sldId id="299" r:id="rId8"/>
    <p:sldId id="300" r:id="rId9"/>
    <p:sldId id="301" r:id="rId10"/>
    <p:sldId id="329" r:id="rId11"/>
    <p:sldId id="302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2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16" r:id="rId32"/>
    <p:sldId id="315" r:id="rId33"/>
    <p:sldId id="275" r:id="rId34"/>
    <p:sldId id="314" r:id="rId35"/>
    <p:sldId id="313" r:id="rId36"/>
    <p:sldId id="270" r:id="rId37"/>
    <p:sldId id="296" r:id="rId38"/>
    <p:sldId id="295" r:id="rId39"/>
    <p:sldId id="294" r:id="rId40"/>
    <p:sldId id="271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70" d="100"/>
          <a:sy n="70" d="100"/>
        </p:scale>
        <p:origin x="-66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89CCB-4998-4600-8365-EFBE98D37172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44CA6-484F-4561-B2EB-A25350C3B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17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3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7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6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4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8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00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4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94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92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48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64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18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093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96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743B2AD-9419-484A-9EF8-F4B50A94B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6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3.png"/><Relationship Id="rId7" Type="http://schemas.openxmlformats.org/officeDocument/2006/relationships/image" Target="../media/image40.jpeg"/><Relationship Id="rId12" Type="http://schemas.openxmlformats.org/officeDocument/2006/relationships/image" Target="../media/image4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38.jpeg"/><Relationship Id="rId10" Type="http://schemas.openxmlformats.org/officeDocument/2006/relationships/image" Target="../media/image42.jpeg"/><Relationship Id="rId4" Type="http://schemas.openxmlformats.org/officeDocument/2006/relationships/image" Target="../media/image37.jpeg"/><Relationship Id="rId9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796973"/>
            <a:ext cx="8574622" cy="261619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Development of Test Setup to Support Acoustic Structural Health </a:t>
            </a:r>
            <a:br>
              <a:rPr lang="en-US" sz="4400" dirty="0"/>
            </a:br>
            <a:r>
              <a:rPr lang="en-US" sz="4400" dirty="0"/>
              <a:t>Monitoring Technique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8401" y="3996267"/>
            <a:ext cx="8574621" cy="13885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 err="1"/>
              <a:t>Erek</a:t>
            </a:r>
            <a:r>
              <a:rPr lang="en-US" dirty="0"/>
              <a:t> </a:t>
            </a:r>
            <a:r>
              <a:rPr lang="en-US" dirty="0" err="1"/>
              <a:t>Croteau</a:t>
            </a:r>
            <a:endParaRPr lang="en-US" dirty="0"/>
          </a:p>
          <a:p>
            <a:pPr algn="ctr"/>
            <a:r>
              <a:rPr lang="en-US" dirty="0"/>
              <a:t>Alex De </a:t>
            </a:r>
            <a:r>
              <a:rPr lang="en-US" dirty="0" err="1"/>
              <a:t>Sena</a:t>
            </a:r>
            <a:endParaRPr lang="en-US" dirty="0"/>
          </a:p>
          <a:p>
            <a:pPr algn="ctr"/>
            <a:r>
              <a:rPr lang="en-US" dirty="0"/>
              <a:t>Nelson </a:t>
            </a:r>
            <a:r>
              <a:rPr lang="en-US" dirty="0" err="1"/>
              <a:t>Lezama</a:t>
            </a:r>
            <a:endParaRPr lang="en-US" dirty="0"/>
          </a:p>
          <a:p>
            <a:pPr algn="ctr"/>
            <a:r>
              <a:rPr lang="en-US" dirty="0"/>
              <a:t>Jordan Parris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6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438399"/>
            <a:ext cx="10018713" cy="2315818"/>
          </a:xfrm>
        </p:spPr>
        <p:txBody>
          <a:bodyPr/>
          <a:lstStyle/>
          <a:p>
            <a:r>
              <a:rPr lang="en-US" dirty="0"/>
              <a:t>Project purpose and overview</a:t>
            </a:r>
          </a:p>
          <a:p>
            <a:r>
              <a:rPr lang="en-US" dirty="0"/>
              <a:t>Design schedule and procedures</a:t>
            </a:r>
          </a:p>
          <a:p>
            <a:r>
              <a:rPr lang="en-US" dirty="0"/>
              <a:t>Analysis of Design</a:t>
            </a:r>
          </a:p>
          <a:p>
            <a:r>
              <a:rPr lang="en-US" dirty="0"/>
              <a:t>Results, conclusions, and recommendations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4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Project Purpose &amp; Overview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644949" y="1741348"/>
            <a:ext cx="5963412" cy="38000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Design a hollow model wing section made of a glass fiber composite to use as a test specimen for an </a:t>
            </a:r>
            <a:r>
              <a:rPr lang="en-US" b="1" dirty="0"/>
              <a:t>acoustic structural health monitoring </a:t>
            </a:r>
            <a:r>
              <a:rPr lang="en-US" b="1" dirty="0" smtClean="0"/>
              <a:t>(SHM)</a:t>
            </a:r>
            <a:r>
              <a:rPr lang="en-US" dirty="0" smtClean="0"/>
              <a:t> test procedure</a:t>
            </a:r>
            <a:endParaRPr lang="en-US" dirty="0"/>
          </a:p>
          <a:p>
            <a:r>
              <a:rPr lang="en-US" dirty="0"/>
              <a:t>Develop a support fixture for use in a wind </a:t>
            </a:r>
            <a:r>
              <a:rPr lang="en-US" dirty="0" smtClean="0"/>
              <a:t>tunnel</a:t>
            </a:r>
            <a:endParaRPr lang="en-US" dirty="0"/>
          </a:p>
          <a:p>
            <a:r>
              <a:rPr lang="en-US" dirty="0"/>
              <a:t>With a developed test system and procedure for acoustic SHM, a quick and inexpensive process can be implemented for different </a:t>
            </a:r>
            <a:r>
              <a:rPr lang="en-US" dirty="0" smtClean="0"/>
              <a:t>structures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361" y="3731531"/>
            <a:ext cx="3136693" cy="20890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8361" y="1317630"/>
            <a:ext cx="2938703" cy="19601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08361" y="3272047"/>
            <a:ext cx="2898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Qantas A380 Wing Damage</a:t>
            </a:r>
          </a:p>
        </p:txBody>
      </p:sp>
    </p:spTree>
    <p:extLst>
      <p:ext uri="{BB962C8B-B14F-4D97-AF65-F5344CB8AC3E}">
        <p14:creationId xmlns:p14="http://schemas.microsoft.com/office/powerpoint/2010/main" val="257854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</a:t>
            </a:r>
            <a:r>
              <a:rPr lang="en-US" dirty="0" smtClean="0"/>
              <a:t>Procedures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66122" y="1883637"/>
            <a:ext cx="10018713" cy="312420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Design and fabricate a mold (mandrel) to use for creating composite wing </a:t>
            </a:r>
            <a:r>
              <a:rPr lang="en-US" dirty="0" smtClean="0"/>
              <a:t>sections [February </a:t>
            </a:r>
            <a:r>
              <a:rPr lang="en-US" dirty="0"/>
              <a:t>8 - April </a:t>
            </a:r>
            <a:r>
              <a:rPr lang="en-US" dirty="0" smtClean="0"/>
              <a:t>11]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Make composite wing sections with glass fiber composite (</a:t>
            </a:r>
            <a:r>
              <a:rPr lang="en-US" dirty="0" err="1"/>
              <a:t>Twintex</a:t>
            </a:r>
            <a:r>
              <a:rPr lang="en-US" dirty="0"/>
              <a:t>) using the </a:t>
            </a:r>
            <a:r>
              <a:rPr lang="en-US" dirty="0" smtClean="0"/>
              <a:t>mandrel [April </a:t>
            </a:r>
            <a:r>
              <a:rPr lang="en-US" dirty="0"/>
              <a:t>12 - April </a:t>
            </a:r>
            <a:r>
              <a:rPr lang="en-US" dirty="0" smtClean="0"/>
              <a:t>19]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Design and assemble a test set-up for acoustic SHM using the composite wing section </a:t>
            </a:r>
            <a:r>
              <a:rPr lang="en-US" dirty="0" smtClean="0"/>
              <a:t>[February </a:t>
            </a:r>
            <a:r>
              <a:rPr lang="en-US" dirty="0"/>
              <a:t>22 – April </a:t>
            </a:r>
            <a:r>
              <a:rPr lang="en-US" dirty="0" smtClean="0"/>
              <a:t>27]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75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951" y="274892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b="46988"/>
          <a:stretch/>
        </p:blipFill>
        <p:spPr>
          <a:xfrm>
            <a:off x="177421" y="1064525"/>
            <a:ext cx="11887200" cy="477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5951" y="274892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6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b="94971"/>
          <a:stretch/>
        </p:blipFill>
        <p:spPr>
          <a:xfrm>
            <a:off x="127379" y="1158504"/>
            <a:ext cx="11887200" cy="44686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52778"/>
          <a:stretch/>
        </p:blipFill>
        <p:spPr>
          <a:xfrm>
            <a:off x="127379" y="1569491"/>
            <a:ext cx="11887200" cy="425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3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Airfoil Selection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88777" y="2066498"/>
            <a:ext cx="6294716" cy="31242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Airfoil must: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Be symmetric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Allow 2.5” – 3” of space for microphone and speaker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Have a minimum resulting chord length</a:t>
            </a:r>
          </a:p>
          <a:p>
            <a:r>
              <a:rPr lang="en-US" dirty="0"/>
              <a:t>Three different </a:t>
            </a:r>
            <a:r>
              <a:rPr lang="en-US" dirty="0" smtClean="0"/>
              <a:t>airfoil designs </a:t>
            </a:r>
            <a:r>
              <a:rPr lang="en-US" dirty="0"/>
              <a:t>selected</a:t>
            </a:r>
          </a:p>
          <a:p>
            <a:r>
              <a:rPr lang="en-US" dirty="0" smtClean="0"/>
              <a:t>NACA-0018 </a:t>
            </a:r>
            <a:r>
              <a:rPr lang="en-US" dirty="0"/>
              <a:t>ultimately selected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Minimum chord length to achieve 3” mic clearance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Used in full scale wings</a:t>
            </a:r>
          </a:p>
        </p:txBody>
      </p:sp>
      <p:pic>
        <p:nvPicPr>
          <p:cNvPr id="10" name="Picture 9" descr="http://m-selig.ae.illinois.edu/ads/afplots/naca0018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492" y="2901634"/>
            <a:ext cx="3922643" cy="296848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42050"/>
              </p:ext>
            </p:extLst>
          </p:nvPr>
        </p:nvGraphicFramePr>
        <p:xfrm>
          <a:off x="5271596" y="1241948"/>
          <a:ext cx="6334539" cy="14030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1215">
                  <a:extLst>
                    <a:ext uri="{9D8B030D-6E8A-4147-A177-3AD203B41FA5}">
                      <a16:colId xmlns:a16="http://schemas.microsoft.com/office/drawing/2014/main" xmlns="" val="3066534726"/>
                    </a:ext>
                  </a:extLst>
                </a:gridCol>
                <a:gridCol w="1607449">
                  <a:extLst>
                    <a:ext uri="{9D8B030D-6E8A-4147-A177-3AD203B41FA5}">
                      <a16:colId xmlns:a16="http://schemas.microsoft.com/office/drawing/2014/main" xmlns="" val="2365566807"/>
                    </a:ext>
                  </a:extLst>
                </a:gridCol>
                <a:gridCol w="1762240">
                  <a:extLst>
                    <a:ext uri="{9D8B030D-6E8A-4147-A177-3AD203B41FA5}">
                      <a16:colId xmlns:a16="http://schemas.microsoft.com/office/drawing/2014/main" xmlns="" val="401913287"/>
                    </a:ext>
                  </a:extLst>
                </a:gridCol>
                <a:gridCol w="1583635">
                  <a:extLst>
                    <a:ext uri="{9D8B030D-6E8A-4147-A177-3AD203B41FA5}">
                      <a16:colId xmlns:a16="http://schemas.microsoft.com/office/drawing/2014/main" xmlns="" val="1944695699"/>
                    </a:ext>
                  </a:extLst>
                </a:gridCol>
              </a:tblGrid>
              <a:tr h="6550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Name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Maximum Height as a Percent of Length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Chord Length to achieve 3” Microphone Clearance (in) 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Symmetric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34528345"/>
                  </a:ext>
                </a:extLst>
              </a:tr>
              <a:tr h="2493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E169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14.4%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20.8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69977349"/>
                  </a:ext>
                </a:extLst>
              </a:tr>
              <a:tr h="2493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Eppler 297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11.4 %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26.3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55135505"/>
                  </a:ext>
                </a:extLst>
              </a:tr>
              <a:tr h="2493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NACA0018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18 %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16.67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Yes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14304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Mandrel Design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84311" y="1487357"/>
            <a:ext cx="10018713" cy="3124201"/>
          </a:xfrm>
        </p:spPr>
        <p:txBody>
          <a:bodyPr>
            <a:normAutofit fontScale="92500"/>
          </a:bodyPr>
          <a:lstStyle/>
          <a:p>
            <a:r>
              <a:rPr lang="en-US" dirty="0"/>
              <a:t>Initial design: 23” span, 2.81” max height, 16” chord length, 0.465”  wall thickness</a:t>
            </a:r>
          </a:p>
          <a:p>
            <a:r>
              <a:rPr lang="en-US" dirty="0"/>
              <a:t>Several fabrication processes considered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3D printing (At UML or AFS)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Acrylic sheets with foam fill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Machined aluminum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Design for 3D printing:</a:t>
            </a:r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4908217" y="3464431"/>
            <a:ext cx="3617480" cy="233700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266390" y="2145806"/>
            <a:ext cx="3366052" cy="23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46" y="19300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</a:t>
            </a:r>
            <a:r>
              <a:rPr lang="en-US" dirty="0" smtClean="0"/>
              <a:t>FEA of Mandrel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 descr="C:\Users\Erek_Croteau\Desktop\8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0" t="11087" r="6523" b="11241"/>
          <a:stretch/>
        </p:blipFill>
        <p:spPr bwMode="auto">
          <a:xfrm>
            <a:off x="7880434" y="1056392"/>
            <a:ext cx="36576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ECROTEAU\Desktop\FEA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569" y="2756849"/>
            <a:ext cx="3317520" cy="267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Erek_Croteau\Desktop\7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7" t="11653" r="5832" b="13720"/>
          <a:stretch/>
        </p:blipFill>
        <p:spPr bwMode="auto">
          <a:xfrm>
            <a:off x="8175009" y="3576581"/>
            <a:ext cx="36576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074970" y="806441"/>
            <a:ext cx="4269522" cy="16407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Test – ABS (Uncapped)</a:t>
            </a:r>
          </a:p>
          <a:p>
            <a:pPr marL="0" indent="0" algn="ctr">
              <a:buNone/>
            </a:pPr>
            <a:r>
              <a:rPr lang="en-US" sz="2200" dirty="0" smtClean="0"/>
              <a:t>14.7 psi Pressure</a:t>
            </a:r>
          </a:p>
          <a:p>
            <a:pPr marL="0" indent="0" algn="ctr">
              <a:buNone/>
            </a:pPr>
            <a:r>
              <a:rPr lang="en-US" sz="2200" dirty="0" smtClean="0"/>
              <a:t>Fixed BC on Bottom Face</a:t>
            </a:r>
            <a:endParaRPr lang="en-US" sz="22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233284" y="5661291"/>
            <a:ext cx="2271217" cy="453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800" b="1" dirty="0" smtClean="0"/>
              <a:t>Max Principal Stress</a:t>
            </a:r>
            <a:endParaRPr lang="en-US" sz="1800" b="1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10220465" y="2756850"/>
            <a:ext cx="1707109" cy="453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800" b="1" dirty="0" smtClean="0"/>
              <a:t>Displacement</a:t>
            </a:r>
            <a:endParaRPr lang="en-US" sz="18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703489"/>
              </p:ext>
            </p:extLst>
          </p:nvPr>
        </p:nvGraphicFramePr>
        <p:xfrm>
          <a:off x="252803" y="1071498"/>
          <a:ext cx="4278253" cy="3295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1722"/>
                <a:gridCol w="1937982"/>
                <a:gridCol w="1528549"/>
              </a:tblGrid>
              <a:tr h="2530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Case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Variable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Value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26986">
                <a:tc rowSpan="1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Mandrel (ABS)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Thickness (in)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0.425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9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Applied Pressure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14.7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38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Max Stress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5165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320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UTS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5802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93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Max Displacement (in)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1.02 x 10</a:t>
                      </a:r>
                      <a:r>
                        <a:rPr lang="en-US" sz="1400" b="1" baseline="30000" dirty="0">
                          <a:effectLst/>
                        </a:rPr>
                        <a:t>-4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</a:tr>
              <a:tr h="3101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Thickness (in)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0.500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02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Applied Pressure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14.7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38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Max Stress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3754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5930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UTS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5802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138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 Displacement (in)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6.576 x 10</a:t>
                      </a:r>
                      <a:r>
                        <a:rPr lang="en-US" sz="1400" b="1" baseline="30000" dirty="0">
                          <a:effectLst/>
                        </a:rPr>
                        <a:t>-5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:\Users\Erek_Croteau\Desktop\2B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97" t="10502" b="11030"/>
          <a:stretch/>
        </p:blipFill>
        <p:spPr bwMode="auto">
          <a:xfrm>
            <a:off x="7714382" y="1496189"/>
            <a:ext cx="374904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C:\Users\Erek_Croteau\Desktop\1B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0" t="10150" r="1528" b="9974"/>
          <a:stretch/>
        </p:blipFill>
        <p:spPr bwMode="auto">
          <a:xfrm>
            <a:off x="5288476" y="3932314"/>
            <a:ext cx="374904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46" y="19300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</a:t>
            </a:r>
            <a:r>
              <a:rPr lang="en-US" dirty="0" smtClean="0"/>
              <a:t>FEA of Mandrel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10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934182" y="872577"/>
            <a:ext cx="6652768" cy="5331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dirty="0" smtClean="0"/>
              <a:t>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Test – ABS &amp; ULTEM (Capped);  14.7 psi Pressure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453293" y="4341641"/>
            <a:ext cx="2271217" cy="453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800" b="1" dirty="0" smtClean="0"/>
              <a:t>Max Principal Stress</a:t>
            </a:r>
            <a:endParaRPr lang="en-US" sz="1800" b="1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6668486" y="2884375"/>
            <a:ext cx="1707109" cy="4533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800" b="1" dirty="0" smtClean="0"/>
              <a:t>Displacement</a:t>
            </a:r>
            <a:endParaRPr lang="en-US" sz="18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317840"/>
              </p:ext>
            </p:extLst>
          </p:nvPr>
        </p:nvGraphicFramePr>
        <p:xfrm>
          <a:off x="344947" y="1191646"/>
          <a:ext cx="4527305" cy="45158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7944"/>
                <a:gridCol w="1924334"/>
                <a:gridCol w="1665027"/>
              </a:tblGrid>
              <a:tr h="2829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Case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Variable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Value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2961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Mandrel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(ABS)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Thickness (in)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0.465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Applied Pressure (psi)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14.7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 Stress (psi)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1030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UTS (psi)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5802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 Displacement (in)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0.0286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661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</a:tr>
              <a:tr h="282961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Mandrel (ULTEM)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Thickness (in)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0.465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Applied Pressure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14.7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Max Stress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1024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UTS (psi)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17000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29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Max Displacement (in)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0.0133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661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</a:tr>
              <a:tr h="282961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Rod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Applied Moment (</a:t>
                      </a:r>
                      <a:r>
                        <a:rPr lang="en-US" sz="1400" dirty="0" err="1">
                          <a:effectLst/>
                        </a:rPr>
                        <a:t>lb</a:t>
                      </a:r>
                      <a:r>
                        <a:rPr lang="en-US" sz="1400" dirty="0">
                          <a:effectLst/>
                        </a:rPr>
                        <a:t>-in)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84 (5.25 lb. weight)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2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 Stress (psi)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855.6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2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UTS (psi)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40000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26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Max Displacement (in)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b="1" dirty="0">
                          <a:effectLst/>
                        </a:rPr>
                        <a:t>3.08 x 10</a:t>
                      </a:r>
                      <a:r>
                        <a:rPr lang="en-US" sz="1400" b="1" baseline="30000" dirty="0">
                          <a:effectLst/>
                        </a:rPr>
                        <a:t>-3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090" marR="5609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24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1019432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Procedures –Mandrel Material and Cost Considerations and Re-design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39152" y="1998258"/>
                <a:ext cx="10018713" cy="3124201"/>
              </a:xfrm>
            </p:spPr>
            <p:txBody>
              <a:bodyPr/>
              <a:lstStyle/>
              <a:p>
                <a:r>
                  <a:rPr lang="en-US" dirty="0"/>
                  <a:t>Glass transition temperature must be reasonably higher than cure temperature of 160°C</a:t>
                </a:r>
              </a:p>
              <a:p>
                <a:pPr lvl="1"/>
                <a:r>
                  <a:rPr lang="en-US" dirty="0"/>
                  <a:t>ULTEM  1010– Glass transition temperature of 215°C</a:t>
                </a:r>
              </a:p>
              <a:p>
                <a:r>
                  <a:rPr lang="en-US" dirty="0"/>
                  <a:t>For one canister of ULTEM 1010 – roughly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volume – leads to a maximum of 6.5 inch span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39152" y="1998258"/>
                <a:ext cx="10018713" cy="3124201"/>
              </a:xfrm>
              <a:blipFill rotWithShape="1">
                <a:blip r:embed="rId2"/>
                <a:stretch>
                  <a:fillRect l="-1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–Mandrel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72750" y="1160059"/>
            <a:ext cx="10018713" cy="1242763"/>
          </a:xfrm>
        </p:spPr>
        <p:txBody>
          <a:bodyPr/>
          <a:lstStyle/>
          <a:p>
            <a:r>
              <a:rPr lang="en-US" dirty="0"/>
              <a:t>6.5 inch-span mandrel designed and created with a sparse fill</a:t>
            </a:r>
          </a:p>
        </p:txBody>
      </p:sp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781931" y="2225401"/>
            <a:ext cx="4733925" cy="2817495"/>
          </a:xfrm>
          <a:prstGeom prst="rect">
            <a:avLst/>
          </a:prstGeom>
        </p:spPr>
      </p:pic>
      <p:pic>
        <p:nvPicPr>
          <p:cNvPr id="11" name="Picture 10" descr="C:\Users\jkpar\Downloads\image1 (1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41566" y="2771312"/>
            <a:ext cx="4107467" cy="2959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13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61732" y="1752599"/>
            <a:ext cx="10018713" cy="3124201"/>
          </a:xfrm>
        </p:spPr>
        <p:txBody>
          <a:bodyPr/>
          <a:lstStyle/>
          <a:p>
            <a:r>
              <a:rPr lang="en-US" dirty="0"/>
              <a:t>Composite model was produced using </a:t>
            </a:r>
            <a:r>
              <a:rPr lang="en-US" dirty="0" err="1"/>
              <a:t>Twintex</a:t>
            </a:r>
            <a:endParaRPr lang="en-US" dirty="0"/>
          </a:p>
          <a:p>
            <a:pPr lvl="1"/>
            <a:r>
              <a:rPr lang="en-US" sz="2200" dirty="0"/>
              <a:t>Thermoplastic resin makes it ready-to-use and reduces preparation time</a:t>
            </a:r>
          </a:p>
          <a:p>
            <a:pPr lvl="1"/>
            <a:r>
              <a:rPr lang="en-US" sz="2200" dirty="0"/>
              <a:t>Fast processing cycle time under high temperatures and relatively low pressures</a:t>
            </a:r>
          </a:p>
          <a:p>
            <a:pPr lvl="1"/>
            <a:r>
              <a:rPr lang="en-US" sz="2200" dirty="0" smtClean="0"/>
              <a:t>Recommended </a:t>
            </a:r>
            <a:r>
              <a:rPr lang="en-US" sz="2200" dirty="0"/>
              <a:t>for vacuum-molding processes</a:t>
            </a:r>
          </a:p>
        </p:txBody>
      </p:sp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34435" y="2102672"/>
            <a:ext cx="6990617" cy="3352801"/>
          </a:xfrm>
        </p:spPr>
        <p:txBody>
          <a:bodyPr/>
          <a:lstStyle/>
          <a:p>
            <a:r>
              <a:rPr lang="en-US" dirty="0"/>
              <a:t>Four layers of </a:t>
            </a:r>
            <a:r>
              <a:rPr lang="en-US" dirty="0" err="1"/>
              <a:t>Twintex</a:t>
            </a:r>
            <a:r>
              <a:rPr lang="en-US" dirty="0"/>
              <a:t> sheets cut </a:t>
            </a:r>
            <a:r>
              <a:rPr lang="en-US" dirty="0" smtClean="0"/>
              <a:t>to strands at…</a:t>
            </a:r>
          </a:p>
          <a:p>
            <a:pPr marL="0" indent="0">
              <a:buNone/>
            </a:pPr>
            <a:r>
              <a:rPr lang="en-US" dirty="0" smtClean="0"/>
              <a:t>		90-degrees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45-degrees</a:t>
            </a:r>
          </a:p>
          <a:p>
            <a:pPr marL="0" indent="0">
              <a:buNone/>
            </a:pPr>
            <a:r>
              <a:rPr lang="en-US" dirty="0" smtClean="0"/>
              <a:t>		45-degrees</a:t>
            </a:r>
          </a:p>
          <a:p>
            <a:pPr marL="0" indent="0">
              <a:buNone/>
            </a:pPr>
            <a:r>
              <a:rPr lang="en-US" dirty="0" smtClean="0"/>
              <a:t>		90-degrees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627" y="1766945"/>
            <a:ext cx="2766396" cy="368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02423" y="4978344"/>
            <a:ext cx="10018713" cy="48322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Mandrel with Layers of </a:t>
            </a:r>
            <a:r>
              <a:rPr lang="en-US" dirty="0" err="1"/>
              <a:t>Twintex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983" y="1497129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36099" y="2284861"/>
            <a:ext cx="4871885" cy="3124201"/>
          </a:xfrm>
        </p:spPr>
        <p:txBody>
          <a:bodyPr/>
          <a:lstStyle/>
          <a:p>
            <a:r>
              <a:rPr lang="en-US" dirty="0"/>
              <a:t>Additional vacuum-bagging materials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200" dirty="0"/>
              <a:t>Release peel ply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200" dirty="0"/>
              <a:t>Breather or bleeder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200" dirty="0"/>
              <a:t>Vacuum-bagging film</a:t>
            </a:r>
          </a:p>
          <a:p>
            <a:pPr lvl="1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984" y="1639951"/>
            <a:ext cx="4895039" cy="376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43367" y="4945765"/>
            <a:ext cx="10018713" cy="569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Mandrel with Layer of Release Peel Ply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652" y="1516765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43285" y="4969163"/>
            <a:ext cx="10018713" cy="569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Mandrel with Addition of Layer of Breather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642" y="1540163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19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02342" y="4969164"/>
            <a:ext cx="10018713" cy="569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Mandrel with Addition of Layer of Vacuum-Bagging Film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99" y="1540164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20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61480" y="2170560"/>
            <a:ext cx="5516991" cy="3124201"/>
          </a:xfrm>
        </p:spPr>
        <p:txBody>
          <a:bodyPr/>
          <a:lstStyle/>
          <a:p>
            <a:r>
              <a:rPr lang="en-US" dirty="0"/>
              <a:t>Mandrel coated with PARTALL Paste #2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200" dirty="0" smtClean="0"/>
              <a:t>General </a:t>
            </a:r>
            <a:r>
              <a:rPr lang="en-US" sz="2200" dirty="0"/>
              <a:t>purpose polishing compound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200" dirty="0"/>
              <a:t>Designed for thermoset molding resins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918" y="1941960"/>
            <a:ext cx="4470401" cy="335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21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79844" y="2016665"/>
            <a:ext cx="4414685" cy="3124201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Twintex</a:t>
            </a:r>
            <a:r>
              <a:rPr lang="en-US" dirty="0"/>
              <a:t> layers tightly wrapped around mandrel</a:t>
            </a:r>
          </a:p>
          <a:p>
            <a:r>
              <a:rPr lang="en-US" dirty="0"/>
              <a:t>Heat gun and clamps used to begin fusing process at trailing edge with addition of each </a:t>
            </a:r>
            <a:r>
              <a:rPr lang="en-US" dirty="0" err="1"/>
              <a:t>Twintex</a:t>
            </a:r>
            <a:r>
              <a:rPr lang="en-US" dirty="0"/>
              <a:t> layer</a:t>
            </a:r>
          </a:p>
          <a:p>
            <a:r>
              <a:rPr lang="en-US" dirty="0" err="1"/>
              <a:t>Kapton</a:t>
            </a:r>
            <a:r>
              <a:rPr lang="en-US" dirty="0"/>
              <a:t> tape wrapped around span of mandrel (by trailing edge) to ensure fusion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79" y="1599425"/>
            <a:ext cx="5278244" cy="395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94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34436" y="2039202"/>
            <a:ext cx="10018713" cy="312420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Wrapped </a:t>
            </a:r>
            <a:r>
              <a:rPr lang="en-US" dirty="0" err="1"/>
              <a:t>Twintex</a:t>
            </a:r>
            <a:r>
              <a:rPr lang="en-US" dirty="0"/>
              <a:t> layers and mandrel centered and placed on vacuum-bagging materials</a:t>
            </a:r>
          </a:p>
          <a:p>
            <a:pPr>
              <a:spcAft>
                <a:spcPts val="1200"/>
              </a:spcAft>
            </a:pPr>
            <a:r>
              <a:rPr lang="en-US" dirty="0"/>
              <a:t>Ply and breather neatly folded over </a:t>
            </a:r>
            <a:r>
              <a:rPr lang="en-US" dirty="0" err="1"/>
              <a:t>Twintex</a:t>
            </a:r>
            <a:r>
              <a:rPr lang="en-US" dirty="0"/>
              <a:t> layers</a:t>
            </a:r>
          </a:p>
          <a:p>
            <a:pPr marL="742950" lvl="2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Leading edge of </a:t>
            </a:r>
            <a:r>
              <a:rPr lang="en-US" dirty="0" err="1"/>
              <a:t>Twintex</a:t>
            </a:r>
            <a:r>
              <a:rPr lang="en-US" dirty="0"/>
              <a:t> layers and mandrel aligned with and touched fold of vacuum-bagging materials</a:t>
            </a:r>
          </a:p>
        </p:txBody>
      </p:sp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23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84310" y="1976648"/>
            <a:ext cx="5184119" cy="3124201"/>
          </a:xfrm>
        </p:spPr>
        <p:txBody>
          <a:bodyPr/>
          <a:lstStyle/>
          <a:p>
            <a:r>
              <a:rPr lang="en-US" dirty="0"/>
              <a:t>Failure to align leading edge and fold resulted in deformation by leading edge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555" y="1824249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93492" y="2011907"/>
            <a:ext cx="10018713" cy="3124201"/>
          </a:xfrm>
        </p:spPr>
        <p:txBody>
          <a:bodyPr/>
          <a:lstStyle/>
          <a:p>
            <a:r>
              <a:rPr lang="en-US" dirty="0"/>
              <a:t>Base of vacuum connector placed on breather by trailing edge of </a:t>
            </a:r>
            <a:r>
              <a:rPr lang="en-US" dirty="0" err="1"/>
              <a:t>Twintex</a:t>
            </a:r>
            <a:r>
              <a:rPr lang="en-US" dirty="0"/>
              <a:t> layers</a:t>
            </a:r>
          </a:p>
          <a:p>
            <a:r>
              <a:rPr lang="en-US" dirty="0"/>
              <a:t>Vacuum tape placed precisely along exposed edges of vacuum-bagging film</a:t>
            </a:r>
          </a:p>
          <a:p>
            <a:r>
              <a:rPr lang="en-US" dirty="0"/>
              <a:t>Film neatly folded over and pressed along vacuum tape</a:t>
            </a:r>
          </a:p>
          <a:p>
            <a:r>
              <a:rPr lang="en-US" dirty="0"/>
              <a:t>Small hole introduced and body of vacuum connector screwed onto vacuum bag</a:t>
            </a:r>
          </a:p>
        </p:txBody>
      </p:sp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09646" y="4971826"/>
            <a:ext cx="10018713" cy="7031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Mandrel with Layers of </a:t>
            </a:r>
            <a:r>
              <a:rPr lang="en-US" dirty="0" err="1"/>
              <a:t>Twintex</a:t>
            </a:r>
            <a:r>
              <a:rPr lang="en-US" dirty="0"/>
              <a:t> inside Vacuum Bag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003" y="154282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26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52549" y="1970963"/>
            <a:ext cx="10018713" cy="312420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Vacuum bag held up by end closest to trailing edge and vacuum tube connected to vacuum connector</a:t>
            </a:r>
          </a:p>
          <a:p>
            <a:pPr>
              <a:spcAft>
                <a:spcPts val="1200"/>
              </a:spcAft>
            </a:pPr>
            <a:r>
              <a:rPr lang="en-US" dirty="0"/>
              <a:t>Pressure valve turned and vacuum bag began to experience vacuum pressure (pressure of about 18 </a:t>
            </a:r>
            <a:r>
              <a:rPr lang="en-US" dirty="0" err="1"/>
              <a:t>inHg</a:t>
            </a:r>
            <a:r>
              <a:rPr lang="en-US" dirty="0"/>
              <a:t>)</a:t>
            </a:r>
          </a:p>
          <a:p>
            <a:pPr>
              <a:spcAft>
                <a:spcPts val="1200"/>
              </a:spcAft>
            </a:pPr>
            <a:r>
              <a:rPr lang="en-US" dirty="0"/>
              <a:t>After examining bag, vacuum tube disconnected and reconnected within VWR 1600 HAFO Series (Model 1685) oven set to 160</a:t>
            </a:r>
            <a:r>
              <a:rPr lang="it-IT" dirty="0" smtClean="0"/>
              <a:t>°C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69526" y="5254463"/>
            <a:ext cx="10018713" cy="48512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Vacuum Bag in Oven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83" y="1446736"/>
            <a:ext cx="2743200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28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84309" y="2131352"/>
            <a:ext cx="5697075" cy="3124201"/>
          </a:xfrm>
        </p:spPr>
        <p:txBody>
          <a:bodyPr/>
          <a:lstStyle/>
          <a:p>
            <a:r>
              <a:rPr lang="en-US" dirty="0"/>
              <a:t>Initially, much smaller oven was used</a:t>
            </a:r>
          </a:p>
          <a:p>
            <a:r>
              <a:rPr lang="en-US" dirty="0"/>
              <a:t>Excess vacuum-bagging film touching walls of oven reached temperatures significantly higher than 160</a:t>
            </a:r>
            <a:r>
              <a:rPr lang="it-IT" dirty="0"/>
              <a:t>°C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it-IT" dirty="0"/>
              <a:t>Film </a:t>
            </a:r>
            <a:r>
              <a:rPr lang="en-US" dirty="0"/>
              <a:t>melted</a:t>
            </a:r>
            <a:r>
              <a:rPr lang="it-IT" dirty="0"/>
              <a:t> and </a:t>
            </a:r>
            <a:r>
              <a:rPr lang="en-US" dirty="0"/>
              <a:t>burned</a:t>
            </a:r>
            <a:r>
              <a:rPr lang="it-IT" dirty="0"/>
              <a:t> because it exceeded temperature threshold</a:t>
            </a:r>
          </a:p>
        </p:txBody>
      </p:sp>
      <p:pic>
        <p:nvPicPr>
          <p:cNvPr id="10" name="Picture 9" descr="C:\Users\Nelson_Lezama.STUDENT.001\AppData\Local\Microsoft\Windows\Temporary Internet Files\Content.Word\IMG_27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197" y="2131352"/>
            <a:ext cx="3933825" cy="29502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-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29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79844" y="1930020"/>
            <a:ext cx="10018713" cy="312420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Vacuum bag left in vacuum in oven for period of one hour</a:t>
            </a:r>
          </a:p>
          <a:p>
            <a:pPr>
              <a:spcAft>
                <a:spcPts val="1200"/>
              </a:spcAft>
            </a:pPr>
            <a:r>
              <a:rPr lang="en-US" dirty="0"/>
              <a:t>After curing, oven turned off and bag left in vacuum in oven to cool for 30 minutes</a:t>
            </a:r>
          </a:p>
          <a:p>
            <a:pPr>
              <a:spcAft>
                <a:spcPts val="1200"/>
              </a:spcAft>
            </a:pPr>
            <a:r>
              <a:rPr lang="en-US" dirty="0"/>
              <a:t>After cooling, composite model and mandrel removed from bag</a:t>
            </a:r>
          </a:p>
        </p:txBody>
      </p:sp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Composite Fabrication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30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84310" y="5169007"/>
            <a:ext cx="10018713" cy="47206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Cured Composite Model and Mandrel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734" y="1626211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Wing Support Design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31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52551" y="2223669"/>
            <a:ext cx="5512838" cy="3124201"/>
          </a:xfrm>
        </p:spPr>
        <p:txBody>
          <a:bodyPr/>
          <a:lstStyle/>
          <a:p>
            <a:r>
              <a:rPr lang="en-US" dirty="0"/>
              <a:t>Wind tunnel test area: 3’ x 4’ x 25”</a:t>
            </a:r>
          </a:p>
          <a:p>
            <a:r>
              <a:rPr lang="en-US" dirty="0"/>
              <a:t>Support links available</a:t>
            </a:r>
          </a:p>
          <a:p>
            <a:r>
              <a:rPr lang="en-US" dirty="0"/>
              <a:t>For 2-dimensional flow representation, vertical wing orientation is preferred</a:t>
            </a:r>
          </a:p>
          <a:p>
            <a:r>
              <a:rPr lang="en-US" dirty="0"/>
              <a:t>Wing section must be completely sealed </a:t>
            </a:r>
          </a:p>
        </p:txBody>
      </p:sp>
      <p:pic>
        <p:nvPicPr>
          <p:cNvPr id="10" name="Picture 9" descr="https://lh6.googleusercontent.com/w0QVsJoTx6aY30GMQ9fJJhTJkOBIjof8EGvUTXuvj8aAIqR14DxrnchDnp1Vwn6lwE0P7EQTP7ZZy66au-EQ3YH3HuTdN99ZwBX1Ls-AGqYvvfRqc6naDXKSukz9XQppyRTKvtkZjhRnyhVGFw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678" y="1787386"/>
            <a:ext cx="4044761" cy="3710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Design Procedures – Wing Support Design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12032" y="2097155"/>
            <a:ext cx="6983829" cy="3124201"/>
          </a:xfrm>
        </p:spPr>
        <p:txBody>
          <a:bodyPr>
            <a:normAutofit fontScale="92500"/>
          </a:bodyPr>
          <a:lstStyle/>
          <a:p>
            <a:r>
              <a:rPr lang="en-US" dirty="0"/>
              <a:t>Caps used to seal wing section</a:t>
            </a:r>
          </a:p>
          <a:p>
            <a:r>
              <a:rPr lang="en-US" dirty="0"/>
              <a:t>Rods press-fit into caps to support the wing section</a:t>
            </a:r>
          </a:p>
          <a:p>
            <a:r>
              <a:rPr lang="en-US" dirty="0"/>
              <a:t>Shaft collars purchased from McMaster-Carr</a:t>
            </a:r>
          </a:p>
          <a:p>
            <a:r>
              <a:rPr lang="en-US" dirty="0"/>
              <a:t>Manufacturing setbacks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Wind tunnel maintenance – new top plate cannot be created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dirty="0"/>
              <a:t>Unavailability of CNC machines – caps hand-cut with wood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5861" y="2438399"/>
            <a:ext cx="3495683" cy="277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102705"/>
            <a:ext cx="10018713" cy="626165"/>
          </a:xfrm>
        </p:spPr>
        <p:txBody>
          <a:bodyPr>
            <a:normAutofit/>
          </a:bodyPr>
          <a:lstStyle/>
          <a:p>
            <a:r>
              <a:rPr lang="en-US" sz="2800" dirty="0"/>
              <a:t>Design Procedures – Intended Final Support System Design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732656" y="6255026"/>
            <a:ext cx="1143000" cy="365125"/>
          </a:xfrm>
        </p:spPr>
        <p:txBody>
          <a:bodyPr/>
          <a:lstStyle/>
          <a:p>
            <a:r>
              <a:rPr lang="en-US" dirty="0"/>
              <a:t>5/4/2016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8479" y="6255026"/>
            <a:ext cx="7084177" cy="365125"/>
          </a:xfrm>
        </p:spPr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6255026"/>
            <a:ext cx="551167" cy="365125"/>
          </a:xfrm>
        </p:spPr>
        <p:txBody>
          <a:bodyPr/>
          <a:lstStyle/>
          <a:p>
            <a:fld id="{4743B2AD-9419-484A-9EF8-F4B50A94B34C}" type="slidenum">
              <a:rPr lang="en-US" smtClean="0"/>
              <a:t>33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663" y="702071"/>
            <a:ext cx="6860005" cy="557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6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Final Test Set-Up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20788" y="4959104"/>
            <a:ext cx="10018713" cy="51819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Frame Made of 80/20 Extrusions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757" y="1588313"/>
            <a:ext cx="2528093" cy="33707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436" y="1584062"/>
            <a:ext cx="4500057" cy="33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Final Test Set-Up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484309" y="2243920"/>
            <a:ext cx="10018713" cy="3124201"/>
          </a:xfrm>
        </p:spPr>
        <p:txBody>
          <a:bodyPr/>
          <a:lstStyle/>
          <a:p>
            <a:r>
              <a:rPr lang="en-US" dirty="0"/>
              <a:t>Support rods cut/lathed</a:t>
            </a:r>
          </a:p>
          <a:p>
            <a:r>
              <a:rPr lang="en-US" dirty="0"/>
              <a:t>Rods press-fit into caps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6115" y="1166827"/>
            <a:ext cx="2643273" cy="35243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657" y="2816922"/>
            <a:ext cx="3524365" cy="264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Final Test Set-Up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36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491804" y="5484893"/>
            <a:ext cx="10018713" cy="4051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/>
              <a:t>Composite Section Mounted on Final Test Set-Up Secured by Clamps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61" y="1262811"/>
            <a:ext cx="5486400" cy="41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73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Analysis of Design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37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20236" y="2053668"/>
            <a:ext cx="4771524" cy="3124201"/>
          </a:xfrm>
        </p:spPr>
        <p:txBody>
          <a:bodyPr/>
          <a:lstStyle/>
          <a:p>
            <a:r>
              <a:rPr lang="en-US" dirty="0"/>
              <a:t>Degrees of freedom are fixed</a:t>
            </a:r>
          </a:p>
          <a:p>
            <a:r>
              <a:rPr lang="en-US" dirty="0"/>
              <a:t>About 3 inches of space allowed for microphone and speaker</a:t>
            </a:r>
          </a:p>
          <a:p>
            <a:r>
              <a:rPr lang="en-US" dirty="0"/>
              <a:t>Composite section is capable of being sealed and unsealed (maintaining accessibility)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21" y="1835756"/>
            <a:ext cx="4746702" cy="356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/>
              <a:t>Results and </a:t>
            </a:r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953" y="1470454"/>
            <a:ext cx="10018713" cy="408596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200" dirty="0"/>
              <a:t>The final assembly is practical and suitable for SHM </a:t>
            </a:r>
            <a:r>
              <a:rPr lang="en-US" sz="2200" dirty="0" smtClean="0"/>
              <a:t>testing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Test setup is sturdy and easy to work with inside the wind </a:t>
            </a:r>
            <a:r>
              <a:rPr lang="en-US" sz="2200" dirty="0" smtClean="0"/>
              <a:t>tunnel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The fixture allows the angle of attack to be changed if </a:t>
            </a:r>
            <a:r>
              <a:rPr lang="en-US" sz="2200" dirty="0" smtClean="0"/>
              <a:t>necessary  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Composite wing can be sealed to form an isolated chamber with enough room for the mounting of </a:t>
            </a:r>
            <a:r>
              <a:rPr lang="en-US" sz="2200" dirty="0" smtClean="0"/>
              <a:t>equipment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ULTEM 1010 proved to be the correct choice for this type of curing </a:t>
            </a:r>
            <a:r>
              <a:rPr lang="en-US" sz="2200" dirty="0" smtClean="0"/>
              <a:t>procedure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 err="1"/>
              <a:t>Twintex</a:t>
            </a:r>
            <a:r>
              <a:rPr lang="en-US" sz="2200" dirty="0"/>
              <a:t> did not cure as well as expected so some gaps may still be present between the </a:t>
            </a:r>
            <a:r>
              <a:rPr lang="en-US" sz="2200" dirty="0" smtClean="0"/>
              <a:t>fibers</a:t>
            </a:r>
            <a:endParaRPr lang="en-US" sz="2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598" y="438665"/>
            <a:ext cx="10018713" cy="817535"/>
          </a:xfrm>
        </p:spPr>
        <p:txBody>
          <a:bodyPr>
            <a:normAutofit/>
          </a:bodyPr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1953" y="1470454"/>
            <a:ext cx="10018713" cy="371938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200" dirty="0"/>
              <a:t>Adhering egg crate foam to the inside of the caps to isolate the acoustics of the caps from the wing </a:t>
            </a:r>
            <a:r>
              <a:rPr lang="en-US" sz="2200" dirty="0" smtClean="0"/>
              <a:t>chamber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Base line measurements should be taken at fixed wind speeds before damages are introduced to the composite </a:t>
            </a:r>
            <a:r>
              <a:rPr lang="en-US" sz="2200" dirty="0" smtClean="0"/>
              <a:t>wing</a:t>
            </a:r>
            <a:endParaRPr lang="en-US" sz="2200" dirty="0"/>
          </a:p>
          <a:p>
            <a:pPr>
              <a:spcAft>
                <a:spcPts val="1200"/>
              </a:spcAft>
            </a:pPr>
            <a:r>
              <a:rPr lang="en-US" sz="2200" dirty="0"/>
              <a:t>If </a:t>
            </a:r>
            <a:r>
              <a:rPr lang="en-US" sz="2200" dirty="0" err="1"/>
              <a:t>Twintex</a:t>
            </a:r>
            <a:r>
              <a:rPr lang="en-US" sz="2200" dirty="0"/>
              <a:t> does not provide a completely sealed chamber, an alternate material with a more reliable curing process should be considered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5/4/2016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Development of Acoustic SHM Test Procedure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3B2AD-9419-484A-9EF8-F4B50A94B34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3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7939" y="2221557"/>
            <a:ext cx="3856682" cy="25131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Thank You!</a:t>
            </a:r>
          </a:p>
          <a:p>
            <a:pPr marL="0" indent="0" algn="ctr">
              <a:buNone/>
            </a:pPr>
            <a:r>
              <a:rPr lang="en-US" sz="4000" dirty="0"/>
              <a:t>Questions?</a:t>
            </a:r>
          </a:p>
        </p:txBody>
      </p:sp>
      <p:pic>
        <p:nvPicPr>
          <p:cNvPr id="10" name="Picture 9" descr="http://m-selig.ae.illinois.edu/ads/afplots/naca0018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71" y="357060"/>
            <a:ext cx="2465923" cy="1864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3073845" y="357060"/>
            <a:ext cx="3133545" cy="1864995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36" y="357559"/>
            <a:ext cx="2485994" cy="1864496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676" y="357060"/>
            <a:ext cx="2485994" cy="1864496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6" y="2429269"/>
            <a:ext cx="1596788" cy="2115403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621" y="2555489"/>
            <a:ext cx="2484192" cy="1862965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8"/>
          <a:stretch>
            <a:fillRect/>
          </a:stretch>
        </p:blipFill>
        <p:spPr>
          <a:xfrm>
            <a:off x="559153" y="4734698"/>
            <a:ext cx="2305122" cy="1874882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473" y="4734698"/>
            <a:ext cx="2490502" cy="1868052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73" y="4737242"/>
            <a:ext cx="2484250" cy="1862964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621" y="4734698"/>
            <a:ext cx="2480051" cy="1859780"/>
          </a:xfrm>
          <a:prstGeom prst="rect">
            <a:avLst/>
          </a:prstGeom>
        </p:spPr>
      </p:pic>
      <p:pic>
        <p:nvPicPr>
          <p:cNvPr id="22" name="Picture 21" descr="C:\Users\Erek_Croteau\Desktop\2.PN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627" y="2598546"/>
            <a:ext cx="2496312" cy="1874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684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1491</TotalTime>
  <Words>1677</Words>
  <Application>Microsoft Office PowerPoint</Application>
  <PresentationFormat>Custom</PresentationFormat>
  <Paragraphs>352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Parallax</vt:lpstr>
      <vt:lpstr>Development of Test Setup to Support Acoustic Structural Health  Monitoring Technique </vt:lpstr>
      <vt:lpstr>Table of Contents</vt:lpstr>
      <vt:lpstr>Project Purpose &amp; Overview</vt:lpstr>
      <vt:lpstr>Design Procedures</vt:lpstr>
      <vt:lpstr>Gantt Chart</vt:lpstr>
      <vt:lpstr>Gantt Chart</vt:lpstr>
      <vt:lpstr>Design Procedures – Airfoil Selection</vt:lpstr>
      <vt:lpstr>Design Procedures – Mandrel Design</vt:lpstr>
      <vt:lpstr>Design Procedures – FEA of Mandrel</vt:lpstr>
      <vt:lpstr>Design Procedures – FEA of Mandrel</vt:lpstr>
      <vt:lpstr>Design Procedures –Mandrel Material and Cost Considerations and Re-design</vt:lpstr>
      <vt:lpstr>Design Procedures –Mandrel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– Composite Fabrication</vt:lpstr>
      <vt:lpstr>Design Procedures - Composite Fabrication</vt:lpstr>
      <vt:lpstr>Design Procedures – Composite Fabrication</vt:lpstr>
      <vt:lpstr>Design Procedures – Wing Support Design</vt:lpstr>
      <vt:lpstr>Design Procedures – Wing Support Design</vt:lpstr>
      <vt:lpstr>Design Procedures – Intended Final Support System Design</vt:lpstr>
      <vt:lpstr>Final Test Set-Up</vt:lpstr>
      <vt:lpstr>Final Test Set-Up</vt:lpstr>
      <vt:lpstr>Final Test Set-Up</vt:lpstr>
      <vt:lpstr>Analysis of Design</vt:lpstr>
      <vt:lpstr>Results and Conclusions</vt:lpstr>
      <vt:lpstr>Recommendations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Acoustic Structural Health Monitoring Capstone Design Project</dc:title>
  <dc:creator>Jordan Parris</dc:creator>
  <cp:lastModifiedBy>ECROTEAU</cp:lastModifiedBy>
  <cp:revision>100</cp:revision>
  <dcterms:created xsi:type="dcterms:W3CDTF">2016-04-24T02:22:17Z</dcterms:created>
  <dcterms:modified xsi:type="dcterms:W3CDTF">2016-05-04T04:27:21Z</dcterms:modified>
</cp:coreProperties>
</file>