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6" r:id="rId3"/>
    <p:sldMasterId id="2147483699" r:id="rId4"/>
    <p:sldMasterId id="2147483712" r:id="rId5"/>
    <p:sldMasterId id="2147483725" r:id="rId6"/>
    <p:sldMasterId id="2147483737" r:id="rId7"/>
    <p:sldMasterId id="2147483763" r:id="rId8"/>
    <p:sldMasterId id="2147483777" r:id="rId9"/>
    <p:sldMasterId id="2147483791" r:id="rId10"/>
    <p:sldMasterId id="2147483803" r:id="rId11"/>
    <p:sldMasterId id="2147483816" r:id="rId12"/>
    <p:sldMasterId id="2147483841" r:id="rId13"/>
    <p:sldMasterId id="2147483853" r:id="rId14"/>
  </p:sldMasterIdLst>
  <p:notesMasterIdLst>
    <p:notesMasterId r:id="rId84"/>
  </p:notesMasterIdLst>
  <p:sldIdLst>
    <p:sldId id="256" r:id="rId15"/>
    <p:sldId id="582" r:id="rId16"/>
    <p:sldId id="629" r:id="rId17"/>
    <p:sldId id="630" r:id="rId18"/>
    <p:sldId id="586" r:id="rId19"/>
    <p:sldId id="631" r:id="rId20"/>
    <p:sldId id="579" r:id="rId21"/>
    <p:sldId id="615" r:id="rId22"/>
    <p:sldId id="612" r:id="rId23"/>
    <p:sldId id="566" r:id="rId24"/>
    <p:sldId id="600" r:id="rId25"/>
    <p:sldId id="622" r:id="rId26"/>
    <p:sldId id="601" r:id="rId27"/>
    <p:sldId id="613" r:id="rId28"/>
    <p:sldId id="614" r:id="rId29"/>
    <p:sldId id="561" r:id="rId30"/>
    <p:sldId id="564" r:id="rId31"/>
    <p:sldId id="565" r:id="rId32"/>
    <p:sldId id="625" r:id="rId33"/>
    <p:sldId id="647" r:id="rId34"/>
    <p:sldId id="562" r:id="rId35"/>
    <p:sldId id="563" r:id="rId36"/>
    <p:sldId id="595" r:id="rId37"/>
    <p:sldId id="603" r:id="rId38"/>
    <p:sldId id="621" r:id="rId39"/>
    <p:sldId id="649" r:id="rId40"/>
    <p:sldId id="619" r:id="rId41"/>
    <p:sldId id="588" r:id="rId42"/>
    <p:sldId id="587" r:id="rId43"/>
    <p:sldId id="589" r:id="rId44"/>
    <p:sldId id="596" r:id="rId45"/>
    <p:sldId id="602" r:id="rId46"/>
    <p:sldId id="617" r:id="rId47"/>
    <p:sldId id="300" r:id="rId48"/>
    <p:sldId id="598" r:id="rId49"/>
    <p:sldId id="597" r:id="rId50"/>
    <p:sldId id="585" r:id="rId51"/>
    <p:sldId id="329" r:id="rId52"/>
    <p:sldId id="635" r:id="rId53"/>
    <p:sldId id="584" r:id="rId54"/>
    <p:sldId id="551" r:id="rId55"/>
    <p:sldId id="552" r:id="rId56"/>
    <p:sldId id="590" r:id="rId57"/>
    <p:sldId id="311" r:id="rId58"/>
    <p:sldId id="312" r:id="rId59"/>
    <p:sldId id="632" r:id="rId60"/>
    <p:sldId id="633" r:id="rId61"/>
    <p:sldId id="634" r:id="rId62"/>
    <p:sldId id="319" r:id="rId63"/>
    <p:sldId id="320" r:id="rId64"/>
    <p:sldId id="321" r:id="rId65"/>
    <p:sldId id="322" r:id="rId66"/>
    <p:sldId id="323" r:id="rId67"/>
    <p:sldId id="324" r:id="rId68"/>
    <p:sldId id="325" r:id="rId69"/>
    <p:sldId id="640" r:id="rId70"/>
    <p:sldId id="636" r:id="rId71"/>
    <p:sldId id="638" r:id="rId72"/>
    <p:sldId id="643" r:id="rId73"/>
    <p:sldId id="650" r:id="rId74"/>
    <p:sldId id="641" r:id="rId75"/>
    <p:sldId id="642" r:id="rId76"/>
    <p:sldId id="644" r:id="rId77"/>
    <p:sldId id="645" r:id="rId78"/>
    <p:sldId id="646" r:id="rId79"/>
    <p:sldId id="652" r:id="rId80"/>
    <p:sldId id="618" r:id="rId81"/>
    <p:sldId id="626" r:id="rId82"/>
    <p:sldId id="620"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3C38"/>
    <a:srgbClr val="007635"/>
    <a:srgbClr val="00FF00"/>
    <a:srgbClr val="3940C5"/>
    <a:srgbClr val="A27800"/>
    <a:srgbClr val="C08E00"/>
    <a:srgbClr val="E6AA00"/>
    <a:srgbClr val="FFFFCC"/>
    <a:srgbClr val="FFC729"/>
    <a:srgbClr val="B93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1"/>
    <p:restoredTop sz="96405" autoAdjust="0"/>
  </p:normalViewPr>
  <p:slideViewPr>
    <p:cSldViewPr snapToGrid="0" snapToObjects="1">
      <p:cViewPr varScale="1">
        <p:scale>
          <a:sx n="126" d="100"/>
          <a:sy n="126" d="100"/>
        </p:scale>
        <p:origin x="1992" y="20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notesMaster" Target="notesMasters/notesMaster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EF1A85-B138-464A-85EE-169745F6FB32}" type="datetimeFigureOut">
              <a:rPr lang="en-US" smtClean="0"/>
              <a:t>11/11/18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8B601-4027-4C28-A3FA-F962EB04A54C}" type="slidenum">
              <a:rPr lang="en-US" smtClean="0"/>
              <a:t>‹#›</a:t>
            </a:fld>
            <a:endParaRPr lang="en-US"/>
          </a:p>
        </p:txBody>
      </p:sp>
    </p:spTree>
    <p:extLst>
      <p:ext uri="{BB962C8B-B14F-4D97-AF65-F5344CB8AC3E}">
        <p14:creationId xmlns:p14="http://schemas.microsoft.com/office/powerpoint/2010/main" val="169054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BDAA36-B676-426F-9EDF-CD5470C5CA09}" type="slidenum">
              <a:rPr lang="en-US" altLang="en-US">
                <a:solidFill>
                  <a:prstClr val="black"/>
                </a:solidFill>
              </a:rPr>
              <a:pPr/>
              <a:t>2</a:t>
            </a:fld>
            <a:endParaRPr lang="en-US" altLang="en-US">
              <a:solidFill>
                <a:prstClr val="black"/>
              </a:solidFill>
            </a:endParaRPr>
          </a:p>
        </p:txBody>
      </p:sp>
      <p:sp>
        <p:nvSpPr>
          <p:cNvPr id="143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3363" name="Rectangle 3"/>
          <p:cNvSpPr>
            <a:spLocks noGrp="1" noChangeArrowheads="1"/>
          </p:cNvSpPr>
          <p:nvPr>
            <p:ph type="body" idx="1"/>
          </p:nvPr>
        </p:nvSpPr>
        <p:spPr bwMode="auto">
          <a:xfrm>
            <a:off x="913884" y="4343597"/>
            <a:ext cx="5030234" cy="4114407"/>
          </a:xfrm>
          <a:prstGeom prst="rect">
            <a:avLst/>
          </a:prstGeom>
          <a:solidFill>
            <a:srgbClr val="FFFFFF"/>
          </a:solidFill>
          <a:ln>
            <a:solidFill>
              <a:srgbClr val="000000"/>
            </a:solidFill>
            <a:miter lim="800000"/>
            <a:headEnd/>
            <a:tailEnd/>
          </a:ln>
        </p:spPr>
        <p:txBody>
          <a:bodyPr lIns="91425" tIns="45712" rIns="91425" bIns="45712"/>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8B601-4027-4C28-A3FA-F962EB04A54C}" type="slidenum">
              <a:rPr lang="en-US" smtClean="0"/>
              <a:t>7</a:t>
            </a:fld>
            <a:endParaRPr lang="en-US"/>
          </a:p>
        </p:txBody>
      </p:sp>
    </p:spTree>
    <p:extLst>
      <p:ext uri="{BB962C8B-B14F-4D97-AF65-F5344CB8AC3E}">
        <p14:creationId xmlns:p14="http://schemas.microsoft.com/office/powerpoint/2010/main" val="71763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8B601-4027-4C28-A3FA-F962EB04A54C}" type="slidenum">
              <a:rPr lang="en-US" smtClean="0"/>
              <a:t>17</a:t>
            </a:fld>
            <a:endParaRPr lang="en-US"/>
          </a:p>
        </p:txBody>
      </p:sp>
    </p:spTree>
    <p:extLst>
      <p:ext uri="{BB962C8B-B14F-4D97-AF65-F5344CB8AC3E}">
        <p14:creationId xmlns:p14="http://schemas.microsoft.com/office/powerpoint/2010/main" val="199010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8B601-4027-4C28-A3FA-F962EB04A54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74422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26181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5402752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843A99-2F05-46B4-8293-2762D2EB25D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1016256"/>
      </p:ext>
    </p:extLst>
  </p:cSld>
  <p:clrMapOvr>
    <a:masterClrMapping/>
  </p:clrMapOvr>
  <p:transition>
    <p:blinds/>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9760A5-A982-402D-AEA7-4DBD5FFAA6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9410777"/>
      </p:ext>
    </p:extLst>
  </p:cSld>
  <p:clrMapOvr>
    <a:masterClrMapping/>
  </p:clrMapOvr>
  <p:transition>
    <p:blinds/>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25B88-5B65-4301-B32F-6CA2AB5D93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4654605"/>
      </p:ext>
    </p:extLst>
  </p:cSld>
  <p:clrMapOvr>
    <a:masterClrMapping/>
  </p:clrMapOvr>
  <p:transition>
    <p:blinds/>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C4BFB2-0DAD-443E-83BB-DA21A58CA1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1776704"/>
      </p:ext>
    </p:extLst>
  </p:cSld>
  <p:clrMapOvr>
    <a:masterClrMapping/>
  </p:clrMapOvr>
  <p:transition>
    <p:blinds/>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F5F709-756F-4990-AE9B-13664C396F3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3730348"/>
      </p:ext>
    </p:extLst>
  </p:cSld>
  <p:clrMapOvr>
    <a:masterClrMapping/>
  </p:clrMapOvr>
  <p:transition>
    <p:blinds/>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7D65B-2936-41E4-9622-42A465405B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4598449"/>
      </p:ext>
    </p:extLst>
  </p:cSld>
  <p:clrMapOvr>
    <a:masterClrMapping/>
  </p:clrMapOvr>
  <p:transition>
    <p:blinds/>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F9B3DE-4D8F-4239-8189-ABCC5020C1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6205531"/>
      </p:ext>
    </p:extLst>
  </p:cSld>
  <p:clrMapOvr>
    <a:masterClrMapping/>
  </p:clrMapOvr>
  <p:transition>
    <p:blinds/>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E0B356-AD84-4AFE-A244-9F4650D6BA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5563163"/>
      </p:ext>
    </p:extLst>
  </p:cSld>
  <p:clrMapOvr>
    <a:masterClrMapping/>
  </p:clrMapOvr>
  <p:transition>
    <p:blinds/>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4F9C5F-F372-4C1A-8085-B3F5CF6E529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9618579"/>
      </p:ext>
    </p:extLst>
  </p:cSld>
  <p:clrMapOvr>
    <a:masterClrMapping/>
  </p:clrMapOvr>
  <p:transition>
    <p:blinds/>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EB44D69-4F3E-4638-A906-CB6F045B0D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39447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39112132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9310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7700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1116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853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8446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0061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237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711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4414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14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6DBD0-1599-CC41-937B-F7B34457E0AA}"/>
              </a:ext>
            </a:extLst>
          </p:cNvPr>
          <p:cNvSpPr>
            <a:spLocks noGrp="1"/>
          </p:cNvSpPr>
          <p:nvPr>
            <p:ph/>
          </p:nvPr>
        </p:nvSpPr>
        <p:spPr>
          <a:xfrm>
            <a:off x="457200" y="274640"/>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BA449CC-4BD0-BB43-9ED4-267541F8CFA9}"/>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E4299C5-1CBB-554F-B3E1-8DE7807DFA54}"/>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A2C0081-DE40-A94B-A8CB-A107A1B30F6D}"/>
              </a:ext>
            </a:extLst>
          </p:cNvPr>
          <p:cNvSpPr>
            <a:spLocks noGrp="1"/>
          </p:cNvSpPr>
          <p:nvPr>
            <p:ph type="sldNum" sz="quarter" idx="12"/>
          </p:nvPr>
        </p:nvSpPr>
        <p:spPr>
          <a:xfrm>
            <a:off x="6553200" y="6245225"/>
            <a:ext cx="2133600" cy="476250"/>
          </a:xfrm>
        </p:spPr>
        <p:txBody>
          <a:bodyPr/>
          <a:lstStyle>
            <a:lvl1pPr>
              <a:defRPr/>
            </a:lvl1pPr>
          </a:lstStyle>
          <a:p>
            <a:fld id="{E4ABEAFD-DC47-8548-8CB8-885E902A7803}" type="slidenum">
              <a:rPr lang="en-US" altLang="en-US"/>
              <a:pPr/>
              <a:t>‹#›</a:t>
            </a:fld>
            <a:endParaRPr lang="en-US" altLang="en-US"/>
          </a:p>
        </p:txBody>
      </p:sp>
    </p:spTree>
    <p:extLst>
      <p:ext uri="{BB962C8B-B14F-4D97-AF65-F5344CB8AC3E}">
        <p14:creationId xmlns:p14="http://schemas.microsoft.com/office/powerpoint/2010/main" val="4693534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3278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8779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2313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6973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737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5436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6380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646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9502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00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19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8942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432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6DBD0-1599-CC41-937B-F7B34457E0AA}"/>
              </a:ext>
            </a:extLst>
          </p:cNvPr>
          <p:cNvSpPr>
            <a:spLocks noGrp="1"/>
          </p:cNvSpPr>
          <p:nvPr>
            <p:ph/>
          </p:nvPr>
        </p:nvSpPr>
        <p:spPr>
          <a:xfrm>
            <a:off x="457200" y="274640"/>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BA449CC-4BD0-BB43-9ED4-267541F8CFA9}"/>
              </a:ext>
            </a:extLst>
          </p:cNvPr>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id="{CE4299C5-1CBB-554F-B3E1-8DE7807DFA54}"/>
              </a:ext>
            </a:extLst>
          </p:cNvPr>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id="{BA2C0081-DE40-A94B-A8CB-A107A1B30F6D}"/>
              </a:ext>
            </a:extLst>
          </p:cNvPr>
          <p:cNvSpPr>
            <a:spLocks noGrp="1"/>
          </p:cNvSpPr>
          <p:nvPr>
            <p:ph type="sldNum" sz="quarter" idx="12"/>
          </p:nvPr>
        </p:nvSpPr>
        <p:spPr>
          <a:xfrm>
            <a:off x="6553200" y="6245225"/>
            <a:ext cx="2133600" cy="476250"/>
          </a:xfrm>
        </p:spPr>
        <p:txBody>
          <a:bodyPr/>
          <a:lstStyle>
            <a:lvl1pPr>
              <a:defRPr/>
            </a:lvl1pPr>
          </a:lstStyle>
          <a:p>
            <a:fld id="{E4ABEAFD-DC47-8548-8CB8-885E902A78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242735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FF17154-5D51-4119-A979-3EE48E63418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679087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B5E077E-0B8D-4141-BE0E-1063A6DBD5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846348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F143BE6-D3D4-4B8C-8EB8-D6773BDC33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102443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FBB3A3F-EAF8-4F91-932F-21BA9A78E13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059171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07BC505-92BE-452E-BB39-90C11C2449C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49794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11759DD-4725-415A-81F5-C2A21B9B44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957360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B5AE053-2DC8-4EF8-88F1-F13E300BE6A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16446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2892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7ED03C7-9DF0-4F9A-901C-8F1E183E749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467938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6B6EACB-A017-45D1-8A33-D9FF7C6B19E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17220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ABAB774-513A-4817-A1DA-8D0D991780F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111636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9EF995B-3359-465B-81EF-C79CEA78B2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60144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BD2A0-DA24-4FDE-807B-1EC9662220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335307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972CAA-5D9C-45EF-B52B-69685656FDA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67525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B5CA8-D057-4AEA-94C6-48565817A2F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62481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F3B1F0-8A0B-4F65-808D-119E075F0B6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5349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5BC2F6-F012-4703-9449-124452C84E4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90955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861B49-2245-43E7-9747-412530A5F1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942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3673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901EFB-E444-4FDD-B94C-F0AC8F7707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41555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CF69D9-C3C8-4835-B601-3053B63E0A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5872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9ABB29-DECD-4AD0-8C48-85235DB3F43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00729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D4AE5-CFB6-454E-86F6-530A24C74B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443341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358913-0195-4754-9248-762566BF43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3054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4392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636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2470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9029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011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9775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366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8234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1407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3596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7441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4104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6DBD0-1599-CC41-937B-F7B34457E0AA}"/>
              </a:ext>
            </a:extLst>
          </p:cNvPr>
          <p:cNvSpPr>
            <a:spLocks noGrp="1"/>
          </p:cNvSpPr>
          <p:nvPr>
            <p:ph/>
          </p:nvPr>
        </p:nvSpPr>
        <p:spPr>
          <a:xfrm>
            <a:off x="457200" y="274640"/>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BA449CC-4BD0-BB43-9ED4-267541F8CFA9}"/>
              </a:ext>
            </a:extLst>
          </p:cNvPr>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id="{CE4299C5-1CBB-554F-B3E1-8DE7807DFA54}"/>
              </a:ext>
            </a:extLst>
          </p:cNvPr>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id="{BA2C0081-DE40-A94B-A8CB-A107A1B30F6D}"/>
              </a:ext>
            </a:extLst>
          </p:cNvPr>
          <p:cNvSpPr>
            <a:spLocks noGrp="1"/>
          </p:cNvSpPr>
          <p:nvPr>
            <p:ph type="sldNum" sz="quarter" idx="12"/>
          </p:nvPr>
        </p:nvSpPr>
        <p:spPr>
          <a:xfrm>
            <a:off x="6553200" y="6245225"/>
            <a:ext cx="2133600" cy="476250"/>
          </a:xfrm>
        </p:spPr>
        <p:txBody>
          <a:bodyPr/>
          <a:lstStyle>
            <a:lvl1pPr>
              <a:defRPr/>
            </a:lvl1pPr>
          </a:lstStyle>
          <a:p>
            <a:fld id="{E4ABEAFD-DC47-8548-8CB8-885E902A78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16538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575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81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92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1118163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453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728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309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6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6DBD0-1599-CC41-937B-F7B34457E0AA}"/>
              </a:ext>
            </a:extLst>
          </p:cNvPr>
          <p:cNvSpPr>
            <a:spLocks noGrp="1"/>
          </p:cNvSpPr>
          <p:nvPr>
            <p:ph/>
          </p:nvPr>
        </p:nvSpPr>
        <p:spPr>
          <a:xfrm>
            <a:off x="457200" y="274640"/>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BA449CC-4BD0-BB43-9ED4-267541F8CFA9}"/>
              </a:ext>
            </a:extLst>
          </p:cNvPr>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id="{CE4299C5-1CBB-554F-B3E1-8DE7807DFA54}"/>
              </a:ext>
            </a:extLst>
          </p:cNvPr>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id="{BA2C0081-DE40-A94B-A8CB-A107A1B30F6D}"/>
              </a:ext>
            </a:extLst>
          </p:cNvPr>
          <p:cNvSpPr>
            <a:spLocks noGrp="1"/>
          </p:cNvSpPr>
          <p:nvPr>
            <p:ph type="sldNum" sz="quarter" idx="12"/>
          </p:nvPr>
        </p:nvSpPr>
        <p:spPr>
          <a:xfrm>
            <a:off x="6553200" y="6245225"/>
            <a:ext cx="2133600" cy="476250"/>
          </a:xfrm>
        </p:spPr>
        <p:txBody>
          <a:bodyPr/>
          <a:lstStyle>
            <a:lvl1pPr>
              <a:defRPr/>
            </a:lvl1pPr>
          </a:lstStyle>
          <a:p>
            <a:fld id="{E4ABEAFD-DC47-8548-8CB8-885E902A78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2477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310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52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24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365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152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79E2F-7E75-0848-B5EE-2491F84F12B0}"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1817469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812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101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05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237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512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150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6DBD0-1599-CC41-937B-F7B34457E0AA}"/>
              </a:ext>
            </a:extLst>
          </p:cNvPr>
          <p:cNvSpPr>
            <a:spLocks noGrp="1"/>
          </p:cNvSpPr>
          <p:nvPr>
            <p:ph/>
          </p:nvPr>
        </p:nvSpPr>
        <p:spPr>
          <a:xfrm>
            <a:off x="457200" y="274640"/>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BA449CC-4BD0-BB43-9ED4-267541F8CFA9}"/>
              </a:ext>
            </a:extLst>
          </p:cNvPr>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id="{CE4299C5-1CBB-554F-B3E1-8DE7807DFA54}"/>
              </a:ext>
            </a:extLst>
          </p:cNvPr>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id="{BA2C0081-DE40-A94B-A8CB-A107A1B30F6D}"/>
              </a:ext>
            </a:extLst>
          </p:cNvPr>
          <p:cNvSpPr>
            <a:spLocks noGrp="1"/>
          </p:cNvSpPr>
          <p:nvPr>
            <p:ph type="sldNum" sz="quarter" idx="12"/>
          </p:nvPr>
        </p:nvSpPr>
        <p:spPr>
          <a:xfrm>
            <a:off x="6553200" y="6245225"/>
            <a:ext cx="2133600" cy="476250"/>
          </a:xfrm>
        </p:spPr>
        <p:txBody>
          <a:bodyPr/>
          <a:lstStyle>
            <a:lvl1pPr>
              <a:defRPr/>
            </a:lvl1pPr>
          </a:lstStyle>
          <a:p>
            <a:fld id="{E4ABEAFD-DC47-8548-8CB8-885E902A78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54452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21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593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40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279E2F-7E75-0848-B5EE-2491F84F12B0}"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1406381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678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319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430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264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484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664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362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498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6DBD0-1599-CC41-937B-F7B34457E0AA}"/>
              </a:ext>
            </a:extLst>
          </p:cNvPr>
          <p:cNvSpPr>
            <a:spLocks noGrp="1"/>
          </p:cNvSpPr>
          <p:nvPr>
            <p:ph/>
          </p:nvPr>
        </p:nvSpPr>
        <p:spPr>
          <a:xfrm>
            <a:off x="457200" y="274640"/>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BA449CC-4BD0-BB43-9ED4-267541F8CFA9}"/>
              </a:ext>
            </a:extLst>
          </p:cNvPr>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id="{CE4299C5-1CBB-554F-B3E1-8DE7807DFA54}"/>
              </a:ext>
            </a:extLst>
          </p:cNvPr>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id="{BA2C0081-DE40-A94B-A8CB-A107A1B30F6D}"/>
              </a:ext>
            </a:extLst>
          </p:cNvPr>
          <p:cNvSpPr>
            <a:spLocks noGrp="1"/>
          </p:cNvSpPr>
          <p:nvPr>
            <p:ph type="sldNum" sz="quarter" idx="12"/>
          </p:nvPr>
        </p:nvSpPr>
        <p:spPr>
          <a:xfrm>
            <a:off x="6553200" y="6245225"/>
            <a:ext cx="2133600" cy="476250"/>
          </a:xfrm>
        </p:spPr>
        <p:txBody>
          <a:bodyPr/>
          <a:lstStyle>
            <a:lvl1pPr>
              <a:defRPr/>
            </a:lvl1pPr>
          </a:lstStyle>
          <a:p>
            <a:fld id="{E4ABEAFD-DC47-8548-8CB8-885E902A78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27885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3F40C7-2CDF-4432-82D7-4AEEE7E18B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88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279E2F-7E75-0848-B5EE-2491F84F12B0}" type="datetimeFigureOut">
              <a:rPr lang="en-US" smtClean="0"/>
              <a:t>11/11/18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3338464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230860-4E3B-486E-88D7-AC470BC95B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8059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6DEDE9-1991-414C-8A5E-69AEE05466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6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E7720A-8737-4060-B24A-6D7E3370CD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329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9A9F53D-8AC3-4648-B945-93F7768FE2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028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8C8869-8597-4627-A9B7-12F9B6CA03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963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3F7D364-B92A-4492-8A82-B9F048AE61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9001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4AA0EF-2230-4310-BE42-48BBFB3807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48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F89EF4-BEB8-4A01-A24F-B74BFC989D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6543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CF1953-5FC7-4A34-B2E3-FB66A26BCA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8217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026E99-03AE-4F31-B8D1-7E73B32379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9564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279E2F-7E75-0848-B5EE-2491F84F12B0}" type="datetimeFigureOut">
              <a:rPr lang="en-US" smtClean="0"/>
              <a:t>11/11/18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7586793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0A854B7-4127-4091-841D-DD3A8D0570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3051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a:t>Click to edit Master title style</a:t>
            </a:r>
          </a:p>
        </p:txBody>
      </p:sp>
      <p:sp>
        <p:nvSpPr>
          <p:cNvPr id="3" name="Subtitle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680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096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659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071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17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616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469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66"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831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24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9E2F-7E75-0848-B5EE-2491F84F12B0}" type="datetimeFigureOut">
              <a:rPr lang="en-US" smtClean="0"/>
              <a:t>11/11/18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3969067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1607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8009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5397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917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017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056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311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1728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738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29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8874779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7845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8184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637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6DBD0-1599-CC41-937B-F7B34457E0AA}"/>
              </a:ext>
            </a:extLst>
          </p:cNvPr>
          <p:cNvSpPr>
            <a:spLocks noGrp="1"/>
          </p:cNvSpPr>
          <p:nvPr>
            <p:ph/>
          </p:nvPr>
        </p:nvSpPr>
        <p:spPr>
          <a:xfrm>
            <a:off x="457200" y="274640"/>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BA449CC-4BD0-BB43-9ED4-267541F8CFA9}"/>
              </a:ext>
            </a:extLst>
          </p:cNvPr>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id="{CE4299C5-1CBB-554F-B3E1-8DE7807DFA54}"/>
              </a:ext>
            </a:extLst>
          </p:cNvPr>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id="{BA2C0081-DE40-A94B-A8CB-A107A1B30F6D}"/>
              </a:ext>
            </a:extLst>
          </p:cNvPr>
          <p:cNvSpPr>
            <a:spLocks noGrp="1"/>
          </p:cNvSpPr>
          <p:nvPr>
            <p:ph type="sldNum" sz="quarter" idx="12"/>
          </p:nvPr>
        </p:nvSpPr>
        <p:spPr>
          <a:xfrm>
            <a:off x="6553200" y="6245225"/>
            <a:ext cx="2133600" cy="476250"/>
          </a:xfrm>
        </p:spPr>
        <p:txBody>
          <a:bodyPr/>
          <a:lstStyle>
            <a:lvl1pPr>
              <a:defRPr/>
            </a:lvl1pPr>
          </a:lstStyle>
          <a:p>
            <a:fld id="{E4ABEAFD-DC47-8548-8CB8-885E902A78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780745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AB5B46-F28D-42B2-8720-F418DA7D89B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6824369"/>
      </p:ext>
    </p:extLst>
  </p:cSld>
  <p:clrMapOvr>
    <a:masterClrMapping/>
  </p:clrMapOvr>
  <p:transition>
    <p:blind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8661F-8CAC-4711-9D02-7F58C16390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3960236"/>
      </p:ext>
    </p:extLst>
  </p:cSld>
  <p:clrMapOvr>
    <a:masterClrMapping/>
  </p:clrMapOvr>
  <p:transition>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B70D1A-B24A-4101-9B7C-FBE04E15861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44181640"/>
      </p:ext>
    </p:extLst>
  </p:cSld>
  <p:clrMapOvr>
    <a:masterClrMapping/>
  </p:clrMapOvr>
  <p:transition>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843A99-2F05-46B4-8293-2762D2EB25D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9401806"/>
      </p:ext>
    </p:extLst>
  </p:cSld>
  <p:clrMapOvr>
    <a:masterClrMapping/>
  </p:clrMapOvr>
  <p:transition>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9760A5-A982-402D-AEA7-4DBD5FFAA6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143314"/>
      </p:ext>
    </p:extLst>
  </p:cSld>
  <p:clrMapOvr>
    <a:masterClrMapping/>
  </p:clrMapOvr>
  <p:transition>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25B88-5B65-4301-B32F-6CA2AB5D93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2281074"/>
      </p:ext>
    </p:extLst>
  </p:cSld>
  <p:clrMapOvr>
    <a:masterClrMapping/>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79E2F-7E75-0848-B5EE-2491F84F12B0}"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6DAD0-77AF-E248-943B-C3DFB32C59AB}" type="slidenum">
              <a:rPr lang="en-US" smtClean="0"/>
              <a:t>‹#›</a:t>
            </a:fld>
            <a:endParaRPr lang="en-US"/>
          </a:p>
        </p:txBody>
      </p:sp>
    </p:spTree>
    <p:extLst>
      <p:ext uri="{BB962C8B-B14F-4D97-AF65-F5344CB8AC3E}">
        <p14:creationId xmlns:p14="http://schemas.microsoft.com/office/powerpoint/2010/main" val="40355400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C4BFB2-0DAD-443E-83BB-DA21A58CA1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7793788"/>
      </p:ext>
    </p:extLst>
  </p:cSld>
  <p:clrMapOvr>
    <a:masterClrMapping/>
  </p:clrMapOvr>
  <p:transition>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F5F709-756F-4990-AE9B-13664C396F3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6936836"/>
      </p:ext>
    </p:extLst>
  </p:cSld>
  <p:clrMapOvr>
    <a:masterClrMapping/>
  </p:clrMapOvr>
  <p:transition>
    <p:blinds/>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7D65B-2936-41E4-9622-42A465405B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3711798"/>
      </p:ext>
    </p:extLst>
  </p:cSld>
  <p:clrMapOvr>
    <a:masterClrMapping/>
  </p:clrMapOvr>
  <p:transition>
    <p:blinds/>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F9B3DE-4D8F-4239-8189-ABCC5020C1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8350522"/>
      </p:ext>
    </p:extLst>
  </p:cSld>
  <p:clrMapOvr>
    <a:masterClrMapping/>
  </p:clrMapOvr>
  <p:transition>
    <p:blinds/>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E0B356-AD84-4AFE-A244-9F4650D6BA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4840672"/>
      </p:ext>
    </p:extLst>
  </p:cSld>
  <p:clrMapOvr>
    <a:masterClrMapping/>
  </p:clrMapOvr>
  <p:transition>
    <p:blinds/>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4F9C5F-F372-4C1A-8085-B3F5CF6E529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46332923"/>
      </p:ext>
    </p:extLst>
  </p:cSld>
  <p:clrMapOvr>
    <a:masterClrMapping/>
  </p:clrMapOvr>
  <p:transition>
    <p:blinds/>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EB44D69-4F3E-4638-A906-CB6F045B0D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143981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AB5B46-F28D-42B2-8720-F418DA7D89B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3064644"/>
      </p:ext>
    </p:extLst>
  </p:cSld>
  <p:clrMapOvr>
    <a:masterClrMapping/>
  </p:clrMapOvr>
  <p:transition>
    <p:blinds/>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8661F-8CAC-4711-9D02-7F58C16390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4005290"/>
      </p:ext>
    </p:extLst>
  </p:cSld>
  <p:clrMapOvr>
    <a:masterClrMapping/>
  </p:clrMapOvr>
  <p:transition>
    <p:blinds/>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B70D1A-B24A-4101-9B7C-FBE04E15861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62363191"/>
      </p:ext>
    </p:extLst>
  </p:cSld>
  <p:clrMapOvr>
    <a:masterClrMapping/>
  </p:clrMapOvr>
  <p:transition>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9E2F-7E75-0848-B5EE-2491F84F12B0}" type="datetimeFigureOut">
              <a:rPr lang="en-US" smtClean="0"/>
              <a:t>11/11/18</a:t>
            </a:fld>
            <a:endParaRPr 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6DAD0-77AF-E248-943B-C3DFB32C59AB}" type="slidenum">
              <a:rPr lang="en-US" smtClean="0"/>
              <a:t>‹#›</a:t>
            </a:fld>
            <a:endParaRPr lang="en-US"/>
          </a:p>
        </p:txBody>
      </p:sp>
    </p:spTree>
    <p:extLst>
      <p:ext uri="{BB962C8B-B14F-4D97-AF65-F5344CB8AC3E}">
        <p14:creationId xmlns:p14="http://schemas.microsoft.com/office/powerpoint/2010/main" val="3641731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49F51-CA81-428F-A390-50E172A5500A}"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DBB66-8659-45D9-849F-A56FC3FE8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8725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88759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fontAlgn="base" hangingPunct="0">
              <a:spcBef>
                <a:spcPct val="0"/>
              </a:spcBef>
              <a:spcAft>
                <a:spcPct val="0"/>
              </a:spcAft>
            </a:pPr>
            <a:endParaRPr lang="en-US" alt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eaLnBrk="0" fontAlgn="base" hangingPunct="0">
              <a:spcBef>
                <a:spcPct val="0"/>
              </a:spcBef>
              <a:spcAft>
                <a:spcPct val="0"/>
              </a:spcAft>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361EFD4D-ED56-4FEC-8718-5E6627D823F5}" type="slidenum">
              <a:rPr lang="en-US" altLang="en-US" smtClean="0">
                <a:solidFill>
                  <a:srgbClr val="FFFFFF"/>
                </a:solidFill>
              </a:rPr>
              <a:pPr eaLnBrk="0" fontAlgn="base" hangingPunct="0">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829613401"/>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21FEF6F3-E992-4010-B04D-52ACE4F4A868}"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5639875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47846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9901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841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6653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49D6239C-5967-4F08-A62E-855D9E94CDAD}"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0529420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95A08-A862-4493-88EA-4B83AFBEFD01}"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3"/>
          </p:nvPr>
        </p:nvSpPr>
        <p:spPr>
          <a:xfrm>
            <a:off x="3124202" y="63564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D3F5B-7EF2-499D-BAEF-55FB3983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35705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9E2F-7E75-0848-B5EE-2491F84F12B0}" type="datetimeFigureOut">
              <a:rPr lang="en-US" smtClean="0">
                <a:solidFill>
                  <a:prstClr val="black">
                    <a:tint val="75000"/>
                  </a:prstClr>
                </a:solidFill>
              </a:rPr>
              <a:pPr/>
              <a:t>11/11/18</a:t>
            </a:fld>
            <a:endParaRPr lang="en-US">
              <a:solidFill>
                <a:prstClr val="black">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6DAD0-77AF-E248-943B-C3DFB32C5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663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1587"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1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fontAlgn="base">
              <a:spcBef>
                <a:spcPct val="0"/>
              </a:spcBef>
              <a:spcAft>
                <a:spcPct val="0"/>
              </a:spcAft>
              <a:defRPr/>
            </a:pPr>
            <a:endParaRPr lang="en-US">
              <a:solidFill>
                <a:srgbClr val="000000"/>
              </a:solidFill>
            </a:endParaRPr>
          </a:p>
        </p:txBody>
      </p:sp>
      <p:sp>
        <p:nvSpPr>
          <p:cNvPr id="451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fontAlgn="base">
              <a:spcBef>
                <a:spcPct val="0"/>
              </a:spcBef>
              <a:spcAft>
                <a:spcPct val="0"/>
              </a:spcAft>
              <a:defRPr/>
            </a:pPr>
            <a:endParaRPr lang="en-US">
              <a:solidFill>
                <a:srgbClr val="000000"/>
              </a:solidFill>
            </a:endParaRPr>
          </a:p>
        </p:txBody>
      </p:sp>
      <p:sp>
        <p:nvSpPr>
          <p:cNvPr id="451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291CA4AB-7D05-4A84-AD99-D61198652933}" type="slidenum">
              <a:rPr lang="en-US" altLang="en-US">
                <a:solidFill>
                  <a:srgbClr val="000000"/>
                </a:solidFill>
                <a:ea typeface="ＭＳ Ｐゴシック" charset="-128"/>
              </a:rPr>
              <a:pPr fontAlgn="base">
                <a:spcBef>
                  <a:spcPct val="0"/>
                </a:spcBef>
                <a:spcAft>
                  <a:spcPct val="0"/>
                </a:spcAft>
                <a:defRPr/>
              </a:pPr>
              <a:t>‹#›</a:t>
            </a:fld>
            <a:endParaRPr lang="en-US" altLang="en-US">
              <a:solidFill>
                <a:srgbClr val="000000"/>
              </a:solidFill>
              <a:ea typeface="ＭＳ Ｐゴシック" charset="-128"/>
            </a:endParaRPr>
          </a:p>
        </p:txBody>
      </p:sp>
    </p:spTree>
    <p:extLst>
      <p:ext uri="{BB962C8B-B14F-4D97-AF65-F5344CB8AC3E}">
        <p14:creationId xmlns:p14="http://schemas.microsoft.com/office/powerpoint/2010/main" val="318186646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51586"/>
                                        </p:tgtEl>
                                        <p:attrNameLst>
                                          <p:attrName>style.visibility</p:attrName>
                                        </p:attrNameLst>
                                      </p:cBhvr>
                                      <p:to>
                                        <p:strVal val="visible"/>
                                      </p:to>
                                    </p:set>
                                    <p:animEffect transition="in" filter="blinds(horizontal)">
                                      <p:cBhvr>
                                        <p:cTn id="7" dur="500"/>
                                        <p:tgtEl>
                                          <p:spTgt spid="45158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51587">
                                            <p:txEl>
                                              <p:pRg st="0" end="0"/>
                                            </p:txEl>
                                          </p:spTgt>
                                        </p:tgtEl>
                                        <p:attrNameLst>
                                          <p:attrName>style.visibility</p:attrName>
                                        </p:attrNameLst>
                                      </p:cBhvr>
                                      <p:to>
                                        <p:strVal val="visible"/>
                                      </p:to>
                                    </p:set>
                                    <p:anim calcmode="lin" valueType="num">
                                      <p:cBhvr additive="base">
                                        <p:cTn id="11" dur="500" fill="hold"/>
                                        <p:tgtEl>
                                          <p:spTgt spid="45158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5158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1587">
                                            <p:txEl>
                                              <p:pRg st="1" end="1"/>
                                            </p:txEl>
                                          </p:spTgt>
                                        </p:tgtEl>
                                        <p:attrNameLst>
                                          <p:attrName>style.visibility</p:attrName>
                                        </p:attrNameLst>
                                      </p:cBhvr>
                                      <p:to>
                                        <p:strVal val="visible"/>
                                      </p:to>
                                    </p:set>
                                    <p:anim calcmode="lin" valueType="num">
                                      <p:cBhvr additive="base">
                                        <p:cTn id="15" dur="500" fill="hold"/>
                                        <p:tgtEl>
                                          <p:spTgt spid="451587">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51587">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1587">
                                            <p:txEl>
                                              <p:pRg st="2" end="2"/>
                                            </p:txEl>
                                          </p:spTgt>
                                        </p:tgtEl>
                                        <p:attrNameLst>
                                          <p:attrName>style.visibility</p:attrName>
                                        </p:attrNameLst>
                                      </p:cBhvr>
                                      <p:to>
                                        <p:strVal val="visible"/>
                                      </p:to>
                                    </p:set>
                                    <p:anim calcmode="lin" valueType="num">
                                      <p:cBhvr additive="base">
                                        <p:cTn id="19" dur="500" fill="hold"/>
                                        <p:tgtEl>
                                          <p:spTgt spid="4515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158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51587">
                                            <p:txEl>
                                              <p:pRg st="3" end="3"/>
                                            </p:txEl>
                                          </p:spTgt>
                                        </p:tgtEl>
                                        <p:attrNameLst>
                                          <p:attrName>style.visibility</p:attrName>
                                        </p:attrNameLst>
                                      </p:cBhvr>
                                      <p:to>
                                        <p:strVal val="visible"/>
                                      </p:to>
                                    </p:set>
                                    <p:anim calcmode="lin" valueType="num">
                                      <p:cBhvr additive="base">
                                        <p:cTn id="23" dur="500" fill="hold"/>
                                        <p:tgtEl>
                                          <p:spTgt spid="45158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1587">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51587">
                                            <p:txEl>
                                              <p:pRg st="4" end="4"/>
                                            </p:txEl>
                                          </p:spTgt>
                                        </p:tgtEl>
                                        <p:attrNameLst>
                                          <p:attrName>style.visibility</p:attrName>
                                        </p:attrNameLst>
                                      </p:cBhvr>
                                      <p:to>
                                        <p:strVal val="visible"/>
                                      </p:to>
                                    </p:set>
                                    <p:anim calcmode="lin" valueType="num">
                                      <p:cBhvr additive="base">
                                        <p:cTn id="27" dur="500" fill="hold"/>
                                        <p:tgtEl>
                                          <p:spTgt spid="4515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515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6" grpId="0" autoUpdateAnimBg="0"/>
      <p:bldP spid="451587" grpId="0" build="p" autoUpdateAnimBg="0" advAuto="0">
        <p:tmplLst>
          <p:tmpl lvl="1">
            <p:tnLst>
              <p:par>
                <p:cTn presetID="2" presetClass="entr" presetSubtype="8" fill="hold" nodeType="after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158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1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fontAlgn="base">
              <a:spcBef>
                <a:spcPct val="0"/>
              </a:spcBef>
              <a:spcAft>
                <a:spcPct val="0"/>
              </a:spcAft>
              <a:defRPr/>
            </a:pPr>
            <a:endParaRPr lang="en-US">
              <a:solidFill>
                <a:srgbClr val="000000"/>
              </a:solidFill>
            </a:endParaRPr>
          </a:p>
        </p:txBody>
      </p:sp>
      <p:sp>
        <p:nvSpPr>
          <p:cNvPr id="451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fontAlgn="base">
              <a:spcBef>
                <a:spcPct val="0"/>
              </a:spcBef>
              <a:spcAft>
                <a:spcPct val="0"/>
              </a:spcAft>
              <a:defRPr/>
            </a:pPr>
            <a:endParaRPr lang="en-US">
              <a:solidFill>
                <a:srgbClr val="000000"/>
              </a:solidFill>
            </a:endParaRPr>
          </a:p>
        </p:txBody>
      </p:sp>
      <p:sp>
        <p:nvSpPr>
          <p:cNvPr id="451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291CA4AB-7D05-4A84-AD99-D61198652933}" type="slidenum">
              <a:rPr lang="en-US" altLang="en-US">
                <a:solidFill>
                  <a:srgbClr val="000000"/>
                </a:solidFill>
                <a:ea typeface="ＭＳ Ｐゴシック" charset="-128"/>
              </a:rPr>
              <a:pPr fontAlgn="base">
                <a:spcBef>
                  <a:spcPct val="0"/>
                </a:spcBef>
                <a:spcAft>
                  <a:spcPct val="0"/>
                </a:spcAft>
                <a:defRPr/>
              </a:pPr>
              <a:t>‹#›</a:t>
            </a:fld>
            <a:endParaRPr lang="en-US" altLang="en-US">
              <a:solidFill>
                <a:srgbClr val="000000"/>
              </a:solidFill>
              <a:ea typeface="ＭＳ Ｐゴシック" charset="-128"/>
            </a:endParaRPr>
          </a:p>
        </p:txBody>
      </p:sp>
    </p:spTree>
    <p:extLst>
      <p:ext uri="{BB962C8B-B14F-4D97-AF65-F5344CB8AC3E}">
        <p14:creationId xmlns:p14="http://schemas.microsoft.com/office/powerpoint/2010/main" val="292265759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51586"/>
                                        </p:tgtEl>
                                        <p:attrNameLst>
                                          <p:attrName>style.visibility</p:attrName>
                                        </p:attrNameLst>
                                      </p:cBhvr>
                                      <p:to>
                                        <p:strVal val="visible"/>
                                      </p:to>
                                    </p:set>
                                    <p:animEffect transition="in" filter="blinds(horizontal)">
                                      <p:cBhvr>
                                        <p:cTn id="7" dur="500"/>
                                        <p:tgtEl>
                                          <p:spTgt spid="45158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51587">
                                            <p:txEl>
                                              <p:pRg st="0" end="0"/>
                                            </p:txEl>
                                          </p:spTgt>
                                        </p:tgtEl>
                                        <p:attrNameLst>
                                          <p:attrName>style.visibility</p:attrName>
                                        </p:attrNameLst>
                                      </p:cBhvr>
                                      <p:to>
                                        <p:strVal val="visible"/>
                                      </p:to>
                                    </p:set>
                                    <p:anim calcmode="lin" valueType="num">
                                      <p:cBhvr additive="base">
                                        <p:cTn id="11" dur="500" fill="hold"/>
                                        <p:tgtEl>
                                          <p:spTgt spid="45158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5158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1587">
                                            <p:txEl>
                                              <p:pRg st="1" end="1"/>
                                            </p:txEl>
                                          </p:spTgt>
                                        </p:tgtEl>
                                        <p:attrNameLst>
                                          <p:attrName>style.visibility</p:attrName>
                                        </p:attrNameLst>
                                      </p:cBhvr>
                                      <p:to>
                                        <p:strVal val="visible"/>
                                      </p:to>
                                    </p:set>
                                    <p:anim calcmode="lin" valueType="num">
                                      <p:cBhvr additive="base">
                                        <p:cTn id="15" dur="500" fill="hold"/>
                                        <p:tgtEl>
                                          <p:spTgt spid="451587">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51587">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1587">
                                            <p:txEl>
                                              <p:pRg st="2" end="2"/>
                                            </p:txEl>
                                          </p:spTgt>
                                        </p:tgtEl>
                                        <p:attrNameLst>
                                          <p:attrName>style.visibility</p:attrName>
                                        </p:attrNameLst>
                                      </p:cBhvr>
                                      <p:to>
                                        <p:strVal val="visible"/>
                                      </p:to>
                                    </p:set>
                                    <p:anim calcmode="lin" valueType="num">
                                      <p:cBhvr additive="base">
                                        <p:cTn id="19" dur="500" fill="hold"/>
                                        <p:tgtEl>
                                          <p:spTgt spid="4515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158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51587">
                                            <p:txEl>
                                              <p:pRg st="3" end="3"/>
                                            </p:txEl>
                                          </p:spTgt>
                                        </p:tgtEl>
                                        <p:attrNameLst>
                                          <p:attrName>style.visibility</p:attrName>
                                        </p:attrNameLst>
                                      </p:cBhvr>
                                      <p:to>
                                        <p:strVal val="visible"/>
                                      </p:to>
                                    </p:set>
                                    <p:anim calcmode="lin" valueType="num">
                                      <p:cBhvr additive="base">
                                        <p:cTn id="23" dur="500" fill="hold"/>
                                        <p:tgtEl>
                                          <p:spTgt spid="45158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1587">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51587">
                                            <p:txEl>
                                              <p:pRg st="4" end="4"/>
                                            </p:txEl>
                                          </p:spTgt>
                                        </p:tgtEl>
                                        <p:attrNameLst>
                                          <p:attrName>style.visibility</p:attrName>
                                        </p:attrNameLst>
                                      </p:cBhvr>
                                      <p:to>
                                        <p:strVal val="visible"/>
                                      </p:to>
                                    </p:set>
                                    <p:anim calcmode="lin" valueType="num">
                                      <p:cBhvr additive="base">
                                        <p:cTn id="27" dur="500" fill="hold"/>
                                        <p:tgtEl>
                                          <p:spTgt spid="4515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515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6" grpId="0" autoUpdateAnimBg="0"/>
      <p:bldP spid="451587" grpId="0" build="p" autoUpdateAnimBg="0" advAuto="0">
        <p:tmplLst>
          <p:tmpl lvl="1">
            <p:tnLst>
              <p:par>
                <p:cTn presetID="2" presetClass="entr" presetSubtype="8" fill="hold" nodeType="after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451587"/>
                        </p:tgtEl>
                        <p:attrNameLst>
                          <p:attrName>style.visibility</p:attrName>
                        </p:attrNameLst>
                      </p:cBhvr>
                      <p:to>
                        <p:strVal val="visible"/>
                      </p:to>
                    </p:set>
                    <p:anim calcmode="lin" valueType="num">
                      <p:cBhvr additive="base">
                        <p:cTn dur="500" fill="hold"/>
                        <p:tgtEl>
                          <p:spTgt spid="451587"/>
                        </p:tgtEl>
                        <p:attrNameLst>
                          <p:attrName>ppt_x</p:attrName>
                        </p:attrNameLst>
                      </p:cBhvr>
                      <p:tavLst>
                        <p:tav tm="0">
                          <p:val>
                            <p:strVal val="0-#ppt_w/2"/>
                          </p:val>
                        </p:tav>
                        <p:tav tm="100000">
                          <p:val>
                            <p:strVal val="#ppt_x"/>
                          </p:val>
                        </p:tav>
                      </p:tavLst>
                    </p:anim>
                    <p:anim calcmode="lin" valueType="num">
                      <p:cBhvr additive="base">
                        <p:cTn dur="500" fill="hold"/>
                        <p:tgtEl>
                          <p:spTgt spid="451587"/>
                        </p:tgtEl>
                        <p:attrNameLst>
                          <p:attrName>ppt_y</p:attrName>
                        </p:attrNameLst>
                      </p:cBhvr>
                      <p:tavLst>
                        <p:tav tm="0">
                          <p:val>
                            <p:strVal val="#ppt_y"/>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2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54.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6.t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939" y="101600"/>
            <a:ext cx="6858000" cy="6858000"/>
          </a:xfrm>
          <a:prstGeom prst="rect">
            <a:avLst/>
          </a:prstGeom>
        </p:spPr>
      </p:pic>
      <p:sp>
        <p:nvSpPr>
          <p:cNvPr id="2" name="TextBox 1"/>
          <p:cNvSpPr txBox="1"/>
          <p:nvPr/>
        </p:nvSpPr>
        <p:spPr>
          <a:xfrm>
            <a:off x="88286" y="303755"/>
            <a:ext cx="9185463" cy="1846659"/>
          </a:xfrm>
          <a:prstGeom prst="rect">
            <a:avLst/>
          </a:prstGeom>
          <a:noFill/>
        </p:spPr>
        <p:txBody>
          <a:bodyPr wrap="none" rtlCol="0">
            <a:spAutoFit/>
          </a:bodyPr>
          <a:lstStyle/>
          <a:p>
            <a:r>
              <a:rPr lang="en-US" sz="5800" b="1" dirty="0">
                <a:solidFill>
                  <a:schemeClr val="bg1"/>
                </a:solidFill>
              </a:rPr>
              <a:t>Attention, Intention &amp; Action</a:t>
            </a:r>
          </a:p>
          <a:p>
            <a:pPr algn="ctr"/>
            <a:endParaRPr lang="en-US" sz="800" b="1" dirty="0">
              <a:solidFill>
                <a:schemeClr val="bg1"/>
              </a:solidFill>
            </a:endParaRPr>
          </a:p>
          <a:p>
            <a:r>
              <a:rPr lang="en-US" sz="2400" b="1" dirty="0">
                <a:solidFill>
                  <a:schemeClr val="bg1"/>
                </a:solidFill>
              </a:rPr>
              <a:t>Lessons From the Tactical World</a:t>
            </a:r>
          </a:p>
          <a:p>
            <a:r>
              <a:rPr lang="en-US" sz="2400" b="1" dirty="0">
                <a:solidFill>
                  <a:schemeClr val="bg1"/>
                </a:solidFill>
              </a:rPr>
              <a:t>for Medical Simulation</a:t>
            </a:r>
          </a:p>
        </p:txBody>
      </p:sp>
      <p:sp>
        <p:nvSpPr>
          <p:cNvPr id="3" name="TextBox 2"/>
          <p:cNvSpPr txBox="1"/>
          <p:nvPr/>
        </p:nvSpPr>
        <p:spPr>
          <a:xfrm>
            <a:off x="88286" y="5019048"/>
            <a:ext cx="5929059" cy="1200329"/>
          </a:xfrm>
          <a:prstGeom prst="rect">
            <a:avLst/>
          </a:prstGeom>
          <a:noFill/>
        </p:spPr>
        <p:txBody>
          <a:bodyPr wrap="none" rtlCol="0">
            <a:spAutoFit/>
          </a:bodyPr>
          <a:lstStyle/>
          <a:p>
            <a:r>
              <a:rPr lang="en-US" dirty="0">
                <a:solidFill>
                  <a:schemeClr val="bg1"/>
                </a:solidFill>
              </a:rPr>
              <a:t>James Munis, MD, PhD</a:t>
            </a:r>
          </a:p>
          <a:p>
            <a:r>
              <a:rPr lang="en-US" dirty="0">
                <a:solidFill>
                  <a:schemeClr val="bg1"/>
                </a:solidFill>
              </a:rPr>
              <a:t>Departments of Anesthesiology and Perioperative Medicine,</a:t>
            </a:r>
          </a:p>
          <a:p>
            <a:r>
              <a:rPr lang="en-US" dirty="0">
                <a:solidFill>
                  <a:schemeClr val="bg1"/>
                </a:solidFill>
              </a:rPr>
              <a:t>Physiology and Biomedical Engineering</a:t>
            </a:r>
          </a:p>
          <a:p>
            <a:r>
              <a:rPr lang="en-US" dirty="0">
                <a:solidFill>
                  <a:schemeClr val="bg1"/>
                </a:solidFill>
              </a:rPr>
              <a:t>Mayo Clinic Rochester</a:t>
            </a:r>
          </a:p>
        </p:txBody>
      </p:sp>
    </p:spTree>
    <p:extLst>
      <p:ext uri="{BB962C8B-B14F-4D97-AF65-F5344CB8AC3E}">
        <p14:creationId xmlns:p14="http://schemas.microsoft.com/office/powerpoint/2010/main" val="1521143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ie 3">
            <a:extLst>
              <a:ext uri="{FF2B5EF4-FFF2-40B4-BE49-F238E27FC236}">
                <a16:creationId xmlns:a16="http://schemas.microsoft.com/office/drawing/2014/main" id="{816AB3DF-6B7A-8C4F-BC36-C15AA9637E2D}"/>
              </a:ext>
            </a:extLst>
          </p:cNvPr>
          <p:cNvSpPr/>
          <p:nvPr/>
        </p:nvSpPr>
        <p:spPr>
          <a:xfrm rot="1609006">
            <a:off x="1152588" y="2463916"/>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3" name="Triangle 12">
            <a:extLst>
              <a:ext uri="{FF2B5EF4-FFF2-40B4-BE49-F238E27FC236}">
                <a16:creationId xmlns:a16="http://schemas.microsoft.com/office/drawing/2014/main" id="{7F0A467D-DB10-564E-A3BB-101C666E10D8}"/>
              </a:ext>
            </a:extLst>
          </p:cNvPr>
          <p:cNvSpPr/>
          <p:nvPr/>
        </p:nvSpPr>
        <p:spPr>
          <a:xfrm rot="16200000">
            <a:off x="2224761" y="1305403"/>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a:off x="2695707" y="2971916"/>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Afferent</a:t>
            </a:r>
          </a:p>
        </p:txBody>
      </p:sp>
      <p:sp>
        <p:nvSpPr>
          <p:cNvPr id="9" name="Text Box 4"/>
          <p:cNvSpPr txBox="1">
            <a:spLocks noChangeArrowheads="1"/>
          </p:cNvSpPr>
          <p:nvPr/>
        </p:nvSpPr>
        <p:spPr bwMode="auto">
          <a:xfrm>
            <a:off x="6364532" y="2158894"/>
            <a:ext cx="24630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fontAlgn="base" hangingPunct="1">
              <a:spcBef>
                <a:spcPct val="0"/>
              </a:spcBef>
              <a:spcAft>
                <a:spcPct val="0"/>
              </a:spcAft>
              <a:buFontTx/>
              <a:buNone/>
            </a:pPr>
            <a:r>
              <a:rPr lang="en-US" altLang="en-US" sz="4000" b="1" dirty="0">
                <a:solidFill>
                  <a:srgbClr val="FFFFFF"/>
                </a:solidFill>
                <a:latin typeface="Calibri" panose="020F0502020204030204" pitchFamily="34" charset="0"/>
              </a:rPr>
              <a:t>The</a:t>
            </a:r>
          </a:p>
          <a:p>
            <a:pPr algn="ctr" eaLnBrk="1" fontAlgn="base" hangingPunct="1">
              <a:spcBef>
                <a:spcPct val="0"/>
              </a:spcBef>
              <a:spcAft>
                <a:spcPct val="0"/>
              </a:spcAft>
              <a:buFontTx/>
              <a:buNone/>
            </a:pPr>
            <a:r>
              <a:rPr lang="en-US" altLang="en-US" sz="4000" b="1" dirty="0">
                <a:solidFill>
                  <a:srgbClr val="FFFFFF"/>
                </a:solidFill>
                <a:latin typeface="Calibri" panose="020F0502020204030204" pitchFamily="34" charset="0"/>
              </a:rPr>
              <a:t>Illusion of</a:t>
            </a:r>
          </a:p>
          <a:p>
            <a:pPr algn="ctr" eaLnBrk="1" fontAlgn="base" hangingPunct="1">
              <a:spcBef>
                <a:spcPct val="0"/>
              </a:spcBef>
              <a:spcAft>
                <a:spcPct val="0"/>
              </a:spcAft>
              <a:buFontTx/>
              <a:buNone/>
            </a:pPr>
            <a:r>
              <a:rPr lang="en-US" altLang="en-US" sz="4000" b="1" dirty="0">
                <a:solidFill>
                  <a:srgbClr val="FFFFFF"/>
                </a:solidFill>
                <a:latin typeface="Calibri" panose="020F0502020204030204" pitchFamily="34" charset="0"/>
              </a:rPr>
              <a:t>Resolution</a:t>
            </a:r>
          </a:p>
        </p:txBody>
      </p:sp>
      <p:sp>
        <p:nvSpPr>
          <p:cNvPr id="2" name="TextBox 1"/>
          <p:cNvSpPr txBox="1"/>
          <p:nvPr/>
        </p:nvSpPr>
        <p:spPr>
          <a:xfrm>
            <a:off x="299194" y="5621866"/>
            <a:ext cx="8657658" cy="646331"/>
          </a:xfrm>
          <a:prstGeom prst="rect">
            <a:avLst/>
          </a:prstGeom>
          <a:noFill/>
        </p:spPr>
        <p:txBody>
          <a:bodyPr wrap="square" rtlCol="0">
            <a:spAutoFit/>
          </a:bodyPr>
          <a:lstStyle/>
          <a:p>
            <a:r>
              <a:rPr lang="en-US" dirty="0">
                <a:solidFill>
                  <a:schemeClr val="bg1"/>
                </a:solidFill>
              </a:rPr>
              <a:t>You do NOT have 180</a:t>
            </a:r>
            <a:r>
              <a:rPr lang="en-US" baseline="30000" dirty="0">
                <a:solidFill>
                  <a:schemeClr val="bg1"/>
                </a:solidFill>
              </a:rPr>
              <a:t>o</a:t>
            </a:r>
            <a:r>
              <a:rPr lang="en-US" dirty="0">
                <a:solidFill>
                  <a:schemeClr val="bg1"/>
                </a:solidFill>
              </a:rPr>
              <a:t> HD resolution. If between 100 – 300 microns of your fovea are taken out of play, you will be </a:t>
            </a:r>
            <a:r>
              <a:rPr lang="en-US" b="1" dirty="0">
                <a:solidFill>
                  <a:srgbClr val="FFFF00"/>
                </a:solidFill>
              </a:rPr>
              <a:t>legally blind</a:t>
            </a:r>
            <a:r>
              <a:rPr lang="en-US" dirty="0">
                <a:solidFill>
                  <a:schemeClr val="bg1"/>
                </a:solidFill>
              </a:rPr>
              <a:t>. Our perception of visual field resolution is an </a:t>
            </a:r>
            <a:r>
              <a:rPr lang="en-US" b="1" dirty="0">
                <a:solidFill>
                  <a:srgbClr val="FFFF00"/>
                </a:solidFill>
              </a:rPr>
              <a:t>illusion</a:t>
            </a:r>
            <a:r>
              <a:rPr lang="en-US" dirty="0">
                <a:solidFill>
                  <a:schemeClr val="bg1"/>
                </a:solidFill>
              </a:rPr>
              <a:t>.</a:t>
            </a:r>
          </a:p>
        </p:txBody>
      </p:sp>
    </p:spTree>
    <p:extLst>
      <p:ext uri="{BB962C8B-B14F-4D97-AF65-F5344CB8AC3E}">
        <p14:creationId xmlns:p14="http://schemas.microsoft.com/office/powerpoint/2010/main" val="54223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ie 3">
            <a:extLst>
              <a:ext uri="{FF2B5EF4-FFF2-40B4-BE49-F238E27FC236}">
                <a16:creationId xmlns:a16="http://schemas.microsoft.com/office/drawing/2014/main" id="{816AB3DF-6B7A-8C4F-BC36-C15AA9637E2D}"/>
              </a:ext>
            </a:extLst>
          </p:cNvPr>
          <p:cNvSpPr/>
          <p:nvPr/>
        </p:nvSpPr>
        <p:spPr>
          <a:xfrm rot="1609006">
            <a:off x="1152588" y="2463916"/>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3" name="Triangle 12">
            <a:extLst>
              <a:ext uri="{FF2B5EF4-FFF2-40B4-BE49-F238E27FC236}">
                <a16:creationId xmlns:a16="http://schemas.microsoft.com/office/drawing/2014/main" id="{7F0A467D-DB10-564E-A3BB-101C666E10D8}"/>
              </a:ext>
            </a:extLst>
          </p:cNvPr>
          <p:cNvSpPr/>
          <p:nvPr/>
        </p:nvSpPr>
        <p:spPr>
          <a:xfrm rot="16200000">
            <a:off x="2224761" y="1305403"/>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2763441" y="2285039"/>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2678258" y="3792578"/>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8" name="Curved Right Arrow 7">
            <a:extLst>
              <a:ext uri="{FF2B5EF4-FFF2-40B4-BE49-F238E27FC236}">
                <a16:creationId xmlns:a16="http://schemas.microsoft.com/office/drawing/2014/main" id="{D985B51A-A404-E043-BE6C-1107E7CC7AD2}"/>
              </a:ext>
            </a:extLst>
          </p:cNvPr>
          <p:cNvSpPr/>
          <p:nvPr/>
        </p:nvSpPr>
        <p:spPr>
          <a:xfrm>
            <a:off x="4480130" y="2435434"/>
            <a:ext cx="1036320" cy="1788160"/>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Box 9">
            <a:extLst>
              <a:ext uri="{FF2B5EF4-FFF2-40B4-BE49-F238E27FC236}">
                <a16:creationId xmlns:a16="http://schemas.microsoft.com/office/drawing/2014/main" id="{123B4E72-51EB-DC44-87A7-AE4833675A94}"/>
              </a:ext>
            </a:extLst>
          </p:cNvPr>
          <p:cNvSpPr txBox="1"/>
          <p:nvPr/>
        </p:nvSpPr>
        <p:spPr>
          <a:xfrm>
            <a:off x="4480130" y="2958779"/>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spTree>
    <p:extLst>
      <p:ext uri="{BB962C8B-B14F-4D97-AF65-F5344CB8AC3E}">
        <p14:creationId xmlns:p14="http://schemas.microsoft.com/office/powerpoint/2010/main" val="22006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6" name="Picture 6" descr="electrical-arc-inspect">
            <a:extLst>
              <a:ext uri="{FF2B5EF4-FFF2-40B4-BE49-F238E27FC236}">
                <a16:creationId xmlns:a16="http://schemas.microsoft.com/office/drawing/2014/main" id="{202321FA-E87A-C646-99DB-AD8FDA946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11734800" cy="7162800"/>
          </a:xfrm>
          <a:prstGeom prst="rect">
            <a:avLst/>
          </a:prstGeom>
          <a:noFill/>
          <a:extLst>
            <a:ext uri="{909E8E84-426E-40DD-AFC4-6F175D3DCCD1}">
              <a14:hiddenFill xmlns:a14="http://schemas.microsoft.com/office/drawing/2010/main">
                <a:solidFill>
                  <a:srgbClr val="FFFFFF"/>
                </a:solidFill>
              </a14:hiddenFill>
            </a:ext>
          </a:extLst>
        </p:spPr>
      </p:pic>
      <p:sp>
        <p:nvSpPr>
          <p:cNvPr id="143364" name="Text Box 4">
            <a:extLst>
              <a:ext uri="{FF2B5EF4-FFF2-40B4-BE49-F238E27FC236}">
                <a16:creationId xmlns:a16="http://schemas.microsoft.com/office/drawing/2014/main" id="{1B6ACB6C-CE82-CD47-95CE-1E54382B39C8}"/>
              </a:ext>
            </a:extLst>
          </p:cNvPr>
          <p:cNvSpPr txBox="1">
            <a:spLocks noChangeArrowheads="1"/>
          </p:cNvSpPr>
          <p:nvPr/>
        </p:nvSpPr>
        <p:spPr bwMode="auto">
          <a:xfrm>
            <a:off x="2438400" y="430181"/>
            <a:ext cx="46036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dirty="0">
                <a:solidFill>
                  <a:prstClr val="white"/>
                </a:solidFill>
              </a:rPr>
              <a:t>The Reactionary Gap</a:t>
            </a:r>
          </a:p>
        </p:txBody>
      </p:sp>
      <p:pic>
        <p:nvPicPr>
          <p:cNvPr id="2052" name="Picture 4" descr="Image result for wild bill hick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247" y="2196253"/>
            <a:ext cx="5178002" cy="3106801"/>
          </a:xfrm>
          <a:prstGeom prst="rect">
            <a:avLst/>
          </a:prstGeom>
          <a:noFill/>
          <a:effectLst>
            <a:outerShdw blurRad="50800" dist="101600" dir="2700000" algn="tl" rotWithShape="0">
              <a:prstClr val="black">
                <a:alpha val="40000"/>
              </a:prstClr>
            </a:outerShdw>
          </a:effectLst>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1247" y="1714883"/>
            <a:ext cx="5178002" cy="461665"/>
          </a:xfrm>
          <a:prstGeom prst="rect">
            <a:avLst/>
          </a:prstGeom>
          <a:blipFill>
            <a:blip r:embed="rId4"/>
            <a:tile tx="0" ty="0" sx="100000" sy="100000" flip="none" algn="tl"/>
          </a:blipFill>
          <a:effectLst>
            <a:outerShdw blurRad="50800" dist="114300" dir="2700000" algn="tl" rotWithShape="0">
              <a:prstClr val="black">
                <a:alpha val="40000"/>
              </a:prstClr>
            </a:outerShdw>
          </a:effectLst>
          <a:scene3d>
            <a:camera prst="orthographicFront"/>
            <a:lightRig rig="threePt" dir="t"/>
          </a:scene3d>
          <a:sp3d>
            <a:bevelT prst="relaxedInset"/>
          </a:sp3d>
        </p:spPr>
        <p:txBody>
          <a:bodyPr wrap="square" rtlCol="0">
            <a:spAutoFit/>
            <a:sp3d/>
          </a:bodyPr>
          <a:lstStyle/>
          <a:p>
            <a:pPr algn="ctr"/>
            <a:r>
              <a:rPr lang="en-US" sz="2400" b="1" dirty="0">
                <a:solidFill>
                  <a:srgbClr val="FFFFCC"/>
                </a:solidFill>
                <a:effectLst>
                  <a:outerShdw blurRad="38100" dist="38100" dir="2700000" algn="tl">
                    <a:srgbClr val="000000">
                      <a:alpha val="43137"/>
                    </a:srgbClr>
                  </a:outerShdw>
                </a:effectLst>
              </a:rPr>
              <a:t>(As taught by “Wild Bill” Hickok)</a:t>
            </a:r>
          </a:p>
        </p:txBody>
      </p:sp>
      <p:sp>
        <p:nvSpPr>
          <p:cNvPr id="143367" name="Text Box 7">
            <a:extLst>
              <a:ext uri="{FF2B5EF4-FFF2-40B4-BE49-F238E27FC236}">
                <a16:creationId xmlns:a16="http://schemas.microsoft.com/office/drawing/2014/main" id="{89300EBE-5DFF-784B-ACF0-7A2008C20BAF}"/>
              </a:ext>
            </a:extLst>
          </p:cNvPr>
          <p:cNvSpPr txBox="1">
            <a:spLocks noChangeArrowheads="1"/>
          </p:cNvSpPr>
          <p:nvPr/>
        </p:nvSpPr>
        <p:spPr bwMode="auto">
          <a:xfrm>
            <a:off x="2438400" y="4474048"/>
            <a:ext cx="15408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prstClr val="white"/>
                </a:solidFill>
                <a:effectLst>
                  <a:outerShdw blurRad="38100" dist="38100" dir="2700000" algn="tl">
                    <a:srgbClr val="000000">
                      <a:alpha val="43137"/>
                    </a:srgbClr>
                  </a:outerShdw>
                </a:effectLst>
              </a:rPr>
              <a:t>250 </a:t>
            </a:r>
            <a:r>
              <a:rPr lang="en-US" altLang="en-US" sz="3600" b="1" dirty="0" err="1">
                <a:solidFill>
                  <a:prstClr val="white"/>
                </a:solidFill>
                <a:effectLst>
                  <a:outerShdw blurRad="38100" dist="38100" dir="2700000" algn="tl">
                    <a:srgbClr val="000000">
                      <a:alpha val="43137"/>
                    </a:srgbClr>
                  </a:outerShdw>
                </a:effectLst>
              </a:rPr>
              <a:t>ms</a:t>
            </a:r>
            <a:endParaRPr lang="en-US" altLang="en-US" sz="3600" b="1" dirty="0">
              <a:solidFill>
                <a:prstClr val="white"/>
              </a:solidFill>
              <a:effectLst>
                <a:outerShdw blurRad="38100" dist="38100" dir="2700000" algn="tl">
                  <a:srgbClr val="000000">
                    <a:alpha val="43137"/>
                  </a:srgbClr>
                </a:outerShdw>
              </a:effectLst>
            </a:endParaRPr>
          </a:p>
        </p:txBody>
      </p:sp>
      <p:sp>
        <p:nvSpPr>
          <p:cNvPr id="3" name="Right Arrow 2"/>
          <p:cNvSpPr/>
          <p:nvPr/>
        </p:nvSpPr>
        <p:spPr>
          <a:xfrm>
            <a:off x="4253045" y="4734299"/>
            <a:ext cx="2923910" cy="386080"/>
          </a:xfrm>
          <a:prstGeom prst="rightArrow">
            <a:avLst/>
          </a:prstGeom>
          <a:solidFill>
            <a:srgbClr val="00B0F0"/>
          </a:solidFill>
          <a:ln>
            <a:noFill/>
          </a:ln>
          <a:effectLst>
            <a:outerShdw blurRad="25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Efferent</a:t>
            </a:r>
          </a:p>
        </p:txBody>
      </p:sp>
      <p:sp>
        <p:nvSpPr>
          <p:cNvPr id="4" name="Left Arrow 3"/>
          <p:cNvSpPr/>
          <p:nvPr/>
        </p:nvSpPr>
        <p:spPr>
          <a:xfrm>
            <a:off x="4065089" y="4531565"/>
            <a:ext cx="2875407" cy="331427"/>
          </a:xfrm>
          <a:prstGeom prst="leftArrow">
            <a:avLst/>
          </a:prstGeom>
          <a:solidFill>
            <a:srgbClr val="FFFF00"/>
          </a:solidFill>
          <a:ln>
            <a:noFill/>
          </a:ln>
          <a:effectLst>
            <a:outerShdw blurRad="25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Afferent</a:t>
            </a:r>
          </a:p>
        </p:txBody>
      </p:sp>
    </p:spTree>
    <p:extLst>
      <p:ext uri="{BB962C8B-B14F-4D97-AF65-F5344CB8AC3E}">
        <p14:creationId xmlns:p14="http://schemas.microsoft.com/office/powerpoint/2010/main" val="20717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ie 3">
            <a:extLst>
              <a:ext uri="{FF2B5EF4-FFF2-40B4-BE49-F238E27FC236}">
                <a16:creationId xmlns:a16="http://schemas.microsoft.com/office/drawing/2014/main" id="{816AB3DF-6B7A-8C4F-BC36-C15AA9637E2D}"/>
              </a:ext>
            </a:extLst>
          </p:cNvPr>
          <p:cNvSpPr/>
          <p:nvPr/>
        </p:nvSpPr>
        <p:spPr>
          <a:xfrm rot="1609006">
            <a:off x="1152588" y="2463916"/>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3" name="Triangle 12">
            <a:extLst>
              <a:ext uri="{FF2B5EF4-FFF2-40B4-BE49-F238E27FC236}">
                <a16:creationId xmlns:a16="http://schemas.microsoft.com/office/drawing/2014/main" id="{7F0A467D-DB10-564E-A3BB-101C666E10D8}"/>
              </a:ext>
            </a:extLst>
          </p:cNvPr>
          <p:cNvSpPr/>
          <p:nvPr/>
        </p:nvSpPr>
        <p:spPr>
          <a:xfrm rot="16200000">
            <a:off x="2224761" y="1305403"/>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2763441" y="2285039"/>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2678258" y="3792578"/>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8" name="Curved Right Arrow 7">
            <a:extLst>
              <a:ext uri="{FF2B5EF4-FFF2-40B4-BE49-F238E27FC236}">
                <a16:creationId xmlns:a16="http://schemas.microsoft.com/office/drawing/2014/main" id="{D985B51A-A404-E043-BE6C-1107E7CC7AD2}"/>
              </a:ext>
            </a:extLst>
          </p:cNvPr>
          <p:cNvSpPr/>
          <p:nvPr/>
        </p:nvSpPr>
        <p:spPr>
          <a:xfrm>
            <a:off x="4480130" y="2435434"/>
            <a:ext cx="1036320" cy="1788160"/>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Box 9">
            <a:extLst>
              <a:ext uri="{FF2B5EF4-FFF2-40B4-BE49-F238E27FC236}">
                <a16:creationId xmlns:a16="http://schemas.microsoft.com/office/drawing/2014/main" id="{123B4E72-51EB-DC44-87A7-AE4833675A94}"/>
              </a:ext>
            </a:extLst>
          </p:cNvPr>
          <p:cNvSpPr txBox="1"/>
          <p:nvPr/>
        </p:nvSpPr>
        <p:spPr>
          <a:xfrm>
            <a:off x="4480130" y="2958779"/>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sp>
        <p:nvSpPr>
          <p:cNvPr id="2" name="TextBox 1"/>
          <p:cNvSpPr txBox="1"/>
          <p:nvPr/>
        </p:nvSpPr>
        <p:spPr>
          <a:xfrm>
            <a:off x="6003968" y="2229511"/>
            <a:ext cx="3037370" cy="2308324"/>
          </a:xfrm>
          <a:prstGeom prst="rect">
            <a:avLst/>
          </a:prstGeom>
          <a:noFill/>
        </p:spPr>
        <p:txBody>
          <a:bodyPr wrap="none" rtlCol="0">
            <a:spAutoFit/>
          </a:bodyPr>
          <a:lstStyle/>
          <a:p>
            <a:pPr algn="ctr"/>
            <a:r>
              <a:rPr lang="en-US" sz="3600" b="1" dirty="0">
                <a:solidFill>
                  <a:schemeClr val="bg1"/>
                </a:solidFill>
              </a:rPr>
              <a:t>Unconditioned</a:t>
            </a:r>
          </a:p>
          <a:p>
            <a:pPr algn="ctr"/>
            <a:r>
              <a:rPr lang="en-US" sz="3600" b="1" i="1" dirty="0">
                <a:solidFill>
                  <a:schemeClr val="bg1"/>
                </a:solidFill>
              </a:rPr>
              <a:t>vs</a:t>
            </a:r>
            <a:r>
              <a:rPr lang="en-US" sz="3600" b="1" dirty="0">
                <a:solidFill>
                  <a:schemeClr val="bg1"/>
                </a:solidFill>
              </a:rPr>
              <a:t>.</a:t>
            </a:r>
          </a:p>
          <a:p>
            <a:pPr algn="ctr"/>
            <a:r>
              <a:rPr lang="en-US" sz="3600" b="1" dirty="0">
                <a:solidFill>
                  <a:schemeClr val="bg1"/>
                </a:solidFill>
              </a:rPr>
              <a:t>Conditioned</a:t>
            </a:r>
          </a:p>
          <a:p>
            <a:pPr algn="ctr"/>
            <a:r>
              <a:rPr lang="en-US" sz="3600" b="1" dirty="0">
                <a:solidFill>
                  <a:schemeClr val="bg1"/>
                </a:solidFill>
              </a:rPr>
              <a:t>Reflexes</a:t>
            </a:r>
          </a:p>
        </p:txBody>
      </p:sp>
    </p:spTree>
    <p:extLst>
      <p:ext uri="{BB962C8B-B14F-4D97-AF65-F5344CB8AC3E}">
        <p14:creationId xmlns:p14="http://schemas.microsoft.com/office/powerpoint/2010/main" val="215167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05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9938" name="Picture 2" descr="reflex - af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45512" y="2312908"/>
            <a:ext cx="1859740" cy="584775"/>
          </a:xfrm>
          <a:prstGeom prst="rect">
            <a:avLst/>
          </a:prstGeom>
          <a:solidFill>
            <a:srgbClr val="FF0000"/>
          </a:solidFill>
          <a:ln w="38100">
            <a:solidFill>
              <a:schemeClr val="tx2"/>
            </a:solidFill>
          </a:ln>
        </p:spPr>
        <p:txBody>
          <a:bodyPr wrap="none" rtlCol="0">
            <a:spAutoFit/>
          </a:bodyPr>
          <a:lstStyle/>
          <a:p>
            <a:r>
              <a:rPr lang="en-US" sz="3200" b="1" dirty="0">
                <a:latin typeface="Calibri" panose="020F0502020204030204" pitchFamily="34" charset="0"/>
              </a:rPr>
              <a:t>ASYSTOLE</a:t>
            </a:r>
          </a:p>
        </p:txBody>
      </p:sp>
      <p:sp>
        <p:nvSpPr>
          <p:cNvPr id="4" name="TextBox 3"/>
          <p:cNvSpPr txBox="1"/>
          <p:nvPr/>
        </p:nvSpPr>
        <p:spPr>
          <a:xfrm>
            <a:off x="1107939" y="2316109"/>
            <a:ext cx="3039999" cy="584775"/>
          </a:xfrm>
          <a:prstGeom prst="rect">
            <a:avLst/>
          </a:prstGeom>
          <a:solidFill>
            <a:schemeClr val="bg1"/>
          </a:solidFill>
          <a:ln w="38100">
            <a:solidFill>
              <a:schemeClr val="tx2"/>
            </a:solidFill>
          </a:ln>
        </p:spPr>
        <p:txBody>
          <a:bodyPr wrap="none" rtlCol="0">
            <a:spAutoFit/>
          </a:bodyPr>
          <a:lstStyle/>
          <a:p>
            <a:r>
              <a:rPr lang="en-US" sz="3200" b="1" dirty="0">
                <a:latin typeface="Calibri" panose="020F0502020204030204" pitchFamily="34" charset="0"/>
              </a:rPr>
              <a:t>Awake, Listening</a:t>
            </a:r>
          </a:p>
        </p:txBody>
      </p:sp>
    </p:spTree>
    <p:extLst>
      <p:ext uri="{BB962C8B-B14F-4D97-AF65-F5344CB8AC3E}">
        <p14:creationId xmlns:p14="http://schemas.microsoft.com/office/powerpoint/2010/main" val="1325299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77A06A9-4E4F-AC47-AEE2-2E82F2A137D6}"/>
              </a:ext>
            </a:extLst>
          </p:cNvPr>
          <p:cNvGrpSpPr/>
          <p:nvPr/>
        </p:nvGrpSpPr>
        <p:grpSpPr>
          <a:xfrm rot="1609006">
            <a:off x="1152588" y="2463916"/>
            <a:ext cx="1645920" cy="1544320"/>
            <a:chOff x="2316480" y="2316480"/>
            <a:chExt cx="1645920" cy="1544320"/>
          </a:xfrm>
        </p:grpSpPr>
        <p:sp>
          <p:nvSpPr>
            <p:cNvPr id="4" name="Pie 3">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Pie 4">
              <a:extLst>
                <a:ext uri="{FF2B5EF4-FFF2-40B4-BE49-F238E27FC236}">
                  <a16:creationId xmlns:a16="http://schemas.microsoft.com/office/drawing/2014/main" id="{2DE9BDE9-A938-E443-B384-D3F4EC26111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a:extLst>
                <a:ext uri="{FF2B5EF4-FFF2-40B4-BE49-F238E27FC236}">
                  <a16:creationId xmlns:a16="http://schemas.microsoft.com/office/drawing/2014/main" id="{68B241CF-622B-6E42-958F-6700E4C7F033}"/>
                </a:ext>
              </a:extLst>
            </p:cNvPr>
            <p:cNvSpPr txBox="1"/>
            <p:nvPr/>
          </p:nvSpPr>
          <p:spPr>
            <a:xfrm rot="19978216">
              <a:off x="2722880" y="2442308"/>
              <a:ext cx="308098" cy="646331"/>
            </a:xfrm>
            <a:prstGeom prst="rect">
              <a:avLst/>
            </a:prstGeom>
            <a:noFill/>
          </p:spPr>
          <p:txBody>
            <a:bodyPr wrap="none" rtlCol="0">
              <a:spAutoFit/>
            </a:bodyPr>
            <a:lstStyle/>
            <a:p>
              <a:r>
                <a:rPr lang="en-US" sz="3600" b="1" dirty="0">
                  <a:solidFill>
                    <a:prstClr val="black"/>
                  </a:solidFill>
                </a:rPr>
                <a:t>I</a:t>
              </a:r>
            </a:p>
          </p:txBody>
        </p:sp>
        <p:sp>
          <p:nvSpPr>
            <p:cNvPr id="7" name="TextBox 6">
              <a:extLst>
                <a:ext uri="{FF2B5EF4-FFF2-40B4-BE49-F238E27FC236}">
                  <a16:creationId xmlns:a16="http://schemas.microsoft.com/office/drawing/2014/main" id="{8126C1DF-90A0-D245-BC9B-DC9CAE8C21E3}"/>
                </a:ext>
              </a:extLst>
            </p:cNvPr>
            <p:cNvSpPr txBox="1"/>
            <p:nvPr/>
          </p:nvSpPr>
          <p:spPr>
            <a:xfrm rot="19978216">
              <a:off x="3030977"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13" name="Triangle 12">
            <a:extLst>
              <a:ext uri="{FF2B5EF4-FFF2-40B4-BE49-F238E27FC236}">
                <a16:creationId xmlns:a16="http://schemas.microsoft.com/office/drawing/2014/main" id="{7F0A467D-DB10-564E-A3BB-101C666E10D8}"/>
              </a:ext>
            </a:extLst>
          </p:cNvPr>
          <p:cNvSpPr/>
          <p:nvPr/>
        </p:nvSpPr>
        <p:spPr>
          <a:xfrm rot="16200000">
            <a:off x="2224761" y="1305403"/>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2763441" y="2285039"/>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2678258" y="3792578"/>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8" name="Curved Right Arrow 7">
            <a:extLst>
              <a:ext uri="{FF2B5EF4-FFF2-40B4-BE49-F238E27FC236}">
                <a16:creationId xmlns:a16="http://schemas.microsoft.com/office/drawing/2014/main" id="{D985B51A-A404-E043-BE6C-1107E7CC7AD2}"/>
              </a:ext>
            </a:extLst>
          </p:cNvPr>
          <p:cNvSpPr/>
          <p:nvPr/>
        </p:nvSpPr>
        <p:spPr>
          <a:xfrm>
            <a:off x="4480130" y="2435434"/>
            <a:ext cx="1036320" cy="1788160"/>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Box 9">
            <a:extLst>
              <a:ext uri="{FF2B5EF4-FFF2-40B4-BE49-F238E27FC236}">
                <a16:creationId xmlns:a16="http://schemas.microsoft.com/office/drawing/2014/main" id="{123B4E72-51EB-DC44-87A7-AE4833675A94}"/>
              </a:ext>
            </a:extLst>
          </p:cNvPr>
          <p:cNvSpPr txBox="1"/>
          <p:nvPr/>
        </p:nvSpPr>
        <p:spPr>
          <a:xfrm>
            <a:off x="4480130" y="2958779"/>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sp>
        <p:nvSpPr>
          <p:cNvPr id="2" name="TextBox 1"/>
          <p:cNvSpPr txBox="1"/>
          <p:nvPr/>
        </p:nvSpPr>
        <p:spPr>
          <a:xfrm>
            <a:off x="1275933" y="1075490"/>
            <a:ext cx="1399229" cy="1200329"/>
          </a:xfrm>
          <a:prstGeom prst="rect">
            <a:avLst/>
          </a:prstGeom>
          <a:noFill/>
        </p:spPr>
        <p:txBody>
          <a:bodyPr wrap="none" rtlCol="0">
            <a:spAutoFit/>
          </a:bodyPr>
          <a:lstStyle/>
          <a:p>
            <a:r>
              <a:rPr lang="en-US" sz="2400" b="1" dirty="0">
                <a:solidFill>
                  <a:srgbClr val="00B0F0"/>
                </a:solidFill>
              </a:rPr>
              <a:t>Internal</a:t>
            </a:r>
          </a:p>
          <a:p>
            <a:r>
              <a:rPr lang="en-US" sz="2400" b="1" dirty="0">
                <a:solidFill>
                  <a:srgbClr val="00B0F0"/>
                </a:solidFill>
              </a:rPr>
              <a:t>Attention</a:t>
            </a:r>
          </a:p>
          <a:p>
            <a:r>
              <a:rPr lang="en-US" sz="2400" b="1" dirty="0">
                <a:solidFill>
                  <a:srgbClr val="00B0F0"/>
                </a:solidFill>
              </a:rPr>
              <a:t>Network</a:t>
            </a:r>
          </a:p>
        </p:txBody>
      </p:sp>
      <p:sp>
        <p:nvSpPr>
          <p:cNvPr id="14" name="TextBox 13"/>
          <p:cNvSpPr txBox="1"/>
          <p:nvPr/>
        </p:nvSpPr>
        <p:spPr>
          <a:xfrm>
            <a:off x="1275933" y="4175107"/>
            <a:ext cx="1399229" cy="1200329"/>
          </a:xfrm>
          <a:prstGeom prst="rect">
            <a:avLst/>
          </a:prstGeom>
          <a:noFill/>
        </p:spPr>
        <p:txBody>
          <a:bodyPr wrap="none" rtlCol="0">
            <a:spAutoFit/>
          </a:bodyPr>
          <a:lstStyle/>
          <a:p>
            <a:r>
              <a:rPr lang="en-US" sz="2400" b="1" dirty="0">
                <a:solidFill>
                  <a:srgbClr val="FFFF00"/>
                </a:solidFill>
              </a:rPr>
              <a:t>External</a:t>
            </a:r>
          </a:p>
          <a:p>
            <a:r>
              <a:rPr lang="en-US" sz="2400" b="1" dirty="0">
                <a:solidFill>
                  <a:srgbClr val="FFFF00"/>
                </a:solidFill>
              </a:rPr>
              <a:t>Attention</a:t>
            </a:r>
          </a:p>
          <a:p>
            <a:r>
              <a:rPr lang="en-US" sz="2400" b="1" dirty="0">
                <a:solidFill>
                  <a:srgbClr val="FFFF00"/>
                </a:solidFill>
              </a:rPr>
              <a:t>Network</a:t>
            </a:r>
          </a:p>
        </p:txBody>
      </p:sp>
    </p:spTree>
    <p:extLst>
      <p:ext uri="{BB962C8B-B14F-4D97-AF65-F5344CB8AC3E}">
        <p14:creationId xmlns:p14="http://schemas.microsoft.com/office/powerpoint/2010/main" val="2168254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1CD3B19-9BD9-8E4C-8013-2BAF38329215}"/>
              </a:ext>
            </a:extLst>
          </p:cNvPr>
          <p:cNvGrpSpPr/>
          <p:nvPr/>
        </p:nvGrpSpPr>
        <p:grpSpPr>
          <a:xfrm>
            <a:off x="508498" y="3095464"/>
            <a:ext cx="768488" cy="321013"/>
            <a:chOff x="992220" y="1624519"/>
            <a:chExt cx="768488" cy="321013"/>
          </a:xfrm>
        </p:grpSpPr>
        <p:sp>
          <p:nvSpPr>
            <p:cNvPr id="18" name="Rectangle 17">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8">
            <a:extLst>
              <a:ext uri="{FF2B5EF4-FFF2-40B4-BE49-F238E27FC236}">
                <a16:creationId xmlns:a16="http://schemas.microsoft.com/office/drawing/2014/main" id="{277A06A9-4E4F-AC47-AEE2-2E82F2A137D6}"/>
              </a:ext>
            </a:extLst>
          </p:cNvPr>
          <p:cNvGrpSpPr/>
          <p:nvPr/>
        </p:nvGrpSpPr>
        <p:grpSpPr>
          <a:xfrm rot="1609006">
            <a:off x="1148103" y="2464987"/>
            <a:ext cx="1654893" cy="1562071"/>
            <a:chOff x="2316480" y="2316480"/>
            <a:chExt cx="1654893" cy="1562071"/>
          </a:xfrm>
        </p:grpSpPr>
        <p:sp>
          <p:nvSpPr>
            <p:cNvPr id="4" name="Pie 3">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Pie 4">
              <a:extLst>
                <a:ext uri="{FF2B5EF4-FFF2-40B4-BE49-F238E27FC236}">
                  <a16:creationId xmlns:a16="http://schemas.microsoft.com/office/drawing/2014/main" id="{2DE9BDE9-A938-E443-B384-D3F4EC26111A}"/>
                </a:ext>
              </a:extLst>
            </p:cNvPr>
            <p:cNvSpPr/>
            <p:nvPr/>
          </p:nvSpPr>
          <p:spPr>
            <a:xfrm>
              <a:off x="2325453" y="2334231"/>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a:extLst>
                <a:ext uri="{FF2B5EF4-FFF2-40B4-BE49-F238E27FC236}">
                  <a16:creationId xmlns:a16="http://schemas.microsoft.com/office/drawing/2014/main" id="{68B241CF-622B-6E42-958F-6700E4C7F033}"/>
                </a:ext>
              </a:extLst>
            </p:cNvPr>
            <p:cNvSpPr txBox="1"/>
            <p:nvPr/>
          </p:nvSpPr>
          <p:spPr>
            <a:xfrm rot="19978216">
              <a:off x="2722880" y="2442309"/>
              <a:ext cx="308098" cy="646331"/>
            </a:xfrm>
            <a:prstGeom prst="rect">
              <a:avLst/>
            </a:prstGeom>
            <a:noFill/>
          </p:spPr>
          <p:txBody>
            <a:bodyPr wrap="none" rtlCol="0">
              <a:spAutoFit/>
            </a:bodyPr>
            <a:lstStyle/>
            <a:p>
              <a:r>
                <a:rPr lang="en-US" sz="3600" b="1" dirty="0">
                  <a:solidFill>
                    <a:prstClr val="black"/>
                  </a:solidFill>
                </a:rPr>
                <a:t>I</a:t>
              </a:r>
            </a:p>
          </p:txBody>
        </p:sp>
        <p:sp>
          <p:nvSpPr>
            <p:cNvPr id="7" name="TextBox 6">
              <a:extLst>
                <a:ext uri="{FF2B5EF4-FFF2-40B4-BE49-F238E27FC236}">
                  <a16:creationId xmlns:a16="http://schemas.microsoft.com/office/drawing/2014/main" id="{8126C1DF-90A0-D245-BC9B-DC9CAE8C21E3}"/>
                </a:ext>
              </a:extLst>
            </p:cNvPr>
            <p:cNvSpPr txBox="1"/>
            <p:nvPr/>
          </p:nvSpPr>
          <p:spPr>
            <a:xfrm rot="19978216">
              <a:off x="3030978"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13" name="Triangle 12">
            <a:extLst>
              <a:ext uri="{FF2B5EF4-FFF2-40B4-BE49-F238E27FC236}">
                <a16:creationId xmlns:a16="http://schemas.microsoft.com/office/drawing/2014/main" id="{7F0A467D-DB10-564E-A3BB-101C666E10D8}"/>
              </a:ext>
            </a:extLst>
          </p:cNvPr>
          <p:cNvSpPr/>
          <p:nvPr/>
        </p:nvSpPr>
        <p:spPr>
          <a:xfrm rot="16200000">
            <a:off x="2224761" y="1305403"/>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2763441" y="2285039"/>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2678258" y="3792578"/>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8" name="Curved Right Arrow 7">
            <a:extLst>
              <a:ext uri="{FF2B5EF4-FFF2-40B4-BE49-F238E27FC236}">
                <a16:creationId xmlns:a16="http://schemas.microsoft.com/office/drawing/2014/main" id="{D985B51A-A404-E043-BE6C-1107E7CC7AD2}"/>
              </a:ext>
            </a:extLst>
          </p:cNvPr>
          <p:cNvSpPr/>
          <p:nvPr/>
        </p:nvSpPr>
        <p:spPr>
          <a:xfrm>
            <a:off x="4480130" y="2435434"/>
            <a:ext cx="1036320" cy="1788160"/>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Box 9">
            <a:extLst>
              <a:ext uri="{FF2B5EF4-FFF2-40B4-BE49-F238E27FC236}">
                <a16:creationId xmlns:a16="http://schemas.microsoft.com/office/drawing/2014/main" id="{123B4E72-51EB-DC44-87A7-AE4833675A94}"/>
              </a:ext>
            </a:extLst>
          </p:cNvPr>
          <p:cNvSpPr txBox="1"/>
          <p:nvPr/>
        </p:nvSpPr>
        <p:spPr>
          <a:xfrm>
            <a:off x="4480130" y="2958779"/>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sp>
        <p:nvSpPr>
          <p:cNvPr id="20" name="TextBox 19"/>
          <p:cNvSpPr txBox="1"/>
          <p:nvPr/>
        </p:nvSpPr>
        <p:spPr>
          <a:xfrm>
            <a:off x="248" y="2558669"/>
            <a:ext cx="1262782" cy="430887"/>
          </a:xfrm>
          <a:prstGeom prst="rect">
            <a:avLst/>
          </a:prstGeom>
          <a:noFill/>
        </p:spPr>
        <p:txBody>
          <a:bodyPr wrap="none" rtlCol="0">
            <a:spAutoFit/>
          </a:bodyPr>
          <a:lstStyle/>
          <a:p>
            <a:r>
              <a:rPr lang="en-US" sz="2200" b="1" dirty="0">
                <a:solidFill>
                  <a:srgbClr val="FF0000"/>
                </a:solidFill>
              </a:rPr>
              <a:t>Intention</a:t>
            </a:r>
          </a:p>
        </p:txBody>
      </p:sp>
      <p:sp>
        <p:nvSpPr>
          <p:cNvPr id="2" name="TextBox 1"/>
          <p:cNvSpPr txBox="1"/>
          <p:nvPr/>
        </p:nvSpPr>
        <p:spPr>
          <a:xfrm>
            <a:off x="261069" y="5777653"/>
            <a:ext cx="8767785" cy="461665"/>
          </a:xfrm>
          <a:prstGeom prst="rect">
            <a:avLst/>
          </a:prstGeom>
          <a:noFill/>
        </p:spPr>
        <p:txBody>
          <a:bodyPr wrap="none" rtlCol="0">
            <a:spAutoFit/>
          </a:bodyPr>
          <a:lstStyle/>
          <a:p>
            <a:r>
              <a:rPr lang="en-US" sz="2400" b="1" dirty="0">
                <a:solidFill>
                  <a:srgbClr val="FF0000"/>
                </a:solidFill>
              </a:rPr>
              <a:t>Intention </a:t>
            </a:r>
            <a:r>
              <a:rPr lang="en-US" sz="2400" b="1" dirty="0">
                <a:solidFill>
                  <a:schemeClr val="bg1"/>
                </a:solidFill>
              </a:rPr>
              <a:t>= Volitional control of what would otherwise be reflexive.</a:t>
            </a:r>
          </a:p>
        </p:txBody>
      </p:sp>
    </p:spTree>
    <p:extLst>
      <p:ext uri="{BB962C8B-B14F-4D97-AF65-F5344CB8AC3E}">
        <p14:creationId xmlns:p14="http://schemas.microsoft.com/office/powerpoint/2010/main" val="542237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1CD3B19-9BD9-8E4C-8013-2BAF38329215}"/>
              </a:ext>
            </a:extLst>
          </p:cNvPr>
          <p:cNvGrpSpPr/>
          <p:nvPr/>
        </p:nvGrpSpPr>
        <p:grpSpPr>
          <a:xfrm>
            <a:off x="508498" y="3095464"/>
            <a:ext cx="768488" cy="321013"/>
            <a:chOff x="992220" y="1624519"/>
            <a:chExt cx="768488" cy="321013"/>
          </a:xfrm>
        </p:grpSpPr>
        <p:sp>
          <p:nvSpPr>
            <p:cNvPr id="18" name="Rectangle 17">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8">
            <a:extLst>
              <a:ext uri="{FF2B5EF4-FFF2-40B4-BE49-F238E27FC236}">
                <a16:creationId xmlns:a16="http://schemas.microsoft.com/office/drawing/2014/main" id="{277A06A9-4E4F-AC47-AEE2-2E82F2A137D6}"/>
              </a:ext>
            </a:extLst>
          </p:cNvPr>
          <p:cNvGrpSpPr/>
          <p:nvPr/>
        </p:nvGrpSpPr>
        <p:grpSpPr>
          <a:xfrm rot="1609006">
            <a:off x="1152588" y="2463916"/>
            <a:ext cx="1645920" cy="1544320"/>
            <a:chOff x="2316480" y="2316480"/>
            <a:chExt cx="1645920" cy="1544320"/>
          </a:xfrm>
        </p:grpSpPr>
        <p:sp>
          <p:nvSpPr>
            <p:cNvPr id="4" name="Pie 3">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Pie 4">
              <a:extLst>
                <a:ext uri="{FF2B5EF4-FFF2-40B4-BE49-F238E27FC236}">
                  <a16:creationId xmlns:a16="http://schemas.microsoft.com/office/drawing/2014/main" id="{2DE9BDE9-A938-E443-B384-D3F4EC26111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a:extLst>
                <a:ext uri="{FF2B5EF4-FFF2-40B4-BE49-F238E27FC236}">
                  <a16:creationId xmlns:a16="http://schemas.microsoft.com/office/drawing/2014/main" id="{68B241CF-622B-6E42-958F-6700E4C7F033}"/>
                </a:ext>
              </a:extLst>
            </p:cNvPr>
            <p:cNvSpPr txBox="1"/>
            <p:nvPr/>
          </p:nvSpPr>
          <p:spPr>
            <a:xfrm rot="19978216">
              <a:off x="2722880" y="2442308"/>
              <a:ext cx="308098" cy="646331"/>
            </a:xfrm>
            <a:prstGeom prst="rect">
              <a:avLst/>
            </a:prstGeom>
            <a:noFill/>
          </p:spPr>
          <p:txBody>
            <a:bodyPr wrap="none" rtlCol="0">
              <a:spAutoFit/>
            </a:bodyPr>
            <a:lstStyle/>
            <a:p>
              <a:r>
                <a:rPr lang="en-US" sz="3600" b="1" dirty="0">
                  <a:solidFill>
                    <a:prstClr val="black"/>
                  </a:solidFill>
                </a:rPr>
                <a:t>I</a:t>
              </a:r>
            </a:p>
          </p:txBody>
        </p:sp>
        <p:sp>
          <p:nvSpPr>
            <p:cNvPr id="7" name="TextBox 6">
              <a:extLst>
                <a:ext uri="{FF2B5EF4-FFF2-40B4-BE49-F238E27FC236}">
                  <a16:creationId xmlns:a16="http://schemas.microsoft.com/office/drawing/2014/main" id="{8126C1DF-90A0-D245-BC9B-DC9CAE8C21E3}"/>
                </a:ext>
              </a:extLst>
            </p:cNvPr>
            <p:cNvSpPr txBox="1"/>
            <p:nvPr/>
          </p:nvSpPr>
          <p:spPr>
            <a:xfrm rot="19978216">
              <a:off x="3030977"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13" name="Triangle 12">
            <a:extLst>
              <a:ext uri="{FF2B5EF4-FFF2-40B4-BE49-F238E27FC236}">
                <a16:creationId xmlns:a16="http://schemas.microsoft.com/office/drawing/2014/main" id="{7F0A467D-DB10-564E-A3BB-101C666E10D8}"/>
              </a:ext>
            </a:extLst>
          </p:cNvPr>
          <p:cNvSpPr/>
          <p:nvPr/>
        </p:nvSpPr>
        <p:spPr>
          <a:xfrm rot="16200000">
            <a:off x="2224761" y="1305403"/>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2763441" y="2285039"/>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2678258" y="3792578"/>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8" name="Curved Right Arrow 7">
            <a:extLst>
              <a:ext uri="{FF2B5EF4-FFF2-40B4-BE49-F238E27FC236}">
                <a16:creationId xmlns:a16="http://schemas.microsoft.com/office/drawing/2014/main" id="{D985B51A-A404-E043-BE6C-1107E7CC7AD2}"/>
              </a:ext>
            </a:extLst>
          </p:cNvPr>
          <p:cNvSpPr/>
          <p:nvPr/>
        </p:nvSpPr>
        <p:spPr>
          <a:xfrm>
            <a:off x="4480130" y="2435434"/>
            <a:ext cx="1036320" cy="1788160"/>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Box 9">
            <a:extLst>
              <a:ext uri="{FF2B5EF4-FFF2-40B4-BE49-F238E27FC236}">
                <a16:creationId xmlns:a16="http://schemas.microsoft.com/office/drawing/2014/main" id="{123B4E72-51EB-DC44-87A7-AE4833675A94}"/>
              </a:ext>
            </a:extLst>
          </p:cNvPr>
          <p:cNvSpPr txBox="1"/>
          <p:nvPr/>
        </p:nvSpPr>
        <p:spPr>
          <a:xfrm>
            <a:off x="4480130" y="2958779"/>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sp>
        <p:nvSpPr>
          <p:cNvPr id="2" name="Up Arrow 1"/>
          <p:cNvSpPr/>
          <p:nvPr/>
        </p:nvSpPr>
        <p:spPr>
          <a:xfrm rot="19920498">
            <a:off x="1280394" y="2088452"/>
            <a:ext cx="364007" cy="46736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8972621">
            <a:off x="2324481" y="3911943"/>
            <a:ext cx="364007" cy="46736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rot="13530931">
            <a:off x="1121722" y="3724789"/>
            <a:ext cx="364007" cy="46736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rot="2385974">
            <a:off x="2434578" y="2201754"/>
            <a:ext cx="364007" cy="46736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164062" y="1342377"/>
            <a:ext cx="2752677" cy="3970318"/>
          </a:xfrm>
          <a:prstGeom prst="rect">
            <a:avLst/>
          </a:prstGeom>
          <a:noFill/>
        </p:spPr>
        <p:txBody>
          <a:bodyPr wrap="none" rtlCol="0">
            <a:spAutoFit/>
          </a:bodyPr>
          <a:lstStyle/>
          <a:p>
            <a:pPr algn="ctr"/>
            <a:r>
              <a:rPr lang="en-US" sz="3600" b="1" dirty="0">
                <a:solidFill>
                  <a:schemeClr val="bg1"/>
                </a:solidFill>
              </a:rPr>
              <a:t>Planned</a:t>
            </a:r>
          </a:p>
          <a:p>
            <a:pPr algn="ctr"/>
            <a:r>
              <a:rPr lang="en-US" sz="3600" b="1" dirty="0">
                <a:solidFill>
                  <a:schemeClr val="bg1"/>
                </a:solidFill>
              </a:rPr>
              <a:t>or</a:t>
            </a:r>
          </a:p>
          <a:p>
            <a:pPr algn="ctr"/>
            <a:r>
              <a:rPr lang="en-US" sz="3600" b="1" dirty="0">
                <a:solidFill>
                  <a:schemeClr val="bg1"/>
                </a:solidFill>
              </a:rPr>
              <a:t>Reflexive</a:t>
            </a:r>
          </a:p>
          <a:p>
            <a:pPr algn="ctr"/>
            <a:r>
              <a:rPr lang="en-US" sz="3600" b="1" dirty="0">
                <a:solidFill>
                  <a:schemeClr val="bg1"/>
                </a:solidFill>
              </a:rPr>
              <a:t>Motor</a:t>
            </a:r>
          </a:p>
          <a:p>
            <a:pPr algn="ctr"/>
            <a:r>
              <a:rPr lang="en-US" sz="3600" b="1" dirty="0">
                <a:solidFill>
                  <a:schemeClr val="bg1"/>
                </a:solidFill>
              </a:rPr>
              <a:t>(</a:t>
            </a:r>
            <a:r>
              <a:rPr lang="en-US" sz="3600" b="1" dirty="0">
                <a:solidFill>
                  <a:srgbClr val="FF0000"/>
                </a:solidFill>
              </a:rPr>
              <a:t>translational</a:t>
            </a:r>
          </a:p>
          <a:p>
            <a:pPr algn="ctr"/>
            <a:r>
              <a:rPr lang="en-US" sz="3600" b="1" dirty="0">
                <a:solidFill>
                  <a:schemeClr val="bg1"/>
                </a:solidFill>
              </a:rPr>
              <a:t>or</a:t>
            </a:r>
          </a:p>
          <a:p>
            <a:pPr algn="ctr"/>
            <a:r>
              <a:rPr lang="en-US" sz="3600" b="1" dirty="0">
                <a:solidFill>
                  <a:schemeClr val="bg1"/>
                </a:solidFill>
              </a:rPr>
              <a:t>rotational)</a:t>
            </a:r>
          </a:p>
        </p:txBody>
      </p:sp>
    </p:spTree>
    <p:extLst>
      <p:ext uri="{BB962C8B-B14F-4D97-AF65-F5344CB8AC3E}">
        <p14:creationId xmlns:p14="http://schemas.microsoft.com/office/powerpoint/2010/main" val="542237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ircular Arrow 1"/>
          <p:cNvSpPr/>
          <p:nvPr/>
        </p:nvSpPr>
        <p:spPr>
          <a:xfrm rot="16761781" flipH="1">
            <a:off x="157250" y="1449757"/>
            <a:ext cx="3443904" cy="3664373"/>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9" name="Group 8">
            <a:extLst>
              <a:ext uri="{FF2B5EF4-FFF2-40B4-BE49-F238E27FC236}">
                <a16:creationId xmlns:a16="http://schemas.microsoft.com/office/drawing/2014/main" id="{277A06A9-4E4F-AC47-AEE2-2E82F2A137D6}"/>
              </a:ext>
            </a:extLst>
          </p:cNvPr>
          <p:cNvGrpSpPr/>
          <p:nvPr/>
        </p:nvGrpSpPr>
        <p:grpSpPr>
          <a:xfrm rot="1609006">
            <a:off x="1551031" y="2560209"/>
            <a:ext cx="717183" cy="1355577"/>
            <a:chOff x="2722880" y="2442308"/>
            <a:chExt cx="717183" cy="1355577"/>
          </a:xfrm>
        </p:grpSpPr>
        <p:sp>
          <p:nvSpPr>
            <p:cNvPr id="6" name="TextBox 5">
              <a:extLst>
                <a:ext uri="{FF2B5EF4-FFF2-40B4-BE49-F238E27FC236}">
                  <a16:creationId xmlns:a16="http://schemas.microsoft.com/office/drawing/2014/main" id="{68B241CF-622B-6E42-958F-6700E4C7F033}"/>
                </a:ext>
              </a:extLst>
            </p:cNvPr>
            <p:cNvSpPr txBox="1"/>
            <p:nvPr/>
          </p:nvSpPr>
          <p:spPr>
            <a:xfrm rot="19978216">
              <a:off x="2722880" y="2442308"/>
              <a:ext cx="308098" cy="646331"/>
            </a:xfrm>
            <a:prstGeom prst="rect">
              <a:avLst/>
            </a:prstGeom>
            <a:noFill/>
          </p:spPr>
          <p:txBody>
            <a:bodyPr wrap="none" rtlCol="0">
              <a:spAutoFit/>
            </a:bodyPr>
            <a:lstStyle/>
            <a:p>
              <a:r>
                <a:rPr lang="en-US" sz="3600" b="1" dirty="0">
                  <a:solidFill>
                    <a:prstClr val="black"/>
                  </a:solidFill>
                </a:rPr>
                <a:t>I</a:t>
              </a:r>
            </a:p>
          </p:txBody>
        </p:sp>
        <p:sp>
          <p:nvSpPr>
            <p:cNvPr id="7" name="TextBox 6">
              <a:extLst>
                <a:ext uri="{FF2B5EF4-FFF2-40B4-BE49-F238E27FC236}">
                  <a16:creationId xmlns:a16="http://schemas.microsoft.com/office/drawing/2014/main" id="{8126C1DF-90A0-D245-BC9B-DC9CAE8C21E3}"/>
                </a:ext>
              </a:extLst>
            </p:cNvPr>
            <p:cNvSpPr txBox="1"/>
            <p:nvPr/>
          </p:nvSpPr>
          <p:spPr>
            <a:xfrm rot="19978216">
              <a:off x="3030977"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10" name="TextBox 9">
            <a:extLst>
              <a:ext uri="{FF2B5EF4-FFF2-40B4-BE49-F238E27FC236}">
                <a16:creationId xmlns:a16="http://schemas.microsoft.com/office/drawing/2014/main" id="{123B4E72-51EB-DC44-87A7-AE4833675A94}"/>
              </a:ext>
            </a:extLst>
          </p:cNvPr>
          <p:cNvSpPr txBox="1"/>
          <p:nvPr/>
        </p:nvSpPr>
        <p:spPr>
          <a:xfrm>
            <a:off x="4480130" y="2958779"/>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sp>
        <p:nvSpPr>
          <p:cNvPr id="20" name="TextBox 19"/>
          <p:cNvSpPr txBox="1"/>
          <p:nvPr/>
        </p:nvSpPr>
        <p:spPr>
          <a:xfrm>
            <a:off x="6164062" y="1342377"/>
            <a:ext cx="2752677" cy="3970318"/>
          </a:xfrm>
          <a:prstGeom prst="rect">
            <a:avLst/>
          </a:prstGeom>
          <a:noFill/>
        </p:spPr>
        <p:txBody>
          <a:bodyPr wrap="none" rtlCol="0">
            <a:spAutoFit/>
          </a:bodyPr>
          <a:lstStyle/>
          <a:p>
            <a:pPr algn="ctr"/>
            <a:r>
              <a:rPr lang="en-US" sz="3600" b="1" dirty="0">
                <a:solidFill>
                  <a:prstClr val="white"/>
                </a:solidFill>
              </a:rPr>
              <a:t>Planned</a:t>
            </a:r>
          </a:p>
          <a:p>
            <a:pPr algn="ctr"/>
            <a:r>
              <a:rPr lang="en-US" sz="3600" b="1" dirty="0">
                <a:solidFill>
                  <a:prstClr val="white"/>
                </a:solidFill>
              </a:rPr>
              <a:t>or</a:t>
            </a:r>
          </a:p>
          <a:p>
            <a:pPr algn="ctr"/>
            <a:r>
              <a:rPr lang="en-US" sz="3600" b="1" dirty="0">
                <a:solidFill>
                  <a:prstClr val="white"/>
                </a:solidFill>
              </a:rPr>
              <a:t>Reflexive</a:t>
            </a:r>
          </a:p>
          <a:p>
            <a:pPr algn="ctr"/>
            <a:r>
              <a:rPr lang="en-US" sz="3600" b="1" dirty="0">
                <a:solidFill>
                  <a:prstClr val="white"/>
                </a:solidFill>
              </a:rPr>
              <a:t>Motor</a:t>
            </a:r>
          </a:p>
          <a:p>
            <a:pPr algn="ctr"/>
            <a:r>
              <a:rPr lang="en-US" sz="3600" b="1" dirty="0">
                <a:solidFill>
                  <a:prstClr val="white"/>
                </a:solidFill>
              </a:rPr>
              <a:t>(translational</a:t>
            </a:r>
          </a:p>
          <a:p>
            <a:pPr algn="ctr"/>
            <a:r>
              <a:rPr lang="en-US" sz="3600" b="1" dirty="0">
                <a:solidFill>
                  <a:prstClr val="white"/>
                </a:solidFill>
              </a:rPr>
              <a:t>or</a:t>
            </a:r>
          </a:p>
          <a:p>
            <a:pPr algn="ctr"/>
            <a:r>
              <a:rPr lang="en-US" sz="3600" b="1" dirty="0">
                <a:solidFill>
                  <a:srgbClr val="FF0000"/>
                </a:solidFill>
              </a:rPr>
              <a:t>rotational</a:t>
            </a:r>
            <a:r>
              <a:rPr lang="en-US" sz="3600" b="1" dirty="0">
                <a:solidFill>
                  <a:prstClr val="white"/>
                </a:solidFill>
              </a:rPr>
              <a:t>)</a:t>
            </a:r>
          </a:p>
        </p:txBody>
      </p:sp>
      <p:grpSp>
        <p:nvGrpSpPr>
          <p:cNvPr id="21" name="Group 20"/>
          <p:cNvGrpSpPr/>
          <p:nvPr/>
        </p:nvGrpSpPr>
        <p:grpSpPr>
          <a:xfrm>
            <a:off x="508498" y="1554615"/>
            <a:ext cx="5539012" cy="3545841"/>
            <a:chOff x="508498" y="1554615"/>
            <a:chExt cx="5539012" cy="3545841"/>
          </a:xfrm>
        </p:grpSpPr>
        <p:grpSp>
          <p:nvGrpSpPr>
            <p:cNvPr id="22" name="Group 21">
              <a:extLst>
                <a:ext uri="{FF2B5EF4-FFF2-40B4-BE49-F238E27FC236}">
                  <a16:creationId xmlns:a16="http://schemas.microsoft.com/office/drawing/2014/main" id="{21CD3B19-9BD9-8E4C-8013-2BAF38329215}"/>
                </a:ext>
              </a:extLst>
            </p:cNvPr>
            <p:cNvGrpSpPr/>
            <p:nvPr/>
          </p:nvGrpSpPr>
          <p:grpSpPr>
            <a:xfrm>
              <a:off x="508498" y="3095464"/>
              <a:ext cx="768488" cy="321013"/>
              <a:chOff x="992220" y="1624519"/>
              <a:chExt cx="768488" cy="321013"/>
            </a:xfrm>
            <a:effectLst>
              <a:outerShdw blurRad="50800" dist="76200" dir="8100000" algn="tr" rotWithShape="0">
                <a:prstClr val="black">
                  <a:alpha val="40000"/>
                </a:prstClr>
              </a:outerShdw>
            </a:effectLst>
          </p:grpSpPr>
          <p:sp>
            <p:nvSpPr>
              <p:cNvPr id="33" name="Rectangle 32">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3" name="Group 22">
              <a:extLst>
                <a:ext uri="{FF2B5EF4-FFF2-40B4-BE49-F238E27FC236}">
                  <a16:creationId xmlns:a16="http://schemas.microsoft.com/office/drawing/2014/main" id="{277A06A9-4E4F-AC47-AEE2-2E82F2A137D6}"/>
                </a:ext>
              </a:extLst>
            </p:cNvPr>
            <p:cNvGrpSpPr/>
            <p:nvPr/>
          </p:nvGrpSpPr>
          <p:grpSpPr>
            <a:xfrm rot="1609006">
              <a:off x="1152588" y="2463916"/>
              <a:ext cx="1645920" cy="1544320"/>
              <a:chOff x="2316480" y="2316480"/>
              <a:chExt cx="1645920" cy="1544320"/>
            </a:xfrm>
          </p:grpSpPr>
          <p:sp>
            <p:nvSpPr>
              <p:cNvPr id="29" name="Pie 28">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0" name="Pie 29">
                <a:extLst>
                  <a:ext uri="{FF2B5EF4-FFF2-40B4-BE49-F238E27FC236}">
                    <a16:creationId xmlns:a16="http://schemas.microsoft.com/office/drawing/2014/main" id="{2DE9BDE9-A938-E443-B384-D3F4EC26111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1" name="TextBox 30">
                <a:extLst>
                  <a:ext uri="{FF2B5EF4-FFF2-40B4-BE49-F238E27FC236}">
                    <a16:creationId xmlns:a16="http://schemas.microsoft.com/office/drawing/2014/main" id="{68B241CF-622B-6E42-958F-6700E4C7F033}"/>
                  </a:ext>
                </a:extLst>
              </p:cNvPr>
              <p:cNvSpPr txBox="1"/>
              <p:nvPr/>
            </p:nvSpPr>
            <p:spPr>
              <a:xfrm rot="19978216">
                <a:off x="2722880" y="2442308"/>
                <a:ext cx="308098" cy="646331"/>
              </a:xfrm>
              <a:prstGeom prst="rect">
                <a:avLst/>
              </a:prstGeom>
              <a:noFill/>
            </p:spPr>
            <p:txBody>
              <a:bodyPr wrap="none" rtlCol="0">
                <a:spAutoFit/>
              </a:bodyPr>
              <a:lstStyle/>
              <a:p>
                <a:r>
                  <a:rPr lang="en-US" sz="3600" b="1" dirty="0">
                    <a:solidFill>
                      <a:prstClr val="black"/>
                    </a:solidFill>
                  </a:rPr>
                  <a:t>I</a:t>
                </a:r>
              </a:p>
            </p:txBody>
          </p:sp>
          <p:sp>
            <p:nvSpPr>
              <p:cNvPr id="32" name="TextBox 31">
                <a:extLst>
                  <a:ext uri="{FF2B5EF4-FFF2-40B4-BE49-F238E27FC236}">
                    <a16:creationId xmlns:a16="http://schemas.microsoft.com/office/drawing/2014/main" id="{8126C1DF-90A0-D245-BC9B-DC9CAE8C21E3}"/>
                  </a:ext>
                </a:extLst>
              </p:cNvPr>
              <p:cNvSpPr txBox="1"/>
              <p:nvPr/>
            </p:nvSpPr>
            <p:spPr>
              <a:xfrm rot="19978216">
                <a:off x="3030977"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24" name="Triangle 12">
              <a:extLst>
                <a:ext uri="{FF2B5EF4-FFF2-40B4-BE49-F238E27FC236}">
                  <a16:creationId xmlns:a16="http://schemas.microsoft.com/office/drawing/2014/main" id="{7F0A467D-DB10-564E-A3BB-101C666E10D8}"/>
                </a:ext>
              </a:extLst>
            </p:cNvPr>
            <p:cNvSpPr/>
            <p:nvPr/>
          </p:nvSpPr>
          <p:spPr>
            <a:xfrm rot="16200000">
              <a:off x="2224761" y="1305403"/>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Left Arrow 24">
              <a:extLst>
                <a:ext uri="{FF2B5EF4-FFF2-40B4-BE49-F238E27FC236}">
                  <a16:creationId xmlns:a16="http://schemas.microsoft.com/office/drawing/2014/main" id="{2A54615F-35BC-2547-B787-C8B651E4D473}"/>
                </a:ext>
              </a:extLst>
            </p:cNvPr>
            <p:cNvSpPr/>
            <p:nvPr/>
          </p:nvSpPr>
          <p:spPr>
            <a:xfrm rot="20207654">
              <a:off x="2763441" y="2285039"/>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Afferent</a:t>
              </a:r>
            </a:p>
          </p:txBody>
        </p:sp>
        <p:sp>
          <p:nvSpPr>
            <p:cNvPr id="26" name="Right Arrow 25">
              <a:extLst>
                <a:ext uri="{FF2B5EF4-FFF2-40B4-BE49-F238E27FC236}">
                  <a16:creationId xmlns:a16="http://schemas.microsoft.com/office/drawing/2014/main" id="{5EF7D40F-2FDC-FE4B-A283-3F2E350A019A}"/>
                </a:ext>
              </a:extLst>
            </p:cNvPr>
            <p:cNvSpPr/>
            <p:nvPr/>
          </p:nvSpPr>
          <p:spPr>
            <a:xfrm rot="1382331">
              <a:off x="2678258" y="3792578"/>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27" name="Curved Right Arrow 26">
              <a:extLst>
                <a:ext uri="{FF2B5EF4-FFF2-40B4-BE49-F238E27FC236}">
                  <a16:creationId xmlns:a16="http://schemas.microsoft.com/office/drawing/2014/main" id="{D985B51A-A404-E043-BE6C-1107E7CC7AD2}"/>
                </a:ext>
              </a:extLst>
            </p:cNvPr>
            <p:cNvSpPr/>
            <p:nvPr/>
          </p:nvSpPr>
          <p:spPr>
            <a:xfrm>
              <a:off x="4480130" y="2435434"/>
              <a:ext cx="1036320" cy="1788160"/>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8" name="TextBox 27">
              <a:extLst>
                <a:ext uri="{FF2B5EF4-FFF2-40B4-BE49-F238E27FC236}">
                  <a16:creationId xmlns:a16="http://schemas.microsoft.com/office/drawing/2014/main" id="{123B4E72-51EB-DC44-87A7-AE4833675A94}"/>
                </a:ext>
              </a:extLst>
            </p:cNvPr>
            <p:cNvSpPr txBox="1"/>
            <p:nvPr/>
          </p:nvSpPr>
          <p:spPr>
            <a:xfrm>
              <a:off x="4480130" y="2958779"/>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grpSp>
      <p:sp>
        <p:nvSpPr>
          <p:cNvPr id="49" name="Circular Arrow 48"/>
          <p:cNvSpPr/>
          <p:nvPr/>
        </p:nvSpPr>
        <p:spPr>
          <a:xfrm rot="15262092" flipH="1">
            <a:off x="157249" y="1403889"/>
            <a:ext cx="3443904" cy="3664373"/>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35" name="Group 34"/>
          <p:cNvGrpSpPr/>
          <p:nvPr/>
        </p:nvGrpSpPr>
        <p:grpSpPr>
          <a:xfrm rot="20135495">
            <a:off x="459889" y="986008"/>
            <a:ext cx="5539012" cy="3545841"/>
            <a:chOff x="508498" y="1554615"/>
            <a:chExt cx="5539012" cy="3545841"/>
          </a:xfrm>
        </p:grpSpPr>
        <p:grpSp>
          <p:nvGrpSpPr>
            <p:cNvPr id="36" name="Group 35">
              <a:extLst>
                <a:ext uri="{FF2B5EF4-FFF2-40B4-BE49-F238E27FC236}">
                  <a16:creationId xmlns:a16="http://schemas.microsoft.com/office/drawing/2014/main" id="{21CD3B19-9BD9-8E4C-8013-2BAF38329215}"/>
                </a:ext>
              </a:extLst>
            </p:cNvPr>
            <p:cNvGrpSpPr/>
            <p:nvPr/>
          </p:nvGrpSpPr>
          <p:grpSpPr>
            <a:xfrm>
              <a:off x="508498" y="3095464"/>
              <a:ext cx="768488" cy="321013"/>
              <a:chOff x="992220" y="1624519"/>
              <a:chExt cx="768488" cy="321013"/>
            </a:xfrm>
            <a:effectLst>
              <a:outerShdw blurRad="50800" dist="76200" dir="8100000" algn="tr" rotWithShape="0">
                <a:prstClr val="black">
                  <a:alpha val="40000"/>
                </a:prstClr>
              </a:outerShdw>
            </a:effectLst>
          </p:grpSpPr>
          <p:sp>
            <p:nvSpPr>
              <p:cNvPr id="47" name="Rectangle 46">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7" name="Group 36">
              <a:extLst>
                <a:ext uri="{FF2B5EF4-FFF2-40B4-BE49-F238E27FC236}">
                  <a16:creationId xmlns:a16="http://schemas.microsoft.com/office/drawing/2014/main" id="{277A06A9-4E4F-AC47-AEE2-2E82F2A137D6}"/>
                </a:ext>
              </a:extLst>
            </p:cNvPr>
            <p:cNvGrpSpPr/>
            <p:nvPr/>
          </p:nvGrpSpPr>
          <p:grpSpPr>
            <a:xfrm rot="1609006">
              <a:off x="1152588" y="2463916"/>
              <a:ext cx="1645920" cy="1544320"/>
              <a:chOff x="2316480" y="2316480"/>
              <a:chExt cx="1645920" cy="1544320"/>
            </a:xfrm>
          </p:grpSpPr>
          <p:sp>
            <p:nvSpPr>
              <p:cNvPr id="43" name="Pie 42">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44" name="Pie 43">
                <a:extLst>
                  <a:ext uri="{FF2B5EF4-FFF2-40B4-BE49-F238E27FC236}">
                    <a16:creationId xmlns:a16="http://schemas.microsoft.com/office/drawing/2014/main" id="{2DE9BDE9-A938-E443-B384-D3F4EC26111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5" name="TextBox 44">
                <a:extLst>
                  <a:ext uri="{FF2B5EF4-FFF2-40B4-BE49-F238E27FC236}">
                    <a16:creationId xmlns:a16="http://schemas.microsoft.com/office/drawing/2014/main" id="{68B241CF-622B-6E42-958F-6700E4C7F033}"/>
                  </a:ext>
                </a:extLst>
              </p:cNvPr>
              <p:cNvSpPr txBox="1"/>
              <p:nvPr/>
            </p:nvSpPr>
            <p:spPr>
              <a:xfrm rot="19978216">
                <a:off x="2722880" y="2442308"/>
                <a:ext cx="308098" cy="646331"/>
              </a:xfrm>
              <a:prstGeom prst="rect">
                <a:avLst/>
              </a:prstGeom>
              <a:noFill/>
            </p:spPr>
            <p:txBody>
              <a:bodyPr wrap="none" rtlCol="0">
                <a:spAutoFit/>
              </a:bodyPr>
              <a:lstStyle/>
              <a:p>
                <a:r>
                  <a:rPr lang="en-US" sz="3600" b="1" dirty="0">
                    <a:solidFill>
                      <a:prstClr val="black"/>
                    </a:solidFill>
                  </a:rPr>
                  <a:t>I</a:t>
                </a:r>
              </a:p>
            </p:txBody>
          </p:sp>
          <p:sp>
            <p:nvSpPr>
              <p:cNvPr id="46" name="TextBox 45">
                <a:extLst>
                  <a:ext uri="{FF2B5EF4-FFF2-40B4-BE49-F238E27FC236}">
                    <a16:creationId xmlns:a16="http://schemas.microsoft.com/office/drawing/2014/main" id="{8126C1DF-90A0-D245-BC9B-DC9CAE8C21E3}"/>
                  </a:ext>
                </a:extLst>
              </p:cNvPr>
              <p:cNvSpPr txBox="1"/>
              <p:nvPr/>
            </p:nvSpPr>
            <p:spPr>
              <a:xfrm rot="19978216">
                <a:off x="3030977"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38" name="Triangle 12">
              <a:extLst>
                <a:ext uri="{FF2B5EF4-FFF2-40B4-BE49-F238E27FC236}">
                  <a16:creationId xmlns:a16="http://schemas.microsoft.com/office/drawing/2014/main" id="{7F0A467D-DB10-564E-A3BB-101C666E10D8}"/>
                </a:ext>
              </a:extLst>
            </p:cNvPr>
            <p:cNvSpPr/>
            <p:nvPr/>
          </p:nvSpPr>
          <p:spPr>
            <a:xfrm rot="16200000">
              <a:off x="2224761" y="1305403"/>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Left Arrow 38">
              <a:extLst>
                <a:ext uri="{FF2B5EF4-FFF2-40B4-BE49-F238E27FC236}">
                  <a16:creationId xmlns:a16="http://schemas.microsoft.com/office/drawing/2014/main" id="{2A54615F-35BC-2547-B787-C8B651E4D473}"/>
                </a:ext>
              </a:extLst>
            </p:cNvPr>
            <p:cNvSpPr/>
            <p:nvPr/>
          </p:nvSpPr>
          <p:spPr>
            <a:xfrm rot="20207654">
              <a:off x="2763441" y="2285039"/>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Afferent</a:t>
              </a:r>
            </a:p>
          </p:txBody>
        </p:sp>
        <p:sp>
          <p:nvSpPr>
            <p:cNvPr id="40" name="Right Arrow 39">
              <a:extLst>
                <a:ext uri="{FF2B5EF4-FFF2-40B4-BE49-F238E27FC236}">
                  <a16:creationId xmlns:a16="http://schemas.microsoft.com/office/drawing/2014/main" id="{5EF7D40F-2FDC-FE4B-A283-3F2E350A019A}"/>
                </a:ext>
              </a:extLst>
            </p:cNvPr>
            <p:cNvSpPr/>
            <p:nvPr/>
          </p:nvSpPr>
          <p:spPr>
            <a:xfrm rot="1382331">
              <a:off x="2678258" y="3792578"/>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41" name="Curved Right Arrow 40">
              <a:extLst>
                <a:ext uri="{FF2B5EF4-FFF2-40B4-BE49-F238E27FC236}">
                  <a16:creationId xmlns:a16="http://schemas.microsoft.com/office/drawing/2014/main" id="{D985B51A-A404-E043-BE6C-1107E7CC7AD2}"/>
                </a:ext>
              </a:extLst>
            </p:cNvPr>
            <p:cNvSpPr/>
            <p:nvPr/>
          </p:nvSpPr>
          <p:spPr>
            <a:xfrm>
              <a:off x="4480130" y="2435434"/>
              <a:ext cx="1036320" cy="1788160"/>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42" name="TextBox 41">
              <a:extLst>
                <a:ext uri="{FF2B5EF4-FFF2-40B4-BE49-F238E27FC236}">
                  <a16:creationId xmlns:a16="http://schemas.microsoft.com/office/drawing/2014/main" id="{123B4E72-51EB-DC44-87A7-AE4833675A94}"/>
                </a:ext>
              </a:extLst>
            </p:cNvPr>
            <p:cNvSpPr txBox="1"/>
            <p:nvPr/>
          </p:nvSpPr>
          <p:spPr>
            <a:xfrm>
              <a:off x="4480130" y="2958779"/>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grpSp>
    </p:spTree>
    <p:extLst>
      <p:ext uri="{BB962C8B-B14F-4D97-AF65-F5344CB8AC3E}">
        <p14:creationId xmlns:p14="http://schemas.microsoft.com/office/powerpoint/2010/main" val="350570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up)">
                                      <p:cBhvr>
                                        <p:cTn id="13" dur="500"/>
                                        <p:tgtEl>
                                          <p:spTgt spid="49"/>
                                        </p:tgtEl>
                                      </p:cBhvr>
                                    </p:animEffect>
                                  </p:childTnLst>
                                </p:cTn>
                              </p:par>
                              <p:par>
                                <p:cTn id="14" presetID="22" presetClass="exit" presetSubtype="1" fill="hold" grpId="0" nodeType="withEffect">
                                  <p:stCondLst>
                                    <p:cond delay="0"/>
                                  </p:stCondLst>
                                  <p:childTnLst>
                                    <p:animEffect transition="out" filter="wipe(up)">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2" descr="m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334000"/>
          </a:xfrm>
          <a:prstGeom prst="rect">
            <a:avLst/>
          </a:prstGeom>
          <a:solidFill>
            <a:srgbClr val="FFFF00"/>
          </a:solidFill>
        </p:spPr>
      </p:pic>
      <p:grpSp>
        <p:nvGrpSpPr>
          <p:cNvPr id="142349" name="Group 13"/>
          <p:cNvGrpSpPr>
            <a:grpSpLocks/>
          </p:cNvGrpSpPr>
          <p:nvPr/>
        </p:nvGrpSpPr>
        <p:grpSpPr bwMode="auto">
          <a:xfrm>
            <a:off x="2663614" y="1637624"/>
            <a:ext cx="1495213" cy="1495213"/>
            <a:chOff x="1392" y="816"/>
            <a:chExt cx="1440" cy="1440"/>
          </a:xfrm>
        </p:grpSpPr>
        <p:sp>
          <p:nvSpPr>
            <p:cNvPr id="142340" name="Oval 4"/>
            <p:cNvSpPr>
              <a:spLocks noChangeArrowheads="1"/>
            </p:cNvSpPr>
            <p:nvPr/>
          </p:nvSpPr>
          <p:spPr bwMode="auto">
            <a:xfrm>
              <a:off x="1392" y="816"/>
              <a:ext cx="1440" cy="1440"/>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2341" name="Line 5"/>
            <p:cNvSpPr>
              <a:spLocks noChangeShapeType="1"/>
            </p:cNvSpPr>
            <p:nvPr/>
          </p:nvSpPr>
          <p:spPr bwMode="auto">
            <a:xfrm>
              <a:off x="2112" y="816"/>
              <a:ext cx="0" cy="144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2342" name="Line 6"/>
            <p:cNvSpPr>
              <a:spLocks noChangeShapeType="1"/>
            </p:cNvSpPr>
            <p:nvPr/>
          </p:nvSpPr>
          <p:spPr bwMode="auto">
            <a:xfrm>
              <a:off x="1392" y="1536"/>
              <a:ext cx="1440"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2343" name="Line 7"/>
            <p:cNvSpPr>
              <a:spLocks noChangeShapeType="1"/>
            </p:cNvSpPr>
            <p:nvPr/>
          </p:nvSpPr>
          <p:spPr bwMode="auto">
            <a:xfrm>
              <a:off x="2112" y="1824"/>
              <a:ext cx="96"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2344" name="Line 8"/>
            <p:cNvSpPr>
              <a:spLocks noChangeShapeType="1"/>
            </p:cNvSpPr>
            <p:nvPr/>
          </p:nvSpPr>
          <p:spPr bwMode="auto">
            <a:xfrm>
              <a:off x="2112" y="1632"/>
              <a:ext cx="96"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2345" name="Line 9"/>
            <p:cNvSpPr>
              <a:spLocks noChangeShapeType="1"/>
            </p:cNvSpPr>
            <p:nvPr/>
          </p:nvSpPr>
          <p:spPr bwMode="auto">
            <a:xfrm>
              <a:off x="2112" y="1728"/>
              <a:ext cx="96"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2346" name="Line 10"/>
            <p:cNvSpPr>
              <a:spLocks noChangeShapeType="1"/>
            </p:cNvSpPr>
            <p:nvPr/>
          </p:nvSpPr>
          <p:spPr bwMode="auto">
            <a:xfrm>
              <a:off x="2112" y="1920"/>
              <a:ext cx="96"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2347" name="Line 11"/>
            <p:cNvSpPr>
              <a:spLocks noChangeShapeType="1"/>
            </p:cNvSpPr>
            <p:nvPr/>
          </p:nvSpPr>
          <p:spPr bwMode="auto">
            <a:xfrm>
              <a:off x="2112" y="2016"/>
              <a:ext cx="96"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2348" name="Line 12"/>
            <p:cNvSpPr>
              <a:spLocks noChangeShapeType="1"/>
            </p:cNvSpPr>
            <p:nvPr/>
          </p:nvSpPr>
          <p:spPr bwMode="auto">
            <a:xfrm>
              <a:off x="2112" y="2112"/>
              <a:ext cx="96"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spTree>
    <p:extLst>
      <p:ext uri="{BB962C8B-B14F-4D97-AF65-F5344CB8AC3E}">
        <p14:creationId xmlns:p14="http://schemas.microsoft.com/office/powerpoint/2010/main" val="244609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9"/>
                                        </p:tgtEl>
                                        <p:attrNameLst>
                                          <p:attrName>style.visibility</p:attrName>
                                        </p:attrNameLst>
                                      </p:cBhvr>
                                      <p:to>
                                        <p:strVal val="visible"/>
                                      </p:to>
                                    </p:set>
                                    <p:animEffect transition="in" filter="fade">
                                      <p:cBhvr>
                                        <p:cTn id="7" dur="500"/>
                                        <p:tgtEl>
                                          <p:spTgt spid="142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1B6ACB6C-CE82-CD47-95CE-1E54382B39C8}"/>
              </a:ext>
            </a:extLst>
          </p:cNvPr>
          <p:cNvSpPr txBox="1">
            <a:spLocks noChangeArrowheads="1"/>
          </p:cNvSpPr>
          <p:nvPr/>
        </p:nvSpPr>
        <p:spPr bwMode="auto">
          <a:xfrm>
            <a:off x="582338" y="1805169"/>
            <a:ext cx="79816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dirty="0">
                <a:solidFill>
                  <a:schemeClr val="bg1"/>
                </a:solidFill>
              </a:rPr>
              <a:t>You will always attend to </a:t>
            </a:r>
            <a:r>
              <a:rPr lang="en-US" altLang="en-US" sz="4000" b="1" i="1" dirty="0">
                <a:solidFill>
                  <a:schemeClr val="bg1"/>
                </a:solidFill>
              </a:rPr>
              <a:t>something</a:t>
            </a:r>
            <a:r>
              <a:rPr lang="en-US" altLang="en-US" sz="4000" b="1" dirty="0">
                <a:solidFill>
                  <a:schemeClr val="bg1"/>
                </a:solidFill>
              </a:rPr>
              <a:t>.</a:t>
            </a:r>
          </a:p>
        </p:txBody>
      </p:sp>
      <p:sp>
        <p:nvSpPr>
          <p:cNvPr id="5" name="Text Box 4">
            <a:extLst>
              <a:ext uri="{FF2B5EF4-FFF2-40B4-BE49-F238E27FC236}">
                <a16:creationId xmlns:a16="http://schemas.microsoft.com/office/drawing/2014/main" id="{1B6ACB6C-CE82-CD47-95CE-1E54382B39C8}"/>
              </a:ext>
            </a:extLst>
          </p:cNvPr>
          <p:cNvSpPr txBox="1">
            <a:spLocks noChangeArrowheads="1"/>
          </p:cNvSpPr>
          <p:nvPr/>
        </p:nvSpPr>
        <p:spPr bwMode="auto">
          <a:xfrm>
            <a:off x="582338" y="3020908"/>
            <a:ext cx="775994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000" b="1" dirty="0">
                <a:solidFill>
                  <a:schemeClr val="bg1"/>
                </a:solidFill>
              </a:rPr>
              <a:t>The question is, “</a:t>
            </a:r>
            <a:r>
              <a:rPr lang="en-US" altLang="en-US" sz="4000" b="1" i="1" u="sng" dirty="0">
                <a:solidFill>
                  <a:schemeClr val="bg1"/>
                </a:solidFill>
              </a:rPr>
              <a:t>What</a:t>
            </a:r>
            <a:r>
              <a:rPr lang="en-US" altLang="en-US" sz="4000" b="1" i="1" dirty="0">
                <a:solidFill>
                  <a:schemeClr val="bg1"/>
                </a:solidFill>
              </a:rPr>
              <a:t> </a:t>
            </a:r>
            <a:r>
              <a:rPr lang="en-US" altLang="en-US" sz="4000" b="1" dirty="0">
                <a:solidFill>
                  <a:schemeClr val="bg1"/>
                </a:solidFill>
              </a:rPr>
              <a:t>will you attend to?”</a:t>
            </a:r>
          </a:p>
        </p:txBody>
      </p:sp>
    </p:spTree>
    <p:extLst>
      <p:ext uri="{BB962C8B-B14F-4D97-AF65-F5344CB8AC3E}">
        <p14:creationId xmlns:p14="http://schemas.microsoft.com/office/powerpoint/2010/main" val="28813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607976" y="1554616"/>
            <a:ext cx="5434696" cy="3545841"/>
            <a:chOff x="607976" y="1554614"/>
            <a:chExt cx="5434696" cy="3545841"/>
          </a:xfrm>
        </p:grpSpPr>
        <p:grpSp>
          <p:nvGrpSpPr>
            <p:cNvPr id="31" name="Group 30">
              <a:extLst>
                <a:ext uri="{FF2B5EF4-FFF2-40B4-BE49-F238E27FC236}">
                  <a16:creationId xmlns:a16="http://schemas.microsoft.com/office/drawing/2014/main" id="{21CD3B19-9BD9-8E4C-8013-2BAF38329215}"/>
                </a:ext>
              </a:extLst>
            </p:cNvPr>
            <p:cNvGrpSpPr/>
            <p:nvPr/>
          </p:nvGrpSpPr>
          <p:grpSpPr>
            <a:xfrm>
              <a:off x="607976" y="3051995"/>
              <a:ext cx="768488" cy="321013"/>
              <a:chOff x="992220" y="1624519"/>
              <a:chExt cx="768488" cy="321013"/>
            </a:xfrm>
          </p:grpSpPr>
          <p:sp>
            <p:nvSpPr>
              <p:cNvPr id="32" name="Rectangle 31">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BC5EA44D-1862-9D46-8008-D2D2C40599FE}"/>
                </a:ext>
              </a:extLst>
            </p:cNvPr>
            <p:cNvGrpSpPr/>
            <p:nvPr/>
          </p:nvGrpSpPr>
          <p:grpSpPr>
            <a:xfrm>
              <a:off x="1152588" y="1554614"/>
              <a:ext cx="4890084" cy="3545841"/>
              <a:chOff x="2188821" y="629920"/>
              <a:chExt cx="4890084" cy="3545841"/>
            </a:xfrm>
          </p:grpSpPr>
          <p:grpSp>
            <p:nvGrpSpPr>
              <p:cNvPr id="9" name="Group 8">
                <a:extLst>
                  <a:ext uri="{FF2B5EF4-FFF2-40B4-BE49-F238E27FC236}">
                    <a16:creationId xmlns:a16="http://schemas.microsoft.com/office/drawing/2014/main" id="{277A06A9-4E4F-AC47-AEE2-2E82F2A137D6}"/>
                  </a:ext>
                </a:extLst>
              </p:cNvPr>
              <p:cNvGrpSpPr/>
              <p:nvPr/>
            </p:nvGrpSpPr>
            <p:grpSpPr>
              <a:xfrm rot="1609006">
                <a:off x="2188821" y="1539222"/>
                <a:ext cx="1645920" cy="1544320"/>
                <a:chOff x="2316480" y="2316480"/>
                <a:chExt cx="1645920" cy="1544320"/>
              </a:xfrm>
            </p:grpSpPr>
            <p:sp>
              <p:nvSpPr>
                <p:cNvPr id="4" name="Pie 3">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Pie 4">
                  <a:extLst>
                    <a:ext uri="{FF2B5EF4-FFF2-40B4-BE49-F238E27FC236}">
                      <a16:creationId xmlns:a16="http://schemas.microsoft.com/office/drawing/2014/main" id="{2DE9BDE9-A938-E443-B384-D3F4EC26111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a:extLst>
                    <a:ext uri="{FF2B5EF4-FFF2-40B4-BE49-F238E27FC236}">
                      <a16:creationId xmlns:a16="http://schemas.microsoft.com/office/drawing/2014/main" id="{68B241CF-622B-6E42-958F-6700E4C7F033}"/>
                    </a:ext>
                  </a:extLst>
                </p:cNvPr>
                <p:cNvSpPr txBox="1"/>
                <p:nvPr/>
              </p:nvSpPr>
              <p:spPr>
                <a:xfrm rot="19978216">
                  <a:off x="2722880" y="2442308"/>
                  <a:ext cx="308098" cy="646331"/>
                </a:xfrm>
                <a:prstGeom prst="rect">
                  <a:avLst/>
                </a:prstGeom>
                <a:noFill/>
              </p:spPr>
              <p:txBody>
                <a:bodyPr wrap="none" rtlCol="0">
                  <a:spAutoFit/>
                </a:bodyPr>
                <a:lstStyle/>
                <a:p>
                  <a:r>
                    <a:rPr lang="en-US" sz="3600" b="1" dirty="0">
                      <a:solidFill>
                        <a:prstClr val="black"/>
                      </a:solidFill>
                    </a:rPr>
                    <a:t>I</a:t>
                  </a:r>
                </a:p>
              </p:txBody>
            </p:sp>
            <p:sp>
              <p:nvSpPr>
                <p:cNvPr id="7" name="TextBox 6">
                  <a:extLst>
                    <a:ext uri="{FF2B5EF4-FFF2-40B4-BE49-F238E27FC236}">
                      <a16:creationId xmlns:a16="http://schemas.microsoft.com/office/drawing/2014/main" id="{8126C1DF-90A0-D245-BC9B-DC9CAE8C21E3}"/>
                    </a:ext>
                  </a:extLst>
                </p:cNvPr>
                <p:cNvSpPr txBox="1"/>
                <p:nvPr/>
              </p:nvSpPr>
              <p:spPr>
                <a:xfrm rot="19978216">
                  <a:off x="3030977"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13" name="Triangle 12">
                <a:extLst>
                  <a:ext uri="{FF2B5EF4-FFF2-40B4-BE49-F238E27FC236}">
                    <a16:creationId xmlns:a16="http://schemas.microsoft.com/office/drawing/2014/main" id="{7F0A467D-DB10-564E-A3BB-101C666E10D8}"/>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3799673" y="1360345"/>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3714490" y="2867882"/>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grpSp>
        <p:nvGrpSpPr>
          <p:cNvPr id="2" name="Group 1"/>
          <p:cNvGrpSpPr/>
          <p:nvPr/>
        </p:nvGrpSpPr>
        <p:grpSpPr>
          <a:xfrm>
            <a:off x="1148850" y="1554616"/>
            <a:ext cx="4890084" cy="3545841"/>
            <a:chOff x="3722485" y="2849121"/>
            <a:chExt cx="4890084" cy="3545841"/>
          </a:xfrm>
        </p:grpSpPr>
        <p:grpSp>
          <p:nvGrpSpPr>
            <p:cNvPr id="28" name="Group 27">
              <a:extLst>
                <a:ext uri="{FF2B5EF4-FFF2-40B4-BE49-F238E27FC236}">
                  <a16:creationId xmlns:a16="http://schemas.microsoft.com/office/drawing/2014/main" id="{21CD3B19-9BD9-8E4C-8013-2BAF38329215}"/>
                </a:ext>
              </a:extLst>
            </p:cNvPr>
            <p:cNvGrpSpPr/>
            <p:nvPr/>
          </p:nvGrpSpPr>
          <p:grpSpPr>
            <a:xfrm rot="16200000">
              <a:off x="4161201" y="5335177"/>
              <a:ext cx="768488" cy="321013"/>
              <a:chOff x="992220" y="1624519"/>
              <a:chExt cx="768488" cy="321013"/>
            </a:xfrm>
          </p:grpSpPr>
          <p:sp>
            <p:nvSpPr>
              <p:cNvPr id="29" name="Rectangle 28">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4468787-2F30-AB4C-B67A-DF5182431A42}"/>
                </a:ext>
              </a:extLst>
            </p:cNvPr>
            <p:cNvGrpSpPr/>
            <p:nvPr/>
          </p:nvGrpSpPr>
          <p:grpSpPr>
            <a:xfrm>
              <a:off x="3722485" y="2849121"/>
              <a:ext cx="4890084" cy="3545841"/>
              <a:chOff x="2188821" y="629920"/>
              <a:chExt cx="4890084" cy="3545841"/>
            </a:xfrm>
          </p:grpSpPr>
          <p:grpSp>
            <p:nvGrpSpPr>
              <p:cNvPr id="23" name="Group 22">
                <a:extLst>
                  <a:ext uri="{FF2B5EF4-FFF2-40B4-BE49-F238E27FC236}">
                    <a16:creationId xmlns:a16="http://schemas.microsoft.com/office/drawing/2014/main" id="{4C9554A8-3E74-1B45-9593-015C3FB80942}"/>
                  </a:ext>
                </a:extLst>
              </p:cNvPr>
              <p:cNvGrpSpPr/>
              <p:nvPr/>
            </p:nvGrpSpPr>
            <p:grpSpPr>
              <a:xfrm rot="1609006">
                <a:off x="2188821" y="1539221"/>
                <a:ext cx="1645920" cy="1544321"/>
                <a:chOff x="2316480" y="2316480"/>
                <a:chExt cx="1645920" cy="1544321"/>
              </a:xfrm>
            </p:grpSpPr>
            <p:sp>
              <p:nvSpPr>
                <p:cNvPr id="24" name="Pie 23">
                  <a:extLst>
                    <a:ext uri="{FF2B5EF4-FFF2-40B4-BE49-F238E27FC236}">
                      <a16:creationId xmlns:a16="http://schemas.microsoft.com/office/drawing/2014/main" id="{4A92CA7B-BF91-3242-B8F1-CF9B822CE25A}"/>
                    </a:ext>
                  </a:extLst>
                </p:cNvPr>
                <p:cNvSpPr/>
                <p:nvPr/>
              </p:nvSpPr>
              <p:spPr>
                <a:xfrm>
                  <a:off x="2316480" y="2316481"/>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5" name="Pie 24">
                  <a:extLst>
                    <a:ext uri="{FF2B5EF4-FFF2-40B4-BE49-F238E27FC236}">
                      <a16:creationId xmlns:a16="http://schemas.microsoft.com/office/drawing/2014/main" id="{18017104-333D-9A4E-B8CA-D53FF4E57E38}"/>
                    </a:ext>
                  </a:extLst>
                </p:cNvPr>
                <p:cNvSpPr/>
                <p:nvPr/>
              </p:nvSpPr>
              <p:spPr>
                <a:xfrm>
                  <a:off x="2316480" y="2316480"/>
                  <a:ext cx="1645920" cy="1544320"/>
                </a:xfrm>
                <a:prstGeom prst="pie">
                  <a:avLst>
                    <a:gd name="adj1" fmla="val 0"/>
                    <a:gd name="adj2" fmla="val 3846482"/>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6" name="TextBox 25">
                  <a:extLst>
                    <a:ext uri="{FF2B5EF4-FFF2-40B4-BE49-F238E27FC236}">
                      <a16:creationId xmlns:a16="http://schemas.microsoft.com/office/drawing/2014/main" id="{75A5FB87-B620-814E-81F3-872A59230AE2}"/>
                    </a:ext>
                  </a:extLst>
                </p:cNvPr>
                <p:cNvSpPr txBox="1"/>
                <p:nvPr/>
              </p:nvSpPr>
              <p:spPr>
                <a:xfrm rot="19978216">
                  <a:off x="2722880" y="2442309"/>
                  <a:ext cx="308098" cy="646331"/>
                </a:xfrm>
                <a:prstGeom prst="rect">
                  <a:avLst/>
                </a:prstGeom>
                <a:noFill/>
              </p:spPr>
              <p:txBody>
                <a:bodyPr wrap="none" rtlCol="0">
                  <a:spAutoFit/>
                </a:bodyPr>
                <a:lstStyle/>
                <a:p>
                  <a:r>
                    <a:rPr lang="en-US" sz="3600" b="1" dirty="0">
                      <a:solidFill>
                        <a:prstClr val="black"/>
                      </a:solidFill>
                    </a:rPr>
                    <a:t>I</a:t>
                  </a:r>
                </a:p>
              </p:txBody>
            </p:sp>
            <p:sp>
              <p:nvSpPr>
                <p:cNvPr id="27" name="TextBox 26">
                  <a:extLst>
                    <a:ext uri="{FF2B5EF4-FFF2-40B4-BE49-F238E27FC236}">
                      <a16:creationId xmlns:a16="http://schemas.microsoft.com/office/drawing/2014/main" id="{9E013947-5442-E54A-906F-E096C76E5494}"/>
                    </a:ext>
                  </a:extLst>
                </p:cNvPr>
                <p:cNvSpPr txBox="1"/>
                <p:nvPr/>
              </p:nvSpPr>
              <p:spPr>
                <a:xfrm rot="19978216">
                  <a:off x="3324309" y="3079768"/>
                  <a:ext cx="409086" cy="646331"/>
                </a:xfrm>
                <a:prstGeom prst="rect">
                  <a:avLst/>
                </a:prstGeom>
                <a:noFill/>
              </p:spPr>
              <p:txBody>
                <a:bodyPr wrap="none" rtlCol="0">
                  <a:spAutoFit/>
                </a:bodyPr>
                <a:lstStyle/>
                <a:p>
                  <a:r>
                    <a:rPr lang="en-US" sz="3600" b="1" dirty="0">
                      <a:solidFill>
                        <a:prstClr val="black"/>
                      </a:solidFill>
                    </a:rPr>
                    <a:t>E</a:t>
                  </a:r>
                </a:p>
              </p:txBody>
            </p:sp>
          </p:grpSp>
          <p:sp>
            <p:nvSpPr>
              <p:cNvPr id="19" name="Triangle 18">
                <a:extLst>
                  <a:ext uri="{FF2B5EF4-FFF2-40B4-BE49-F238E27FC236}">
                    <a16:creationId xmlns:a16="http://schemas.microsoft.com/office/drawing/2014/main" id="{09DC77B6-7177-E540-A88B-D8076985BD4E}"/>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Left Arrow 19">
                <a:extLst>
                  <a:ext uri="{FF2B5EF4-FFF2-40B4-BE49-F238E27FC236}">
                    <a16:creationId xmlns:a16="http://schemas.microsoft.com/office/drawing/2014/main" id="{10C03926-61F5-2E4D-89AD-594F64D6AEA5}"/>
                  </a:ext>
                </a:extLst>
              </p:cNvPr>
              <p:cNvSpPr/>
              <p:nvPr/>
            </p:nvSpPr>
            <p:spPr>
              <a:xfrm rot="20207654">
                <a:off x="3799673" y="1360345"/>
                <a:ext cx="3201524" cy="528320"/>
              </a:xfrm>
              <a:prstGeom prst="leftArrow">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Afferent</a:t>
                </a:r>
              </a:p>
            </p:txBody>
          </p:sp>
          <p:sp>
            <p:nvSpPr>
              <p:cNvPr id="21" name="Right Arrow 20">
                <a:extLst>
                  <a:ext uri="{FF2B5EF4-FFF2-40B4-BE49-F238E27FC236}">
                    <a16:creationId xmlns:a16="http://schemas.microsoft.com/office/drawing/2014/main" id="{C6D46861-B7FF-1948-A96E-7BCF4AB1A1C5}"/>
                  </a:ext>
                </a:extLst>
              </p:cNvPr>
              <p:cNvSpPr/>
              <p:nvPr/>
            </p:nvSpPr>
            <p:spPr>
              <a:xfrm rot="1382331">
                <a:off x="3714490" y="2867882"/>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sp>
        <p:nvSpPr>
          <p:cNvPr id="34" name="Text Box 4">
            <a:extLst>
              <a:ext uri="{FF2B5EF4-FFF2-40B4-BE49-F238E27FC236}">
                <a16:creationId xmlns:a16="http://schemas.microsoft.com/office/drawing/2014/main" id="{1B6ACB6C-CE82-CD47-95CE-1E54382B39C8}"/>
              </a:ext>
            </a:extLst>
          </p:cNvPr>
          <p:cNvSpPr txBox="1">
            <a:spLocks noChangeArrowheads="1"/>
          </p:cNvSpPr>
          <p:nvPr/>
        </p:nvSpPr>
        <p:spPr bwMode="auto">
          <a:xfrm>
            <a:off x="2704851" y="240455"/>
            <a:ext cx="38932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dirty="0">
                <a:solidFill>
                  <a:schemeClr val="bg1"/>
                </a:solidFill>
              </a:rPr>
              <a:t>Attentional Shifts</a:t>
            </a:r>
          </a:p>
        </p:txBody>
      </p:sp>
    </p:spTree>
    <p:extLst>
      <p:ext uri="{BB962C8B-B14F-4D97-AF65-F5344CB8AC3E}">
        <p14:creationId xmlns:p14="http://schemas.microsoft.com/office/powerpoint/2010/main" val="38162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p:cNvGrpSpPr/>
          <p:nvPr/>
        </p:nvGrpSpPr>
        <p:grpSpPr>
          <a:xfrm>
            <a:off x="607976" y="1554616"/>
            <a:ext cx="5434696" cy="3545841"/>
            <a:chOff x="607976" y="1554614"/>
            <a:chExt cx="5434696" cy="3545841"/>
          </a:xfrm>
        </p:grpSpPr>
        <p:grpSp>
          <p:nvGrpSpPr>
            <p:cNvPr id="28" name="Group 27">
              <a:extLst>
                <a:ext uri="{FF2B5EF4-FFF2-40B4-BE49-F238E27FC236}">
                  <a16:creationId xmlns:a16="http://schemas.microsoft.com/office/drawing/2014/main" id="{21CD3B19-9BD9-8E4C-8013-2BAF38329215}"/>
                </a:ext>
              </a:extLst>
            </p:cNvPr>
            <p:cNvGrpSpPr/>
            <p:nvPr/>
          </p:nvGrpSpPr>
          <p:grpSpPr>
            <a:xfrm>
              <a:off x="607976" y="3075569"/>
              <a:ext cx="768488" cy="321013"/>
              <a:chOff x="992220" y="1624519"/>
              <a:chExt cx="768488" cy="321013"/>
            </a:xfrm>
          </p:grpSpPr>
          <p:sp>
            <p:nvSpPr>
              <p:cNvPr id="29" name="Rectangle 28">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BC5EA44D-1862-9D46-8008-D2D2C40599FE}"/>
                </a:ext>
              </a:extLst>
            </p:cNvPr>
            <p:cNvGrpSpPr/>
            <p:nvPr/>
          </p:nvGrpSpPr>
          <p:grpSpPr>
            <a:xfrm>
              <a:off x="1152588" y="1554614"/>
              <a:ext cx="4890084" cy="3545841"/>
              <a:chOff x="2188821" y="629920"/>
              <a:chExt cx="4890084" cy="3545841"/>
            </a:xfrm>
          </p:grpSpPr>
          <p:grpSp>
            <p:nvGrpSpPr>
              <p:cNvPr id="9" name="Group 8">
                <a:extLst>
                  <a:ext uri="{FF2B5EF4-FFF2-40B4-BE49-F238E27FC236}">
                    <a16:creationId xmlns:a16="http://schemas.microsoft.com/office/drawing/2014/main" id="{277A06A9-4E4F-AC47-AEE2-2E82F2A137D6}"/>
                  </a:ext>
                </a:extLst>
              </p:cNvPr>
              <p:cNvGrpSpPr/>
              <p:nvPr/>
            </p:nvGrpSpPr>
            <p:grpSpPr>
              <a:xfrm rot="1609006">
                <a:off x="2188821" y="1539222"/>
                <a:ext cx="1645920" cy="1544320"/>
                <a:chOff x="2316480" y="2316480"/>
                <a:chExt cx="1645920" cy="1544320"/>
              </a:xfrm>
            </p:grpSpPr>
            <p:sp>
              <p:nvSpPr>
                <p:cNvPr id="4" name="Pie 3">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Pie 4">
                  <a:extLst>
                    <a:ext uri="{FF2B5EF4-FFF2-40B4-BE49-F238E27FC236}">
                      <a16:creationId xmlns:a16="http://schemas.microsoft.com/office/drawing/2014/main" id="{2DE9BDE9-A938-E443-B384-D3F4EC26111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a:extLst>
                    <a:ext uri="{FF2B5EF4-FFF2-40B4-BE49-F238E27FC236}">
                      <a16:creationId xmlns:a16="http://schemas.microsoft.com/office/drawing/2014/main" id="{68B241CF-622B-6E42-958F-6700E4C7F033}"/>
                    </a:ext>
                  </a:extLst>
                </p:cNvPr>
                <p:cNvSpPr txBox="1"/>
                <p:nvPr/>
              </p:nvSpPr>
              <p:spPr>
                <a:xfrm rot="19978216">
                  <a:off x="2722880" y="2442308"/>
                  <a:ext cx="308098" cy="646331"/>
                </a:xfrm>
                <a:prstGeom prst="rect">
                  <a:avLst/>
                </a:prstGeom>
                <a:noFill/>
              </p:spPr>
              <p:txBody>
                <a:bodyPr wrap="none" rtlCol="0">
                  <a:spAutoFit/>
                </a:bodyPr>
                <a:lstStyle/>
                <a:p>
                  <a:r>
                    <a:rPr lang="en-US" sz="3600" b="1" dirty="0">
                      <a:solidFill>
                        <a:prstClr val="black"/>
                      </a:solidFill>
                    </a:rPr>
                    <a:t>I</a:t>
                  </a:r>
                </a:p>
              </p:txBody>
            </p:sp>
            <p:sp>
              <p:nvSpPr>
                <p:cNvPr id="7" name="TextBox 6">
                  <a:extLst>
                    <a:ext uri="{FF2B5EF4-FFF2-40B4-BE49-F238E27FC236}">
                      <a16:creationId xmlns:a16="http://schemas.microsoft.com/office/drawing/2014/main" id="{8126C1DF-90A0-D245-BC9B-DC9CAE8C21E3}"/>
                    </a:ext>
                  </a:extLst>
                </p:cNvPr>
                <p:cNvSpPr txBox="1"/>
                <p:nvPr/>
              </p:nvSpPr>
              <p:spPr>
                <a:xfrm rot="19978216">
                  <a:off x="3030977"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13" name="Triangle 12">
                <a:extLst>
                  <a:ext uri="{FF2B5EF4-FFF2-40B4-BE49-F238E27FC236}">
                    <a16:creationId xmlns:a16="http://schemas.microsoft.com/office/drawing/2014/main" id="{7F0A467D-DB10-564E-A3BB-101C666E10D8}"/>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3799673" y="1360345"/>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3714490" y="2867882"/>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grpSp>
        <p:nvGrpSpPr>
          <p:cNvPr id="8" name="Group 7"/>
          <p:cNvGrpSpPr/>
          <p:nvPr/>
        </p:nvGrpSpPr>
        <p:grpSpPr>
          <a:xfrm>
            <a:off x="1166932" y="1536115"/>
            <a:ext cx="4884210" cy="3545841"/>
            <a:chOff x="3721579" y="3300055"/>
            <a:chExt cx="4884210" cy="3545841"/>
          </a:xfrm>
        </p:grpSpPr>
        <p:grpSp>
          <p:nvGrpSpPr>
            <p:cNvPr id="31" name="Group 30">
              <a:extLst>
                <a:ext uri="{FF2B5EF4-FFF2-40B4-BE49-F238E27FC236}">
                  <a16:creationId xmlns:a16="http://schemas.microsoft.com/office/drawing/2014/main" id="{21CD3B19-9BD9-8E4C-8013-2BAF38329215}"/>
                </a:ext>
              </a:extLst>
            </p:cNvPr>
            <p:cNvGrpSpPr/>
            <p:nvPr/>
          </p:nvGrpSpPr>
          <p:grpSpPr>
            <a:xfrm rot="5102314">
              <a:off x="4054779" y="3905296"/>
              <a:ext cx="768488" cy="321013"/>
              <a:chOff x="992220" y="1624519"/>
              <a:chExt cx="768488" cy="321013"/>
            </a:xfrm>
          </p:grpSpPr>
          <p:sp>
            <p:nvSpPr>
              <p:cNvPr id="32" name="Rectangle 31">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4468787-2F30-AB4C-B67A-DF5182431A42}"/>
                </a:ext>
              </a:extLst>
            </p:cNvPr>
            <p:cNvGrpSpPr/>
            <p:nvPr/>
          </p:nvGrpSpPr>
          <p:grpSpPr>
            <a:xfrm>
              <a:off x="3721579" y="3300055"/>
              <a:ext cx="4884210" cy="3545841"/>
              <a:chOff x="2194695" y="629920"/>
              <a:chExt cx="4884210" cy="3545841"/>
            </a:xfrm>
          </p:grpSpPr>
          <p:grpSp>
            <p:nvGrpSpPr>
              <p:cNvPr id="23" name="Group 22">
                <a:extLst>
                  <a:ext uri="{FF2B5EF4-FFF2-40B4-BE49-F238E27FC236}">
                    <a16:creationId xmlns:a16="http://schemas.microsoft.com/office/drawing/2014/main" id="{4C9554A8-3E74-1B45-9593-015C3FB80942}"/>
                  </a:ext>
                </a:extLst>
              </p:cNvPr>
              <p:cNvGrpSpPr/>
              <p:nvPr/>
            </p:nvGrpSpPr>
            <p:grpSpPr>
              <a:xfrm rot="1609006">
                <a:off x="2194695" y="1514582"/>
                <a:ext cx="1645920" cy="1570360"/>
                <a:chOff x="2316480" y="2290440"/>
                <a:chExt cx="1645920" cy="1570360"/>
              </a:xfrm>
            </p:grpSpPr>
            <p:sp>
              <p:nvSpPr>
                <p:cNvPr id="24" name="Pie 23">
                  <a:extLst>
                    <a:ext uri="{FF2B5EF4-FFF2-40B4-BE49-F238E27FC236}">
                      <a16:creationId xmlns:a16="http://schemas.microsoft.com/office/drawing/2014/main" id="{4A92CA7B-BF91-3242-B8F1-CF9B822CE25A}"/>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5" name="Pie 24">
                  <a:extLst>
                    <a:ext uri="{FF2B5EF4-FFF2-40B4-BE49-F238E27FC236}">
                      <a16:creationId xmlns:a16="http://schemas.microsoft.com/office/drawing/2014/main" id="{18017104-333D-9A4E-B8CA-D53FF4E57E38}"/>
                    </a:ext>
                  </a:extLst>
                </p:cNvPr>
                <p:cNvSpPr/>
                <p:nvPr/>
              </p:nvSpPr>
              <p:spPr>
                <a:xfrm>
                  <a:off x="2316480" y="2316480"/>
                  <a:ext cx="1645920" cy="1544320"/>
                </a:xfrm>
                <a:prstGeom prst="pie">
                  <a:avLst>
                    <a:gd name="adj1" fmla="val 0"/>
                    <a:gd name="adj2" fmla="val 14246819"/>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6" name="TextBox 25">
                  <a:extLst>
                    <a:ext uri="{FF2B5EF4-FFF2-40B4-BE49-F238E27FC236}">
                      <a16:creationId xmlns:a16="http://schemas.microsoft.com/office/drawing/2014/main" id="{75A5FB87-B620-814E-81F3-872A59230AE2}"/>
                    </a:ext>
                  </a:extLst>
                </p:cNvPr>
                <p:cNvSpPr txBox="1"/>
                <p:nvPr/>
              </p:nvSpPr>
              <p:spPr>
                <a:xfrm rot="19978216">
                  <a:off x="2953913" y="2290440"/>
                  <a:ext cx="308098" cy="646331"/>
                </a:xfrm>
                <a:prstGeom prst="rect">
                  <a:avLst/>
                </a:prstGeom>
                <a:noFill/>
              </p:spPr>
              <p:txBody>
                <a:bodyPr wrap="none" rtlCol="0">
                  <a:spAutoFit/>
                </a:bodyPr>
                <a:lstStyle/>
                <a:p>
                  <a:r>
                    <a:rPr lang="en-US" sz="3600" b="1" dirty="0">
                      <a:solidFill>
                        <a:prstClr val="black"/>
                      </a:solidFill>
                    </a:rPr>
                    <a:t>I</a:t>
                  </a:r>
                </a:p>
              </p:txBody>
            </p:sp>
            <p:sp>
              <p:nvSpPr>
                <p:cNvPr id="27" name="TextBox 26">
                  <a:extLst>
                    <a:ext uri="{FF2B5EF4-FFF2-40B4-BE49-F238E27FC236}">
                      <a16:creationId xmlns:a16="http://schemas.microsoft.com/office/drawing/2014/main" id="{9E013947-5442-E54A-906F-E096C76E5494}"/>
                    </a:ext>
                  </a:extLst>
                </p:cNvPr>
                <p:cNvSpPr txBox="1"/>
                <p:nvPr/>
              </p:nvSpPr>
              <p:spPr>
                <a:xfrm rot="19978216">
                  <a:off x="2690670" y="3044634"/>
                  <a:ext cx="409086" cy="646331"/>
                </a:xfrm>
                <a:prstGeom prst="rect">
                  <a:avLst/>
                </a:prstGeom>
                <a:noFill/>
              </p:spPr>
              <p:txBody>
                <a:bodyPr wrap="none" rtlCol="0">
                  <a:spAutoFit/>
                </a:bodyPr>
                <a:lstStyle/>
                <a:p>
                  <a:r>
                    <a:rPr lang="en-US" sz="3600" b="1" dirty="0">
                      <a:solidFill>
                        <a:prstClr val="black"/>
                      </a:solidFill>
                    </a:rPr>
                    <a:t>E</a:t>
                  </a:r>
                </a:p>
              </p:txBody>
            </p:sp>
          </p:grpSp>
          <p:sp>
            <p:nvSpPr>
              <p:cNvPr id="19" name="Triangle 18">
                <a:extLst>
                  <a:ext uri="{FF2B5EF4-FFF2-40B4-BE49-F238E27FC236}">
                    <a16:creationId xmlns:a16="http://schemas.microsoft.com/office/drawing/2014/main" id="{09DC77B6-7177-E540-A88B-D8076985BD4E}"/>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Left Arrow 19">
                <a:extLst>
                  <a:ext uri="{FF2B5EF4-FFF2-40B4-BE49-F238E27FC236}">
                    <a16:creationId xmlns:a16="http://schemas.microsoft.com/office/drawing/2014/main" id="{10C03926-61F5-2E4D-89AD-594F64D6AEA5}"/>
                  </a:ext>
                </a:extLst>
              </p:cNvPr>
              <p:cNvSpPr/>
              <p:nvPr/>
            </p:nvSpPr>
            <p:spPr>
              <a:xfrm rot="20207654">
                <a:off x="3799673" y="1360345"/>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Afferent</a:t>
                </a:r>
              </a:p>
            </p:txBody>
          </p:sp>
          <p:sp>
            <p:nvSpPr>
              <p:cNvPr id="21" name="Right Arrow 20">
                <a:extLst>
                  <a:ext uri="{FF2B5EF4-FFF2-40B4-BE49-F238E27FC236}">
                    <a16:creationId xmlns:a16="http://schemas.microsoft.com/office/drawing/2014/main" id="{C6D46861-B7FF-1948-A96E-7BCF4AB1A1C5}"/>
                  </a:ext>
                </a:extLst>
              </p:cNvPr>
              <p:cNvSpPr/>
              <p:nvPr/>
            </p:nvSpPr>
            <p:spPr>
              <a:xfrm rot="1382331">
                <a:off x="3714490" y="2867882"/>
                <a:ext cx="3364415" cy="530675"/>
              </a:xfrm>
              <a:prstGeom prst="rightArrow">
                <a:avLst>
                  <a:gd name="adj1" fmla="val 52965"/>
                  <a:gd name="adj2" fmla="val 66246"/>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sp>
        <p:nvSpPr>
          <p:cNvPr id="35" name="Text Box 4">
            <a:extLst>
              <a:ext uri="{FF2B5EF4-FFF2-40B4-BE49-F238E27FC236}">
                <a16:creationId xmlns:a16="http://schemas.microsoft.com/office/drawing/2014/main" id="{1B6ACB6C-CE82-CD47-95CE-1E54382B39C8}"/>
              </a:ext>
            </a:extLst>
          </p:cNvPr>
          <p:cNvSpPr txBox="1">
            <a:spLocks noChangeArrowheads="1"/>
          </p:cNvSpPr>
          <p:nvPr/>
        </p:nvSpPr>
        <p:spPr bwMode="auto">
          <a:xfrm>
            <a:off x="2704851" y="240455"/>
            <a:ext cx="38932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dirty="0">
                <a:solidFill>
                  <a:schemeClr val="bg1"/>
                </a:solidFill>
              </a:rPr>
              <a:t>Attentional Shifts</a:t>
            </a:r>
          </a:p>
        </p:txBody>
      </p:sp>
    </p:spTree>
    <p:extLst>
      <p:ext uri="{BB962C8B-B14F-4D97-AF65-F5344CB8AC3E}">
        <p14:creationId xmlns:p14="http://schemas.microsoft.com/office/powerpoint/2010/main" val="6292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507" y="196426"/>
            <a:ext cx="6858000" cy="6858000"/>
          </a:xfrm>
          <a:prstGeom prst="rect">
            <a:avLst/>
          </a:prstGeom>
        </p:spPr>
      </p:pic>
      <p:sp>
        <p:nvSpPr>
          <p:cNvPr id="2" name="TextBox 1"/>
          <p:cNvSpPr txBox="1"/>
          <p:nvPr/>
        </p:nvSpPr>
        <p:spPr>
          <a:xfrm>
            <a:off x="318345" y="513728"/>
            <a:ext cx="8554721" cy="1938992"/>
          </a:xfrm>
          <a:prstGeom prst="rect">
            <a:avLst/>
          </a:prstGeom>
          <a:noFill/>
        </p:spPr>
        <p:txBody>
          <a:bodyPr wrap="square" rtlCol="0">
            <a:spAutoFit/>
          </a:bodyPr>
          <a:lstStyle/>
          <a:p>
            <a:pPr algn="ctr"/>
            <a:r>
              <a:rPr lang="en-US" sz="4000" b="1" dirty="0">
                <a:solidFill>
                  <a:prstClr val="white"/>
                </a:solidFill>
              </a:rPr>
              <a:t>An Example: The “Leopard Attack”</a:t>
            </a:r>
          </a:p>
          <a:p>
            <a:pPr algn="ctr"/>
            <a:r>
              <a:rPr lang="en-US" sz="4000" b="1" dirty="0">
                <a:solidFill>
                  <a:prstClr val="white"/>
                </a:solidFill>
              </a:rPr>
              <a:t>Response to a Massed Threat</a:t>
            </a:r>
          </a:p>
          <a:p>
            <a:pPr algn="ctr"/>
            <a:endParaRPr lang="en-US" sz="4000" b="1" dirty="0">
              <a:solidFill>
                <a:prstClr val="white"/>
              </a:solidFill>
            </a:endParaRPr>
          </a:p>
        </p:txBody>
      </p:sp>
      <p:sp>
        <p:nvSpPr>
          <p:cNvPr id="4" name="TextBox 3"/>
          <p:cNvSpPr txBox="1"/>
          <p:nvPr/>
        </p:nvSpPr>
        <p:spPr>
          <a:xfrm>
            <a:off x="3146213" y="2053092"/>
            <a:ext cx="5303520" cy="4154984"/>
          </a:xfrm>
          <a:prstGeom prst="rect">
            <a:avLst/>
          </a:prstGeom>
          <a:solidFill>
            <a:srgbClr val="A27800"/>
          </a:solidFill>
          <a:scene3d>
            <a:camera prst="orthographicFront"/>
            <a:lightRig rig="threePt" dir="t"/>
          </a:scene3d>
          <a:sp3d>
            <a:bevelT prst="relaxedInset"/>
          </a:sp3d>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When confronted by multiple (human) threats, the leopard chooses one, and only one, target, ignores the rest, then attacks as if that target was the only thing in the world. For several reasons, this is a brilliant tactic for dealing with a massed threat. It is also an example of an intentional shift from external to internal attention networks as well as an example of an intentional shift from a receiver to a feeder mode.</a:t>
            </a:r>
          </a:p>
        </p:txBody>
      </p:sp>
    </p:spTree>
    <p:extLst>
      <p:ext uri="{BB962C8B-B14F-4D97-AF65-F5344CB8AC3E}">
        <p14:creationId xmlns:p14="http://schemas.microsoft.com/office/powerpoint/2010/main" val="33092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Oval 8"/>
          <p:cNvSpPr/>
          <p:nvPr/>
        </p:nvSpPr>
        <p:spPr>
          <a:xfrm>
            <a:off x="6096000" y="1981200"/>
            <a:ext cx="2590800" cy="2598987"/>
          </a:xfrm>
          <a:prstGeom prst="ellipse">
            <a:avLst/>
          </a:prstGeom>
          <a:solidFill>
            <a:srgbClr val="FFFF00"/>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a:solidFill>
                  <a:schemeClr val="tx1"/>
                </a:solidFill>
                <a:effectLst>
                  <a:outerShdw blurRad="50800" dist="38100" dir="2700000" algn="tl" rotWithShape="0">
                    <a:prstClr val="black">
                      <a:alpha val="40000"/>
                    </a:prstClr>
                  </a:outerShdw>
                </a:effectLst>
              </a:rPr>
              <a:t>Receiver</a:t>
            </a:r>
          </a:p>
        </p:txBody>
      </p:sp>
      <p:sp>
        <p:nvSpPr>
          <p:cNvPr id="3" name="Oval 2"/>
          <p:cNvSpPr/>
          <p:nvPr/>
        </p:nvSpPr>
        <p:spPr>
          <a:xfrm>
            <a:off x="457200" y="1981200"/>
            <a:ext cx="2590800" cy="2598987"/>
          </a:xfrm>
          <a:prstGeom prst="ellipse">
            <a:avLst/>
          </a:prstGeom>
          <a:solidFill>
            <a:schemeClr val="tx2"/>
          </a:solidFill>
          <a:ln>
            <a:noFill/>
          </a:ln>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a:solidFill>
                  <a:prstClr val="white"/>
                </a:solidFill>
                <a:effectLst>
                  <a:outerShdw blurRad="50800" dist="38100" dir="2700000" algn="tl" rotWithShape="0">
                    <a:prstClr val="black">
                      <a:alpha val="40000"/>
                    </a:prstClr>
                  </a:outerShdw>
                </a:effectLst>
              </a:rPr>
              <a:t>Feeder</a:t>
            </a:r>
          </a:p>
        </p:txBody>
      </p:sp>
      <p:sp>
        <p:nvSpPr>
          <p:cNvPr id="2" name="Right Arrow 1"/>
          <p:cNvSpPr/>
          <p:nvPr/>
        </p:nvSpPr>
        <p:spPr>
          <a:xfrm>
            <a:off x="2709333" y="2772693"/>
            <a:ext cx="3610187" cy="1016000"/>
          </a:xfrm>
          <a:prstGeom prst="rightArrow">
            <a:avLst/>
          </a:prstGeom>
          <a:gradFill>
            <a:gsLst>
              <a:gs pos="0">
                <a:schemeClr val="tx2"/>
              </a:gs>
              <a:gs pos="49000">
                <a:schemeClr val="accent1">
                  <a:tint val="44500"/>
                  <a:satMod val="160000"/>
                </a:schemeClr>
              </a:gs>
              <a:gs pos="100000">
                <a:srgbClr val="FFFF00"/>
              </a:gs>
            </a:gsLst>
            <a:lin ang="0" scaled="1"/>
          </a:gradFill>
          <a:ln>
            <a:noFill/>
          </a:ln>
          <a:effectLst>
            <a:outerShdw blurRad="50800" dist="635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Efferent                           </a:t>
            </a:r>
            <a:r>
              <a:rPr lang="en-US" b="1" dirty="0">
                <a:solidFill>
                  <a:schemeClr val="tx1"/>
                </a:solidFill>
                <a:effectLst>
                  <a:outerShdw blurRad="38100" dist="38100" dir="2700000" algn="tl">
                    <a:srgbClr val="000000">
                      <a:alpha val="43137"/>
                    </a:srgbClr>
                  </a:outerShdw>
                </a:effectLst>
              </a:rPr>
              <a:t>Afferent</a:t>
            </a:r>
          </a:p>
        </p:txBody>
      </p:sp>
      <p:sp>
        <p:nvSpPr>
          <p:cNvPr id="4" name="TextBox 3"/>
          <p:cNvSpPr txBox="1"/>
          <p:nvPr/>
        </p:nvSpPr>
        <p:spPr>
          <a:xfrm>
            <a:off x="338667" y="575733"/>
            <a:ext cx="8499186" cy="646331"/>
          </a:xfrm>
          <a:prstGeom prst="rect">
            <a:avLst/>
          </a:prstGeom>
          <a:noFill/>
        </p:spPr>
        <p:txBody>
          <a:bodyPr wrap="none" rtlCol="0">
            <a:spAutoFit/>
          </a:bodyPr>
          <a:lstStyle/>
          <a:p>
            <a:r>
              <a:rPr lang="en-US" sz="3600" b="1" dirty="0">
                <a:solidFill>
                  <a:schemeClr val="bg1"/>
                </a:solidFill>
              </a:rPr>
              <a:t>Intention and Initiative: </a:t>
            </a:r>
            <a:r>
              <a:rPr lang="en-US" sz="3600" b="1" dirty="0">
                <a:solidFill>
                  <a:schemeClr val="accent1"/>
                </a:solidFill>
              </a:rPr>
              <a:t>Feeder</a:t>
            </a:r>
            <a:r>
              <a:rPr lang="en-US" sz="3600" b="1" dirty="0">
                <a:solidFill>
                  <a:schemeClr val="bg1"/>
                </a:solidFill>
              </a:rPr>
              <a:t> </a:t>
            </a:r>
            <a:r>
              <a:rPr lang="en-US" sz="3600" b="1" i="1" dirty="0">
                <a:solidFill>
                  <a:schemeClr val="bg1"/>
                </a:solidFill>
              </a:rPr>
              <a:t>vs</a:t>
            </a:r>
            <a:r>
              <a:rPr lang="en-US" sz="3600" b="1" dirty="0">
                <a:solidFill>
                  <a:schemeClr val="bg1"/>
                </a:solidFill>
              </a:rPr>
              <a:t>. </a:t>
            </a:r>
            <a:r>
              <a:rPr lang="en-US" sz="3600" b="1" dirty="0">
                <a:solidFill>
                  <a:srgbClr val="FFFF00"/>
                </a:solidFill>
              </a:rPr>
              <a:t>Receiver</a:t>
            </a:r>
          </a:p>
        </p:txBody>
      </p:sp>
      <p:sp>
        <p:nvSpPr>
          <p:cNvPr id="5" name="TextBox 4"/>
          <p:cNvSpPr txBox="1"/>
          <p:nvPr/>
        </p:nvSpPr>
        <p:spPr>
          <a:xfrm>
            <a:off x="2678410" y="1930995"/>
            <a:ext cx="3672031" cy="584775"/>
          </a:xfrm>
          <a:prstGeom prst="rect">
            <a:avLst/>
          </a:prstGeom>
          <a:noFill/>
        </p:spPr>
        <p:txBody>
          <a:bodyPr wrap="none" rtlCol="0">
            <a:spAutoFit/>
          </a:bodyPr>
          <a:lstStyle/>
          <a:p>
            <a:r>
              <a:rPr lang="en-US" sz="3200" b="1" dirty="0">
                <a:solidFill>
                  <a:schemeClr val="bg1"/>
                </a:solidFill>
              </a:rPr>
              <a:t>Turning the Tables …</a:t>
            </a:r>
          </a:p>
        </p:txBody>
      </p:sp>
      <p:grpSp>
        <p:nvGrpSpPr>
          <p:cNvPr id="31" name="Group 30"/>
          <p:cNvGrpSpPr/>
          <p:nvPr/>
        </p:nvGrpSpPr>
        <p:grpSpPr>
          <a:xfrm rot="1895292">
            <a:off x="6260247" y="4600309"/>
            <a:ext cx="2485857" cy="1686426"/>
            <a:chOff x="4229094" y="152244"/>
            <a:chExt cx="2485857" cy="1686426"/>
          </a:xfrm>
        </p:grpSpPr>
        <p:grpSp>
          <p:nvGrpSpPr>
            <p:cNvPr id="32" name="Group 31">
              <a:extLst>
                <a:ext uri="{FF2B5EF4-FFF2-40B4-BE49-F238E27FC236}">
                  <a16:creationId xmlns:a16="http://schemas.microsoft.com/office/drawing/2014/main" id="{21CD3B19-9BD9-8E4C-8013-2BAF38329215}"/>
                </a:ext>
              </a:extLst>
            </p:cNvPr>
            <p:cNvGrpSpPr/>
            <p:nvPr/>
          </p:nvGrpSpPr>
          <p:grpSpPr>
            <a:xfrm rot="8872806">
              <a:off x="6249683" y="191580"/>
              <a:ext cx="465268" cy="151120"/>
              <a:chOff x="1072765" y="1624519"/>
              <a:chExt cx="687943" cy="372750"/>
            </a:xfrm>
          </p:grpSpPr>
          <p:sp>
            <p:nvSpPr>
              <p:cNvPr id="41" name="Rectangle 40">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rgbClr val="A5A5A5">
                      <a:lumMod val="67000"/>
                    </a:srgbClr>
                  </a:gs>
                  <a:gs pos="48000">
                    <a:srgbClr val="A5A5A5">
                      <a:lumMod val="97000"/>
                      <a:lumOff val="3000"/>
                    </a:srgbClr>
                  </a:gs>
                  <a:gs pos="100000">
                    <a:srgbClr val="A5A5A5">
                      <a:lumMod val="60000"/>
                      <a:lumOff val="4000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w="12700" cap="flat" cmpd="sng" algn="ctr">
                <a:noFill/>
                <a:prstDash val="solid"/>
                <a:miter lim="800000"/>
              </a:ln>
              <a:effectLst/>
              <a:scene3d>
                <a:camera prst="orthographicFront"/>
                <a:lightRig rig="flood"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ACA41C4B-59C8-EA46-9E95-455830E29DB4}"/>
                </a:ext>
              </a:extLst>
            </p:cNvPr>
            <p:cNvGrpSpPr/>
            <p:nvPr/>
          </p:nvGrpSpPr>
          <p:grpSpPr>
            <a:xfrm rot="19635723" flipH="1">
              <a:off x="4229094" y="152244"/>
              <a:ext cx="2396789" cy="1686426"/>
              <a:chOff x="2221334" y="629921"/>
              <a:chExt cx="4834714" cy="3545841"/>
            </a:xfrm>
          </p:grpSpPr>
          <p:grpSp>
            <p:nvGrpSpPr>
              <p:cNvPr id="34" name="Group 33">
                <a:extLst>
                  <a:ext uri="{FF2B5EF4-FFF2-40B4-BE49-F238E27FC236}">
                    <a16:creationId xmlns:a16="http://schemas.microsoft.com/office/drawing/2014/main" id="{691C02FB-DC92-4441-B16C-1ACF3A3A6057}"/>
                  </a:ext>
                </a:extLst>
              </p:cNvPr>
              <p:cNvGrpSpPr/>
              <p:nvPr/>
            </p:nvGrpSpPr>
            <p:grpSpPr>
              <a:xfrm rot="1609006">
                <a:off x="2221334" y="1371781"/>
                <a:ext cx="1645921" cy="1750571"/>
                <a:chOff x="2316480" y="2141288"/>
                <a:chExt cx="1645921" cy="1750572"/>
              </a:xfrm>
            </p:grpSpPr>
            <p:sp>
              <p:nvSpPr>
                <p:cNvPr id="37" name="Pie 36">
                  <a:extLst>
                    <a:ext uri="{FF2B5EF4-FFF2-40B4-BE49-F238E27FC236}">
                      <a16:creationId xmlns:a16="http://schemas.microsoft.com/office/drawing/2014/main" id="{48973F0E-A17E-DC41-BD20-5921FA8F2B89}"/>
                    </a:ext>
                  </a:extLst>
                </p:cNvPr>
                <p:cNvSpPr/>
                <p:nvPr/>
              </p:nvSpPr>
              <p:spPr>
                <a:xfrm>
                  <a:off x="2316480" y="2316480"/>
                  <a:ext cx="1645920" cy="1544320"/>
                </a:xfrm>
                <a:prstGeom prst="pie">
                  <a:avLst>
                    <a:gd name="adj1" fmla="val 0"/>
                    <a:gd name="adj2" fmla="val 18769200"/>
                  </a:avLst>
                </a:prstGeom>
                <a:gradFill flip="none" rotWithShape="1">
                  <a:gsLst>
                    <a:gs pos="30000">
                      <a:srgbClr val="4472C4">
                        <a:lumMod val="67000"/>
                      </a:srgbClr>
                    </a:gs>
                    <a:gs pos="59000">
                      <a:srgbClr val="4472C4">
                        <a:lumMod val="97000"/>
                        <a:lumOff val="3000"/>
                      </a:srgbClr>
                    </a:gs>
                    <a:gs pos="90000">
                      <a:srgbClr val="4472C4">
                        <a:lumMod val="60000"/>
                        <a:lumOff val="40000"/>
                      </a:srgbClr>
                    </a:gs>
                  </a:gsLst>
                  <a:lin ang="16200000" scaled="1"/>
                  <a:tileRect/>
                </a:gra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8" name="Pie 37">
                  <a:extLst>
                    <a:ext uri="{FF2B5EF4-FFF2-40B4-BE49-F238E27FC236}">
                      <a16:creationId xmlns:a16="http://schemas.microsoft.com/office/drawing/2014/main" id="{652A233F-9A9D-2141-B60F-95D4C47AAE78}"/>
                    </a:ext>
                  </a:extLst>
                </p:cNvPr>
                <p:cNvSpPr/>
                <p:nvPr/>
              </p:nvSpPr>
              <p:spPr>
                <a:xfrm>
                  <a:off x="2316481" y="2316480"/>
                  <a:ext cx="1645920" cy="1544321"/>
                </a:xfrm>
                <a:prstGeom prst="pie">
                  <a:avLst>
                    <a:gd name="adj1" fmla="val 0"/>
                    <a:gd name="adj2" fmla="val 15715904"/>
                  </a:avLst>
                </a:prstGeom>
                <a:solidFill>
                  <a:srgbClr val="FFFF00"/>
                </a:solidFill>
                <a:ln w="12700" cap="flat" cmpd="sng" algn="ctr">
                  <a:solidFill>
                    <a:srgbClr val="4472C4">
                      <a:shade val="50000"/>
                    </a:srgbClr>
                  </a:solidFill>
                  <a:prstDash val="solid"/>
                  <a:miter lim="800000"/>
                </a:ln>
                <a:effectLst/>
                <a:scene3d>
                  <a:camera prst="orthographicFront"/>
                  <a:lightRig rig="flood" dir="t">
                    <a:rot lat="0" lon="0" rev="4800000"/>
                  </a:lightRig>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5EBE359-CD36-FD49-8AA4-3FFCED90A28F}"/>
                    </a:ext>
                  </a:extLst>
                </p:cNvPr>
                <p:cNvSpPr txBox="1"/>
                <p:nvPr/>
              </p:nvSpPr>
              <p:spPr>
                <a:xfrm rot="949254">
                  <a:off x="2980137" y="2141288"/>
                  <a:ext cx="537413" cy="9706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I</a:t>
                  </a:r>
                </a:p>
              </p:txBody>
            </p:sp>
            <p:sp>
              <p:nvSpPr>
                <p:cNvPr id="40" name="TextBox 39">
                  <a:extLst>
                    <a:ext uri="{FF2B5EF4-FFF2-40B4-BE49-F238E27FC236}">
                      <a16:creationId xmlns:a16="http://schemas.microsoft.com/office/drawing/2014/main" id="{8746A0C6-9E6F-EB43-9BF2-936993CEF5B1}"/>
                    </a:ext>
                  </a:extLst>
                </p:cNvPr>
                <p:cNvSpPr txBox="1"/>
                <p:nvPr/>
              </p:nvSpPr>
              <p:spPr>
                <a:xfrm rot="2099313">
                  <a:off x="2501609" y="2921174"/>
                  <a:ext cx="676452" cy="9706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E</a:t>
                  </a:r>
                </a:p>
              </p:txBody>
            </p:sp>
          </p:grpSp>
          <p:sp>
            <p:nvSpPr>
              <p:cNvPr id="35" name="Triangle 42">
                <a:extLst>
                  <a:ext uri="{FF2B5EF4-FFF2-40B4-BE49-F238E27FC236}">
                    <a16:creationId xmlns:a16="http://schemas.microsoft.com/office/drawing/2014/main" id="{79CBA7BB-0068-FD46-BADC-1BBE4EF1BDAC}"/>
                  </a:ext>
                </a:extLst>
              </p:cNvPr>
              <p:cNvSpPr/>
              <p:nvPr/>
            </p:nvSpPr>
            <p:spPr>
              <a:xfrm rot="16200000">
                <a:off x="3260993" y="380708"/>
                <a:ext cx="3545841" cy="4044268"/>
              </a:xfrm>
              <a:prstGeom prst="triangle">
                <a:avLst>
                  <a:gd name="adj" fmla="val 51962"/>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Left Arrow 35">
                <a:extLst>
                  <a:ext uri="{FF2B5EF4-FFF2-40B4-BE49-F238E27FC236}">
                    <a16:creationId xmlns:a16="http://schemas.microsoft.com/office/drawing/2014/main" id="{19FD22D9-A63F-854F-A0D6-CAA67E4C187D}"/>
                  </a:ext>
                </a:extLst>
              </p:cNvPr>
              <p:cNvSpPr/>
              <p:nvPr/>
            </p:nvSpPr>
            <p:spPr>
              <a:xfrm rot="20207654">
                <a:off x="3799673" y="1360345"/>
                <a:ext cx="3201524" cy="528320"/>
              </a:xfrm>
              <a:prstGeom prst="leftArrow">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Afferent</a:t>
                </a:r>
              </a:p>
            </p:txBody>
          </p:sp>
        </p:grpSp>
      </p:grpSp>
      <p:grpSp>
        <p:nvGrpSpPr>
          <p:cNvPr id="6" name="Group 5"/>
          <p:cNvGrpSpPr/>
          <p:nvPr/>
        </p:nvGrpSpPr>
        <p:grpSpPr>
          <a:xfrm>
            <a:off x="594329" y="4489357"/>
            <a:ext cx="2442251" cy="1736025"/>
            <a:chOff x="594329" y="4489357"/>
            <a:chExt cx="2442251" cy="1736025"/>
          </a:xfrm>
        </p:grpSpPr>
        <p:grpSp>
          <p:nvGrpSpPr>
            <p:cNvPr id="53" name="Group 52">
              <a:extLst>
                <a:ext uri="{FF2B5EF4-FFF2-40B4-BE49-F238E27FC236}">
                  <a16:creationId xmlns:a16="http://schemas.microsoft.com/office/drawing/2014/main" id="{21CD3B19-9BD9-8E4C-8013-2BAF38329215}"/>
                </a:ext>
              </a:extLst>
            </p:cNvPr>
            <p:cNvGrpSpPr/>
            <p:nvPr/>
          </p:nvGrpSpPr>
          <p:grpSpPr>
            <a:xfrm rot="16200000">
              <a:off x="792552" y="5800656"/>
              <a:ext cx="465268" cy="151120"/>
              <a:chOff x="1072765" y="1624519"/>
              <a:chExt cx="687943" cy="372750"/>
            </a:xfrm>
          </p:grpSpPr>
          <p:sp>
            <p:nvSpPr>
              <p:cNvPr id="62" name="Rectangle 61">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rgbClr val="A5A5A5">
                      <a:lumMod val="67000"/>
                    </a:srgbClr>
                  </a:gs>
                  <a:gs pos="48000">
                    <a:srgbClr val="A5A5A5">
                      <a:lumMod val="97000"/>
                      <a:lumOff val="3000"/>
                    </a:srgbClr>
                  </a:gs>
                  <a:gs pos="100000">
                    <a:srgbClr val="A5A5A5">
                      <a:lumMod val="60000"/>
                      <a:lumOff val="4000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w="12700" cap="flat" cmpd="sng" algn="ctr">
                <a:noFill/>
                <a:prstDash val="solid"/>
                <a:miter lim="800000"/>
              </a:ln>
              <a:effectLst/>
              <a:scene3d>
                <a:camera prst="orthographicFront"/>
                <a:lightRig rig="flood"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2AF36886-6B17-FF4B-86ED-9FF7FC06B54E}"/>
                </a:ext>
              </a:extLst>
            </p:cNvPr>
            <p:cNvGrpSpPr/>
            <p:nvPr/>
          </p:nvGrpSpPr>
          <p:grpSpPr>
            <a:xfrm>
              <a:off x="594329" y="4489357"/>
              <a:ext cx="2442251" cy="1736025"/>
              <a:chOff x="2190822" y="629920"/>
              <a:chExt cx="4888083" cy="3545841"/>
            </a:xfrm>
          </p:grpSpPr>
          <p:grpSp>
            <p:nvGrpSpPr>
              <p:cNvPr id="55" name="Group 54">
                <a:extLst>
                  <a:ext uri="{FF2B5EF4-FFF2-40B4-BE49-F238E27FC236}">
                    <a16:creationId xmlns:a16="http://schemas.microsoft.com/office/drawing/2014/main" id="{DAC766C7-7BBD-B744-B136-8978DB471668}"/>
                  </a:ext>
                </a:extLst>
              </p:cNvPr>
              <p:cNvGrpSpPr/>
              <p:nvPr/>
            </p:nvGrpSpPr>
            <p:grpSpPr>
              <a:xfrm rot="1609006">
                <a:off x="2190822" y="1517217"/>
                <a:ext cx="1645920" cy="1580412"/>
                <a:chOff x="2316480" y="2293998"/>
                <a:chExt cx="1645920" cy="1580413"/>
              </a:xfrm>
            </p:grpSpPr>
            <p:sp>
              <p:nvSpPr>
                <p:cNvPr id="58" name="Pie 57">
                  <a:extLst>
                    <a:ext uri="{FF2B5EF4-FFF2-40B4-BE49-F238E27FC236}">
                      <a16:creationId xmlns:a16="http://schemas.microsoft.com/office/drawing/2014/main" id="{20C6C4DA-46A6-1C45-BFA2-6AADBEAAB93C}"/>
                    </a:ext>
                  </a:extLst>
                </p:cNvPr>
                <p:cNvSpPr/>
                <p:nvPr/>
              </p:nvSpPr>
              <p:spPr>
                <a:xfrm>
                  <a:off x="2316480" y="2316480"/>
                  <a:ext cx="1645920" cy="1544320"/>
                </a:xfrm>
                <a:prstGeom prst="pie">
                  <a:avLst>
                    <a:gd name="adj1" fmla="val 0"/>
                    <a:gd name="adj2" fmla="val 18769200"/>
                  </a:avLst>
                </a:prstGeom>
                <a:gradFill flip="none" rotWithShape="1">
                  <a:gsLst>
                    <a:gs pos="30000">
                      <a:srgbClr val="4472C4">
                        <a:lumMod val="67000"/>
                      </a:srgbClr>
                    </a:gs>
                    <a:gs pos="59000">
                      <a:srgbClr val="4472C4">
                        <a:lumMod val="97000"/>
                        <a:lumOff val="3000"/>
                      </a:srgbClr>
                    </a:gs>
                    <a:gs pos="90000">
                      <a:srgbClr val="4472C4">
                        <a:lumMod val="60000"/>
                        <a:lumOff val="40000"/>
                      </a:srgbClr>
                    </a:gs>
                  </a:gsLst>
                  <a:lin ang="16200000" scaled="1"/>
                  <a:tileRect/>
                </a:gra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9" name="Pie 58">
                  <a:extLst>
                    <a:ext uri="{FF2B5EF4-FFF2-40B4-BE49-F238E27FC236}">
                      <a16:creationId xmlns:a16="http://schemas.microsoft.com/office/drawing/2014/main" id="{958B1ED8-F60C-CE4A-A7C8-946AC66CF91A}"/>
                    </a:ext>
                  </a:extLst>
                </p:cNvPr>
                <p:cNvSpPr/>
                <p:nvPr/>
              </p:nvSpPr>
              <p:spPr>
                <a:xfrm>
                  <a:off x="2316480" y="2316480"/>
                  <a:ext cx="1645920" cy="1544320"/>
                </a:xfrm>
                <a:prstGeom prst="pie">
                  <a:avLst>
                    <a:gd name="adj1" fmla="val 0"/>
                    <a:gd name="adj2" fmla="val 3846482"/>
                  </a:avLst>
                </a:prstGeom>
                <a:solidFill>
                  <a:srgbClr val="FFFF00"/>
                </a:solidFill>
                <a:ln w="12700" cap="flat" cmpd="sng" algn="ctr">
                  <a:solidFill>
                    <a:srgbClr val="4472C4">
                      <a:shade val="50000"/>
                    </a:srgbClr>
                  </a:solidFill>
                  <a:prstDash val="solid"/>
                  <a:miter lim="800000"/>
                </a:ln>
                <a:effectLst/>
                <a:scene3d>
                  <a:camera prst="orthographicFront"/>
                  <a:lightRig rig="flood" dir="t">
                    <a:rot lat="0" lon="0" rev="4800000"/>
                  </a:lightRig>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9E52A44C-3B60-BD44-A91E-F13F4FCC175E}"/>
                    </a:ext>
                  </a:extLst>
                </p:cNvPr>
                <p:cNvSpPr txBox="1"/>
                <p:nvPr/>
              </p:nvSpPr>
              <p:spPr>
                <a:xfrm rot="19978216">
                  <a:off x="2610313" y="2293998"/>
                  <a:ext cx="533231" cy="9429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I</a:t>
                  </a:r>
                </a:p>
              </p:txBody>
            </p:sp>
            <p:sp>
              <p:nvSpPr>
                <p:cNvPr id="61" name="TextBox 60">
                  <a:extLst>
                    <a:ext uri="{FF2B5EF4-FFF2-40B4-BE49-F238E27FC236}">
                      <a16:creationId xmlns:a16="http://schemas.microsoft.com/office/drawing/2014/main" id="{D04883FB-64D0-E849-B2F5-852AAEDC68FF}"/>
                    </a:ext>
                  </a:extLst>
                </p:cNvPr>
                <p:cNvSpPr txBox="1"/>
                <p:nvPr/>
              </p:nvSpPr>
              <p:spPr>
                <a:xfrm rot="19978216">
                  <a:off x="3193258" y="2931457"/>
                  <a:ext cx="671188" cy="9429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E</a:t>
                  </a:r>
                </a:p>
              </p:txBody>
            </p:sp>
          </p:grpSp>
          <p:sp>
            <p:nvSpPr>
              <p:cNvPr id="56" name="Triangle 76">
                <a:extLst>
                  <a:ext uri="{FF2B5EF4-FFF2-40B4-BE49-F238E27FC236}">
                    <a16:creationId xmlns:a16="http://schemas.microsoft.com/office/drawing/2014/main" id="{6488E9CC-9190-DE45-95AD-BE936A13C605}"/>
                  </a:ext>
                </a:extLst>
              </p:cNvPr>
              <p:cNvSpPr/>
              <p:nvPr/>
            </p:nvSpPr>
            <p:spPr>
              <a:xfrm rot="16200000">
                <a:off x="3260993" y="380708"/>
                <a:ext cx="3545841" cy="4044266"/>
              </a:xfrm>
              <a:prstGeom prst="triangle">
                <a:avLst>
                  <a:gd name="adj" fmla="val 51962"/>
                </a:avLst>
              </a:pr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Right Arrow 56">
                <a:extLst>
                  <a:ext uri="{FF2B5EF4-FFF2-40B4-BE49-F238E27FC236}">
                    <a16:creationId xmlns:a16="http://schemas.microsoft.com/office/drawing/2014/main" id="{E689CC2A-07A5-E245-A0AD-DC98EF0B1593}"/>
                  </a:ext>
                </a:extLst>
              </p:cNvPr>
              <p:cNvSpPr/>
              <p:nvPr/>
            </p:nvSpPr>
            <p:spPr>
              <a:xfrm rot="1382331">
                <a:off x="3714490" y="2867882"/>
                <a:ext cx="3364415" cy="530675"/>
              </a:xfrm>
              <a:prstGeom prst="rightArrow">
                <a:avLst>
                  <a:gd name="adj1" fmla="val 52965"/>
                  <a:gd name="adj2" fmla="val 66246"/>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Efferent</a:t>
                </a:r>
              </a:p>
            </p:txBody>
          </p:sp>
        </p:grpSp>
      </p:grpSp>
    </p:spTree>
    <p:extLst>
      <p:ext uri="{BB962C8B-B14F-4D97-AF65-F5344CB8AC3E}">
        <p14:creationId xmlns:p14="http://schemas.microsoft.com/office/powerpoint/2010/main" val="98432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2"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Image result for scared wildebe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682" y="3525660"/>
            <a:ext cx="5051156" cy="2841275"/>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8667" y="575733"/>
            <a:ext cx="8499186" cy="646331"/>
          </a:xfrm>
          <a:prstGeom prst="rect">
            <a:avLst/>
          </a:prstGeom>
          <a:noFill/>
        </p:spPr>
        <p:txBody>
          <a:bodyPr wrap="none" rtlCol="0">
            <a:spAutoFit/>
          </a:bodyPr>
          <a:lstStyle/>
          <a:p>
            <a:r>
              <a:rPr lang="en-US" sz="3600" b="1" dirty="0">
                <a:solidFill>
                  <a:prstClr val="white"/>
                </a:solidFill>
              </a:rPr>
              <a:t>Intention and Initiative: </a:t>
            </a:r>
            <a:r>
              <a:rPr lang="en-US" sz="3600" b="1" dirty="0">
                <a:solidFill>
                  <a:srgbClr val="4F81BD"/>
                </a:solidFill>
              </a:rPr>
              <a:t>Feeder</a:t>
            </a:r>
            <a:r>
              <a:rPr lang="en-US" sz="3600" b="1" dirty="0">
                <a:solidFill>
                  <a:prstClr val="white"/>
                </a:solidFill>
              </a:rPr>
              <a:t> </a:t>
            </a:r>
            <a:r>
              <a:rPr lang="en-US" sz="3600" b="1" i="1" dirty="0">
                <a:solidFill>
                  <a:prstClr val="white"/>
                </a:solidFill>
              </a:rPr>
              <a:t>vs</a:t>
            </a:r>
            <a:r>
              <a:rPr lang="en-US" sz="3600" b="1" dirty="0">
                <a:solidFill>
                  <a:prstClr val="white"/>
                </a:solidFill>
              </a:rPr>
              <a:t>. </a:t>
            </a:r>
            <a:r>
              <a:rPr lang="en-US" sz="3600" b="1" dirty="0">
                <a:solidFill>
                  <a:srgbClr val="FFFF00"/>
                </a:solidFill>
              </a:rPr>
              <a:t>Receiver</a:t>
            </a:r>
          </a:p>
        </p:txBody>
      </p:sp>
      <p:sp>
        <p:nvSpPr>
          <p:cNvPr id="8" name="TextBox 7"/>
          <p:cNvSpPr txBox="1"/>
          <p:nvPr/>
        </p:nvSpPr>
        <p:spPr>
          <a:xfrm>
            <a:off x="2678410" y="1930995"/>
            <a:ext cx="3672031" cy="584775"/>
          </a:xfrm>
          <a:prstGeom prst="rect">
            <a:avLst/>
          </a:prstGeom>
          <a:noFill/>
        </p:spPr>
        <p:txBody>
          <a:bodyPr wrap="none" rtlCol="0">
            <a:spAutoFit/>
          </a:bodyPr>
          <a:lstStyle/>
          <a:p>
            <a:r>
              <a:rPr lang="en-US" sz="3200" b="1" dirty="0">
                <a:solidFill>
                  <a:schemeClr val="bg1"/>
                </a:solidFill>
              </a:rPr>
              <a:t>Turning the Tables …</a:t>
            </a:r>
          </a:p>
        </p:txBody>
      </p:sp>
      <p:grpSp>
        <p:nvGrpSpPr>
          <p:cNvPr id="10" name="Group 9"/>
          <p:cNvGrpSpPr/>
          <p:nvPr/>
        </p:nvGrpSpPr>
        <p:grpSpPr>
          <a:xfrm>
            <a:off x="392853" y="1981197"/>
            <a:ext cx="8209280" cy="2598988"/>
            <a:chOff x="392853" y="1981197"/>
            <a:chExt cx="8209280" cy="2598988"/>
          </a:xfrm>
        </p:grpSpPr>
        <p:sp>
          <p:nvSpPr>
            <p:cNvPr id="11" name="Oval 10"/>
            <p:cNvSpPr/>
            <p:nvPr/>
          </p:nvSpPr>
          <p:spPr>
            <a:xfrm>
              <a:off x="392853" y="1981198"/>
              <a:ext cx="2590800" cy="2598987"/>
            </a:xfrm>
            <a:prstGeom prst="ellipse">
              <a:avLst/>
            </a:prstGeom>
            <a:solidFill>
              <a:srgbClr val="FFFF00"/>
            </a:solidFill>
            <a:ln>
              <a:noFill/>
            </a:ln>
            <a:effectLst>
              <a:outerShdw blurRad="50800" dist="63500" dir="2700000" algn="tl" rotWithShape="0">
                <a:prstClr val="black">
                  <a:alpha val="40000"/>
                </a:prstClr>
              </a:outerShdw>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a:solidFill>
                    <a:prstClr val="black"/>
                  </a:solidFill>
                  <a:effectLst>
                    <a:outerShdw blurRad="50800" dist="38100" dir="2700000" algn="tl" rotWithShape="0">
                      <a:prstClr val="black">
                        <a:alpha val="40000"/>
                      </a:prstClr>
                    </a:outerShdw>
                  </a:effectLst>
                </a:rPr>
                <a:t>Receiver</a:t>
              </a:r>
            </a:p>
          </p:txBody>
        </p:sp>
        <p:sp>
          <p:nvSpPr>
            <p:cNvPr id="12" name="Oval 11"/>
            <p:cNvSpPr/>
            <p:nvPr/>
          </p:nvSpPr>
          <p:spPr>
            <a:xfrm>
              <a:off x="6011333" y="1981197"/>
              <a:ext cx="2590800" cy="2598987"/>
            </a:xfrm>
            <a:prstGeom prst="ellipse">
              <a:avLst/>
            </a:prstGeom>
            <a:solidFill>
              <a:schemeClr val="tx2"/>
            </a:solidFill>
            <a:ln>
              <a:noFill/>
            </a:ln>
            <a:effectLst>
              <a:outerShdw blurRad="50800" dist="63500" dir="2700000" algn="tl" rotWithShape="0">
                <a:prstClr val="black">
                  <a:alpha val="40000"/>
                </a:prstClr>
              </a:outerShdw>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3600" b="1" dirty="0">
                  <a:solidFill>
                    <a:prstClr val="white"/>
                  </a:solidFill>
                  <a:effectLst>
                    <a:outerShdw blurRad="50800" dist="38100" dir="2700000" algn="tl" rotWithShape="0">
                      <a:prstClr val="black">
                        <a:alpha val="40000"/>
                      </a:prstClr>
                    </a:outerShdw>
                  </a:effectLst>
                </a:rPr>
                <a:t>Feeder</a:t>
              </a:r>
            </a:p>
          </p:txBody>
        </p:sp>
        <p:sp>
          <p:nvSpPr>
            <p:cNvPr id="13" name="Right Arrow 12"/>
            <p:cNvSpPr/>
            <p:nvPr/>
          </p:nvSpPr>
          <p:spPr>
            <a:xfrm rot="10800000">
              <a:off x="2709333" y="2772693"/>
              <a:ext cx="3610187" cy="1016000"/>
            </a:xfrm>
            <a:prstGeom prst="rightArrow">
              <a:avLst/>
            </a:prstGeom>
            <a:gradFill>
              <a:gsLst>
                <a:gs pos="0">
                  <a:schemeClr val="tx2"/>
                </a:gs>
                <a:gs pos="49000">
                  <a:schemeClr val="accent1">
                    <a:tint val="44500"/>
                    <a:satMod val="160000"/>
                  </a:schemeClr>
                </a:gs>
                <a:gs pos="100000">
                  <a:srgbClr val="FFFF00"/>
                </a:gs>
              </a:gsLst>
              <a:lin ang="0" scaled="1"/>
            </a:gradFill>
            <a:ln>
              <a:noFill/>
            </a:ln>
            <a:effectLst>
              <a:outerShdw blurRad="50800" dist="635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ffectLst>
                  <a:outerShdw blurRad="38100" dist="38100" dir="2700000" algn="tl">
                    <a:srgbClr val="000000">
                      <a:alpha val="43137"/>
                    </a:srgbClr>
                  </a:outerShdw>
                </a:effectLst>
              </a:endParaRPr>
            </a:p>
          </p:txBody>
        </p:sp>
        <p:sp>
          <p:nvSpPr>
            <p:cNvPr id="14" name="TextBox 13"/>
            <p:cNvSpPr txBox="1"/>
            <p:nvPr/>
          </p:nvSpPr>
          <p:spPr>
            <a:xfrm>
              <a:off x="3221251" y="3102140"/>
              <a:ext cx="3009542" cy="369332"/>
            </a:xfrm>
            <a:prstGeom prst="rect">
              <a:avLst/>
            </a:prstGeom>
            <a:noFill/>
          </p:spPr>
          <p:txBody>
            <a:bodyPr wrap="none" rtlCol="0">
              <a:spAutoFit/>
            </a:bodyPr>
            <a:lstStyle/>
            <a:p>
              <a:r>
                <a:rPr lang="en-US" b="1" dirty="0">
                  <a:solidFill>
                    <a:prstClr val="black"/>
                  </a:solidFill>
                  <a:effectLst>
                    <a:outerShdw blurRad="38100" dist="38100" dir="2700000" algn="tl">
                      <a:srgbClr val="000000">
                        <a:alpha val="43137"/>
                      </a:srgbClr>
                    </a:outerShdw>
                  </a:effectLst>
                </a:rPr>
                <a:t>Afferent</a:t>
              </a:r>
              <a:r>
                <a:rPr lang="en-US" b="1" dirty="0">
                  <a:solidFill>
                    <a:prstClr val="black"/>
                  </a:solidFill>
                </a:rPr>
                <a:t>                        </a:t>
              </a:r>
              <a:r>
                <a:rPr lang="en-US" b="1" dirty="0">
                  <a:solidFill>
                    <a:prstClr val="white"/>
                  </a:solidFill>
                  <a:effectLst>
                    <a:outerShdw blurRad="38100" dist="38100" dir="2700000" algn="tl">
                      <a:srgbClr val="000000">
                        <a:alpha val="43137"/>
                      </a:srgbClr>
                    </a:outerShdw>
                  </a:effectLst>
                </a:rPr>
                <a:t>Efferent</a:t>
              </a:r>
            </a:p>
          </p:txBody>
        </p:sp>
      </p:grpSp>
    </p:spTree>
    <p:extLst>
      <p:ext uri="{BB962C8B-B14F-4D97-AF65-F5344CB8AC3E}">
        <p14:creationId xmlns:p14="http://schemas.microsoft.com/office/powerpoint/2010/main" val="259865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0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ipe(up)">
                                      <p:cBhvr>
                                        <p:cTn id="11"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6" name="Group 225"/>
          <p:cNvGrpSpPr/>
          <p:nvPr/>
        </p:nvGrpSpPr>
        <p:grpSpPr>
          <a:xfrm>
            <a:off x="4379555" y="298048"/>
            <a:ext cx="2487796" cy="1686426"/>
            <a:chOff x="4227155" y="145648"/>
            <a:chExt cx="2487796" cy="1686426"/>
          </a:xfrm>
          <a:solidFill>
            <a:schemeClr val="bg2">
              <a:lumMod val="90000"/>
              <a:alpha val="33000"/>
            </a:schemeClr>
          </a:solidFill>
        </p:grpSpPr>
        <p:grpSp>
          <p:nvGrpSpPr>
            <p:cNvPr id="227" name="Group 226">
              <a:extLst>
                <a:ext uri="{FF2B5EF4-FFF2-40B4-BE49-F238E27FC236}">
                  <a16:creationId xmlns:a16="http://schemas.microsoft.com/office/drawing/2014/main" id="{21CD3B19-9BD9-8E4C-8013-2BAF38329215}"/>
                </a:ext>
              </a:extLst>
            </p:cNvPr>
            <p:cNvGrpSpPr/>
            <p:nvPr/>
          </p:nvGrpSpPr>
          <p:grpSpPr>
            <a:xfrm rot="8872806">
              <a:off x="6249683" y="191580"/>
              <a:ext cx="465268" cy="151120"/>
              <a:chOff x="1072765" y="1624519"/>
              <a:chExt cx="687943" cy="372750"/>
            </a:xfrm>
            <a:grpFill/>
          </p:grpSpPr>
          <p:sp>
            <p:nvSpPr>
              <p:cNvPr id="237" name="Rectangle 236">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Oval 237">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grp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28" name="Group 227">
              <a:extLst>
                <a:ext uri="{FF2B5EF4-FFF2-40B4-BE49-F238E27FC236}">
                  <a16:creationId xmlns:a16="http://schemas.microsoft.com/office/drawing/2014/main" id="{ACA41C4B-59C8-EA46-9E95-455830E29DB4}"/>
                </a:ext>
              </a:extLst>
            </p:cNvPr>
            <p:cNvGrpSpPr/>
            <p:nvPr/>
          </p:nvGrpSpPr>
          <p:grpSpPr>
            <a:xfrm rot="19635723" flipH="1">
              <a:off x="4227155" y="145648"/>
              <a:ext cx="2421180" cy="1686426"/>
              <a:chOff x="2172135" y="629920"/>
              <a:chExt cx="4883912" cy="3545841"/>
            </a:xfrm>
            <a:grpFill/>
          </p:grpSpPr>
          <p:grpSp>
            <p:nvGrpSpPr>
              <p:cNvPr id="229" name="Group 228">
                <a:extLst>
                  <a:ext uri="{FF2B5EF4-FFF2-40B4-BE49-F238E27FC236}">
                    <a16:creationId xmlns:a16="http://schemas.microsoft.com/office/drawing/2014/main" id="{691C02FB-DC92-4441-B16C-1ACF3A3A6057}"/>
                  </a:ext>
                </a:extLst>
              </p:cNvPr>
              <p:cNvGrpSpPr/>
              <p:nvPr/>
            </p:nvGrpSpPr>
            <p:grpSpPr>
              <a:xfrm rot="1609006">
                <a:off x="2172135" y="1509963"/>
                <a:ext cx="1645920" cy="1668862"/>
                <a:chOff x="2316480" y="2291199"/>
                <a:chExt cx="1645920" cy="1668863"/>
              </a:xfrm>
              <a:grpFill/>
            </p:grpSpPr>
            <p:sp>
              <p:nvSpPr>
                <p:cNvPr id="233" name="Pie 232">
                  <a:extLst>
                    <a:ext uri="{FF2B5EF4-FFF2-40B4-BE49-F238E27FC236}">
                      <a16:creationId xmlns:a16="http://schemas.microsoft.com/office/drawing/2014/main" id="{48973F0E-A17E-DC41-BD20-5921FA8F2B89}"/>
                    </a:ext>
                  </a:extLst>
                </p:cNvPr>
                <p:cNvSpPr/>
                <p:nvPr/>
              </p:nvSpPr>
              <p:spPr>
                <a:xfrm>
                  <a:off x="2316480" y="2316480"/>
                  <a:ext cx="1645920" cy="1544320"/>
                </a:xfrm>
                <a:prstGeom prst="pie">
                  <a:avLst>
                    <a:gd name="adj1" fmla="val 0"/>
                    <a:gd name="adj2" fmla="val 18769200"/>
                  </a:avLst>
                </a:prstGeom>
                <a:grp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34" name="Pie 233">
                  <a:extLst>
                    <a:ext uri="{FF2B5EF4-FFF2-40B4-BE49-F238E27FC236}">
                      <a16:creationId xmlns:a16="http://schemas.microsoft.com/office/drawing/2014/main" id="{652A233F-9A9D-2141-B60F-95D4C47AAE78}"/>
                    </a:ext>
                  </a:extLst>
                </p:cNvPr>
                <p:cNvSpPr/>
                <p:nvPr/>
              </p:nvSpPr>
              <p:spPr>
                <a:xfrm>
                  <a:off x="2316480" y="2316480"/>
                  <a:ext cx="1645920" cy="1544320"/>
                </a:xfrm>
                <a:prstGeom prst="pie">
                  <a:avLst>
                    <a:gd name="adj1" fmla="val 0"/>
                    <a:gd name="adj2" fmla="val 9224524"/>
                  </a:avLst>
                </a:prstGeom>
                <a:grp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35" name="TextBox 234">
                  <a:extLst>
                    <a:ext uri="{FF2B5EF4-FFF2-40B4-BE49-F238E27FC236}">
                      <a16:creationId xmlns:a16="http://schemas.microsoft.com/office/drawing/2014/main" id="{75EBE359-CD36-FD49-8AA4-3FFCED90A28F}"/>
                    </a:ext>
                  </a:extLst>
                </p:cNvPr>
                <p:cNvSpPr txBox="1"/>
                <p:nvPr/>
              </p:nvSpPr>
              <p:spPr>
                <a:xfrm rot="19978216">
                  <a:off x="2568626" y="2291199"/>
                  <a:ext cx="537412" cy="970687"/>
                </a:xfrm>
                <a:prstGeom prst="rect">
                  <a:avLst/>
                </a:prstGeom>
                <a:noFill/>
              </p:spPr>
              <p:txBody>
                <a:bodyPr wrap="none" rtlCol="0">
                  <a:spAutoFit/>
                </a:bodyPr>
                <a:lstStyle/>
                <a:p>
                  <a:r>
                    <a:rPr lang="en-US" sz="2400" b="1" dirty="0">
                      <a:solidFill>
                        <a:prstClr val="black"/>
                      </a:solidFill>
                    </a:rPr>
                    <a:t>I</a:t>
                  </a:r>
                </a:p>
              </p:txBody>
            </p:sp>
            <p:sp>
              <p:nvSpPr>
                <p:cNvPr id="236" name="TextBox 235">
                  <a:extLst>
                    <a:ext uri="{FF2B5EF4-FFF2-40B4-BE49-F238E27FC236}">
                      <a16:creationId xmlns:a16="http://schemas.microsoft.com/office/drawing/2014/main" id="{8746A0C6-9E6F-EB43-9BF2-936993CEF5B1}"/>
                    </a:ext>
                  </a:extLst>
                </p:cNvPr>
                <p:cNvSpPr txBox="1"/>
                <p:nvPr/>
              </p:nvSpPr>
              <p:spPr>
                <a:xfrm rot="19978216">
                  <a:off x="2897296" y="2989376"/>
                  <a:ext cx="676451" cy="970686"/>
                </a:xfrm>
                <a:prstGeom prst="rect">
                  <a:avLst/>
                </a:prstGeom>
                <a:noFill/>
              </p:spPr>
              <p:txBody>
                <a:bodyPr wrap="none" rtlCol="0">
                  <a:spAutoFit/>
                </a:bodyPr>
                <a:lstStyle/>
                <a:p>
                  <a:r>
                    <a:rPr lang="en-US" sz="2400" b="1" dirty="0">
                      <a:solidFill>
                        <a:prstClr val="black"/>
                      </a:solidFill>
                    </a:rPr>
                    <a:t>E</a:t>
                  </a:r>
                </a:p>
              </p:txBody>
            </p:sp>
          </p:grpSp>
          <p:sp>
            <p:nvSpPr>
              <p:cNvPr id="230" name="Triangle 42">
                <a:extLst>
                  <a:ext uri="{FF2B5EF4-FFF2-40B4-BE49-F238E27FC236}">
                    <a16:creationId xmlns:a16="http://schemas.microsoft.com/office/drawing/2014/main" id="{79CBA7BB-0068-FD46-BADC-1BBE4EF1BDAC}"/>
                  </a:ext>
                </a:extLst>
              </p:cNvPr>
              <p:cNvSpPr/>
              <p:nvPr/>
            </p:nvSpPr>
            <p:spPr>
              <a:xfrm rot="16200000">
                <a:off x="3260993" y="380708"/>
                <a:ext cx="3545841" cy="4044266"/>
              </a:xfrm>
              <a:prstGeom prst="triangle">
                <a:avLst>
                  <a:gd name="adj" fmla="val 5196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1" name="Left Arrow 230">
                <a:extLst>
                  <a:ext uri="{FF2B5EF4-FFF2-40B4-BE49-F238E27FC236}">
                    <a16:creationId xmlns:a16="http://schemas.microsoft.com/office/drawing/2014/main" id="{19FD22D9-A63F-854F-A0D6-CAA67E4C187D}"/>
                  </a:ext>
                </a:extLst>
              </p:cNvPr>
              <p:cNvSpPr/>
              <p:nvPr/>
            </p:nvSpPr>
            <p:spPr>
              <a:xfrm rot="20207654">
                <a:off x="3799673" y="1360345"/>
                <a:ext cx="3201524" cy="528320"/>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grpSp>
      </p:grpSp>
      <p:grpSp>
        <p:nvGrpSpPr>
          <p:cNvPr id="173" name="Group 172"/>
          <p:cNvGrpSpPr/>
          <p:nvPr/>
        </p:nvGrpSpPr>
        <p:grpSpPr>
          <a:xfrm rot="4807197">
            <a:off x="6064856" y="1522072"/>
            <a:ext cx="2485598" cy="1686426"/>
            <a:chOff x="4229353" y="153125"/>
            <a:chExt cx="2485598" cy="1686426"/>
          </a:xfrm>
        </p:grpSpPr>
        <p:grpSp>
          <p:nvGrpSpPr>
            <p:cNvPr id="174" name="Group 173">
              <a:extLst>
                <a:ext uri="{FF2B5EF4-FFF2-40B4-BE49-F238E27FC236}">
                  <a16:creationId xmlns:a16="http://schemas.microsoft.com/office/drawing/2014/main" id="{21CD3B19-9BD9-8E4C-8013-2BAF38329215}"/>
                </a:ext>
              </a:extLst>
            </p:cNvPr>
            <p:cNvGrpSpPr/>
            <p:nvPr/>
          </p:nvGrpSpPr>
          <p:grpSpPr>
            <a:xfrm rot="8872806">
              <a:off x="6249682" y="191581"/>
              <a:ext cx="465269" cy="151120"/>
              <a:chOff x="1072764" y="1624518"/>
              <a:chExt cx="687944" cy="372750"/>
            </a:xfrm>
          </p:grpSpPr>
          <p:sp>
            <p:nvSpPr>
              <p:cNvPr id="184" name="Rectangle 183">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5" name="Oval 184">
                <a:extLst>
                  <a:ext uri="{FF2B5EF4-FFF2-40B4-BE49-F238E27FC236}">
                    <a16:creationId xmlns:a16="http://schemas.microsoft.com/office/drawing/2014/main" id="{FE0D44B6-79B3-F749-B71B-DF032EDD84B5}"/>
                  </a:ext>
                </a:extLst>
              </p:cNvPr>
              <p:cNvSpPr/>
              <p:nvPr/>
            </p:nvSpPr>
            <p:spPr>
              <a:xfrm>
                <a:off x="1072764" y="1624518"/>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75" name="Group 174">
              <a:extLst>
                <a:ext uri="{FF2B5EF4-FFF2-40B4-BE49-F238E27FC236}">
                  <a16:creationId xmlns:a16="http://schemas.microsoft.com/office/drawing/2014/main" id="{ACA41C4B-59C8-EA46-9E95-455830E29DB4}"/>
                </a:ext>
              </a:extLst>
            </p:cNvPr>
            <p:cNvGrpSpPr/>
            <p:nvPr/>
          </p:nvGrpSpPr>
          <p:grpSpPr>
            <a:xfrm rot="19635723" flipH="1">
              <a:off x="4229353" y="153125"/>
              <a:ext cx="2393528" cy="1686426"/>
              <a:chOff x="2227912" y="629920"/>
              <a:chExt cx="4828135" cy="3545841"/>
            </a:xfrm>
          </p:grpSpPr>
          <p:grpSp>
            <p:nvGrpSpPr>
              <p:cNvPr id="176" name="Group 175">
                <a:extLst>
                  <a:ext uri="{FF2B5EF4-FFF2-40B4-BE49-F238E27FC236}">
                    <a16:creationId xmlns:a16="http://schemas.microsoft.com/office/drawing/2014/main" id="{691C02FB-DC92-4441-B16C-1ACF3A3A6057}"/>
                  </a:ext>
                </a:extLst>
              </p:cNvPr>
              <p:cNvGrpSpPr/>
              <p:nvPr/>
            </p:nvGrpSpPr>
            <p:grpSpPr>
              <a:xfrm rot="1609006">
                <a:off x="2227912" y="1375241"/>
                <a:ext cx="1645921" cy="1717621"/>
                <a:chOff x="2316479" y="2143179"/>
                <a:chExt cx="1645921" cy="1717622"/>
              </a:xfrm>
            </p:grpSpPr>
            <p:sp>
              <p:nvSpPr>
                <p:cNvPr id="180" name="Pie 179">
                  <a:extLst>
                    <a:ext uri="{FF2B5EF4-FFF2-40B4-BE49-F238E27FC236}">
                      <a16:creationId xmlns:a16="http://schemas.microsoft.com/office/drawing/2014/main" id="{48973F0E-A17E-DC41-BD20-5921FA8F2B89}"/>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81" name="Pie 180">
                  <a:extLst>
                    <a:ext uri="{FF2B5EF4-FFF2-40B4-BE49-F238E27FC236}">
                      <a16:creationId xmlns:a16="http://schemas.microsoft.com/office/drawing/2014/main" id="{652A233F-9A9D-2141-B60F-95D4C47AAE78}"/>
                    </a:ext>
                  </a:extLst>
                </p:cNvPr>
                <p:cNvSpPr/>
                <p:nvPr/>
              </p:nvSpPr>
              <p:spPr>
                <a:xfrm>
                  <a:off x="2316479" y="2316480"/>
                  <a:ext cx="1645920" cy="1544321"/>
                </a:xfrm>
                <a:prstGeom prst="pie">
                  <a:avLst>
                    <a:gd name="adj1" fmla="val 0"/>
                    <a:gd name="adj2" fmla="val 16095569"/>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82" name="TextBox 181">
                  <a:extLst>
                    <a:ext uri="{FF2B5EF4-FFF2-40B4-BE49-F238E27FC236}">
                      <a16:creationId xmlns:a16="http://schemas.microsoft.com/office/drawing/2014/main" id="{75EBE359-CD36-FD49-8AA4-3FFCED90A28F}"/>
                    </a:ext>
                  </a:extLst>
                </p:cNvPr>
                <p:cNvSpPr txBox="1"/>
                <p:nvPr/>
              </p:nvSpPr>
              <p:spPr>
                <a:xfrm rot="1233914">
                  <a:off x="3015857" y="2143179"/>
                  <a:ext cx="537413" cy="970687"/>
                </a:xfrm>
                <a:prstGeom prst="rect">
                  <a:avLst/>
                </a:prstGeom>
                <a:noFill/>
              </p:spPr>
              <p:txBody>
                <a:bodyPr wrap="none" rtlCol="0">
                  <a:spAutoFit/>
                </a:bodyPr>
                <a:lstStyle/>
                <a:p>
                  <a:r>
                    <a:rPr lang="en-US" sz="2400" b="1" dirty="0">
                      <a:solidFill>
                        <a:prstClr val="black"/>
                      </a:solidFill>
                    </a:rPr>
                    <a:t>I</a:t>
                  </a:r>
                </a:p>
              </p:txBody>
            </p:sp>
            <p:sp>
              <p:nvSpPr>
                <p:cNvPr id="183" name="TextBox 182">
                  <a:extLst>
                    <a:ext uri="{FF2B5EF4-FFF2-40B4-BE49-F238E27FC236}">
                      <a16:creationId xmlns:a16="http://schemas.microsoft.com/office/drawing/2014/main" id="{8746A0C6-9E6F-EB43-9BF2-936993CEF5B1}"/>
                    </a:ext>
                  </a:extLst>
                </p:cNvPr>
                <p:cNvSpPr txBox="1"/>
                <p:nvPr/>
              </p:nvSpPr>
              <p:spPr>
                <a:xfrm rot="19978216">
                  <a:off x="2569922" y="2763478"/>
                  <a:ext cx="676451" cy="970687"/>
                </a:xfrm>
                <a:prstGeom prst="rect">
                  <a:avLst/>
                </a:prstGeom>
                <a:noFill/>
              </p:spPr>
              <p:txBody>
                <a:bodyPr wrap="none" rtlCol="0">
                  <a:spAutoFit/>
                </a:bodyPr>
                <a:lstStyle/>
                <a:p>
                  <a:r>
                    <a:rPr lang="en-US" sz="2400" b="1" dirty="0">
                      <a:solidFill>
                        <a:prstClr val="black"/>
                      </a:solidFill>
                    </a:rPr>
                    <a:t>E</a:t>
                  </a:r>
                </a:p>
              </p:txBody>
            </p:sp>
          </p:grpSp>
          <p:sp>
            <p:nvSpPr>
              <p:cNvPr id="177" name="Triangle 42">
                <a:extLst>
                  <a:ext uri="{FF2B5EF4-FFF2-40B4-BE49-F238E27FC236}">
                    <a16:creationId xmlns:a16="http://schemas.microsoft.com/office/drawing/2014/main" id="{79CBA7BB-0068-FD46-BADC-1BBE4EF1BDAC}"/>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8" name="Left Arrow 177">
                <a:extLst>
                  <a:ext uri="{FF2B5EF4-FFF2-40B4-BE49-F238E27FC236}">
                    <a16:creationId xmlns:a16="http://schemas.microsoft.com/office/drawing/2014/main" id="{19FD22D9-A63F-854F-A0D6-CAA67E4C187D}"/>
                  </a:ext>
                </a:extLst>
              </p:cNvPr>
              <p:cNvSpPr/>
              <p:nvPr/>
            </p:nvSpPr>
            <p:spPr>
              <a:xfrm rot="20207654">
                <a:off x="3799673" y="1360345"/>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grpSp>
      </p:grpSp>
      <p:grpSp>
        <p:nvGrpSpPr>
          <p:cNvPr id="8" name="Group 7"/>
          <p:cNvGrpSpPr/>
          <p:nvPr/>
        </p:nvGrpSpPr>
        <p:grpSpPr>
          <a:xfrm>
            <a:off x="1216738" y="2653165"/>
            <a:ext cx="2754148" cy="1686426"/>
            <a:chOff x="1216737" y="2653165"/>
            <a:chExt cx="2754148" cy="1686426"/>
          </a:xfrm>
        </p:grpSpPr>
        <p:grpSp>
          <p:nvGrpSpPr>
            <p:cNvPr id="114" name="Group 113">
              <a:extLst>
                <a:ext uri="{FF2B5EF4-FFF2-40B4-BE49-F238E27FC236}">
                  <a16:creationId xmlns:a16="http://schemas.microsoft.com/office/drawing/2014/main" id="{21CD3B19-9BD9-8E4C-8013-2BAF38329215}"/>
                </a:ext>
              </a:extLst>
            </p:cNvPr>
            <p:cNvGrpSpPr/>
            <p:nvPr/>
          </p:nvGrpSpPr>
          <p:grpSpPr>
            <a:xfrm>
              <a:off x="1216737" y="3366506"/>
              <a:ext cx="465268" cy="151120"/>
              <a:chOff x="1072765" y="1624519"/>
              <a:chExt cx="687943" cy="372750"/>
            </a:xfrm>
          </p:grpSpPr>
          <p:sp>
            <p:nvSpPr>
              <p:cNvPr id="125" name="Rectangle 124">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Oval 131">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 name="Group 2">
              <a:extLst>
                <a:ext uri="{FF2B5EF4-FFF2-40B4-BE49-F238E27FC236}">
                  <a16:creationId xmlns:a16="http://schemas.microsoft.com/office/drawing/2014/main" id="{BC5EA44D-1862-9D46-8008-D2D2C40599FE}"/>
                </a:ext>
              </a:extLst>
            </p:cNvPr>
            <p:cNvGrpSpPr/>
            <p:nvPr/>
          </p:nvGrpSpPr>
          <p:grpSpPr>
            <a:xfrm>
              <a:off x="1538373" y="2653165"/>
              <a:ext cx="2432512" cy="1686426"/>
              <a:chOff x="2172134" y="629920"/>
              <a:chExt cx="4906771" cy="3545841"/>
            </a:xfrm>
          </p:grpSpPr>
          <p:grpSp>
            <p:nvGrpSpPr>
              <p:cNvPr id="9" name="Group 8">
                <a:extLst>
                  <a:ext uri="{FF2B5EF4-FFF2-40B4-BE49-F238E27FC236}">
                    <a16:creationId xmlns:a16="http://schemas.microsoft.com/office/drawing/2014/main" id="{277A06A9-4E4F-AC47-AEE2-2E82F2A137D6}"/>
                  </a:ext>
                </a:extLst>
              </p:cNvPr>
              <p:cNvGrpSpPr/>
              <p:nvPr/>
            </p:nvGrpSpPr>
            <p:grpSpPr>
              <a:xfrm rot="1609006">
                <a:off x="2172134" y="1509961"/>
                <a:ext cx="1645920" cy="1668863"/>
                <a:chOff x="2316480" y="2291198"/>
                <a:chExt cx="1645920" cy="1668864"/>
              </a:xfrm>
            </p:grpSpPr>
            <p:sp>
              <p:nvSpPr>
                <p:cNvPr id="4" name="Pie 3">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Pie 4">
                  <a:extLst>
                    <a:ext uri="{FF2B5EF4-FFF2-40B4-BE49-F238E27FC236}">
                      <a16:creationId xmlns:a16="http://schemas.microsoft.com/office/drawing/2014/main" id="{2DE9BDE9-A938-E443-B384-D3F4EC26111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a:extLst>
                    <a:ext uri="{FF2B5EF4-FFF2-40B4-BE49-F238E27FC236}">
                      <a16:creationId xmlns:a16="http://schemas.microsoft.com/office/drawing/2014/main" id="{68B241CF-622B-6E42-958F-6700E4C7F033}"/>
                    </a:ext>
                  </a:extLst>
                </p:cNvPr>
                <p:cNvSpPr txBox="1"/>
                <p:nvPr/>
              </p:nvSpPr>
              <p:spPr>
                <a:xfrm rot="19978216">
                  <a:off x="2568625" y="2291198"/>
                  <a:ext cx="537412" cy="970686"/>
                </a:xfrm>
                <a:prstGeom prst="rect">
                  <a:avLst/>
                </a:prstGeom>
                <a:noFill/>
              </p:spPr>
              <p:txBody>
                <a:bodyPr wrap="none" rtlCol="0">
                  <a:spAutoFit/>
                </a:bodyPr>
                <a:lstStyle/>
                <a:p>
                  <a:r>
                    <a:rPr lang="en-US" sz="2400" b="1" dirty="0">
                      <a:solidFill>
                        <a:prstClr val="black"/>
                      </a:solidFill>
                    </a:rPr>
                    <a:t>I</a:t>
                  </a:r>
                </a:p>
              </p:txBody>
            </p:sp>
            <p:sp>
              <p:nvSpPr>
                <p:cNvPr id="7" name="TextBox 6">
                  <a:extLst>
                    <a:ext uri="{FF2B5EF4-FFF2-40B4-BE49-F238E27FC236}">
                      <a16:creationId xmlns:a16="http://schemas.microsoft.com/office/drawing/2014/main" id="{8126C1DF-90A0-D245-BC9B-DC9CAE8C21E3}"/>
                    </a:ext>
                  </a:extLst>
                </p:cNvPr>
                <p:cNvSpPr txBox="1"/>
                <p:nvPr/>
              </p:nvSpPr>
              <p:spPr>
                <a:xfrm rot="19978216">
                  <a:off x="2897295" y="2989376"/>
                  <a:ext cx="676451" cy="970686"/>
                </a:xfrm>
                <a:prstGeom prst="rect">
                  <a:avLst/>
                </a:prstGeom>
                <a:noFill/>
              </p:spPr>
              <p:txBody>
                <a:bodyPr wrap="none" rtlCol="0">
                  <a:spAutoFit/>
                </a:bodyPr>
                <a:lstStyle/>
                <a:p>
                  <a:r>
                    <a:rPr lang="en-US" sz="2400" b="1" dirty="0">
                      <a:solidFill>
                        <a:prstClr val="black"/>
                      </a:solidFill>
                    </a:rPr>
                    <a:t>E</a:t>
                  </a:r>
                </a:p>
              </p:txBody>
            </p:sp>
          </p:grpSp>
          <p:sp>
            <p:nvSpPr>
              <p:cNvPr id="13" name="Triangle 12">
                <a:extLst>
                  <a:ext uri="{FF2B5EF4-FFF2-40B4-BE49-F238E27FC236}">
                    <a16:creationId xmlns:a16="http://schemas.microsoft.com/office/drawing/2014/main" id="{7F0A467D-DB10-564E-A3BB-101C666E10D8}"/>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3815591" y="1356939"/>
                <a:ext cx="3201525" cy="612535"/>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3714490" y="2867882"/>
                <a:ext cx="3364415" cy="530675"/>
              </a:xfrm>
              <a:prstGeom prst="rightArrow">
                <a:avLst>
                  <a:gd name="adj1" fmla="val 52965"/>
                  <a:gd name="adj2" fmla="val 66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grpSp>
        <p:nvGrpSpPr>
          <p:cNvPr id="10" name="Group 9"/>
          <p:cNvGrpSpPr/>
          <p:nvPr/>
        </p:nvGrpSpPr>
        <p:grpSpPr>
          <a:xfrm>
            <a:off x="4216723" y="148712"/>
            <a:ext cx="2498228" cy="1686426"/>
            <a:chOff x="4216723" y="148712"/>
            <a:chExt cx="2498228" cy="1686426"/>
          </a:xfrm>
        </p:grpSpPr>
        <p:grpSp>
          <p:nvGrpSpPr>
            <p:cNvPr id="80" name="Group 79">
              <a:extLst>
                <a:ext uri="{FF2B5EF4-FFF2-40B4-BE49-F238E27FC236}">
                  <a16:creationId xmlns:a16="http://schemas.microsoft.com/office/drawing/2014/main" id="{21CD3B19-9BD9-8E4C-8013-2BAF38329215}"/>
                </a:ext>
              </a:extLst>
            </p:cNvPr>
            <p:cNvGrpSpPr/>
            <p:nvPr/>
          </p:nvGrpSpPr>
          <p:grpSpPr>
            <a:xfrm rot="8872806">
              <a:off x="6249683" y="191580"/>
              <a:ext cx="465268" cy="151120"/>
              <a:chOff x="1072765" y="1624519"/>
              <a:chExt cx="687943" cy="372750"/>
            </a:xfrm>
          </p:grpSpPr>
          <p:sp>
            <p:nvSpPr>
              <p:cNvPr id="87" name="Rectangle 86">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Oval 90">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8" name="Group 77">
              <a:extLst>
                <a:ext uri="{FF2B5EF4-FFF2-40B4-BE49-F238E27FC236}">
                  <a16:creationId xmlns:a16="http://schemas.microsoft.com/office/drawing/2014/main" id="{ACA41C4B-59C8-EA46-9E95-455830E29DB4}"/>
                </a:ext>
              </a:extLst>
            </p:cNvPr>
            <p:cNvGrpSpPr/>
            <p:nvPr/>
          </p:nvGrpSpPr>
          <p:grpSpPr>
            <a:xfrm rot="19635723" flipH="1">
              <a:off x="4216723" y="148712"/>
              <a:ext cx="2432512" cy="1686426"/>
              <a:chOff x="2172135" y="629920"/>
              <a:chExt cx="4906770" cy="3545841"/>
            </a:xfrm>
          </p:grpSpPr>
          <p:grpSp>
            <p:nvGrpSpPr>
              <p:cNvPr id="97" name="Group 96">
                <a:extLst>
                  <a:ext uri="{FF2B5EF4-FFF2-40B4-BE49-F238E27FC236}">
                    <a16:creationId xmlns:a16="http://schemas.microsoft.com/office/drawing/2014/main" id="{691C02FB-DC92-4441-B16C-1ACF3A3A6057}"/>
                  </a:ext>
                </a:extLst>
              </p:cNvPr>
              <p:cNvGrpSpPr/>
              <p:nvPr/>
            </p:nvGrpSpPr>
            <p:grpSpPr>
              <a:xfrm rot="1609006">
                <a:off x="2172135" y="1509963"/>
                <a:ext cx="1645920" cy="1668862"/>
                <a:chOff x="2316480" y="2291199"/>
                <a:chExt cx="1645920" cy="1668863"/>
              </a:xfrm>
            </p:grpSpPr>
            <p:sp>
              <p:nvSpPr>
                <p:cNvPr id="101" name="Pie 100">
                  <a:extLst>
                    <a:ext uri="{FF2B5EF4-FFF2-40B4-BE49-F238E27FC236}">
                      <a16:creationId xmlns:a16="http://schemas.microsoft.com/office/drawing/2014/main" id="{48973F0E-A17E-DC41-BD20-5921FA8F2B89}"/>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2" name="Pie 101">
                  <a:extLst>
                    <a:ext uri="{FF2B5EF4-FFF2-40B4-BE49-F238E27FC236}">
                      <a16:creationId xmlns:a16="http://schemas.microsoft.com/office/drawing/2014/main" id="{652A233F-9A9D-2141-B60F-95D4C47AAE78}"/>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03" name="TextBox 102">
                  <a:extLst>
                    <a:ext uri="{FF2B5EF4-FFF2-40B4-BE49-F238E27FC236}">
                      <a16:creationId xmlns:a16="http://schemas.microsoft.com/office/drawing/2014/main" id="{75EBE359-CD36-FD49-8AA4-3FFCED90A28F}"/>
                    </a:ext>
                  </a:extLst>
                </p:cNvPr>
                <p:cNvSpPr txBox="1"/>
                <p:nvPr/>
              </p:nvSpPr>
              <p:spPr>
                <a:xfrm rot="19978216">
                  <a:off x="2568626" y="2291199"/>
                  <a:ext cx="537412" cy="970687"/>
                </a:xfrm>
                <a:prstGeom prst="rect">
                  <a:avLst/>
                </a:prstGeom>
                <a:noFill/>
              </p:spPr>
              <p:txBody>
                <a:bodyPr wrap="none" rtlCol="0">
                  <a:spAutoFit/>
                </a:bodyPr>
                <a:lstStyle/>
                <a:p>
                  <a:r>
                    <a:rPr lang="en-US" sz="2400" b="1" dirty="0">
                      <a:solidFill>
                        <a:prstClr val="black"/>
                      </a:solidFill>
                    </a:rPr>
                    <a:t>I</a:t>
                  </a:r>
                </a:p>
              </p:txBody>
            </p:sp>
            <p:sp>
              <p:nvSpPr>
                <p:cNvPr id="104" name="TextBox 103">
                  <a:extLst>
                    <a:ext uri="{FF2B5EF4-FFF2-40B4-BE49-F238E27FC236}">
                      <a16:creationId xmlns:a16="http://schemas.microsoft.com/office/drawing/2014/main" id="{8746A0C6-9E6F-EB43-9BF2-936993CEF5B1}"/>
                    </a:ext>
                  </a:extLst>
                </p:cNvPr>
                <p:cNvSpPr txBox="1"/>
                <p:nvPr/>
              </p:nvSpPr>
              <p:spPr>
                <a:xfrm rot="19978216">
                  <a:off x="2897296" y="2989376"/>
                  <a:ext cx="676451" cy="970686"/>
                </a:xfrm>
                <a:prstGeom prst="rect">
                  <a:avLst/>
                </a:prstGeom>
                <a:noFill/>
              </p:spPr>
              <p:txBody>
                <a:bodyPr wrap="none" rtlCol="0">
                  <a:spAutoFit/>
                </a:bodyPr>
                <a:lstStyle/>
                <a:p>
                  <a:r>
                    <a:rPr lang="en-US" sz="2400" b="1" dirty="0">
                      <a:solidFill>
                        <a:prstClr val="black"/>
                      </a:solidFill>
                    </a:rPr>
                    <a:t>E</a:t>
                  </a:r>
                </a:p>
              </p:txBody>
            </p:sp>
          </p:grpSp>
          <p:sp>
            <p:nvSpPr>
              <p:cNvPr id="98" name="Triangle 42">
                <a:extLst>
                  <a:ext uri="{FF2B5EF4-FFF2-40B4-BE49-F238E27FC236}">
                    <a16:creationId xmlns:a16="http://schemas.microsoft.com/office/drawing/2014/main" id="{79CBA7BB-0068-FD46-BADC-1BBE4EF1BDAC}"/>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Left Arrow 98">
                <a:extLst>
                  <a:ext uri="{FF2B5EF4-FFF2-40B4-BE49-F238E27FC236}">
                    <a16:creationId xmlns:a16="http://schemas.microsoft.com/office/drawing/2014/main" id="{19FD22D9-A63F-854F-A0D6-CAA67E4C187D}"/>
                  </a:ext>
                </a:extLst>
              </p:cNvPr>
              <p:cNvSpPr/>
              <p:nvPr/>
            </p:nvSpPr>
            <p:spPr>
              <a:xfrm rot="20207654">
                <a:off x="3799673" y="1360345"/>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sp>
            <p:nvSpPr>
              <p:cNvPr id="100" name="Right Arrow 99">
                <a:extLst>
                  <a:ext uri="{FF2B5EF4-FFF2-40B4-BE49-F238E27FC236}">
                    <a16:creationId xmlns:a16="http://schemas.microsoft.com/office/drawing/2014/main" id="{2A67C27E-5772-3142-9E9B-C9F2F8DFDEA7}"/>
                  </a:ext>
                </a:extLst>
              </p:cNvPr>
              <p:cNvSpPr/>
              <p:nvPr/>
            </p:nvSpPr>
            <p:spPr>
              <a:xfrm rot="1382331">
                <a:off x="3714490" y="2867882"/>
                <a:ext cx="3364415" cy="530675"/>
              </a:xfrm>
              <a:prstGeom prst="rightArrow">
                <a:avLst>
                  <a:gd name="adj1" fmla="val 52965"/>
                  <a:gd name="adj2" fmla="val 66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grpSp>
        <p:nvGrpSpPr>
          <p:cNvPr id="119" name="Group 118"/>
          <p:cNvGrpSpPr/>
          <p:nvPr/>
        </p:nvGrpSpPr>
        <p:grpSpPr>
          <a:xfrm>
            <a:off x="5124056" y="1843286"/>
            <a:ext cx="2641022" cy="1686426"/>
            <a:chOff x="5124056" y="1843286"/>
            <a:chExt cx="2641022" cy="1686426"/>
          </a:xfrm>
        </p:grpSpPr>
        <p:grpSp>
          <p:nvGrpSpPr>
            <p:cNvPr id="120" name="Group 119">
              <a:extLst>
                <a:ext uri="{FF2B5EF4-FFF2-40B4-BE49-F238E27FC236}">
                  <a16:creationId xmlns:a16="http://schemas.microsoft.com/office/drawing/2014/main" id="{21CD3B19-9BD9-8E4C-8013-2BAF38329215}"/>
                </a:ext>
              </a:extLst>
            </p:cNvPr>
            <p:cNvGrpSpPr/>
            <p:nvPr/>
          </p:nvGrpSpPr>
          <p:grpSpPr>
            <a:xfrm rot="9318550">
              <a:off x="7299810" y="2111427"/>
              <a:ext cx="465268" cy="151120"/>
              <a:chOff x="1072765" y="1624519"/>
              <a:chExt cx="687943" cy="372750"/>
            </a:xfrm>
          </p:grpSpPr>
          <p:sp>
            <p:nvSpPr>
              <p:cNvPr id="131" name="Rectangle 130">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3" name="Oval 132">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1" name="Group 120">
              <a:extLst>
                <a:ext uri="{FF2B5EF4-FFF2-40B4-BE49-F238E27FC236}">
                  <a16:creationId xmlns:a16="http://schemas.microsoft.com/office/drawing/2014/main" id="{F4AF4E52-9B67-A443-AD0C-ACBC3A36503E}"/>
                </a:ext>
              </a:extLst>
            </p:cNvPr>
            <p:cNvGrpSpPr/>
            <p:nvPr/>
          </p:nvGrpSpPr>
          <p:grpSpPr>
            <a:xfrm rot="20405823" flipH="1">
              <a:off x="5124056" y="1843286"/>
              <a:ext cx="2432512" cy="1686426"/>
              <a:chOff x="2172134" y="629920"/>
              <a:chExt cx="4906771" cy="3545841"/>
            </a:xfrm>
          </p:grpSpPr>
          <p:grpSp>
            <p:nvGrpSpPr>
              <p:cNvPr id="122" name="Group 121">
                <a:extLst>
                  <a:ext uri="{FF2B5EF4-FFF2-40B4-BE49-F238E27FC236}">
                    <a16:creationId xmlns:a16="http://schemas.microsoft.com/office/drawing/2014/main" id="{522AD05D-4BCF-2B4E-90E2-996E551C5ADE}"/>
                  </a:ext>
                </a:extLst>
              </p:cNvPr>
              <p:cNvGrpSpPr/>
              <p:nvPr/>
            </p:nvGrpSpPr>
            <p:grpSpPr>
              <a:xfrm rot="1609006">
                <a:off x="2172134" y="1509962"/>
                <a:ext cx="1645920" cy="1668867"/>
                <a:chOff x="2316480" y="2291197"/>
                <a:chExt cx="1645920" cy="1668868"/>
              </a:xfrm>
            </p:grpSpPr>
            <p:sp>
              <p:nvSpPr>
                <p:cNvPr id="127" name="Pie 126">
                  <a:extLst>
                    <a:ext uri="{FF2B5EF4-FFF2-40B4-BE49-F238E27FC236}">
                      <a16:creationId xmlns:a16="http://schemas.microsoft.com/office/drawing/2014/main" id="{505A17BF-7E0E-2447-98DB-D698CA9C1E3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28" name="Pie 127">
                  <a:extLst>
                    <a:ext uri="{FF2B5EF4-FFF2-40B4-BE49-F238E27FC236}">
                      <a16:creationId xmlns:a16="http://schemas.microsoft.com/office/drawing/2014/main" id="{36E8EA84-75D6-9448-8C9F-D52BC0A0DB13}"/>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9" name="TextBox 128">
                  <a:extLst>
                    <a:ext uri="{FF2B5EF4-FFF2-40B4-BE49-F238E27FC236}">
                      <a16:creationId xmlns:a16="http://schemas.microsoft.com/office/drawing/2014/main" id="{C77DA653-5847-1842-9E66-AFCC72EC5700}"/>
                    </a:ext>
                  </a:extLst>
                </p:cNvPr>
                <p:cNvSpPr txBox="1"/>
                <p:nvPr/>
              </p:nvSpPr>
              <p:spPr>
                <a:xfrm rot="19978216">
                  <a:off x="2568626" y="2291197"/>
                  <a:ext cx="537412" cy="970688"/>
                </a:xfrm>
                <a:prstGeom prst="rect">
                  <a:avLst/>
                </a:prstGeom>
                <a:noFill/>
              </p:spPr>
              <p:txBody>
                <a:bodyPr wrap="none" rtlCol="0">
                  <a:spAutoFit/>
                </a:bodyPr>
                <a:lstStyle/>
                <a:p>
                  <a:r>
                    <a:rPr lang="en-US" sz="2400" b="1" dirty="0">
                      <a:solidFill>
                        <a:prstClr val="black"/>
                      </a:solidFill>
                    </a:rPr>
                    <a:t>I</a:t>
                  </a:r>
                </a:p>
              </p:txBody>
            </p:sp>
            <p:sp>
              <p:nvSpPr>
                <p:cNvPr id="130" name="TextBox 129">
                  <a:extLst>
                    <a:ext uri="{FF2B5EF4-FFF2-40B4-BE49-F238E27FC236}">
                      <a16:creationId xmlns:a16="http://schemas.microsoft.com/office/drawing/2014/main" id="{331B1B2B-DCE3-4340-B932-033F1B873C31}"/>
                    </a:ext>
                  </a:extLst>
                </p:cNvPr>
                <p:cNvSpPr txBox="1"/>
                <p:nvPr/>
              </p:nvSpPr>
              <p:spPr>
                <a:xfrm rot="19978216">
                  <a:off x="2897296" y="2989377"/>
                  <a:ext cx="676451" cy="970688"/>
                </a:xfrm>
                <a:prstGeom prst="rect">
                  <a:avLst/>
                </a:prstGeom>
                <a:noFill/>
              </p:spPr>
              <p:txBody>
                <a:bodyPr wrap="none" rtlCol="0">
                  <a:spAutoFit/>
                </a:bodyPr>
                <a:lstStyle/>
                <a:p>
                  <a:r>
                    <a:rPr lang="en-US" sz="2400" b="1" dirty="0">
                      <a:solidFill>
                        <a:prstClr val="black"/>
                      </a:solidFill>
                    </a:rPr>
                    <a:t>E</a:t>
                  </a:r>
                </a:p>
              </p:txBody>
            </p:sp>
          </p:grpSp>
          <p:sp>
            <p:nvSpPr>
              <p:cNvPr id="123" name="Triangle 65">
                <a:extLst>
                  <a:ext uri="{FF2B5EF4-FFF2-40B4-BE49-F238E27FC236}">
                    <a16:creationId xmlns:a16="http://schemas.microsoft.com/office/drawing/2014/main" id="{07DC0777-06B7-EB44-96A6-AB7FB2A4A4CA}"/>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4" name="Left Arrow 123">
                <a:extLst>
                  <a:ext uri="{FF2B5EF4-FFF2-40B4-BE49-F238E27FC236}">
                    <a16:creationId xmlns:a16="http://schemas.microsoft.com/office/drawing/2014/main" id="{6FF1927C-835B-9240-B470-DCB995BA7C15}"/>
                  </a:ext>
                </a:extLst>
              </p:cNvPr>
              <p:cNvSpPr/>
              <p:nvPr/>
            </p:nvSpPr>
            <p:spPr>
              <a:xfrm rot="20207654">
                <a:off x="3762583" y="1374342"/>
                <a:ext cx="3201525" cy="528321"/>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sp>
            <p:nvSpPr>
              <p:cNvPr id="126" name="Right Arrow 125">
                <a:extLst>
                  <a:ext uri="{FF2B5EF4-FFF2-40B4-BE49-F238E27FC236}">
                    <a16:creationId xmlns:a16="http://schemas.microsoft.com/office/drawing/2014/main" id="{F823E947-C09C-0645-BD13-1CB46E5C0516}"/>
                  </a:ext>
                </a:extLst>
              </p:cNvPr>
              <p:cNvSpPr/>
              <p:nvPr/>
            </p:nvSpPr>
            <p:spPr>
              <a:xfrm rot="1382331">
                <a:off x="3714490" y="2867882"/>
                <a:ext cx="3364415" cy="530675"/>
              </a:xfrm>
              <a:prstGeom prst="rightArrow">
                <a:avLst>
                  <a:gd name="adj1" fmla="val 52965"/>
                  <a:gd name="adj2" fmla="val 66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grpSp>
        <p:nvGrpSpPr>
          <p:cNvPr id="134" name="Group 133"/>
          <p:cNvGrpSpPr/>
          <p:nvPr/>
        </p:nvGrpSpPr>
        <p:grpSpPr>
          <a:xfrm>
            <a:off x="4727784" y="5279394"/>
            <a:ext cx="2783877" cy="1686426"/>
            <a:chOff x="4727784" y="5279394"/>
            <a:chExt cx="2783877" cy="1686426"/>
          </a:xfrm>
        </p:grpSpPr>
        <p:grpSp>
          <p:nvGrpSpPr>
            <p:cNvPr id="135" name="Group 134">
              <a:extLst>
                <a:ext uri="{FF2B5EF4-FFF2-40B4-BE49-F238E27FC236}">
                  <a16:creationId xmlns:a16="http://schemas.microsoft.com/office/drawing/2014/main" id="{21CD3B19-9BD9-8E4C-8013-2BAF38329215}"/>
                </a:ext>
              </a:extLst>
            </p:cNvPr>
            <p:cNvGrpSpPr/>
            <p:nvPr/>
          </p:nvGrpSpPr>
          <p:grpSpPr>
            <a:xfrm rot="11645509">
              <a:off x="7046393" y="6408144"/>
              <a:ext cx="465268" cy="151120"/>
              <a:chOff x="1072765" y="1624519"/>
              <a:chExt cx="687943" cy="372750"/>
            </a:xfrm>
          </p:grpSpPr>
          <p:sp>
            <p:nvSpPr>
              <p:cNvPr id="159" name="Rectangle 158">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Oval 159">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a:extLst>
                <a:ext uri="{FF2B5EF4-FFF2-40B4-BE49-F238E27FC236}">
                  <a16:creationId xmlns:a16="http://schemas.microsoft.com/office/drawing/2014/main" id="{2D486C01-E0BC-6E42-A3C0-2EC675D38367}"/>
                </a:ext>
              </a:extLst>
            </p:cNvPr>
            <p:cNvGrpSpPr/>
            <p:nvPr/>
          </p:nvGrpSpPr>
          <p:grpSpPr>
            <a:xfrm rot="20958821" flipH="1">
              <a:off x="6401698" y="5979852"/>
              <a:ext cx="815958" cy="793724"/>
              <a:chOff x="2316480" y="2291198"/>
              <a:chExt cx="1645920" cy="1668865"/>
            </a:xfrm>
          </p:grpSpPr>
          <p:sp>
            <p:nvSpPr>
              <p:cNvPr id="140" name="Pie 139">
                <a:extLst>
                  <a:ext uri="{FF2B5EF4-FFF2-40B4-BE49-F238E27FC236}">
                    <a16:creationId xmlns:a16="http://schemas.microsoft.com/office/drawing/2014/main" id="{AD2D0B81-1C6C-B349-8104-3068133BD916}"/>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41" name="Pie 140">
                <a:extLst>
                  <a:ext uri="{FF2B5EF4-FFF2-40B4-BE49-F238E27FC236}">
                    <a16:creationId xmlns:a16="http://schemas.microsoft.com/office/drawing/2014/main" id="{1E7A016B-B74B-984A-BAC4-EBB339C4F8A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2" name="TextBox 141">
                <a:extLst>
                  <a:ext uri="{FF2B5EF4-FFF2-40B4-BE49-F238E27FC236}">
                    <a16:creationId xmlns:a16="http://schemas.microsoft.com/office/drawing/2014/main" id="{16AD0ED2-792C-424D-8969-F61B32C82D9E}"/>
                  </a:ext>
                </a:extLst>
              </p:cNvPr>
              <p:cNvSpPr txBox="1"/>
              <p:nvPr/>
            </p:nvSpPr>
            <p:spPr>
              <a:xfrm rot="19978216">
                <a:off x="2568626" y="2291198"/>
                <a:ext cx="537412" cy="970687"/>
              </a:xfrm>
              <a:prstGeom prst="rect">
                <a:avLst/>
              </a:prstGeom>
              <a:noFill/>
            </p:spPr>
            <p:txBody>
              <a:bodyPr wrap="none" rtlCol="0">
                <a:spAutoFit/>
              </a:bodyPr>
              <a:lstStyle/>
              <a:p>
                <a:r>
                  <a:rPr lang="en-US" sz="2400" b="1" dirty="0">
                    <a:solidFill>
                      <a:prstClr val="black"/>
                    </a:solidFill>
                  </a:rPr>
                  <a:t>I</a:t>
                </a:r>
              </a:p>
            </p:txBody>
          </p:sp>
          <p:sp>
            <p:nvSpPr>
              <p:cNvPr id="158" name="TextBox 157">
                <a:extLst>
                  <a:ext uri="{FF2B5EF4-FFF2-40B4-BE49-F238E27FC236}">
                    <a16:creationId xmlns:a16="http://schemas.microsoft.com/office/drawing/2014/main" id="{C3C82C4B-1668-C441-91C4-3BA068956B19}"/>
                  </a:ext>
                </a:extLst>
              </p:cNvPr>
              <p:cNvSpPr txBox="1"/>
              <p:nvPr/>
            </p:nvSpPr>
            <p:spPr>
              <a:xfrm rot="19978216">
                <a:off x="2897296" y="2989377"/>
                <a:ext cx="676451" cy="970686"/>
              </a:xfrm>
              <a:prstGeom prst="rect">
                <a:avLst/>
              </a:prstGeom>
              <a:noFill/>
            </p:spPr>
            <p:txBody>
              <a:bodyPr wrap="none" rtlCol="0">
                <a:spAutoFit/>
              </a:bodyPr>
              <a:lstStyle/>
              <a:p>
                <a:r>
                  <a:rPr lang="en-US" sz="2400" b="1" dirty="0">
                    <a:solidFill>
                      <a:prstClr val="black"/>
                    </a:solidFill>
                  </a:rPr>
                  <a:t>E</a:t>
                </a:r>
              </a:p>
            </p:txBody>
          </p:sp>
        </p:grpSp>
        <p:sp>
          <p:nvSpPr>
            <p:cNvPr id="137" name="Triangle 87">
              <a:extLst>
                <a:ext uri="{FF2B5EF4-FFF2-40B4-BE49-F238E27FC236}">
                  <a16:creationId xmlns:a16="http://schemas.microsoft.com/office/drawing/2014/main" id="{55E5B92A-528C-7249-92F4-220231FCCF7F}"/>
                </a:ext>
              </a:extLst>
            </p:cNvPr>
            <p:cNvSpPr/>
            <p:nvPr/>
          </p:nvSpPr>
          <p:spPr>
            <a:xfrm rot="6367827" flipH="1">
              <a:off x="4987796" y="5120142"/>
              <a:ext cx="1686426" cy="2004929"/>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8" name="Left Arrow 137">
              <a:extLst>
                <a:ext uri="{FF2B5EF4-FFF2-40B4-BE49-F238E27FC236}">
                  <a16:creationId xmlns:a16="http://schemas.microsoft.com/office/drawing/2014/main" id="{68EF1836-B5AE-9F4F-B3B1-F1F36D27946E}"/>
                </a:ext>
              </a:extLst>
            </p:cNvPr>
            <p:cNvSpPr/>
            <p:nvPr/>
          </p:nvSpPr>
          <p:spPr>
            <a:xfrm rot="2360173" flipH="1">
              <a:off x="4965735" y="5590881"/>
              <a:ext cx="1587143" cy="251273"/>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sp>
          <p:nvSpPr>
            <p:cNvPr id="139" name="Right Arrow 138">
              <a:extLst>
                <a:ext uri="{FF2B5EF4-FFF2-40B4-BE49-F238E27FC236}">
                  <a16:creationId xmlns:a16="http://schemas.microsoft.com/office/drawing/2014/main" id="{55B3B8DD-A342-7348-BDC1-B8F9FED2FF40}"/>
                </a:ext>
              </a:extLst>
            </p:cNvPr>
            <p:cNvSpPr/>
            <p:nvPr/>
          </p:nvSpPr>
          <p:spPr>
            <a:xfrm rot="21185496" flipH="1">
              <a:off x="4727784" y="6280142"/>
              <a:ext cx="1667896" cy="252393"/>
            </a:xfrm>
            <a:prstGeom prst="rightArrow">
              <a:avLst>
                <a:gd name="adj1" fmla="val 52965"/>
                <a:gd name="adj2" fmla="val 66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nvGrpSpPr>
          <p:cNvPr id="161" name="Group 160"/>
          <p:cNvGrpSpPr/>
          <p:nvPr/>
        </p:nvGrpSpPr>
        <p:grpSpPr>
          <a:xfrm>
            <a:off x="5291302" y="3831826"/>
            <a:ext cx="2780931" cy="1686426"/>
            <a:chOff x="5291301" y="3831826"/>
            <a:chExt cx="2780931" cy="1686426"/>
          </a:xfrm>
        </p:grpSpPr>
        <p:grpSp>
          <p:nvGrpSpPr>
            <p:cNvPr id="162" name="Group 161">
              <a:extLst>
                <a:ext uri="{FF2B5EF4-FFF2-40B4-BE49-F238E27FC236}">
                  <a16:creationId xmlns:a16="http://schemas.microsoft.com/office/drawing/2014/main" id="{21CD3B19-9BD9-8E4C-8013-2BAF38329215}"/>
                </a:ext>
              </a:extLst>
            </p:cNvPr>
            <p:cNvGrpSpPr/>
            <p:nvPr/>
          </p:nvGrpSpPr>
          <p:grpSpPr>
            <a:xfrm rot="11210763">
              <a:off x="7606964" y="4749816"/>
              <a:ext cx="465268" cy="151120"/>
              <a:chOff x="1072765" y="1624519"/>
              <a:chExt cx="687943" cy="372750"/>
            </a:xfrm>
          </p:grpSpPr>
          <p:sp>
            <p:nvSpPr>
              <p:cNvPr id="171" name="Rectangle 170">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Oval 171">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3" name="Group 162">
              <a:extLst>
                <a:ext uri="{FF2B5EF4-FFF2-40B4-BE49-F238E27FC236}">
                  <a16:creationId xmlns:a16="http://schemas.microsoft.com/office/drawing/2014/main" id="{842ED23B-4B0C-144D-BF7C-7EC10810D83C}"/>
                </a:ext>
              </a:extLst>
            </p:cNvPr>
            <p:cNvGrpSpPr/>
            <p:nvPr/>
          </p:nvGrpSpPr>
          <p:grpSpPr>
            <a:xfrm rot="20457051" flipH="1">
              <a:off x="6947637" y="4387243"/>
              <a:ext cx="815958" cy="793723"/>
              <a:chOff x="2316480" y="2291199"/>
              <a:chExt cx="1645920" cy="1668863"/>
            </a:xfrm>
          </p:grpSpPr>
          <p:sp>
            <p:nvSpPr>
              <p:cNvPr id="167" name="Pie 166">
                <a:extLst>
                  <a:ext uri="{FF2B5EF4-FFF2-40B4-BE49-F238E27FC236}">
                    <a16:creationId xmlns:a16="http://schemas.microsoft.com/office/drawing/2014/main" id="{A6D5A9A0-1BE5-2F46-A8F8-30F0F287B7A9}"/>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68" name="Pie 167">
                <a:extLst>
                  <a:ext uri="{FF2B5EF4-FFF2-40B4-BE49-F238E27FC236}">
                    <a16:creationId xmlns:a16="http://schemas.microsoft.com/office/drawing/2014/main" id="{99D21870-AD1E-CC40-9906-D8097ABA5F70}"/>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69" name="TextBox 168">
                <a:extLst>
                  <a:ext uri="{FF2B5EF4-FFF2-40B4-BE49-F238E27FC236}">
                    <a16:creationId xmlns:a16="http://schemas.microsoft.com/office/drawing/2014/main" id="{77209429-82E7-2A41-A005-7D1B8D2A7ED3}"/>
                  </a:ext>
                </a:extLst>
              </p:cNvPr>
              <p:cNvSpPr txBox="1"/>
              <p:nvPr/>
            </p:nvSpPr>
            <p:spPr>
              <a:xfrm rot="19978216">
                <a:off x="2568626" y="2291199"/>
                <a:ext cx="537412" cy="970687"/>
              </a:xfrm>
              <a:prstGeom prst="rect">
                <a:avLst/>
              </a:prstGeom>
              <a:noFill/>
            </p:spPr>
            <p:txBody>
              <a:bodyPr wrap="none" rtlCol="0">
                <a:spAutoFit/>
              </a:bodyPr>
              <a:lstStyle/>
              <a:p>
                <a:r>
                  <a:rPr lang="en-US" sz="2400" b="1" dirty="0">
                    <a:solidFill>
                      <a:prstClr val="black"/>
                    </a:solidFill>
                  </a:rPr>
                  <a:t>I</a:t>
                </a:r>
              </a:p>
            </p:txBody>
          </p:sp>
          <p:sp>
            <p:nvSpPr>
              <p:cNvPr id="170" name="TextBox 169">
                <a:extLst>
                  <a:ext uri="{FF2B5EF4-FFF2-40B4-BE49-F238E27FC236}">
                    <a16:creationId xmlns:a16="http://schemas.microsoft.com/office/drawing/2014/main" id="{6CB57A9F-14A1-514A-B71E-CB99AA782328}"/>
                  </a:ext>
                </a:extLst>
              </p:cNvPr>
              <p:cNvSpPr txBox="1"/>
              <p:nvPr/>
            </p:nvSpPr>
            <p:spPr>
              <a:xfrm rot="19978216">
                <a:off x="2897295" y="2989376"/>
                <a:ext cx="676451" cy="970686"/>
              </a:xfrm>
              <a:prstGeom prst="rect">
                <a:avLst/>
              </a:prstGeom>
              <a:noFill/>
            </p:spPr>
            <p:txBody>
              <a:bodyPr wrap="none" rtlCol="0">
                <a:spAutoFit/>
              </a:bodyPr>
              <a:lstStyle/>
              <a:p>
                <a:r>
                  <a:rPr lang="en-US" sz="2400" b="1" dirty="0">
                    <a:solidFill>
                      <a:prstClr val="black"/>
                    </a:solidFill>
                  </a:rPr>
                  <a:t>E</a:t>
                </a:r>
              </a:p>
            </p:txBody>
          </p:sp>
        </p:grpSp>
        <p:sp>
          <p:nvSpPr>
            <p:cNvPr id="164" name="Triangle 54">
              <a:extLst>
                <a:ext uri="{FF2B5EF4-FFF2-40B4-BE49-F238E27FC236}">
                  <a16:creationId xmlns:a16="http://schemas.microsoft.com/office/drawing/2014/main" id="{C9C0EA6C-B5C2-454B-8528-95C127D4C19E}"/>
                </a:ext>
              </a:extLst>
            </p:cNvPr>
            <p:cNvSpPr/>
            <p:nvPr/>
          </p:nvSpPr>
          <p:spPr>
            <a:xfrm rot="5866057" flipH="1">
              <a:off x="5507184" y="3672574"/>
              <a:ext cx="1686426" cy="2004929"/>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5" name="Left Arrow 164">
              <a:extLst>
                <a:ext uri="{FF2B5EF4-FFF2-40B4-BE49-F238E27FC236}">
                  <a16:creationId xmlns:a16="http://schemas.microsoft.com/office/drawing/2014/main" id="{34EE4F29-0ED5-B44B-9DBE-91EDAB892912}"/>
                </a:ext>
              </a:extLst>
            </p:cNvPr>
            <p:cNvSpPr/>
            <p:nvPr/>
          </p:nvSpPr>
          <p:spPr>
            <a:xfrm rot="1858403" flipH="1">
              <a:off x="5426823" y="4158059"/>
              <a:ext cx="1587143" cy="251273"/>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sp>
          <p:nvSpPr>
            <p:cNvPr id="166" name="Right Arrow 165">
              <a:extLst>
                <a:ext uri="{FF2B5EF4-FFF2-40B4-BE49-F238E27FC236}">
                  <a16:creationId xmlns:a16="http://schemas.microsoft.com/office/drawing/2014/main" id="{17CE075A-585D-6A40-9DEB-6A4E2BD75EB1}"/>
                </a:ext>
              </a:extLst>
            </p:cNvPr>
            <p:cNvSpPr/>
            <p:nvPr/>
          </p:nvSpPr>
          <p:spPr>
            <a:xfrm rot="20683726" flipH="1">
              <a:off x="5291301" y="4868720"/>
              <a:ext cx="1667896" cy="252393"/>
            </a:xfrm>
            <a:prstGeom prst="rightArrow">
              <a:avLst>
                <a:gd name="adj1" fmla="val 52965"/>
                <a:gd name="adj2" fmla="val 66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nvGrpSpPr>
          <p:cNvPr id="186" name="Group 185"/>
          <p:cNvGrpSpPr/>
          <p:nvPr/>
        </p:nvGrpSpPr>
        <p:grpSpPr>
          <a:xfrm rot="5075911">
            <a:off x="6289589" y="3011554"/>
            <a:ext cx="2485505" cy="1686426"/>
            <a:chOff x="4229446" y="153450"/>
            <a:chExt cx="2485505" cy="1686426"/>
          </a:xfrm>
        </p:grpSpPr>
        <p:grpSp>
          <p:nvGrpSpPr>
            <p:cNvPr id="187" name="Group 186">
              <a:extLst>
                <a:ext uri="{FF2B5EF4-FFF2-40B4-BE49-F238E27FC236}">
                  <a16:creationId xmlns:a16="http://schemas.microsoft.com/office/drawing/2014/main" id="{21CD3B19-9BD9-8E4C-8013-2BAF38329215}"/>
                </a:ext>
              </a:extLst>
            </p:cNvPr>
            <p:cNvGrpSpPr/>
            <p:nvPr/>
          </p:nvGrpSpPr>
          <p:grpSpPr>
            <a:xfrm rot="8872806">
              <a:off x="6249683" y="191580"/>
              <a:ext cx="465268" cy="151120"/>
              <a:chOff x="1072765" y="1624519"/>
              <a:chExt cx="687943" cy="372750"/>
            </a:xfrm>
          </p:grpSpPr>
          <p:sp>
            <p:nvSpPr>
              <p:cNvPr id="196" name="Rectangle 195">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7" name="Oval 196">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88" name="Group 187">
              <a:extLst>
                <a:ext uri="{FF2B5EF4-FFF2-40B4-BE49-F238E27FC236}">
                  <a16:creationId xmlns:a16="http://schemas.microsoft.com/office/drawing/2014/main" id="{ACA41C4B-59C8-EA46-9E95-455830E29DB4}"/>
                </a:ext>
              </a:extLst>
            </p:cNvPr>
            <p:cNvGrpSpPr/>
            <p:nvPr/>
          </p:nvGrpSpPr>
          <p:grpSpPr>
            <a:xfrm rot="19635723" flipH="1">
              <a:off x="4229446" y="153450"/>
              <a:ext cx="2392326" cy="1686426"/>
              <a:chOff x="2230339" y="629920"/>
              <a:chExt cx="4825708" cy="3545841"/>
            </a:xfrm>
          </p:grpSpPr>
          <p:grpSp>
            <p:nvGrpSpPr>
              <p:cNvPr id="189" name="Group 188">
                <a:extLst>
                  <a:ext uri="{FF2B5EF4-FFF2-40B4-BE49-F238E27FC236}">
                    <a16:creationId xmlns:a16="http://schemas.microsoft.com/office/drawing/2014/main" id="{691C02FB-DC92-4441-B16C-1ACF3A3A6057}"/>
                  </a:ext>
                </a:extLst>
              </p:cNvPr>
              <p:cNvGrpSpPr/>
              <p:nvPr/>
            </p:nvGrpSpPr>
            <p:grpSpPr>
              <a:xfrm rot="1609006">
                <a:off x="2230339" y="1365062"/>
                <a:ext cx="1645920" cy="1728378"/>
                <a:chOff x="2316480" y="2132423"/>
                <a:chExt cx="1645920" cy="1728379"/>
              </a:xfrm>
            </p:grpSpPr>
            <p:sp>
              <p:nvSpPr>
                <p:cNvPr id="192" name="Pie 191">
                  <a:extLst>
                    <a:ext uri="{FF2B5EF4-FFF2-40B4-BE49-F238E27FC236}">
                      <a16:creationId xmlns:a16="http://schemas.microsoft.com/office/drawing/2014/main" id="{48973F0E-A17E-DC41-BD20-5921FA8F2B89}"/>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93" name="Pie 192">
                  <a:extLst>
                    <a:ext uri="{FF2B5EF4-FFF2-40B4-BE49-F238E27FC236}">
                      <a16:creationId xmlns:a16="http://schemas.microsoft.com/office/drawing/2014/main" id="{652A233F-9A9D-2141-B60F-95D4C47AAE78}"/>
                    </a:ext>
                  </a:extLst>
                </p:cNvPr>
                <p:cNvSpPr/>
                <p:nvPr/>
              </p:nvSpPr>
              <p:spPr>
                <a:xfrm>
                  <a:off x="2316480" y="2316481"/>
                  <a:ext cx="1645920" cy="1544321"/>
                </a:xfrm>
                <a:prstGeom prst="pie">
                  <a:avLst>
                    <a:gd name="adj1" fmla="val 0"/>
                    <a:gd name="adj2" fmla="val 15557336"/>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94" name="TextBox 193">
                  <a:extLst>
                    <a:ext uri="{FF2B5EF4-FFF2-40B4-BE49-F238E27FC236}">
                      <a16:creationId xmlns:a16="http://schemas.microsoft.com/office/drawing/2014/main" id="{75EBE359-CD36-FD49-8AA4-3FFCED90A28F}"/>
                    </a:ext>
                  </a:extLst>
                </p:cNvPr>
                <p:cNvSpPr txBox="1"/>
                <p:nvPr/>
              </p:nvSpPr>
              <p:spPr>
                <a:xfrm rot="1502628">
                  <a:off x="3006599" y="2132423"/>
                  <a:ext cx="537412" cy="970687"/>
                </a:xfrm>
                <a:prstGeom prst="rect">
                  <a:avLst/>
                </a:prstGeom>
                <a:noFill/>
              </p:spPr>
              <p:txBody>
                <a:bodyPr wrap="none" rtlCol="0">
                  <a:spAutoFit/>
                </a:bodyPr>
                <a:lstStyle/>
                <a:p>
                  <a:r>
                    <a:rPr lang="en-US" sz="2400" b="1" dirty="0">
                      <a:solidFill>
                        <a:prstClr val="black"/>
                      </a:solidFill>
                    </a:rPr>
                    <a:t>I</a:t>
                  </a:r>
                </a:p>
              </p:txBody>
            </p:sp>
            <p:sp>
              <p:nvSpPr>
                <p:cNvPr id="195" name="TextBox 194">
                  <a:extLst>
                    <a:ext uri="{FF2B5EF4-FFF2-40B4-BE49-F238E27FC236}">
                      <a16:creationId xmlns:a16="http://schemas.microsoft.com/office/drawing/2014/main" id="{8746A0C6-9E6F-EB43-9BF2-936993CEF5B1}"/>
                    </a:ext>
                  </a:extLst>
                </p:cNvPr>
                <p:cNvSpPr txBox="1"/>
                <p:nvPr/>
              </p:nvSpPr>
              <p:spPr>
                <a:xfrm rot="1746315">
                  <a:off x="2578104" y="2877218"/>
                  <a:ext cx="676451" cy="970687"/>
                </a:xfrm>
                <a:prstGeom prst="rect">
                  <a:avLst/>
                </a:prstGeom>
                <a:noFill/>
              </p:spPr>
              <p:txBody>
                <a:bodyPr wrap="none" rtlCol="0">
                  <a:spAutoFit/>
                </a:bodyPr>
                <a:lstStyle/>
                <a:p>
                  <a:r>
                    <a:rPr lang="en-US" sz="2400" b="1" dirty="0">
                      <a:solidFill>
                        <a:prstClr val="black"/>
                      </a:solidFill>
                    </a:rPr>
                    <a:t>E</a:t>
                  </a:r>
                </a:p>
              </p:txBody>
            </p:sp>
          </p:grpSp>
          <p:sp>
            <p:nvSpPr>
              <p:cNvPr id="190" name="Triangle 42">
                <a:extLst>
                  <a:ext uri="{FF2B5EF4-FFF2-40B4-BE49-F238E27FC236}">
                    <a16:creationId xmlns:a16="http://schemas.microsoft.com/office/drawing/2014/main" id="{79CBA7BB-0068-FD46-BADC-1BBE4EF1BDAC}"/>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1" name="Left Arrow 190">
                <a:extLst>
                  <a:ext uri="{FF2B5EF4-FFF2-40B4-BE49-F238E27FC236}">
                    <a16:creationId xmlns:a16="http://schemas.microsoft.com/office/drawing/2014/main" id="{19FD22D9-A63F-854F-A0D6-CAA67E4C187D}"/>
                  </a:ext>
                </a:extLst>
              </p:cNvPr>
              <p:cNvSpPr/>
              <p:nvPr/>
            </p:nvSpPr>
            <p:spPr>
              <a:xfrm rot="20207654">
                <a:off x="3799673" y="1360345"/>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grpSp>
      </p:grpSp>
      <p:grpSp>
        <p:nvGrpSpPr>
          <p:cNvPr id="198" name="Group 197"/>
          <p:cNvGrpSpPr/>
          <p:nvPr/>
        </p:nvGrpSpPr>
        <p:grpSpPr>
          <a:xfrm rot="5829108">
            <a:off x="5492348" y="4143961"/>
            <a:ext cx="2485857" cy="1686426"/>
            <a:chOff x="4229094" y="152244"/>
            <a:chExt cx="2485857" cy="1686426"/>
          </a:xfrm>
        </p:grpSpPr>
        <p:grpSp>
          <p:nvGrpSpPr>
            <p:cNvPr id="199" name="Group 198">
              <a:extLst>
                <a:ext uri="{FF2B5EF4-FFF2-40B4-BE49-F238E27FC236}">
                  <a16:creationId xmlns:a16="http://schemas.microsoft.com/office/drawing/2014/main" id="{21CD3B19-9BD9-8E4C-8013-2BAF38329215}"/>
                </a:ext>
              </a:extLst>
            </p:cNvPr>
            <p:cNvGrpSpPr/>
            <p:nvPr/>
          </p:nvGrpSpPr>
          <p:grpSpPr>
            <a:xfrm rot="8872806">
              <a:off x="6249683" y="191580"/>
              <a:ext cx="465268" cy="151120"/>
              <a:chOff x="1072765" y="1624519"/>
              <a:chExt cx="687943" cy="372750"/>
            </a:xfrm>
          </p:grpSpPr>
          <p:sp>
            <p:nvSpPr>
              <p:cNvPr id="208" name="Rectangle 207">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9" name="Oval 208">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00" name="Group 199">
              <a:extLst>
                <a:ext uri="{FF2B5EF4-FFF2-40B4-BE49-F238E27FC236}">
                  <a16:creationId xmlns:a16="http://schemas.microsoft.com/office/drawing/2014/main" id="{ACA41C4B-59C8-EA46-9E95-455830E29DB4}"/>
                </a:ext>
              </a:extLst>
            </p:cNvPr>
            <p:cNvGrpSpPr/>
            <p:nvPr/>
          </p:nvGrpSpPr>
          <p:grpSpPr>
            <a:xfrm rot="19635723" flipH="1">
              <a:off x="4229094" y="152244"/>
              <a:ext cx="2396789" cy="1686426"/>
              <a:chOff x="2221334" y="629921"/>
              <a:chExt cx="4834714" cy="3545841"/>
            </a:xfrm>
          </p:grpSpPr>
          <p:grpSp>
            <p:nvGrpSpPr>
              <p:cNvPr id="201" name="Group 200">
                <a:extLst>
                  <a:ext uri="{FF2B5EF4-FFF2-40B4-BE49-F238E27FC236}">
                    <a16:creationId xmlns:a16="http://schemas.microsoft.com/office/drawing/2014/main" id="{691C02FB-DC92-4441-B16C-1ACF3A3A6057}"/>
                  </a:ext>
                </a:extLst>
              </p:cNvPr>
              <p:cNvGrpSpPr/>
              <p:nvPr/>
            </p:nvGrpSpPr>
            <p:grpSpPr>
              <a:xfrm rot="1609006">
                <a:off x="2221334" y="1371781"/>
                <a:ext cx="1645921" cy="1750571"/>
                <a:chOff x="2316480" y="2141288"/>
                <a:chExt cx="1645921" cy="1750572"/>
              </a:xfrm>
            </p:grpSpPr>
            <p:sp>
              <p:nvSpPr>
                <p:cNvPr id="204" name="Pie 203">
                  <a:extLst>
                    <a:ext uri="{FF2B5EF4-FFF2-40B4-BE49-F238E27FC236}">
                      <a16:creationId xmlns:a16="http://schemas.microsoft.com/office/drawing/2014/main" id="{48973F0E-A17E-DC41-BD20-5921FA8F2B89}"/>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5" name="Pie 204">
                  <a:extLst>
                    <a:ext uri="{FF2B5EF4-FFF2-40B4-BE49-F238E27FC236}">
                      <a16:creationId xmlns:a16="http://schemas.microsoft.com/office/drawing/2014/main" id="{652A233F-9A9D-2141-B60F-95D4C47AAE78}"/>
                    </a:ext>
                  </a:extLst>
                </p:cNvPr>
                <p:cNvSpPr/>
                <p:nvPr/>
              </p:nvSpPr>
              <p:spPr>
                <a:xfrm>
                  <a:off x="2316481" y="2316480"/>
                  <a:ext cx="1645920" cy="1544321"/>
                </a:xfrm>
                <a:prstGeom prst="pie">
                  <a:avLst>
                    <a:gd name="adj1" fmla="val 0"/>
                    <a:gd name="adj2" fmla="val 1571590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06" name="TextBox 205">
                  <a:extLst>
                    <a:ext uri="{FF2B5EF4-FFF2-40B4-BE49-F238E27FC236}">
                      <a16:creationId xmlns:a16="http://schemas.microsoft.com/office/drawing/2014/main" id="{75EBE359-CD36-FD49-8AA4-3FFCED90A28F}"/>
                    </a:ext>
                  </a:extLst>
                </p:cNvPr>
                <p:cNvSpPr txBox="1"/>
                <p:nvPr/>
              </p:nvSpPr>
              <p:spPr>
                <a:xfrm rot="949254">
                  <a:off x="2980137" y="2141288"/>
                  <a:ext cx="537413" cy="970687"/>
                </a:xfrm>
                <a:prstGeom prst="rect">
                  <a:avLst/>
                </a:prstGeom>
                <a:noFill/>
              </p:spPr>
              <p:txBody>
                <a:bodyPr wrap="none" rtlCol="0">
                  <a:spAutoFit/>
                </a:bodyPr>
                <a:lstStyle/>
                <a:p>
                  <a:r>
                    <a:rPr lang="en-US" sz="2400" b="1" dirty="0">
                      <a:solidFill>
                        <a:prstClr val="black"/>
                      </a:solidFill>
                    </a:rPr>
                    <a:t>I</a:t>
                  </a:r>
                </a:p>
              </p:txBody>
            </p:sp>
            <p:sp>
              <p:nvSpPr>
                <p:cNvPr id="207" name="TextBox 206">
                  <a:extLst>
                    <a:ext uri="{FF2B5EF4-FFF2-40B4-BE49-F238E27FC236}">
                      <a16:creationId xmlns:a16="http://schemas.microsoft.com/office/drawing/2014/main" id="{8746A0C6-9E6F-EB43-9BF2-936993CEF5B1}"/>
                    </a:ext>
                  </a:extLst>
                </p:cNvPr>
                <p:cNvSpPr txBox="1"/>
                <p:nvPr/>
              </p:nvSpPr>
              <p:spPr>
                <a:xfrm rot="2099313">
                  <a:off x="2501609" y="2921174"/>
                  <a:ext cx="676452" cy="970686"/>
                </a:xfrm>
                <a:prstGeom prst="rect">
                  <a:avLst/>
                </a:prstGeom>
                <a:noFill/>
              </p:spPr>
              <p:txBody>
                <a:bodyPr wrap="none" rtlCol="0">
                  <a:spAutoFit/>
                </a:bodyPr>
                <a:lstStyle/>
                <a:p>
                  <a:r>
                    <a:rPr lang="en-US" sz="2400" b="1" dirty="0">
                      <a:solidFill>
                        <a:prstClr val="black"/>
                      </a:solidFill>
                    </a:rPr>
                    <a:t>E</a:t>
                  </a:r>
                </a:p>
              </p:txBody>
            </p:sp>
          </p:grpSp>
          <p:sp>
            <p:nvSpPr>
              <p:cNvPr id="202" name="Triangle 42">
                <a:extLst>
                  <a:ext uri="{FF2B5EF4-FFF2-40B4-BE49-F238E27FC236}">
                    <a16:creationId xmlns:a16="http://schemas.microsoft.com/office/drawing/2014/main" id="{79CBA7BB-0068-FD46-BADC-1BBE4EF1BDAC}"/>
                  </a:ext>
                </a:extLst>
              </p:cNvPr>
              <p:cNvSpPr/>
              <p:nvPr/>
            </p:nvSpPr>
            <p:spPr>
              <a:xfrm rot="16200000">
                <a:off x="3260993" y="380708"/>
                <a:ext cx="3545841" cy="4044268"/>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3" name="Left Arrow 202">
                <a:extLst>
                  <a:ext uri="{FF2B5EF4-FFF2-40B4-BE49-F238E27FC236}">
                    <a16:creationId xmlns:a16="http://schemas.microsoft.com/office/drawing/2014/main" id="{19FD22D9-A63F-854F-A0D6-CAA67E4C187D}"/>
                  </a:ext>
                </a:extLst>
              </p:cNvPr>
              <p:cNvSpPr/>
              <p:nvPr/>
            </p:nvSpPr>
            <p:spPr>
              <a:xfrm rot="20207654">
                <a:off x="3799673" y="1360345"/>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grpSp>
      </p:grpSp>
      <p:grpSp>
        <p:nvGrpSpPr>
          <p:cNvPr id="2" name="Group 1"/>
          <p:cNvGrpSpPr/>
          <p:nvPr/>
        </p:nvGrpSpPr>
        <p:grpSpPr>
          <a:xfrm>
            <a:off x="1543629" y="2640356"/>
            <a:ext cx="2442251" cy="1736025"/>
            <a:chOff x="1475413" y="4248311"/>
            <a:chExt cx="2442251" cy="1736025"/>
          </a:xfrm>
        </p:grpSpPr>
        <p:grpSp>
          <p:nvGrpSpPr>
            <p:cNvPr id="143" name="Group 142">
              <a:extLst>
                <a:ext uri="{FF2B5EF4-FFF2-40B4-BE49-F238E27FC236}">
                  <a16:creationId xmlns:a16="http://schemas.microsoft.com/office/drawing/2014/main" id="{21CD3B19-9BD9-8E4C-8013-2BAF38329215}"/>
                </a:ext>
              </a:extLst>
            </p:cNvPr>
            <p:cNvGrpSpPr/>
            <p:nvPr/>
          </p:nvGrpSpPr>
          <p:grpSpPr>
            <a:xfrm rot="16200000">
              <a:off x="1681325" y="5452543"/>
              <a:ext cx="465268" cy="151120"/>
              <a:chOff x="1072765" y="1624519"/>
              <a:chExt cx="687943" cy="372750"/>
            </a:xfrm>
          </p:grpSpPr>
          <p:sp>
            <p:nvSpPr>
              <p:cNvPr id="144" name="Rectangle 143">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Oval 144">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5" name="Group 74">
              <a:extLst>
                <a:ext uri="{FF2B5EF4-FFF2-40B4-BE49-F238E27FC236}">
                  <a16:creationId xmlns:a16="http://schemas.microsoft.com/office/drawing/2014/main" id="{2AF36886-6B17-FF4B-86ED-9FF7FC06B54E}"/>
                </a:ext>
              </a:extLst>
            </p:cNvPr>
            <p:cNvGrpSpPr/>
            <p:nvPr/>
          </p:nvGrpSpPr>
          <p:grpSpPr>
            <a:xfrm>
              <a:off x="1475413" y="4248311"/>
              <a:ext cx="2442251" cy="1736025"/>
              <a:chOff x="2190822" y="629920"/>
              <a:chExt cx="4888083" cy="3545841"/>
            </a:xfrm>
          </p:grpSpPr>
          <p:grpSp>
            <p:nvGrpSpPr>
              <p:cNvPr id="81" name="Group 80">
                <a:extLst>
                  <a:ext uri="{FF2B5EF4-FFF2-40B4-BE49-F238E27FC236}">
                    <a16:creationId xmlns:a16="http://schemas.microsoft.com/office/drawing/2014/main" id="{DAC766C7-7BBD-B744-B136-8978DB471668}"/>
                  </a:ext>
                </a:extLst>
              </p:cNvPr>
              <p:cNvGrpSpPr/>
              <p:nvPr/>
            </p:nvGrpSpPr>
            <p:grpSpPr>
              <a:xfrm rot="1609006">
                <a:off x="2190822" y="1517217"/>
                <a:ext cx="1645920" cy="1580412"/>
                <a:chOff x="2316480" y="2293998"/>
                <a:chExt cx="1645920" cy="1580413"/>
              </a:xfrm>
            </p:grpSpPr>
            <p:sp>
              <p:nvSpPr>
                <p:cNvPr id="82" name="Pie 81">
                  <a:extLst>
                    <a:ext uri="{FF2B5EF4-FFF2-40B4-BE49-F238E27FC236}">
                      <a16:creationId xmlns:a16="http://schemas.microsoft.com/office/drawing/2014/main" id="{20C6C4DA-46A6-1C45-BFA2-6AADBEAAB93C}"/>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3" name="Pie 82">
                  <a:extLst>
                    <a:ext uri="{FF2B5EF4-FFF2-40B4-BE49-F238E27FC236}">
                      <a16:creationId xmlns:a16="http://schemas.microsoft.com/office/drawing/2014/main" id="{958B1ED8-F60C-CE4A-A7C8-946AC66CF91A}"/>
                    </a:ext>
                  </a:extLst>
                </p:cNvPr>
                <p:cNvSpPr/>
                <p:nvPr/>
              </p:nvSpPr>
              <p:spPr>
                <a:xfrm>
                  <a:off x="2316480" y="2316480"/>
                  <a:ext cx="1645920" cy="1544320"/>
                </a:xfrm>
                <a:prstGeom prst="pie">
                  <a:avLst>
                    <a:gd name="adj1" fmla="val 0"/>
                    <a:gd name="adj2" fmla="val 3846482"/>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4" name="TextBox 83">
                  <a:extLst>
                    <a:ext uri="{FF2B5EF4-FFF2-40B4-BE49-F238E27FC236}">
                      <a16:creationId xmlns:a16="http://schemas.microsoft.com/office/drawing/2014/main" id="{9E52A44C-3B60-BD44-A91E-F13F4FCC175E}"/>
                    </a:ext>
                  </a:extLst>
                </p:cNvPr>
                <p:cNvSpPr txBox="1"/>
                <p:nvPr/>
              </p:nvSpPr>
              <p:spPr>
                <a:xfrm rot="19978216">
                  <a:off x="2610313" y="2293998"/>
                  <a:ext cx="533231" cy="942954"/>
                </a:xfrm>
                <a:prstGeom prst="rect">
                  <a:avLst/>
                </a:prstGeom>
                <a:noFill/>
              </p:spPr>
              <p:txBody>
                <a:bodyPr wrap="none" rtlCol="0">
                  <a:spAutoFit/>
                </a:bodyPr>
                <a:lstStyle/>
                <a:p>
                  <a:r>
                    <a:rPr lang="en-US" sz="2400" b="1" dirty="0">
                      <a:solidFill>
                        <a:prstClr val="black"/>
                      </a:solidFill>
                    </a:rPr>
                    <a:t>I</a:t>
                  </a:r>
                </a:p>
              </p:txBody>
            </p:sp>
            <p:sp>
              <p:nvSpPr>
                <p:cNvPr id="85" name="TextBox 84">
                  <a:extLst>
                    <a:ext uri="{FF2B5EF4-FFF2-40B4-BE49-F238E27FC236}">
                      <a16:creationId xmlns:a16="http://schemas.microsoft.com/office/drawing/2014/main" id="{D04883FB-64D0-E849-B2F5-852AAEDC68FF}"/>
                    </a:ext>
                  </a:extLst>
                </p:cNvPr>
                <p:cNvSpPr txBox="1"/>
                <p:nvPr/>
              </p:nvSpPr>
              <p:spPr>
                <a:xfrm rot="19978216">
                  <a:off x="3193258" y="2931457"/>
                  <a:ext cx="671188" cy="942954"/>
                </a:xfrm>
                <a:prstGeom prst="rect">
                  <a:avLst/>
                </a:prstGeom>
                <a:noFill/>
              </p:spPr>
              <p:txBody>
                <a:bodyPr wrap="none" rtlCol="0">
                  <a:spAutoFit/>
                </a:bodyPr>
                <a:lstStyle/>
                <a:p>
                  <a:r>
                    <a:rPr lang="en-US" sz="2400" b="1" dirty="0">
                      <a:solidFill>
                        <a:prstClr val="black"/>
                      </a:solidFill>
                    </a:rPr>
                    <a:t>E</a:t>
                  </a:r>
                </a:p>
              </p:txBody>
            </p:sp>
          </p:grpSp>
          <p:sp>
            <p:nvSpPr>
              <p:cNvPr id="77" name="Triangle 76">
                <a:extLst>
                  <a:ext uri="{FF2B5EF4-FFF2-40B4-BE49-F238E27FC236}">
                    <a16:creationId xmlns:a16="http://schemas.microsoft.com/office/drawing/2014/main" id="{6488E9CC-9190-DE45-95AD-BE936A13C605}"/>
                  </a:ext>
                </a:extLst>
              </p:cNvPr>
              <p:cNvSpPr/>
              <p:nvPr/>
            </p:nvSpPr>
            <p:spPr>
              <a:xfrm rot="16200000">
                <a:off x="3260993" y="380708"/>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ight Arrow 78">
                <a:extLst>
                  <a:ext uri="{FF2B5EF4-FFF2-40B4-BE49-F238E27FC236}">
                    <a16:creationId xmlns:a16="http://schemas.microsoft.com/office/drawing/2014/main" id="{E689CC2A-07A5-E245-A0AD-DC98EF0B1593}"/>
                  </a:ext>
                </a:extLst>
              </p:cNvPr>
              <p:cNvSpPr/>
              <p:nvPr/>
            </p:nvSpPr>
            <p:spPr>
              <a:xfrm rot="1382331">
                <a:off x="3714490" y="2867882"/>
                <a:ext cx="3364415" cy="530675"/>
              </a:xfrm>
              <a:prstGeom prst="rightArrow">
                <a:avLst>
                  <a:gd name="adj1" fmla="val 52965"/>
                  <a:gd name="adj2" fmla="val 66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grpSp>
      </p:grpSp>
      <p:sp>
        <p:nvSpPr>
          <p:cNvPr id="12" name="Donut 11"/>
          <p:cNvSpPr/>
          <p:nvPr/>
        </p:nvSpPr>
        <p:spPr>
          <a:xfrm>
            <a:off x="7967551" y="2978298"/>
            <a:ext cx="696793" cy="734114"/>
          </a:xfrm>
          <a:prstGeom prst="donut">
            <a:avLst>
              <a:gd name="adj" fmla="val 13335"/>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 name="TextBox 13"/>
          <p:cNvSpPr txBox="1"/>
          <p:nvPr/>
        </p:nvSpPr>
        <p:spPr>
          <a:xfrm>
            <a:off x="7134088" y="298506"/>
            <a:ext cx="1949636" cy="461665"/>
          </a:xfrm>
          <a:prstGeom prst="rect">
            <a:avLst/>
          </a:prstGeom>
          <a:noFill/>
        </p:spPr>
        <p:txBody>
          <a:bodyPr wrap="none" rtlCol="0">
            <a:spAutoFit/>
          </a:bodyPr>
          <a:lstStyle/>
          <a:p>
            <a:r>
              <a:rPr lang="en-US" sz="2400" b="1" dirty="0">
                <a:solidFill>
                  <a:srgbClr val="FF0000"/>
                </a:solidFill>
              </a:rPr>
              <a:t>Unintentional</a:t>
            </a:r>
          </a:p>
        </p:txBody>
      </p:sp>
      <p:cxnSp>
        <p:nvCxnSpPr>
          <p:cNvPr id="18" name="Straight Connector 17"/>
          <p:cNvCxnSpPr>
            <a:stCxn id="14" idx="2"/>
            <a:endCxn id="12" idx="0"/>
          </p:cNvCxnSpPr>
          <p:nvPr/>
        </p:nvCxnSpPr>
        <p:spPr>
          <a:xfrm>
            <a:off x="8108906" y="760171"/>
            <a:ext cx="207042" cy="2218127"/>
          </a:xfrm>
          <a:prstGeom prst="line">
            <a:avLst/>
          </a:prstGeom>
          <a:ln w="98425">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4898" y="195199"/>
            <a:ext cx="4023360" cy="3877985"/>
          </a:xfrm>
          <a:prstGeom prst="rect">
            <a:avLst/>
          </a:prstGeom>
          <a:noFill/>
        </p:spPr>
        <p:txBody>
          <a:bodyPr wrap="square" rtlCol="0">
            <a:spAutoFit/>
          </a:bodyPr>
          <a:lstStyle/>
          <a:p>
            <a:r>
              <a:rPr lang="en-US" sz="2400" b="1" dirty="0">
                <a:solidFill>
                  <a:prstClr val="white"/>
                </a:solidFill>
              </a:rPr>
              <a:t>Two motor events (translation + disabling) result in:</a:t>
            </a:r>
          </a:p>
          <a:p>
            <a:endParaRPr lang="en-US" b="1" dirty="0">
              <a:solidFill>
                <a:prstClr val="white"/>
              </a:solidFill>
            </a:endParaRPr>
          </a:p>
          <a:p>
            <a:pPr marL="342900" indent="-342900">
              <a:buFont typeface="+mj-lt"/>
              <a:buAutoNum type="arabicPeriod"/>
            </a:pPr>
            <a:r>
              <a:rPr lang="en-US" b="1" dirty="0">
                <a:solidFill>
                  <a:prstClr val="white"/>
                </a:solidFill>
              </a:rPr>
              <a:t>Pacification of the target actor</a:t>
            </a:r>
          </a:p>
          <a:p>
            <a:pPr marL="342900" indent="-342900">
              <a:buFont typeface="+mj-lt"/>
              <a:buAutoNum type="arabicPeriod"/>
            </a:pPr>
            <a:r>
              <a:rPr lang="en-US" b="1" dirty="0">
                <a:solidFill>
                  <a:prstClr val="white"/>
                </a:solidFill>
              </a:rPr>
              <a:t>Interposition of the target actor between the operator and the remaining threats</a:t>
            </a:r>
          </a:p>
          <a:p>
            <a:pPr marL="342900" indent="-342900">
              <a:buFont typeface="+mj-lt"/>
              <a:buAutoNum type="arabicPeriod"/>
            </a:pPr>
            <a:r>
              <a:rPr lang="en-US" b="1" dirty="0">
                <a:solidFill>
                  <a:prstClr val="white"/>
                </a:solidFill>
              </a:rPr>
              <a:t>Intimidation of the remaining threats</a:t>
            </a:r>
          </a:p>
          <a:p>
            <a:pPr marL="342900" indent="-342900">
              <a:buFont typeface="+mj-lt"/>
              <a:buAutoNum type="arabicPeriod"/>
            </a:pPr>
            <a:r>
              <a:rPr lang="en-US" b="1" dirty="0">
                <a:solidFill>
                  <a:prstClr val="white"/>
                </a:solidFill>
              </a:rPr>
              <a:t>Involuntary shift to </a:t>
            </a:r>
            <a:r>
              <a:rPr lang="en-US" b="1" dirty="0">
                <a:solidFill>
                  <a:srgbClr val="FFFF00"/>
                </a:solidFill>
              </a:rPr>
              <a:t>External</a:t>
            </a:r>
            <a:r>
              <a:rPr lang="en-US" b="1" dirty="0">
                <a:solidFill>
                  <a:prstClr val="white"/>
                </a:solidFill>
              </a:rPr>
              <a:t> Attention networks in the remaining threats</a:t>
            </a:r>
          </a:p>
          <a:p>
            <a:endParaRPr lang="en-US" b="1" dirty="0">
              <a:solidFill>
                <a:prstClr val="white"/>
              </a:solidFill>
            </a:endParaRPr>
          </a:p>
        </p:txBody>
      </p:sp>
      <p:sp>
        <p:nvSpPr>
          <p:cNvPr id="146" name="TextBox 145"/>
          <p:cNvSpPr txBox="1"/>
          <p:nvPr/>
        </p:nvSpPr>
        <p:spPr>
          <a:xfrm>
            <a:off x="253077" y="4135981"/>
            <a:ext cx="3721384" cy="2400657"/>
          </a:xfrm>
          <a:prstGeom prst="rect">
            <a:avLst/>
          </a:prstGeom>
          <a:noFill/>
        </p:spPr>
        <p:txBody>
          <a:bodyPr wrap="square" rtlCol="0">
            <a:spAutoFit/>
          </a:bodyPr>
          <a:lstStyle/>
          <a:p>
            <a:r>
              <a:rPr lang="en-US" sz="2400" b="1" dirty="0">
                <a:solidFill>
                  <a:prstClr val="white"/>
                </a:solidFill>
              </a:rPr>
              <a:t>All this is accomplished by:</a:t>
            </a:r>
          </a:p>
          <a:p>
            <a:endParaRPr lang="en-US" b="1" dirty="0">
              <a:solidFill>
                <a:prstClr val="white"/>
              </a:solidFill>
            </a:endParaRPr>
          </a:p>
          <a:p>
            <a:pPr marL="342900" indent="-342900">
              <a:buFont typeface="+mj-lt"/>
              <a:buAutoNum type="arabicPeriod"/>
            </a:pPr>
            <a:r>
              <a:rPr lang="en-US" b="1" dirty="0">
                <a:solidFill>
                  <a:prstClr val="white"/>
                </a:solidFill>
              </a:rPr>
              <a:t>Selection from a rehearsed and conditioned repertoire</a:t>
            </a:r>
          </a:p>
          <a:p>
            <a:pPr marL="342900" indent="-342900">
              <a:buFont typeface="+mj-lt"/>
              <a:buAutoNum type="arabicPeriod"/>
            </a:pPr>
            <a:r>
              <a:rPr lang="en-US" b="1" dirty="0">
                <a:solidFill>
                  <a:prstClr val="white"/>
                </a:solidFill>
              </a:rPr>
              <a:t>Intentional shift from a predominantly </a:t>
            </a:r>
            <a:r>
              <a:rPr lang="en-US" b="1" dirty="0">
                <a:solidFill>
                  <a:srgbClr val="FFFF00"/>
                </a:solidFill>
              </a:rPr>
              <a:t>External</a:t>
            </a:r>
            <a:r>
              <a:rPr lang="en-US" b="1" dirty="0">
                <a:solidFill>
                  <a:prstClr val="white"/>
                </a:solidFill>
              </a:rPr>
              <a:t> to a predominantly </a:t>
            </a:r>
            <a:r>
              <a:rPr lang="en-US" b="1" dirty="0">
                <a:solidFill>
                  <a:srgbClr val="00B0F0"/>
                </a:solidFill>
              </a:rPr>
              <a:t>Internal</a:t>
            </a:r>
            <a:r>
              <a:rPr lang="en-US" b="1" dirty="0">
                <a:solidFill>
                  <a:prstClr val="white"/>
                </a:solidFill>
              </a:rPr>
              <a:t> attentional network</a:t>
            </a:r>
          </a:p>
        </p:txBody>
      </p:sp>
      <p:grpSp>
        <p:nvGrpSpPr>
          <p:cNvPr id="150" name="Group 149"/>
          <p:cNvGrpSpPr/>
          <p:nvPr/>
        </p:nvGrpSpPr>
        <p:grpSpPr>
          <a:xfrm>
            <a:off x="4411176" y="1185024"/>
            <a:ext cx="1590564" cy="2098623"/>
            <a:chOff x="4154650" y="1228892"/>
            <a:chExt cx="1590564" cy="2098623"/>
          </a:xfrm>
        </p:grpSpPr>
        <p:grpSp>
          <p:nvGrpSpPr>
            <p:cNvPr id="151" name="Group 150"/>
            <p:cNvGrpSpPr/>
            <p:nvPr/>
          </p:nvGrpSpPr>
          <p:grpSpPr>
            <a:xfrm rot="343136">
              <a:off x="4562806" y="1228892"/>
              <a:ext cx="696793" cy="1632677"/>
              <a:chOff x="2887094" y="1474425"/>
              <a:chExt cx="696793" cy="1632677"/>
            </a:xfrm>
          </p:grpSpPr>
          <p:cxnSp>
            <p:nvCxnSpPr>
              <p:cNvPr id="153" name="Straight Connector 152"/>
              <p:cNvCxnSpPr>
                <a:endCxn id="152" idx="0"/>
              </p:cNvCxnSpPr>
              <p:nvPr/>
            </p:nvCxnSpPr>
            <p:spPr>
              <a:xfrm rot="21256864">
                <a:off x="3282467" y="2162970"/>
                <a:ext cx="26358" cy="944132"/>
              </a:xfrm>
              <a:prstGeom prst="line">
                <a:avLst/>
              </a:prstGeom>
              <a:ln w="98425">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4" name="Donut 153"/>
              <p:cNvSpPr/>
              <p:nvPr/>
            </p:nvSpPr>
            <p:spPr>
              <a:xfrm>
                <a:off x="2887094" y="1474425"/>
                <a:ext cx="696793" cy="734114"/>
              </a:xfrm>
              <a:prstGeom prst="donut">
                <a:avLst>
                  <a:gd name="adj" fmla="val 13335"/>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sp>
          <p:nvSpPr>
            <p:cNvPr id="152" name="TextBox 151"/>
            <p:cNvSpPr txBox="1"/>
            <p:nvPr/>
          </p:nvSpPr>
          <p:spPr>
            <a:xfrm>
              <a:off x="4154650" y="2865850"/>
              <a:ext cx="1590564" cy="461665"/>
            </a:xfrm>
            <a:prstGeom prst="rect">
              <a:avLst/>
            </a:prstGeom>
            <a:noFill/>
          </p:spPr>
          <p:txBody>
            <a:bodyPr wrap="none" rtlCol="0">
              <a:spAutoFit/>
            </a:bodyPr>
            <a:lstStyle/>
            <a:p>
              <a:r>
                <a:rPr lang="en-US" sz="2400" b="1" dirty="0">
                  <a:solidFill>
                    <a:srgbClr val="FF0000"/>
                  </a:solidFill>
                </a:rPr>
                <a:t>Intentional</a:t>
              </a:r>
            </a:p>
          </p:txBody>
        </p:sp>
      </p:grpSp>
      <p:grpSp>
        <p:nvGrpSpPr>
          <p:cNvPr id="155" name="Group 154"/>
          <p:cNvGrpSpPr/>
          <p:nvPr/>
        </p:nvGrpSpPr>
        <p:grpSpPr>
          <a:xfrm rot="5829108">
            <a:off x="5490349" y="4141621"/>
            <a:ext cx="2485857" cy="1686426"/>
            <a:chOff x="4229094" y="152244"/>
            <a:chExt cx="2485857" cy="1686426"/>
          </a:xfrm>
        </p:grpSpPr>
        <p:grpSp>
          <p:nvGrpSpPr>
            <p:cNvPr id="156" name="Group 155">
              <a:extLst>
                <a:ext uri="{FF2B5EF4-FFF2-40B4-BE49-F238E27FC236}">
                  <a16:creationId xmlns:a16="http://schemas.microsoft.com/office/drawing/2014/main" id="{21CD3B19-9BD9-8E4C-8013-2BAF38329215}"/>
                </a:ext>
              </a:extLst>
            </p:cNvPr>
            <p:cNvGrpSpPr/>
            <p:nvPr/>
          </p:nvGrpSpPr>
          <p:grpSpPr>
            <a:xfrm rot="8872806">
              <a:off x="6249683" y="191580"/>
              <a:ext cx="465268" cy="151120"/>
              <a:chOff x="1072765" y="1624519"/>
              <a:chExt cx="687943" cy="372750"/>
            </a:xfrm>
          </p:grpSpPr>
          <p:sp>
            <p:nvSpPr>
              <p:cNvPr id="224" name="Rectangle 223">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5" name="Oval 224">
                <a:extLst>
                  <a:ext uri="{FF2B5EF4-FFF2-40B4-BE49-F238E27FC236}">
                    <a16:creationId xmlns:a16="http://schemas.microsoft.com/office/drawing/2014/main" id="{FE0D44B6-79B3-F749-B71B-DF032EDD84B5}"/>
                  </a:ext>
                </a:extLst>
              </p:cNvPr>
              <p:cNvSpPr/>
              <p:nvPr/>
            </p:nvSpPr>
            <p:spPr>
              <a:xfrm>
                <a:off x="1072765" y="1624519"/>
                <a:ext cx="250195" cy="372750"/>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7" name="Group 156">
              <a:extLst>
                <a:ext uri="{FF2B5EF4-FFF2-40B4-BE49-F238E27FC236}">
                  <a16:creationId xmlns:a16="http://schemas.microsoft.com/office/drawing/2014/main" id="{ACA41C4B-59C8-EA46-9E95-455830E29DB4}"/>
                </a:ext>
              </a:extLst>
            </p:cNvPr>
            <p:cNvGrpSpPr/>
            <p:nvPr/>
          </p:nvGrpSpPr>
          <p:grpSpPr>
            <a:xfrm rot="19635723" flipH="1">
              <a:off x="4229094" y="152244"/>
              <a:ext cx="2396789" cy="1686426"/>
              <a:chOff x="2221334" y="629921"/>
              <a:chExt cx="4834714" cy="3545841"/>
            </a:xfrm>
          </p:grpSpPr>
          <p:grpSp>
            <p:nvGrpSpPr>
              <p:cNvPr id="179" name="Group 178">
                <a:extLst>
                  <a:ext uri="{FF2B5EF4-FFF2-40B4-BE49-F238E27FC236}">
                    <a16:creationId xmlns:a16="http://schemas.microsoft.com/office/drawing/2014/main" id="{691C02FB-DC92-4441-B16C-1ACF3A3A6057}"/>
                  </a:ext>
                </a:extLst>
              </p:cNvPr>
              <p:cNvGrpSpPr/>
              <p:nvPr/>
            </p:nvGrpSpPr>
            <p:grpSpPr>
              <a:xfrm rot="1609006">
                <a:off x="2221334" y="1371781"/>
                <a:ext cx="1645921" cy="1750571"/>
                <a:chOff x="2316480" y="2141288"/>
                <a:chExt cx="1645921" cy="1750572"/>
              </a:xfrm>
            </p:grpSpPr>
            <p:sp>
              <p:nvSpPr>
                <p:cNvPr id="214" name="Pie 213">
                  <a:extLst>
                    <a:ext uri="{FF2B5EF4-FFF2-40B4-BE49-F238E27FC236}">
                      <a16:creationId xmlns:a16="http://schemas.microsoft.com/office/drawing/2014/main" id="{48973F0E-A17E-DC41-BD20-5921FA8F2B89}"/>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15" name="Pie 214">
                  <a:extLst>
                    <a:ext uri="{FF2B5EF4-FFF2-40B4-BE49-F238E27FC236}">
                      <a16:creationId xmlns:a16="http://schemas.microsoft.com/office/drawing/2014/main" id="{652A233F-9A9D-2141-B60F-95D4C47AAE78}"/>
                    </a:ext>
                  </a:extLst>
                </p:cNvPr>
                <p:cNvSpPr/>
                <p:nvPr/>
              </p:nvSpPr>
              <p:spPr>
                <a:xfrm>
                  <a:off x="2316481" y="2316480"/>
                  <a:ext cx="1645920" cy="1544321"/>
                </a:xfrm>
                <a:prstGeom prst="pie">
                  <a:avLst>
                    <a:gd name="adj1" fmla="val 0"/>
                    <a:gd name="adj2" fmla="val 1571590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16" name="TextBox 215">
                  <a:extLst>
                    <a:ext uri="{FF2B5EF4-FFF2-40B4-BE49-F238E27FC236}">
                      <a16:creationId xmlns:a16="http://schemas.microsoft.com/office/drawing/2014/main" id="{75EBE359-CD36-FD49-8AA4-3FFCED90A28F}"/>
                    </a:ext>
                  </a:extLst>
                </p:cNvPr>
                <p:cNvSpPr txBox="1"/>
                <p:nvPr/>
              </p:nvSpPr>
              <p:spPr>
                <a:xfrm rot="949254">
                  <a:off x="2980137" y="2141288"/>
                  <a:ext cx="537413" cy="970687"/>
                </a:xfrm>
                <a:prstGeom prst="rect">
                  <a:avLst/>
                </a:prstGeom>
                <a:noFill/>
              </p:spPr>
              <p:txBody>
                <a:bodyPr wrap="none" rtlCol="0">
                  <a:spAutoFit/>
                </a:bodyPr>
                <a:lstStyle/>
                <a:p>
                  <a:r>
                    <a:rPr lang="en-US" sz="2400" b="1" dirty="0">
                      <a:solidFill>
                        <a:prstClr val="black"/>
                      </a:solidFill>
                    </a:rPr>
                    <a:t>I</a:t>
                  </a:r>
                </a:p>
              </p:txBody>
            </p:sp>
            <p:sp>
              <p:nvSpPr>
                <p:cNvPr id="223" name="TextBox 222">
                  <a:extLst>
                    <a:ext uri="{FF2B5EF4-FFF2-40B4-BE49-F238E27FC236}">
                      <a16:creationId xmlns:a16="http://schemas.microsoft.com/office/drawing/2014/main" id="{8746A0C6-9E6F-EB43-9BF2-936993CEF5B1}"/>
                    </a:ext>
                  </a:extLst>
                </p:cNvPr>
                <p:cNvSpPr txBox="1"/>
                <p:nvPr/>
              </p:nvSpPr>
              <p:spPr>
                <a:xfrm rot="2099313">
                  <a:off x="2501609" y="2921174"/>
                  <a:ext cx="676452" cy="970686"/>
                </a:xfrm>
                <a:prstGeom prst="rect">
                  <a:avLst/>
                </a:prstGeom>
                <a:noFill/>
              </p:spPr>
              <p:txBody>
                <a:bodyPr wrap="none" rtlCol="0">
                  <a:spAutoFit/>
                </a:bodyPr>
                <a:lstStyle/>
                <a:p>
                  <a:r>
                    <a:rPr lang="en-US" sz="2400" b="1" dirty="0">
                      <a:solidFill>
                        <a:prstClr val="black"/>
                      </a:solidFill>
                    </a:rPr>
                    <a:t>E</a:t>
                  </a:r>
                </a:p>
              </p:txBody>
            </p:sp>
          </p:grpSp>
          <p:sp>
            <p:nvSpPr>
              <p:cNvPr id="210" name="Triangle 42">
                <a:extLst>
                  <a:ext uri="{FF2B5EF4-FFF2-40B4-BE49-F238E27FC236}">
                    <a16:creationId xmlns:a16="http://schemas.microsoft.com/office/drawing/2014/main" id="{79CBA7BB-0068-FD46-BADC-1BBE4EF1BDAC}"/>
                  </a:ext>
                </a:extLst>
              </p:cNvPr>
              <p:cNvSpPr/>
              <p:nvPr/>
            </p:nvSpPr>
            <p:spPr>
              <a:xfrm rot="16200000">
                <a:off x="3260993" y="380708"/>
                <a:ext cx="3545841" cy="4044268"/>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2" name="Left Arrow 211">
                <a:extLst>
                  <a:ext uri="{FF2B5EF4-FFF2-40B4-BE49-F238E27FC236}">
                    <a16:creationId xmlns:a16="http://schemas.microsoft.com/office/drawing/2014/main" id="{19FD22D9-A63F-854F-A0D6-CAA67E4C187D}"/>
                  </a:ext>
                </a:extLst>
              </p:cNvPr>
              <p:cNvSpPr/>
              <p:nvPr/>
            </p:nvSpPr>
            <p:spPr>
              <a:xfrm rot="20207654">
                <a:off x="3799673" y="1360345"/>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Afferent</a:t>
                </a:r>
              </a:p>
            </p:txBody>
          </p:sp>
        </p:grpSp>
      </p:grpSp>
    </p:spTree>
    <p:extLst>
      <p:ext uri="{BB962C8B-B14F-4D97-AF65-F5344CB8AC3E}">
        <p14:creationId xmlns:p14="http://schemas.microsoft.com/office/powerpoint/2010/main" val="35984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7" presetClass="path" presetSubtype="0" accel="52000" decel="48000" fill="hold" nodeType="clickEffect">
                                  <p:stCondLst>
                                    <p:cond delay="0"/>
                                  </p:stCondLst>
                                  <p:childTnLst>
                                    <p:animMotion origin="layout" path="M -0.00052 -0.00023 L 0.07014 -0.13767 C 0.08402 -0.1659 0.11163 -0.20084 0.14253 -0.23346 C 0.17725 -0.27002 0.20816 -0.29778 0.23298 -0.31004 L 0.35 -0.37182 " pathEditMode="relative" rAng="-2305629" ptsTypes="FffFF">
                                      <p:cBhvr>
                                        <p:cTn id="12" dur="250" fill="hold"/>
                                        <p:tgtEl>
                                          <p:spTgt spid="2"/>
                                        </p:tgtEl>
                                        <p:attrNameLst>
                                          <p:attrName>ppt_x</p:attrName>
                                          <p:attrName>ppt_y</p:attrName>
                                        </p:attrNameLst>
                                      </p:cBhvr>
                                      <p:rCtr x="16042" y="-21078"/>
                                    </p:animMotion>
                                  </p:childTnLst>
                                </p:cTn>
                              </p:par>
                            </p:childTnLst>
                          </p:cTn>
                        </p:par>
                        <p:par>
                          <p:cTn id="13" fill="hold">
                            <p:stCondLst>
                              <p:cond delay="250"/>
                            </p:stCondLst>
                            <p:childTnLst>
                              <p:par>
                                <p:cTn id="14" presetID="10" presetClass="exit" presetSubtype="0" fill="hold" nodeType="after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1000"/>
                                        <p:tgtEl>
                                          <p:spTgt spid="119"/>
                                        </p:tgtEl>
                                      </p:cBhvr>
                                    </p:animEffect>
                                    <p:set>
                                      <p:cBhvr>
                                        <p:cTn id="21" dur="1" fill="hold">
                                          <p:stCondLst>
                                            <p:cond delay="999"/>
                                          </p:stCondLst>
                                        </p:cTn>
                                        <p:tgtEl>
                                          <p:spTgt spid="1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161"/>
                                        </p:tgtEl>
                                      </p:cBhvr>
                                    </p:animEffect>
                                    <p:set>
                                      <p:cBhvr>
                                        <p:cTn id="24" dur="1" fill="hold">
                                          <p:stCondLst>
                                            <p:cond delay="999"/>
                                          </p:stCondLst>
                                        </p:cTn>
                                        <p:tgtEl>
                                          <p:spTgt spid="16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134"/>
                                        </p:tgtEl>
                                      </p:cBhvr>
                                    </p:animEffect>
                                    <p:set>
                                      <p:cBhvr>
                                        <p:cTn id="27" dur="1" fill="hold">
                                          <p:stCondLst>
                                            <p:cond delay="999"/>
                                          </p:stCondLst>
                                        </p:cTn>
                                        <p:tgtEl>
                                          <p:spTgt spid="134"/>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1000"/>
                                        <p:tgtEl>
                                          <p:spTgt spid="173"/>
                                        </p:tgtEl>
                                      </p:cBhvr>
                                    </p:animEffect>
                                  </p:childTnLst>
                                </p:cTn>
                              </p:par>
                              <p:par>
                                <p:cTn id="31" presetID="10" presetClass="entr" presetSubtype="0" fill="hold" nodeType="withEffect">
                                  <p:stCondLst>
                                    <p:cond delay="0"/>
                                  </p:stCondLst>
                                  <p:childTnLst>
                                    <p:set>
                                      <p:cBhvr>
                                        <p:cTn id="32" dur="1" fill="hold">
                                          <p:stCondLst>
                                            <p:cond delay="0"/>
                                          </p:stCondLst>
                                        </p:cTn>
                                        <p:tgtEl>
                                          <p:spTgt spid="186"/>
                                        </p:tgtEl>
                                        <p:attrNameLst>
                                          <p:attrName>style.visibility</p:attrName>
                                        </p:attrNameLst>
                                      </p:cBhvr>
                                      <p:to>
                                        <p:strVal val="visible"/>
                                      </p:to>
                                    </p:set>
                                    <p:animEffect transition="in" filter="fade">
                                      <p:cBhvr>
                                        <p:cTn id="33" dur="1000"/>
                                        <p:tgtEl>
                                          <p:spTgt spid="186"/>
                                        </p:tgtEl>
                                      </p:cBhvr>
                                    </p:animEffect>
                                  </p:childTnLst>
                                </p:cTn>
                              </p:par>
                              <p:par>
                                <p:cTn id="34" presetID="10" presetClass="entr" presetSubtype="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Effect transition="in" filter="fade">
                                      <p:cBhvr>
                                        <p:cTn id="36" dur="1000"/>
                                        <p:tgtEl>
                                          <p:spTgt spid="19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0"/>
                                        </p:tgtEl>
                                        <p:attrNameLst>
                                          <p:attrName>style.visibility</p:attrName>
                                        </p:attrNameLst>
                                      </p:cBhvr>
                                      <p:to>
                                        <p:strVal val="visible"/>
                                      </p:to>
                                    </p:set>
                                    <p:animEffect transition="in" filter="fade">
                                      <p:cBhvr>
                                        <p:cTn id="52" dur="500"/>
                                        <p:tgtEl>
                                          <p:spTgt spid="1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Effect transition="in" filter="fade">
                                      <p:cBhvr>
                                        <p:cTn id="57" dur="500"/>
                                        <p:tgtEl>
                                          <p:spTgt spid="1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xEl>
                                              <p:pRg st="2" end="2"/>
                                            </p:txEl>
                                          </p:spTgt>
                                        </p:tgtEl>
                                        <p:attrNameLst>
                                          <p:attrName>style.visibility</p:attrName>
                                        </p:attrNameLst>
                                      </p:cBhvr>
                                      <p:to>
                                        <p:strVal val="visible"/>
                                      </p:to>
                                    </p:set>
                                    <p:animEffect transition="in" filter="fade">
                                      <p:cBhvr>
                                        <p:cTn id="62" dur="500"/>
                                        <p:tgtEl>
                                          <p:spTgt spid="17">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xEl>
                                              <p:pRg st="3" end="3"/>
                                            </p:txEl>
                                          </p:spTgt>
                                        </p:tgtEl>
                                        <p:attrNameLst>
                                          <p:attrName>style.visibility</p:attrName>
                                        </p:attrNameLst>
                                      </p:cBhvr>
                                      <p:to>
                                        <p:strVal val="visible"/>
                                      </p:to>
                                    </p:set>
                                    <p:animEffect transition="in" filter="fade">
                                      <p:cBhvr>
                                        <p:cTn id="67" dur="500"/>
                                        <p:tgtEl>
                                          <p:spTgt spid="17">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xEl>
                                              <p:pRg st="4" end="4"/>
                                            </p:txEl>
                                          </p:spTgt>
                                        </p:tgtEl>
                                        <p:attrNameLst>
                                          <p:attrName>style.visibility</p:attrName>
                                        </p:attrNameLst>
                                      </p:cBhvr>
                                      <p:to>
                                        <p:strVal val="visible"/>
                                      </p:to>
                                    </p:set>
                                    <p:animEffect transition="in" filter="fade">
                                      <p:cBhvr>
                                        <p:cTn id="72" dur="500"/>
                                        <p:tgtEl>
                                          <p:spTgt spid="17">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xEl>
                                              <p:pRg st="5" end="5"/>
                                            </p:txEl>
                                          </p:spTgt>
                                        </p:tgtEl>
                                        <p:attrNameLst>
                                          <p:attrName>style.visibility</p:attrName>
                                        </p:attrNameLst>
                                      </p:cBhvr>
                                      <p:to>
                                        <p:strVal val="visible"/>
                                      </p:to>
                                    </p:set>
                                    <p:animEffect transition="in" filter="fade">
                                      <p:cBhvr>
                                        <p:cTn id="77" dur="500"/>
                                        <p:tgtEl>
                                          <p:spTgt spid="17">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6">
                                            <p:txEl>
                                              <p:pRg st="0" end="0"/>
                                            </p:txEl>
                                          </p:spTgt>
                                        </p:tgtEl>
                                        <p:attrNameLst>
                                          <p:attrName>style.visibility</p:attrName>
                                        </p:attrNameLst>
                                      </p:cBhvr>
                                      <p:to>
                                        <p:strVal val="visible"/>
                                      </p:to>
                                    </p:set>
                                    <p:animEffect transition="in" filter="fade">
                                      <p:cBhvr>
                                        <p:cTn id="82" dur="500"/>
                                        <p:tgtEl>
                                          <p:spTgt spid="14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46">
                                            <p:txEl>
                                              <p:pRg st="2" end="2"/>
                                            </p:txEl>
                                          </p:spTgt>
                                        </p:tgtEl>
                                        <p:attrNameLst>
                                          <p:attrName>style.visibility</p:attrName>
                                        </p:attrNameLst>
                                      </p:cBhvr>
                                      <p:to>
                                        <p:strVal val="visible"/>
                                      </p:to>
                                    </p:set>
                                    <p:animEffect transition="in" filter="fade">
                                      <p:cBhvr>
                                        <p:cTn id="87" dur="500"/>
                                        <p:tgtEl>
                                          <p:spTgt spid="146">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46">
                                            <p:txEl>
                                              <p:pRg st="3" end="3"/>
                                            </p:txEl>
                                          </p:spTgt>
                                        </p:tgtEl>
                                        <p:attrNameLst>
                                          <p:attrName>style.visibility</p:attrName>
                                        </p:attrNameLst>
                                      </p:cBhvr>
                                      <p:to>
                                        <p:strVal val="visible"/>
                                      </p:to>
                                    </p:set>
                                    <p:animEffect transition="in" filter="fade">
                                      <p:cBhvr>
                                        <p:cTn id="92" dur="500"/>
                                        <p:tgtEl>
                                          <p:spTgt spid="146">
                                            <p:txEl>
                                              <p:pRg st="3" end="3"/>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155"/>
                                        </p:tgtEl>
                                        <p:attrNameLst>
                                          <p:attrName>style.visibility</p:attrName>
                                        </p:attrNameLst>
                                      </p:cBhvr>
                                      <p:to>
                                        <p:strVal val="visible"/>
                                      </p:to>
                                    </p:set>
                                    <p:animEffect transition="in" filter="fade">
                                      <p:cBhvr>
                                        <p:cTn id="95"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build="p"/>
      <p:bldP spid="146"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000" y="3363278"/>
            <a:ext cx="4043148" cy="2692528"/>
          </a:xfrm>
          <a:prstGeom prst="rect">
            <a:avLst/>
          </a:prstGeom>
          <a:ln w="63500">
            <a:solidFill>
              <a:schemeClr val="bg1"/>
            </a:solidFill>
          </a:ln>
        </p:spPr>
      </p:pic>
      <p:pic>
        <p:nvPicPr>
          <p:cNvPr id="7" name="Picture 4" descr="Sim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357" y="3379588"/>
            <a:ext cx="4014791" cy="2676527"/>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 y="331894"/>
            <a:ext cx="9001760" cy="1569660"/>
          </a:xfrm>
          <a:prstGeom prst="rect">
            <a:avLst/>
          </a:prstGeom>
          <a:noFill/>
        </p:spPr>
        <p:txBody>
          <a:bodyPr wrap="square" rtlCol="0">
            <a:spAutoFit/>
          </a:bodyPr>
          <a:lstStyle/>
          <a:p>
            <a:r>
              <a:rPr lang="en-US" sz="2400" b="1" dirty="0">
                <a:solidFill>
                  <a:schemeClr val="bg1"/>
                </a:solidFill>
              </a:rPr>
              <a:t>In spite of the shift to predominantly external attention networks in a provoked target, or “Receiver,” disabling perceptual distortions like </a:t>
            </a:r>
            <a:r>
              <a:rPr lang="en-US" sz="2400" b="1" dirty="0">
                <a:solidFill>
                  <a:srgbClr val="FFFF00"/>
                </a:solidFill>
              </a:rPr>
              <a:t>auditory exclusion </a:t>
            </a:r>
            <a:r>
              <a:rPr lang="en-US" sz="2400" b="1" dirty="0">
                <a:solidFill>
                  <a:schemeClr val="bg1"/>
                </a:solidFill>
              </a:rPr>
              <a:t>are the rule, not the exception. Ironically, a “freeze” state is not necessarily a usefully receptive state.</a:t>
            </a:r>
          </a:p>
        </p:txBody>
      </p:sp>
      <p:sp>
        <p:nvSpPr>
          <p:cNvPr id="5" name="TextBox 4"/>
          <p:cNvSpPr txBox="1"/>
          <p:nvPr/>
        </p:nvSpPr>
        <p:spPr>
          <a:xfrm>
            <a:off x="0" y="2243793"/>
            <a:ext cx="9144000" cy="461665"/>
          </a:xfrm>
          <a:prstGeom prst="rect">
            <a:avLst/>
          </a:prstGeom>
          <a:noFill/>
        </p:spPr>
        <p:txBody>
          <a:bodyPr wrap="square" rtlCol="0">
            <a:spAutoFit/>
          </a:bodyPr>
          <a:lstStyle/>
          <a:p>
            <a:r>
              <a:rPr lang="en-US" sz="2400" b="1" dirty="0">
                <a:solidFill>
                  <a:schemeClr val="bg1"/>
                </a:solidFill>
              </a:rPr>
              <a:t>In both new tactical operators and medical students, this is ubiquitous. </a:t>
            </a:r>
          </a:p>
        </p:txBody>
      </p:sp>
      <p:pic>
        <p:nvPicPr>
          <p:cNvPr id="5122" name="Picture 2" descr="https://www.tacticalmedicine.com/wp-content/uploads/2012/12/course_descriptions_her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618" y="3379281"/>
            <a:ext cx="2676525" cy="2676525"/>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51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6981" y="1997088"/>
            <a:ext cx="3566554" cy="2800767"/>
          </a:xfrm>
          <a:prstGeom prst="rect">
            <a:avLst/>
          </a:prstGeom>
          <a:noFill/>
        </p:spPr>
        <p:txBody>
          <a:bodyPr wrap="none" rtlCol="0">
            <a:spAutoFit/>
          </a:bodyPr>
          <a:lstStyle/>
          <a:p>
            <a:pPr algn="ctr"/>
            <a:r>
              <a:rPr lang="en-US" sz="6000" b="1" dirty="0">
                <a:solidFill>
                  <a:prstClr val="white"/>
                </a:solidFill>
              </a:rPr>
              <a:t>Selection</a:t>
            </a:r>
          </a:p>
          <a:p>
            <a:pPr algn="ctr"/>
            <a:endParaRPr lang="en-US" sz="2400" b="1" dirty="0">
              <a:solidFill>
                <a:prstClr val="white"/>
              </a:solidFill>
            </a:endParaRPr>
          </a:p>
          <a:p>
            <a:pPr algn="ctr"/>
            <a:r>
              <a:rPr lang="en-US" sz="3200" b="1" dirty="0">
                <a:solidFill>
                  <a:srgbClr val="FF0000"/>
                </a:solidFill>
              </a:rPr>
              <a:t>(emphasizes motor)</a:t>
            </a:r>
          </a:p>
          <a:p>
            <a:pPr algn="ctr"/>
            <a:endParaRPr lang="en-US" sz="6000" b="1" dirty="0">
              <a:solidFill>
                <a:prstClr val="white"/>
              </a:solidFill>
            </a:endParaRPr>
          </a:p>
        </p:txBody>
      </p:sp>
    </p:spTree>
    <p:extLst>
      <p:ext uri="{BB962C8B-B14F-4D97-AF65-F5344CB8AC3E}">
        <p14:creationId xmlns:p14="http://schemas.microsoft.com/office/powerpoint/2010/main" val="3877937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ounded Rectangle 11"/>
          <p:cNvSpPr/>
          <p:nvPr/>
        </p:nvSpPr>
        <p:spPr>
          <a:xfrm>
            <a:off x="2205687" y="4929809"/>
            <a:ext cx="969119" cy="71915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490009" y="732581"/>
            <a:ext cx="6000495" cy="3545841"/>
            <a:chOff x="47015" y="1554614"/>
            <a:chExt cx="6000495" cy="3545841"/>
          </a:xfrm>
        </p:grpSpPr>
        <p:sp>
          <p:nvSpPr>
            <p:cNvPr id="23" name="Circular Arrow 22"/>
            <p:cNvSpPr/>
            <p:nvPr/>
          </p:nvSpPr>
          <p:spPr>
            <a:xfrm rot="16761781" flipH="1">
              <a:off x="157250" y="1449756"/>
              <a:ext cx="3443904" cy="3664373"/>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21CD3B19-9BD9-8E4C-8013-2BAF38329215}"/>
                </a:ext>
              </a:extLst>
            </p:cNvPr>
            <p:cNvGrpSpPr/>
            <p:nvPr/>
          </p:nvGrpSpPr>
          <p:grpSpPr>
            <a:xfrm>
              <a:off x="508498" y="3095462"/>
              <a:ext cx="768488" cy="321013"/>
              <a:chOff x="992220" y="1624519"/>
              <a:chExt cx="768488" cy="321013"/>
            </a:xfrm>
          </p:grpSpPr>
          <p:sp>
            <p:nvSpPr>
              <p:cNvPr id="18" name="Rectangle 17">
                <a:extLst>
                  <a:ext uri="{FF2B5EF4-FFF2-40B4-BE49-F238E27FC236}">
                    <a16:creationId xmlns:a16="http://schemas.microsoft.com/office/drawing/2014/main" id="{A26B27F8-59BB-EE44-97DE-9BF705B0F87A}"/>
                  </a:ext>
                </a:extLst>
              </p:cNvPr>
              <p:cNvSpPr/>
              <p:nvPr/>
            </p:nvSpPr>
            <p:spPr>
              <a:xfrm>
                <a:off x="1225686" y="1741252"/>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a:extLst>
                  <a:ext uri="{FF2B5EF4-FFF2-40B4-BE49-F238E27FC236}">
                    <a16:creationId xmlns:a16="http://schemas.microsoft.com/office/drawing/2014/main" id="{FE0D44B6-79B3-F749-B71B-DF032EDD84B5}"/>
                  </a:ext>
                </a:extLst>
              </p:cNvPr>
              <p:cNvSpPr/>
              <p:nvPr/>
            </p:nvSpPr>
            <p:spPr>
              <a:xfrm>
                <a:off x="992220" y="1624519"/>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8">
              <a:extLst>
                <a:ext uri="{FF2B5EF4-FFF2-40B4-BE49-F238E27FC236}">
                  <a16:creationId xmlns:a16="http://schemas.microsoft.com/office/drawing/2014/main" id="{277A06A9-4E4F-AC47-AEE2-2E82F2A137D6}"/>
                </a:ext>
              </a:extLst>
            </p:cNvPr>
            <p:cNvGrpSpPr/>
            <p:nvPr/>
          </p:nvGrpSpPr>
          <p:grpSpPr>
            <a:xfrm rot="1609006">
              <a:off x="1152588" y="2463916"/>
              <a:ext cx="1645920" cy="1544320"/>
              <a:chOff x="2316480" y="2316480"/>
              <a:chExt cx="1645920" cy="1544320"/>
            </a:xfrm>
          </p:grpSpPr>
          <p:sp>
            <p:nvSpPr>
              <p:cNvPr id="4" name="Pie 3">
                <a:extLst>
                  <a:ext uri="{FF2B5EF4-FFF2-40B4-BE49-F238E27FC236}">
                    <a16:creationId xmlns:a16="http://schemas.microsoft.com/office/drawing/2014/main" id="{816AB3DF-6B7A-8C4F-BC36-C15AA9637E2D}"/>
                  </a:ext>
                </a:extLst>
              </p:cNvPr>
              <p:cNvSpPr/>
              <p:nvPr/>
            </p:nvSpPr>
            <p:spPr>
              <a:xfrm>
                <a:off x="2316480" y="2316480"/>
                <a:ext cx="1645920" cy="1544320"/>
              </a:xfrm>
              <a:prstGeom prst="pie">
                <a:avLst>
                  <a:gd name="adj1" fmla="val 0"/>
                  <a:gd name="adj2" fmla="val 18769200"/>
                </a:avLst>
              </a:prstGeom>
              <a:gradFill flip="none" rotWithShape="1">
                <a:gsLst>
                  <a:gs pos="30000">
                    <a:schemeClr val="accent1">
                      <a:lumMod val="67000"/>
                    </a:schemeClr>
                  </a:gs>
                  <a:gs pos="59000">
                    <a:schemeClr val="accent1">
                      <a:lumMod val="97000"/>
                      <a:lumOff val="3000"/>
                    </a:schemeClr>
                  </a:gs>
                  <a:gs pos="90000">
                    <a:schemeClr val="accent1">
                      <a:lumMod val="60000"/>
                      <a:lumOff val="40000"/>
                    </a:schemeClr>
                  </a:gs>
                </a:gsLst>
                <a:lin ang="162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Pie 4">
                <a:extLst>
                  <a:ext uri="{FF2B5EF4-FFF2-40B4-BE49-F238E27FC236}">
                    <a16:creationId xmlns:a16="http://schemas.microsoft.com/office/drawing/2014/main" id="{2DE9BDE9-A938-E443-B384-D3F4EC26111A}"/>
                  </a:ext>
                </a:extLst>
              </p:cNvPr>
              <p:cNvSpPr/>
              <p:nvPr/>
            </p:nvSpPr>
            <p:spPr>
              <a:xfrm>
                <a:off x="2316480" y="2316480"/>
                <a:ext cx="1645920" cy="1544320"/>
              </a:xfrm>
              <a:prstGeom prst="pie">
                <a:avLst>
                  <a:gd name="adj1" fmla="val 0"/>
                  <a:gd name="adj2" fmla="val 9224524"/>
                </a:avLst>
              </a:prstGeom>
              <a:solidFill>
                <a:srgbClr val="FFFF00"/>
              </a:solidFill>
              <a:scene3d>
                <a:camera prst="orthographicFront"/>
                <a:lightRig rig="flood" dir="t">
                  <a:rot lat="0" lon="0" rev="480000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TextBox 5">
                <a:extLst>
                  <a:ext uri="{FF2B5EF4-FFF2-40B4-BE49-F238E27FC236}">
                    <a16:creationId xmlns:a16="http://schemas.microsoft.com/office/drawing/2014/main" id="{68B241CF-622B-6E42-958F-6700E4C7F033}"/>
                  </a:ext>
                </a:extLst>
              </p:cNvPr>
              <p:cNvSpPr txBox="1"/>
              <p:nvPr/>
            </p:nvSpPr>
            <p:spPr>
              <a:xfrm rot="19978216">
                <a:off x="2722880" y="2442308"/>
                <a:ext cx="308098" cy="646331"/>
              </a:xfrm>
              <a:prstGeom prst="rect">
                <a:avLst/>
              </a:prstGeom>
              <a:noFill/>
            </p:spPr>
            <p:txBody>
              <a:bodyPr wrap="none" rtlCol="0">
                <a:spAutoFit/>
              </a:bodyPr>
              <a:lstStyle/>
              <a:p>
                <a:r>
                  <a:rPr lang="en-US" sz="3600" b="1" dirty="0">
                    <a:solidFill>
                      <a:prstClr val="black"/>
                    </a:solidFill>
                  </a:rPr>
                  <a:t>I</a:t>
                </a:r>
              </a:p>
            </p:txBody>
          </p:sp>
          <p:sp>
            <p:nvSpPr>
              <p:cNvPr id="7" name="TextBox 6">
                <a:extLst>
                  <a:ext uri="{FF2B5EF4-FFF2-40B4-BE49-F238E27FC236}">
                    <a16:creationId xmlns:a16="http://schemas.microsoft.com/office/drawing/2014/main" id="{8126C1DF-90A0-D245-BC9B-DC9CAE8C21E3}"/>
                  </a:ext>
                </a:extLst>
              </p:cNvPr>
              <p:cNvSpPr txBox="1"/>
              <p:nvPr/>
            </p:nvSpPr>
            <p:spPr>
              <a:xfrm rot="19978216">
                <a:off x="3030977" y="3151554"/>
                <a:ext cx="409086" cy="646331"/>
              </a:xfrm>
              <a:prstGeom prst="rect">
                <a:avLst/>
              </a:prstGeom>
              <a:noFill/>
            </p:spPr>
            <p:txBody>
              <a:bodyPr wrap="none" rtlCol="0">
                <a:spAutoFit/>
              </a:bodyPr>
              <a:lstStyle/>
              <a:p>
                <a:r>
                  <a:rPr lang="en-US" sz="3600" b="1" dirty="0">
                    <a:solidFill>
                      <a:prstClr val="black"/>
                    </a:solidFill>
                  </a:rPr>
                  <a:t>E</a:t>
                </a:r>
              </a:p>
            </p:txBody>
          </p:sp>
        </p:grpSp>
        <p:sp>
          <p:nvSpPr>
            <p:cNvPr id="13" name="Triangle 12">
              <a:extLst>
                <a:ext uri="{FF2B5EF4-FFF2-40B4-BE49-F238E27FC236}">
                  <a16:creationId xmlns:a16="http://schemas.microsoft.com/office/drawing/2014/main" id="{7F0A467D-DB10-564E-A3BB-101C666E10D8}"/>
                </a:ext>
              </a:extLst>
            </p:cNvPr>
            <p:cNvSpPr/>
            <p:nvPr/>
          </p:nvSpPr>
          <p:spPr>
            <a:xfrm rot="16200000">
              <a:off x="2224760" y="1305402"/>
              <a:ext cx="3545841" cy="4044266"/>
            </a:xfrm>
            <a:prstGeom prst="triangle">
              <a:avLst>
                <a:gd name="adj" fmla="val 519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 Arrow 14">
              <a:extLst>
                <a:ext uri="{FF2B5EF4-FFF2-40B4-BE49-F238E27FC236}">
                  <a16:creationId xmlns:a16="http://schemas.microsoft.com/office/drawing/2014/main" id="{2A54615F-35BC-2547-B787-C8B651E4D473}"/>
                </a:ext>
              </a:extLst>
            </p:cNvPr>
            <p:cNvSpPr/>
            <p:nvPr/>
          </p:nvSpPr>
          <p:spPr>
            <a:xfrm rot="20207654">
              <a:off x="2763440" y="2285039"/>
              <a:ext cx="3201524" cy="528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Afferent</a:t>
              </a:r>
            </a:p>
          </p:txBody>
        </p:sp>
        <p:sp>
          <p:nvSpPr>
            <p:cNvPr id="16" name="Right Arrow 15">
              <a:extLst>
                <a:ext uri="{FF2B5EF4-FFF2-40B4-BE49-F238E27FC236}">
                  <a16:creationId xmlns:a16="http://schemas.microsoft.com/office/drawing/2014/main" id="{5EF7D40F-2FDC-FE4B-A283-3F2E350A019A}"/>
                </a:ext>
              </a:extLst>
            </p:cNvPr>
            <p:cNvSpPr/>
            <p:nvPr/>
          </p:nvSpPr>
          <p:spPr>
            <a:xfrm rot="1382331">
              <a:off x="2678257" y="3792576"/>
              <a:ext cx="3364415" cy="530675"/>
            </a:xfrm>
            <a:prstGeom prst="rightArrow">
              <a:avLst>
                <a:gd name="adj1" fmla="val 52965"/>
                <a:gd name="adj2" fmla="val 6624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8" name="Curved Right Arrow 7">
              <a:extLst>
                <a:ext uri="{FF2B5EF4-FFF2-40B4-BE49-F238E27FC236}">
                  <a16:creationId xmlns:a16="http://schemas.microsoft.com/office/drawing/2014/main" id="{D985B51A-A404-E043-BE6C-1107E7CC7AD2}"/>
                </a:ext>
              </a:extLst>
            </p:cNvPr>
            <p:cNvSpPr/>
            <p:nvPr/>
          </p:nvSpPr>
          <p:spPr>
            <a:xfrm>
              <a:off x="4480130" y="2435434"/>
              <a:ext cx="1036320" cy="1788160"/>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TextBox 9">
              <a:extLst>
                <a:ext uri="{FF2B5EF4-FFF2-40B4-BE49-F238E27FC236}">
                  <a16:creationId xmlns:a16="http://schemas.microsoft.com/office/drawing/2014/main" id="{123B4E72-51EB-DC44-87A7-AE4833675A94}"/>
                </a:ext>
              </a:extLst>
            </p:cNvPr>
            <p:cNvSpPr txBox="1"/>
            <p:nvPr/>
          </p:nvSpPr>
          <p:spPr>
            <a:xfrm>
              <a:off x="4480130" y="2958777"/>
              <a:ext cx="1567380" cy="646331"/>
            </a:xfrm>
            <a:prstGeom prst="rect">
              <a:avLst/>
            </a:prstGeom>
            <a:noFill/>
            <a:scene3d>
              <a:camera prst="orthographicFront">
                <a:rot lat="0" lon="0" rev="0"/>
              </a:camera>
              <a:lightRig rig="threePt" dir="t"/>
            </a:scene3d>
            <a:sp3d/>
          </p:spPr>
          <p:txBody>
            <a:bodyPr wrap="square" rtlCol="0">
              <a:spAutoFit/>
              <a:flatTx/>
            </a:bodyPr>
            <a:lstStyle/>
            <a:p>
              <a:pPr algn="ctr"/>
              <a:r>
                <a:rPr lang="en-US" b="1" dirty="0">
                  <a:solidFill>
                    <a:prstClr val="black"/>
                  </a:solidFill>
                </a:rPr>
                <a:t>Reactionary</a:t>
              </a:r>
            </a:p>
            <a:p>
              <a:pPr algn="ctr"/>
              <a:r>
                <a:rPr lang="en-US" b="1" dirty="0">
                  <a:solidFill>
                    <a:prstClr val="black"/>
                  </a:solidFill>
                </a:rPr>
                <a:t>Gap</a:t>
              </a:r>
            </a:p>
          </p:txBody>
        </p:sp>
        <p:sp>
          <p:nvSpPr>
            <p:cNvPr id="2" name="Up Arrow 1"/>
            <p:cNvSpPr/>
            <p:nvPr/>
          </p:nvSpPr>
          <p:spPr>
            <a:xfrm rot="19920498">
              <a:off x="1280393" y="2088452"/>
              <a:ext cx="364007" cy="46736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Up Arrow 19"/>
            <p:cNvSpPr/>
            <p:nvPr/>
          </p:nvSpPr>
          <p:spPr>
            <a:xfrm rot="8972621">
              <a:off x="2324480" y="3911943"/>
              <a:ext cx="364007" cy="46736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Up Arrow 20"/>
            <p:cNvSpPr/>
            <p:nvPr/>
          </p:nvSpPr>
          <p:spPr>
            <a:xfrm rot="13530931">
              <a:off x="1121721" y="3724789"/>
              <a:ext cx="364007" cy="46736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Up Arrow 21"/>
            <p:cNvSpPr/>
            <p:nvPr/>
          </p:nvSpPr>
          <p:spPr>
            <a:xfrm rot="2385974">
              <a:off x="2434577" y="2201754"/>
              <a:ext cx="364007" cy="46736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4" name="TextBox 23"/>
          <p:cNvSpPr txBox="1"/>
          <p:nvPr/>
        </p:nvSpPr>
        <p:spPr>
          <a:xfrm>
            <a:off x="2205687" y="4787702"/>
            <a:ext cx="4591321" cy="1938992"/>
          </a:xfrm>
          <a:prstGeom prst="rect">
            <a:avLst/>
          </a:prstGeom>
          <a:noFill/>
        </p:spPr>
        <p:txBody>
          <a:bodyPr wrap="square" rtlCol="0">
            <a:spAutoFit/>
          </a:bodyPr>
          <a:lstStyle/>
          <a:p>
            <a:pPr algn="ctr"/>
            <a:r>
              <a:rPr lang="en-US" sz="6000" b="1" dirty="0">
                <a:solidFill>
                  <a:prstClr val="white"/>
                </a:solidFill>
              </a:rPr>
              <a:t>10-80-10 Rule</a:t>
            </a:r>
          </a:p>
          <a:p>
            <a:pPr algn="ctr"/>
            <a:endParaRPr lang="en-US" sz="6000" b="1" dirty="0">
              <a:solidFill>
                <a:prstClr val="white"/>
              </a:solidFill>
            </a:endParaRPr>
          </a:p>
        </p:txBody>
      </p:sp>
      <p:sp>
        <p:nvSpPr>
          <p:cNvPr id="25" name="Right Arrow 24">
            <a:extLst>
              <a:ext uri="{FF2B5EF4-FFF2-40B4-BE49-F238E27FC236}">
                <a16:creationId xmlns:a16="http://schemas.microsoft.com/office/drawing/2014/main" id="{5EF7D40F-2FDC-FE4B-A283-3F2E350A019A}"/>
              </a:ext>
            </a:extLst>
          </p:cNvPr>
          <p:cNvSpPr/>
          <p:nvPr/>
        </p:nvSpPr>
        <p:spPr>
          <a:xfrm rot="1382331">
            <a:off x="4121248" y="2968116"/>
            <a:ext cx="3364415" cy="530675"/>
          </a:xfrm>
          <a:prstGeom prst="rightArrow">
            <a:avLst>
              <a:gd name="adj1" fmla="val 52965"/>
              <a:gd name="adj2" fmla="val 6624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Efferent</a:t>
            </a:r>
          </a:p>
        </p:txBody>
      </p:sp>
      <p:sp>
        <p:nvSpPr>
          <p:cNvPr id="26" name="Circular Arrow 25"/>
          <p:cNvSpPr/>
          <p:nvPr/>
        </p:nvSpPr>
        <p:spPr>
          <a:xfrm rot="16761781" flipH="1">
            <a:off x="1600244" y="627723"/>
            <a:ext cx="3443904" cy="3664373"/>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7" name="Up Arrow 26"/>
          <p:cNvSpPr/>
          <p:nvPr/>
        </p:nvSpPr>
        <p:spPr>
          <a:xfrm rot="19920498">
            <a:off x="2723388" y="1266418"/>
            <a:ext cx="364007" cy="46736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Up Arrow 27"/>
          <p:cNvSpPr/>
          <p:nvPr/>
        </p:nvSpPr>
        <p:spPr>
          <a:xfrm rot="2385974">
            <a:off x="3877572" y="1379720"/>
            <a:ext cx="364007" cy="46736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Up Arrow 28"/>
          <p:cNvSpPr/>
          <p:nvPr/>
        </p:nvSpPr>
        <p:spPr>
          <a:xfrm rot="8972621">
            <a:off x="3767473" y="3089910"/>
            <a:ext cx="364007" cy="46736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Up Arrow 29"/>
          <p:cNvSpPr/>
          <p:nvPr/>
        </p:nvSpPr>
        <p:spPr>
          <a:xfrm rot="13530931">
            <a:off x="2564715" y="2906521"/>
            <a:ext cx="364007" cy="46736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a:extLst>
              <a:ext uri="{FF2B5EF4-FFF2-40B4-BE49-F238E27FC236}">
                <a16:creationId xmlns:a16="http://schemas.microsoft.com/office/drawing/2014/main" id="{FE0D44B6-79B3-F749-B71B-DF032EDD84B5}"/>
              </a:ext>
            </a:extLst>
          </p:cNvPr>
          <p:cNvSpPr/>
          <p:nvPr/>
        </p:nvSpPr>
        <p:spPr>
          <a:xfrm>
            <a:off x="1951492" y="2273428"/>
            <a:ext cx="330741" cy="321013"/>
          </a:xfrm>
          <a:prstGeom prst="ellipse">
            <a:avLst/>
          </a:prstGeom>
          <a:solidFill>
            <a:srgbClr val="FF0000"/>
          </a:solidFill>
          <a:ln>
            <a:solidFill>
              <a:schemeClr val="tx1"/>
            </a:solid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030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P spid="25" grpId="0" animBg="1"/>
      <p:bldP spid="26" grpId="0" animBg="1"/>
      <p:bldP spid="27" grpId="0" animBg="1"/>
      <p:bldP spid="28" grpId="0" animBg="1"/>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676650" y="3276600"/>
            <a:ext cx="1790700" cy="830997"/>
          </a:xfrm>
          <a:prstGeom prst="rect">
            <a:avLst/>
          </a:prstGeom>
          <a:noFill/>
        </p:spPr>
        <p:txBody>
          <a:bodyPr wrap="square" rtlCol="0">
            <a:spAutoFit/>
          </a:bodyPr>
          <a:lstStyle/>
          <a:p>
            <a:pPr algn="ctr"/>
            <a:endParaRPr lang="en-US" sz="4800" b="1" dirty="0">
              <a:solidFill>
                <a:prstClr val="white"/>
              </a:solidFill>
            </a:endParaRPr>
          </a:p>
        </p:txBody>
      </p:sp>
      <p:cxnSp>
        <p:nvCxnSpPr>
          <p:cNvPr id="3" name="Straight Connector 2"/>
          <p:cNvCxnSpPr/>
          <p:nvPr/>
        </p:nvCxnSpPr>
        <p:spPr>
          <a:xfrm>
            <a:off x="0" y="1066800"/>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0584" y="228695"/>
            <a:ext cx="3981539" cy="1015663"/>
          </a:xfrm>
          <a:prstGeom prst="rect">
            <a:avLst/>
          </a:prstGeom>
          <a:noFill/>
          <a:effectLst>
            <a:outerShdw blurRad="50800" dist="88900" dir="5400000" algn="ctr" rotWithShape="0">
              <a:schemeClr val="tx1"/>
            </a:outerShdw>
          </a:effectLst>
        </p:spPr>
        <p:txBody>
          <a:bodyPr wrap="none" rtlCol="0">
            <a:spAutoFit/>
          </a:bodyPr>
          <a:lstStyle/>
          <a:p>
            <a:r>
              <a:rPr lang="en-US" sz="6000" b="1" dirty="0">
                <a:solidFill>
                  <a:prstClr val="white"/>
                </a:solidFill>
              </a:rPr>
              <a:t>Disclosures:</a:t>
            </a:r>
          </a:p>
        </p:txBody>
      </p:sp>
      <p:sp>
        <p:nvSpPr>
          <p:cNvPr id="2" name="Rectangle 1"/>
          <p:cNvSpPr/>
          <p:nvPr/>
        </p:nvSpPr>
        <p:spPr>
          <a:xfrm>
            <a:off x="914401" y="3276600"/>
            <a:ext cx="7491305" cy="954107"/>
          </a:xfrm>
          <a:prstGeom prst="rect">
            <a:avLst/>
          </a:prstGeom>
        </p:spPr>
        <p:txBody>
          <a:bodyPr wrap="square">
            <a:spAutoFit/>
          </a:bodyPr>
          <a:lstStyle/>
          <a:p>
            <a:pPr lvl="0"/>
            <a:r>
              <a:rPr lang="en-US" sz="2800" b="1" dirty="0">
                <a:solidFill>
                  <a:prstClr val="white"/>
                </a:solidFill>
                <a:latin typeface="Calibri" panose="020F0502020204030204"/>
              </a:rPr>
              <a:t>Neither I nor my spouse have any relationships with industry relevant to this presentation.</a:t>
            </a:r>
          </a:p>
        </p:txBody>
      </p:sp>
    </p:spTree>
    <p:extLst>
      <p:ext uri="{BB962C8B-B14F-4D97-AF65-F5344CB8AC3E}">
        <p14:creationId xmlns:p14="http://schemas.microsoft.com/office/powerpoint/2010/main" val="324884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2859" y="2525408"/>
            <a:ext cx="2734788" cy="1938992"/>
          </a:xfrm>
          <a:prstGeom prst="rect">
            <a:avLst/>
          </a:prstGeom>
          <a:noFill/>
        </p:spPr>
        <p:txBody>
          <a:bodyPr wrap="none" rtlCol="0">
            <a:spAutoFit/>
          </a:bodyPr>
          <a:lstStyle/>
          <a:p>
            <a:pPr algn="ctr"/>
            <a:r>
              <a:rPr lang="en-US" sz="6000" b="1" dirty="0">
                <a:solidFill>
                  <a:prstClr val="white"/>
                </a:solidFill>
              </a:rPr>
              <a:t>Training</a:t>
            </a:r>
          </a:p>
          <a:p>
            <a:pPr algn="ctr"/>
            <a:endParaRPr lang="en-US" sz="6000" b="1" dirty="0">
              <a:solidFill>
                <a:prstClr val="white"/>
              </a:solidFill>
            </a:endParaRPr>
          </a:p>
        </p:txBody>
      </p:sp>
    </p:spTree>
    <p:extLst>
      <p:ext uri="{BB962C8B-B14F-4D97-AF65-F5344CB8AC3E}">
        <p14:creationId xmlns:p14="http://schemas.microsoft.com/office/powerpoint/2010/main" val="4005371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58774" y="3111290"/>
            <a:ext cx="8281808" cy="3152775"/>
            <a:chOff x="230081" y="3111288"/>
            <a:chExt cx="8281808" cy="3152775"/>
          </a:xfrm>
        </p:grpSpPr>
        <p:pic>
          <p:nvPicPr>
            <p:cNvPr id="1028" name="Picture 4" descr="Image result for william fairbai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81" y="3111288"/>
              <a:ext cx="54864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illiam fairbai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481" y="3111288"/>
              <a:ext cx="2795408" cy="315277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4" y="417195"/>
            <a:ext cx="16192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91359" y="2442686"/>
            <a:ext cx="3579057" cy="369332"/>
          </a:xfrm>
          <a:prstGeom prst="rect">
            <a:avLst/>
          </a:prstGeom>
          <a:noFill/>
        </p:spPr>
        <p:txBody>
          <a:bodyPr wrap="none" rtlCol="0">
            <a:spAutoFit/>
          </a:bodyPr>
          <a:lstStyle/>
          <a:p>
            <a:r>
              <a:rPr lang="en-US" b="1" dirty="0">
                <a:solidFill>
                  <a:schemeClr val="bg1"/>
                </a:solidFill>
              </a:rPr>
              <a:t>Capt. William Fairbairn (1885-1960)</a:t>
            </a:r>
          </a:p>
        </p:txBody>
      </p:sp>
      <p:sp>
        <p:nvSpPr>
          <p:cNvPr id="13" name="TextBox 12"/>
          <p:cNvSpPr txBox="1"/>
          <p:nvPr/>
        </p:nvSpPr>
        <p:spPr>
          <a:xfrm>
            <a:off x="2956412" y="643469"/>
            <a:ext cx="5336268" cy="1446550"/>
          </a:xfrm>
          <a:prstGeom prst="rect">
            <a:avLst/>
          </a:prstGeom>
          <a:noFill/>
        </p:spPr>
        <p:txBody>
          <a:bodyPr wrap="none" rtlCol="0">
            <a:spAutoFit/>
          </a:bodyPr>
          <a:lstStyle/>
          <a:p>
            <a:pPr algn="ctr"/>
            <a:r>
              <a:rPr lang="en-US" sz="3200" b="1" dirty="0">
                <a:solidFill>
                  <a:schemeClr val="bg1"/>
                </a:solidFill>
              </a:rPr>
              <a:t>WWII: An Emphasis on</a:t>
            </a:r>
          </a:p>
          <a:p>
            <a:pPr algn="ctr"/>
            <a:r>
              <a:rPr lang="en-US" sz="3200" b="1" dirty="0">
                <a:solidFill>
                  <a:schemeClr val="bg1"/>
                </a:solidFill>
              </a:rPr>
              <a:t>Conditioned Motor Responses</a:t>
            </a:r>
          </a:p>
          <a:p>
            <a:pPr algn="ctr"/>
            <a:r>
              <a:rPr lang="en-US" sz="2400" b="1" dirty="0">
                <a:solidFill>
                  <a:schemeClr val="bg1"/>
                </a:solidFill>
              </a:rPr>
              <a:t>(repetitive task transfer)</a:t>
            </a:r>
          </a:p>
        </p:txBody>
      </p:sp>
    </p:spTree>
    <p:extLst>
      <p:ext uri="{BB962C8B-B14F-4D97-AF65-F5344CB8AC3E}">
        <p14:creationId xmlns:p14="http://schemas.microsoft.com/office/powerpoint/2010/main" val="42314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jrm33\AppData\Local\Microsoft\Windows\Temporary Internet Files\Content.Outlook\KI9SZMER\IMG_05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
            <a:ext cx="960119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779286" y="1889576"/>
            <a:ext cx="301413" cy="284480"/>
          </a:xfrm>
          <a:prstGeom prst="ellipse">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874520" y="2854960"/>
            <a:ext cx="301413" cy="284480"/>
          </a:xfrm>
          <a:prstGeom prst="ellipse">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28013" y="2492031"/>
            <a:ext cx="1895840" cy="369332"/>
          </a:xfrm>
          <a:prstGeom prst="rect">
            <a:avLst/>
          </a:prstGeom>
          <a:noFill/>
        </p:spPr>
        <p:txBody>
          <a:bodyPr wrap="none" rtlCol="0">
            <a:spAutoFit/>
          </a:bodyPr>
          <a:lstStyle/>
          <a:p>
            <a:r>
              <a:rPr lang="en-US" b="1" dirty="0"/>
              <a:t>STS 103 “Camp X”</a:t>
            </a:r>
          </a:p>
        </p:txBody>
      </p:sp>
      <p:sp>
        <p:nvSpPr>
          <p:cNvPr id="8" name="TextBox 7"/>
          <p:cNvSpPr txBox="1"/>
          <p:nvPr/>
        </p:nvSpPr>
        <p:spPr>
          <a:xfrm>
            <a:off x="5986280" y="1520244"/>
            <a:ext cx="1772280" cy="369332"/>
          </a:xfrm>
          <a:prstGeom prst="rect">
            <a:avLst/>
          </a:prstGeom>
          <a:noFill/>
        </p:spPr>
        <p:txBody>
          <a:bodyPr wrap="none" rtlCol="0">
            <a:spAutoFit/>
          </a:bodyPr>
          <a:lstStyle/>
          <a:p>
            <a:r>
              <a:rPr lang="en-US" b="1" dirty="0"/>
              <a:t>Arisaig, Scotland</a:t>
            </a:r>
          </a:p>
        </p:txBody>
      </p:sp>
      <p:sp>
        <p:nvSpPr>
          <p:cNvPr id="9" name="Oval 8"/>
          <p:cNvSpPr/>
          <p:nvPr/>
        </p:nvSpPr>
        <p:spPr>
          <a:xfrm>
            <a:off x="1723813" y="3495040"/>
            <a:ext cx="301413" cy="284480"/>
          </a:xfrm>
          <a:prstGeom prst="ellipse">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2175933" y="2031816"/>
            <a:ext cx="4603353" cy="965384"/>
          </a:xfrm>
          <a:prstGeom prst="straightConnector1">
            <a:avLst/>
          </a:prstGeom>
          <a:ln w="3175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921933" y="3144520"/>
            <a:ext cx="76200" cy="355600"/>
          </a:xfrm>
          <a:prstGeom prst="straightConnector1">
            <a:avLst/>
          </a:prstGeom>
          <a:ln w="3175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92903" y="3779520"/>
            <a:ext cx="563231" cy="369332"/>
          </a:xfrm>
          <a:prstGeom prst="rect">
            <a:avLst/>
          </a:prstGeom>
          <a:noFill/>
        </p:spPr>
        <p:txBody>
          <a:bodyPr wrap="none" rtlCol="0">
            <a:spAutoFit/>
          </a:bodyPr>
          <a:lstStyle/>
          <a:p>
            <a:r>
              <a:rPr lang="en-US" b="1" dirty="0"/>
              <a:t>U.S.</a:t>
            </a:r>
          </a:p>
        </p:txBody>
      </p:sp>
    </p:spTree>
    <p:extLst>
      <p:ext uri="{BB962C8B-B14F-4D97-AF65-F5344CB8AC3E}">
        <p14:creationId xmlns:p14="http://schemas.microsoft.com/office/powerpoint/2010/main" val="338664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1000"/>
                                        <p:tgtEl>
                                          <p:spTgt spid="7"/>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P spid="8" grpId="0"/>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559" y="161514"/>
            <a:ext cx="8832427" cy="2862322"/>
          </a:xfrm>
          <a:prstGeom prst="rect">
            <a:avLst/>
          </a:prstGeom>
          <a:noFill/>
        </p:spPr>
        <p:txBody>
          <a:bodyPr wrap="square" rtlCol="0">
            <a:spAutoFit/>
          </a:bodyPr>
          <a:lstStyle/>
          <a:p>
            <a:pPr algn="ctr"/>
            <a:r>
              <a:rPr lang="en-US" sz="6000" b="1" dirty="0">
                <a:solidFill>
                  <a:prstClr val="white"/>
                </a:solidFill>
              </a:rPr>
              <a:t>Instruction not for the Squeamish</a:t>
            </a:r>
          </a:p>
          <a:p>
            <a:pPr algn="ctr"/>
            <a:endParaRPr lang="en-US" sz="6000" b="1" dirty="0">
              <a:solidFill>
                <a:prstClr val="white"/>
              </a:solidFill>
            </a:endParaRPr>
          </a:p>
        </p:txBody>
      </p:sp>
      <p:pic>
        <p:nvPicPr>
          <p:cNvPr id="1026" name="Picture 2" descr="Image result for roald dah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52" y="3374959"/>
            <a:ext cx="2270982" cy="2910594"/>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053" y="2091721"/>
            <a:ext cx="8988214" cy="1107996"/>
          </a:xfrm>
          <a:prstGeom prst="rect">
            <a:avLst/>
          </a:prstGeom>
          <a:noFill/>
        </p:spPr>
        <p:txBody>
          <a:bodyPr wrap="square" rtlCol="0">
            <a:spAutoFit/>
          </a:bodyPr>
          <a:lstStyle/>
          <a:p>
            <a:pPr algn="ctr"/>
            <a:r>
              <a:rPr lang="en-US" sz="2200" b="1" dirty="0">
                <a:solidFill>
                  <a:schemeClr val="bg1"/>
                </a:solidFill>
              </a:rPr>
              <a:t>(But that didn’t prevent the pilot, spy, and children’s book author</a:t>
            </a:r>
          </a:p>
          <a:p>
            <a:pPr algn="ctr"/>
            <a:r>
              <a:rPr lang="en-US" sz="2200" b="1" dirty="0">
                <a:solidFill>
                  <a:schemeClr val="bg1"/>
                </a:solidFill>
              </a:rPr>
              <a:t>Roald Dahl, or the heroine Nancy Wake, from attending.</a:t>
            </a:r>
          </a:p>
          <a:p>
            <a:pPr algn="ctr"/>
            <a:r>
              <a:rPr lang="en-US" sz="2200" b="1" dirty="0">
                <a:solidFill>
                  <a:schemeClr val="bg1"/>
                </a:solidFill>
              </a:rPr>
              <a:t>And it helped the S.O.E. to help the Allies to win the war)</a:t>
            </a:r>
          </a:p>
        </p:txBody>
      </p:sp>
      <p:pic>
        <p:nvPicPr>
          <p:cNvPr id="1028" name="Picture 4" descr="Image result for roald dah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253" y="3381833"/>
            <a:ext cx="3225035" cy="2910594"/>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1030" name="Picture 6" descr="Image result for nancy w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323" y="3381833"/>
            <a:ext cx="1896744" cy="2896846"/>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422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3" y="0"/>
            <a:ext cx="5334000" cy="680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7" name="Picture 7">
            <a:extLst>
              <a:ext uri="{FF2B5EF4-FFF2-40B4-BE49-F238E27FC236}">
                <a16:creationId xmlns:a16="http://schemas.microsoft.com/office/drawing/2014/main" id="{72ECBCB9-B881-7849-9792-2E7FA7F3B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013" y="3676394"/>
            <a:ext cx="1411956" cy="2223680"/>
          </a:xfrm>
          <a:prstGeom prst="rect">
            <a:avLst/>
          </a:prstGeom>
          <a:noFill/>
          <a:extLst>
            <a:ext uri="{909E8E84-426E-40DD-AFC4-6F175D3DCCD1}">
              <a14:hiddenFill xmlns:a14="http://schemas.microsoft.com/office/drawing/2010/main">
                <a:solidFill>
                  <a:srgbClr val="FFFFFF"/>
                </a:solidFill>
              </a14:hiddenFill>
            </a:ext>
          </a:extLst>
        </p:spPr>
      </p:pic>
      <p:sp>
        <p:nvSpPr>
          <p:cNvPr id="92168" name="Text Box 8">
            <a:extLst>
              <a:ext uri="{FF2B5EF4-FFF2-40B4-BE49-F238E27FC236}">
                <a16:creationId xmlns:a16="http://schemas.microsoft.com/office/drawing/2014/main" id="{F8B8734F-B00F-1448-83B2-F71FB87CCF0A}"/>
              </a:ext>
            </a:extLst>
          </p:cNvPr>
          <p:cNvSpPr txBox="1">
            <a:spLocks noChangeArrowheads="1"/>
          </p:cNvSpPr>
          <p:nvPr/>
        </p:nvSpPr>
        <p:spPr bwMode="auto">
          <a:xfrm>
            <a:off x="390042" y="748632"/>
            <a:ext cx="227273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4400" b="1" dirty="0">
                <a:solidFill>
                  <a:srgbClr val="FF0000"/>
                </a:solidFill>
              </a:rPr>
              <a:t>“Timers”</a:t>
            </a:r>
          </a:p>
        </p:txBody>
      </p:sp>
      <p:sp>
        <p:nvSpPr>
          <p:cNvPr id="92170" name="Text Box 10">
            <a:extLst>
              <a:ext uri="{FF2B5EF4-FFF2-40B4-BE49-F238E27FC236}">
                <a16:creationId xmlns:a16="http://schemas.microsoft.com/office/drawing/2014/main" id="{E3188316-644D-EA4D-88B7-9F33E001DE52}"/>
              </a:ext>
            </a:extLst>
          </p:cNvPr>
          <p:cNvSpPr txBox="1">
            <a:spLocks noChangeArrowheads="1"/>
          </p:cNvSpPr>
          <p:nvPr/>
        </p:nvSpPr>
        <p:spPr bwMode="auto">
          <a:xfrm>
            <a:off x="862447" y="1518073"/>
            <a:ext cx="13279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chemeClr val="bg1"/>
                </a:solidFill>
              </a:rPr>
              <a:t>(vascular</a:t>
            </a:r>
          </a:p>
          <a:p>
            <a:pPr algn="ctr"/>
            <a:r>
              <a:rPr lang="en-US" altLang="en-US" sz="2400" b="1" dirty="0">
                <a:solidFill>
                  <a:schemeClr val="bg1"/>
                </a:solidFill>
              </a:rPr>
              <a:t>targets)</a:t>
            </a:r>
          </a:p>
        </p:txBody>
      </p:sp>
      <p:sp>
        <p:nvSpPr>
          <p:cNvPr id="92169" name="Text Box 9">
            <a:extLst>
              <a:ext uri="{FF2B5EF4-FFF2-40B4-BE49-F238E27FC236}">
                <a16:creationId xmlns:a16="http://schemas.microsoft.com/office/drawing/2014/main" id="{8818A455-9799-9E41-9747-2D6B4A5A9916}"/>
              </a:ext>
            </a:extLst>
          </p:cNvPr>
          <p:cNvSpPr txBox="1">
            <a:spLocks noChangeArrowheads="1"/>
          </p:cNvSpPr>
          <p:nvPr/>
        </p:nvSpPr>
        <p:spPr bwMode="auto">
          <a:xfrm>
            <a:off x="219066" y="4018793"/>
            <a:ext cx="271087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400" b="1" dirty="0">
                <a:solidFill>
                  <a:srgbClr val="00FF00"/>
                </a:solidFill>
              </a:rPr>
              <a:t>“Switches”</a:t>
            </a:r>
          </a:p>
        </p:txBody>
      </p:sp>
      <p:sp>
        <p:nvSpPr>
          <p:cNvPr id="92171" name="Text Box 11">
            <a:extLst>
              <a:ext uri="{FF2B5EF4-FFF2-40B4-BE49-F238E27FC236}">
                <a16:creationId xmlns:a16="http://schemas.microsoft.com/office/drawing/2014/main" id="{473C6D91-01EB-F84C-8300-96016D19D104}"/>
              </a:ext>
            </a:extLst>
          </p:cNvPr>
          <p:cNvSpPr txBox="1">
            <a:spLocks noChangeArrowheads="1"/>
          </p:cNvSpPr>
          <p:nvPr/>
        </p:nvSpPr>
        <p:spPr bwMode="auto">
          <a:xfrm>
            <a:off x="798326" y="4788234"/>
            <a:ext cx="1552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solidFill>
                  <a:schemeClr val="bg1"/>
                </a:solidFill>
              </a:rPr>
              <a:t>(nerve, c.t.</a:t>
            </a:r>
          </a:p>
          <a:p>
            <a:pPr algn="ctr"/>
            <a:r>
              <a:rPr lang="en-US" altLang="en-US" sz="2400" b="1" dirty="0">
                <a:solidFill>
                  <a:schemeClr val="bg1"/>
                </a:solidFill>
              </a:rPr>
              <a:t>targets)</a:t>
            </a:r>
          </a:p>
        </p:txBody>
      </p:sp>
      <p:pic>
        <p:nvPicPr>
          <p:cNvPr id="92174" name="Picture 14" descr="Presentation1">
            <a:extLst>
              <a:ext uri="{FF2B5EF4-FFF2-40B4-BE49-F238E27FC236}">
                <a16:creationId xmlns:a16="http://schemas.microsoft.com/office/drawing/2014/main" id="{FC6C7F0A-FAE7-CF4E-9C69-B3A4F0307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352800"/>
            <a:ext cx="365760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92179" name="Group 19">
            <a:extLst>
              <a:ext uri="{FF2B5EF4-FFF2-40B4-BE49-F238E27FC236}">
                <a16:creationId xmlns:a16="http://schemas.microsoft.com/office/drawing/2014/main" id="{09D34180-4E15-BC47-94E7-71B98611CBEF}"/>
              </a:ext>
            </a:extLst>
          </p:cNvPr>
          <p:cNvGrpSpPr>
            <a:grpSpLocks/>
          </p:cNvGrpSpPr>
          <p:nvPr/>
        </p:nvGrpSpPr>
        <p:grpSpPr bwMode="auto">
          <a:xfrm>
            <a:off x="5486402" y="974726"/>
            <a:ext cx="3011489" cy="1347788"/>
            <a:chOff x="3408" y="614"/>
            <a:chExt cx="1897" cy="849"/>
          </a:xfrm>
        </p:grpSpPr>
        <p:sp>
          <p:nvSpPr>
            <p:cNvPr id="92175" name="Text Box 15">
              <a:extLst>
                <a:ext uri="{FF2B5EF4-FFF2-40B4-BE49-F238E27FC236}">
                  <a16:creationId xmlns:a16="http://schemas.microsoft.com/office/drawing/2014/main" id="{94B64CCD-E54A-C541-8D4F-00E7C8AF6CBD}"/>
                </a:ext>
              </a:extLst>
            </p:cNvPr>
            <p:cNvSpPr txBox="1">
              <a:spLocks noChangeArrowheads="1"/>
            </p:cNvSpPr>
            <p:nvPr/>
          </p:nvSpPr>
          <p:spPr bwMode="auto">
            <a:xfrm>
              <a:off x="3641" y="614"/>
              <a:ext cx="166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chemeClr val="bg1"/>
                  </a:solidFill>
                </a:rPr>
                <a:t>          (V – V</a:t>
              </a:r>
              <a:r>
                <a:rPr lang="en-US" altLang="en-US" sz="3600" b="1" baseline="-25000" dirty="0">
                  <a:solidFill>
                    <a:schemeClr val="bg1"/>
                  </a:solidFill>
                </a:rPr>
                <a:t>o</a:t>
              </a:r>
              <a:r>
                <a:rPr lang="en-US" altLang="en-US" sz="3600" b="1" dirty="0">
                  <a:solidFill>
                    <a:schemeClr val="bg1"/>
                  </a:solidFill>
                </a:rPr>
                <a:t>)</a:t>
              </a:r>
            </a:p>
          </p:txBody>
        </p:sp>
        <p:sp>
          <p:nvSpPr>
            <p:cNvPr id="92176" name="Line 16">
              <a:extLst>
                <a:ext uri="{FF2B5EF4-FFF2-40B4-BE49-F238E27FC236}">
                  <a16:creationId xmlns:a16="http://schemas.microsoft.com/office/drawing/2014/main" id="{143BA8B0-9343-9B49-BF24-DD75B53E445F}"/>
                </a:ext>
              </a:extLst>
            </p:cNvPr>
            <p:cNvSpPr>
              <a:spLocks noChangeShapeType="1"/>
            </p:cNvSpPr>
            <p:nvPr/>
          </p:nvSpPr>
          <p:spPr bwMode="auto">
            <a:xfrm>
              <a:off x="4320" y="1056"/>
              <a:ext cx="96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7" name="Text Box 17">
              <a:extLst>
                <a:ext uri="{FF2B5EF4-FFF2-40B4-BE49-F238E27FC236}">
                  <a16:creationId xmlns:a16="http://schemas.microsoft.com/office/drawing/2014/main" id="{9CF13E4B-E1D6-0242-A6DB-723D58FFAFB2}"/>
                </a:ext>
              </a:extLst>
            </p:cNvPr>
            <p:cNvSpPr txBox="1">
              <a:spLocks noChangeArrowheads="1"/>
            </p:cNvSpPr>
            <p:nvPr/>
          </p:nvSpPr>
          <p:spPr bwMode="auto">
            <a:xfrm>
              <a:off x="4608" y="1056"/>
              <a:ext cx="27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solidFill>
                    <a:schemeClr val="bg1"/>
                  </a:solidFill>
                </a:rPr>
                <a:t>C</a:t>
              </a:r>
            </a:p>
          </p:txBody>
        </p:sp>
        <p:sp>
          <p:nvSpPr>
            <p:cNvPr id="92178" name="Text Box 18">
              <a:extLst>
                <a:ext uri="{FF2B5EF4-FFF2-40B4-BE49-F238E27FC236}">
                  <a16:creationId xmlns:a16="http://schemas.microsoft.com/office/drawing/2014/main" id="{AD965872-56E8-9D47-B89C-629EB3AF43B0}"/>
                </a:ext>
              </a:extLst>
            </p:cNvPr>
            <p:cNvSpPr txBox="1">
              <a:spLocks noChangeArrowheads="1"/>
            </p:cNvSpPr>
            <p:nvPr/>
          </p:nvSpPr>
          <p:spPr bwMode="auto">
            <a:xfrm>
              <a:off x="3408" y="864"/>
              <a:ext cx="71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err="1">
                  <a:solidFill>
                    <a:schemeClr val="bg1"/>
                  </a:solidFill>
                </a:rPr>
                <a:t>P</a:t>
              </a:r>
              <a:r>
                <a:rPr lang="en-US" altLang="en-US" sz="3600" b="1" baseline="-25000" dirty="0" err="1">
                  <a:solidFill>
                    <a:schemeClr val="bg1"/>
                  </a:solidFill>
                </a:rPr>
                <a:t>ms</a:t>
              </a:r>
              <a:r>
                <a:rPr lang="en-US" altLang="en-US" sz="3600" b="1" dirty="0">
                  <a:solidFill>
                    <a:schemeClr val="bg1"/>
                  </a:solidFill>
                </a:rPr>
                <a:t> =</a:t>
              </a:r>
            </a:p>
          </p:txBody>
        </p:sp>
      </p:grpSp>
      <p:sp>
        <p:nvSpPr>
          <p:cNvPr id="92180" name="Oval 20">
            <a:extLst>
              <a:ext uri="{FF2B5EF4-FFF2-40B4-BE49-F238E27FC236}">
                <a16:creationId xmlns:a16="http://schemas.microsoft.com/office/drawing/2014/main" id="{9E2A2475-A676-E944-96BC-BEF53F0BC3E1}"/>
              </a:ext>
            </a:extLst>
          </p:cNvPr>
          <p:cNvSpPr>
            <a:spLocks noChangeArrowheads="1"/>
          </p:cNvSpPr>
          <p:nvPr/>
        </p:nvSpPr>
        <p:spPr bwMode="auto">
          <a:xfrm>
            <a:off x="6781800" y="894080"/>
            <a:ext cx="838200" cy="85852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1" name="Line 21">
            <a:extLst>
              <a:ext uri="{FF2B5EF4-FFF2-40B4-BE49-F238E27FC236}">
                <a16:creationId xmlns:a16="http://schemas.microsoft.com/office/drawing/2014/main" id="{A15E3ACA-05E9-2944-9872-147C0A21CFD6}"/>
              </a:ext>
            </a:extLst>
          </p:cNvPr>
          <p:cNvSpPr>
            <a:spLocks noChangeShapeType="1"/>
          </p:cNvSpPr>
          <p:nvPr/>
        </p:nvSpPr>
        <p:spPr bwMode="auto">
          <a:xfrm flipH="1">
            <a:off x="6019800" y="4953000"/>
            <a:ext cx="609600" cy="99060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82" name="Line 22">
            <a:extLst>
              <a:ext uri="{FF2B5EF4-FFF2-40B4-BE49-F238E27FC236}">
                <a16:creationId xmlns:a16="http://schemas.microsoft.com/office/drawing/2014/main" id="{B949CB8F-D6AE-4F41-BCA3-6AEB1A27348B}"/>
              </a:ext>
            </a:extLst>
          </p:cNvPr>
          <p:cNvSpPr>
            <a:spLocks noChangeShapeType="1"/>
          </p:cNvSpPr>
          <p:nvPr/>
        </p:nvSpPr>
        <p:spPr bwMode="auto">
          <a:xfrm flipH="1">
            <a:off x="6172200" y="5105400"/>
            <a:ext cx="609600" cy="99060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 name="Straight Connector 3"/>
          <p:cNvCxnSpPr/>
          <p:nvPr/>
        </p:nvCxnSpPr>
        <p:spPr>
          <a:xfrm>
            <a:off x="0" y="2817707"/>
            <a:ext cx="5334000" cy="677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0" y="3048001"/>
            <a:ext cx="9144000" cy="1"/>
          </a:xfrm>
          <a:prstGeom prst="line">
            <a:avLst/>
          </a:prstGeom>
          <a:ln w="635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Image result for stopw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785" y="181133"/>
            <a:ext cx="2284413" cy="228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671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304800"/>
            <a:ext cx="451414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41148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8"/>
          <p:cNvSpPr txBox="1">
            <a:spLocks noChangeArrowheads="1"/>
          </p:cNvSpPr>
          <p:nvPr/>
        </p:nvSpPr>
        <p:spPr bwMode="auto">
          <a:xfrm>
            <a:off x="4720267" y="6327593"/>
            <a:ext cx="42754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sz="1600" b="1" dirty="0" err="1">
                <a:solidFill>
                  <a:srgbClr val="FFFFFF"/>
                </a:solidFill>
                <a:latin typeface="Calibri" panose="020F0502020204030204" pitchFamily="34" charset="0"/>
              </a:rPr>
              <a:t>Dimsdale</a:t>
            </a:r>
            <a:r>
              <a:rPr lang="en-US" altLang="en-US" sz="1600" b="1" dirty="0">
                <a:solidFill>
                  <a:srgbClr val="FFFFFF"/>
                </a:solidFill>
                <a:latin typeface="Calibri" panose="020F0502020204030204" pitchFamily="34" charset="0"/>
              </a:rPr>
              <a:t> JE &amp; Moss J, </a:t>
            </a:r>
            <a:r>
              <a:rPr lang="en-US" altLang="en-US" sz="1600" b="1" i="1" dirty="0">
                <a:solidFill>
                  <a:srgbClr val="FFFFFF"/>
                </a:solidFill>
                <a:latin typeface="Calibri" panose="020F0502020204030204" pitchFamily="34" charset="0"/>
              </a:rPr>
              <a:t>JAMA </a:t>
            </a:r>
            <a:r>
              <a:rPr lang="en-US" altLang="en-US" sz="1600" b="1" dirty="0">
                <a:solidFill>
                  <a:srgbClr val="FFFFFF"/>
                </a:solidFill>
                <a:latin typeface="Calibri" panose="020F0502020204030204" pitchFamily="34" charset="0"/>
              </a:rPr>
              <a:t>(243) 340-342,1980</a:t>
            </a:r>
          </a:p>
        </p:txBody>
      </p:sp>
      <p:sp>
        <p:nvSpPr>
          <p:cNvPr id="17417" name="Text Box 9"/>
          <p:cNvSpPr txBox="1">
            <a:spLocks noChangeArrowheads="1"/>
          </p:cNvSpPr>
          <p:nvPr/>
        </p:nvSpPr>
        <p:spPr bwMode="auto">
          <a:xfrm>
            <a:off x="5257801" y="4495800"/>
            <a:ext cx="3317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sz="1800" b="1" dirty="0">
                <a:solidFill>
                  <a:srgbClr val="FF0000"/>
                </a:solidFill>
                <a:latin typeface="Calibri" panose="020F0502020204030204" pitchFamily="34" charset="0"/>
              </a:rPr>
              <a:t>Equivalent to 2 mcg total IV dose</a:t>
            </a:r>
          </a:p>
        </p:txBody>
      </p:sp>
      <p:sp>
        <p:nvSpPr>
          <p:cNvPr id="17418" name="Oval 10"/>
          <p:cNvSpPr>
            <a:spLocks noChangeArrowheads="1"/>
          </p:cNvSpPr>
          <p:nvPr/>
        </p:nvSpPr>
        <p:spPr bwMode="auto">
          <a:xfrm>
            <a:off x="6553200" y="2362200"/>
            <a:ext cx="533400" cy="228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7419" name="Freeform 11"/>
          <p:cNvSpPr>
            <a:spLocks/>
          </p:cNvSpPr>
          <p:nvPr/>
        </p:nvSpPr>
        <p:spPr bwMode="auto">
          <a:xfrm>
            <a:off x="7010402" y="2514600"/>
            <a:ext cx="698500" cy="1981200"/>
          </a:xfrm>
          <a:custGeom>
            <a:avLst/>
            <a:gdLst>
              <a:gd name="T0" fmla="*/ 2147483647 w 440"/>
              <a:gd name="T1" fmla="*/ 0 h 1248"/>
              <a:gd name="T2" fmla="*/ 2147483647 w 440"/>
              <a:gd name="T3" fmla="*/ 2147483647 h 1248"/>
              <a:gd name="T4" fmla="*/ 0 w 440"/>
              <a:gd name="T5" fmla="*/ 2147483647 h 1248"/>
              <a:gd name="T6" fmla="*/ 0 60000 65536"/>
              <a:gd name="T7" fmla="*/ 0 60000 65536"/>
              <a:gd name="T8" fmla="*/ 0 60000 65536"/>
              <a:gd name="T9" fmla="*/ 0 w 440"/>
              <a:gd name="T10" fmla="*/ 0 h 1248"/>
              <a:gd name="T11" fmla="*/ 440 w 440"/>
              <a:gd name="T12" fmla="*/ 1248 h 1248"/>
            </a:gdLst>
            <a:ahLst/>
            <a:cxnLst>
              <a:cxn ang="T6">
                <a:pos x="T0" y="T1"/>
              </a:cxn>
              <a:cxn ang="T7">
                <a:pos x="T2" y="T3"/>
              </a:cxn>
              <a:cxn ang="T8">
                <a:pos x="T4" y="T5"/>
              </a:cxn>
            </a:cxnLst>
            <a:rect l="T9" t="T10" r="T11" b="T12"/>
            <a:pathLst>
              <a:path w="440" h="1248">
                <a:moveTo>
                  <a:pt x="48" y="0"/>
                </a:moveTo>
                <a:cubicBezTo>
                  <a:pt x="244" y="232"/>
                  <a:pt x="440" y="464"/>
                  <a:pt x="432" y="672"/>
                </a:cubicBezTo>
                <a:cubicBezTo>
                  <a:pt x="424" y="880"/>
                  <a:pt x="72" y="1152"/>
                  <a:pt x="0" y="1248"/>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a typeface="ＭＳ Ｐゴシック" charset="-128"/>
            </a:endParaRPr>
          </a:p>
        </p:txBody>
      </p:sp>
    </p:spTree>
    <p:extLst>
      <p:ext uri="{BB962C8B-B14F-4D97-AF65-F5344CB8AC3E}">
        <p14:creationId xmlns:p14="http://schemas.microsoft.com/office/powerpoint/2010/main" val="2439425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p:bldP spid="17418" grpId="0" animBg="1"/>
      <p:bldP spid="174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286000" y="228604"/>
            <a:ext cx="4347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sz="4400" b="1" dirty="0">
                <a:solidFill>
                  <a:srgbClr val="FFFFFF"/>
                </a:solidFill>
                <a:latin typeface="Calibri" panose="020F0502020204030204" pitchFamily="34" charset="0"/>
              </a:rPr>
              <a:t>Stress Inoculation</a:t>
            </a:r>
          </a:p>
        </p:txBody>
      </p:sp>
      <p:grpSp>
        <p:nvGrpSpPr>
          <p:cNvPr id="2" name="Group 29"/>
          <p:cNvGrpSpPr>
            <a:grpSpLocks/>
          </p:cNvGrpSpPr>
          <p:nvPr/>
        </p:nvGrpSpPr>
        <p:grpSpPr bwMode="auto">
          <a:xfrm>
            <a:off x="858839" y="1371600"/>
            <a:ext cx="7472364" cy="3733800"/>
            <a:chOff x="493" y="1056"/>
            <a:chExt cx="4707" cy="2352"/>
          </a:xfrm>
        </p:grpSpPr>
        <p:sp>
          <p:nvSpPr>
            <p:cNvPr id="13323" name="Text Box 5"/>
            <p:cNvSpPr txBox="1">
              <a:spLocks noChangeArrowheads="1"/>
            </p:cNvSpPr>
            <p:nvPr/>
          </p:nvSpPr>
          <p:spPr bwMode="auto">
            <a:xfrm>
              <a:off x="493" y="1536"/>
              <a:ext cx="813"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fontAlgn="base" hangingPunct="1">
                <a:spcBef>
                  <a:spcPct val="0"/>
                </a:spcBef>
                <a:spcAft>
                  <a:spcPct val="0"/>
                </a:spcAft>
                <a:buFontTx/>
                <a:buNone/>
              </a:pPr>
              <a:r>
                <a:rPr lang="en-US" altLang="en-US" sz="4800" b="1" dirty="0">
                  <a:solidFill>
                    <a:srgbClr val="FFFF00"/>
                  </a:solidFill>
                  <a:latin typeface="Calibri" panose="020F0502020204030204" pitchFamily="34" charset="0"/>
                </a:rPr>
                <a:t>Pain</a:t>
              </a:r>
            </a:p>
            <a:p>
              <a:pPr algn="ctr" eaLnBrk="1" fontAlgn="base" hangingPunct="1">
                <a:spcBef>
                  <a:spcPct val="0"/>
                </a:spcBef>
                <a:spcAft>
                  <a:spcPct val="0"/>
                </a:spcAft>
                <a:buFontTx/>
                <a:buNone/>
              </a:pPr>
              <a:r>
                <a:rPr lang="en-US" altLang="en-US" sz="4800" b="1" dirty="0">
                  <a:solidFill>
                    <a:srgbClr val="FFFF00"/>
                  </a:solidFill>
                  <a:latin typeface="Calibri" panose="020F0502020204030204" pitchFamily="34" charset="0"/>
                </a:rPr>
                <a:t>&amp;</a:t>
              </a:r>
            </a:p>
            <a:p>
              <a:pPr algn="ctr" eaLnBrk="1" fontAlgn="base" hangingPunct="1">
                <a:spcBef>
                  <a:spcPct val="0"/>
                </a:spcBef>
                <a:spcAft>
                  <a:spcPct val="0"/>
                </a:spcAft>
                <a:buFontTx/>
                <a:buNone/>
              </a:pPr>
              <a:r>
                <a:rPr lang="en-US" altLang="en-US" sz="4800" b="1" dirty="0">
                  <a:solidFill>
                    <a:srgbClr val="FFFF00"/>
                  </a:solidFill>
                  <a:latin typeface="Calibri" panose="020F0502020204030204" pitchFamily="34" charset="0"/>
                </a:rPr>
                <a:t>Fear</a:t>
              </a:r>
            </a:p>
          </p:txBody>
        </p:sp>
        <p:sp>
          <p:nvSpPr>
            <p:cNvPr id="13324" name="Text Box 9"/>
            <p:cNvSpPr txBox="1">
              <a:spLocks noChangeArrowheads="1"/>
            </p:cNvSpPr>
            <p:nvPr/>
          </p:nvSpPr>
          <p:spPr bwMode="auto">
            <a:xfrm>
              <a:off x="2063" y="1776"/>
              <a:ext cx="638"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fontAlgn="base" hangingPunct="1">
                <a:spcBef>
                  <a:spcPct val="0"/>
                </a:spcBef>
                <a:spcAft>
                  <a:spcPct val="0"/>
                </a:spcAft>
                <a:buFontTx/>
                <a:buNone/>
              </a:pPr>
              <a:r>
                <a:rPr lang="en-US" altLang="en-US" sz="3600" b="1" dirty="0">
                  <a:solidFill>
                    <a:srgbClr val="FF6600"/>
                  </a:solidFill>
                  <a:latin typeface="Calibri" panose="020F0502020204030204" pitchFamily="34" charset="0"/>
                </a:rPr>
                <a:t>Pain</a:t>
              </a:r>
            </a:p>
            <a:p>
              <a:pPr algn="ctr" eaLnBrk="1" fontAlgn="base" hangingPunct="1">
                <a:spcBef>
                  <a:spcPct val="0"/>
                </a:spcBef>
                <a:spcAft>
                  <a:spcPct val="0"/>
                </a:spcAft>
                <a:buFontTx/>
                <a:buNone/>
              </a:pPr>
              <a:r>
                <a:rPr lang="en-US" altLang="en-US" sz="3600" b="1" dirty="0">
                  <a:solidFill>
                    <a:srgbClr val="FF6600"/>
                  </a:solidFill>
                  <a:latin typeface="Calibri" panose="020F0502020204030204" pitchFamily="34" charset="0"/>
                </a:rPr>
                <a:t>&amp;</a:t>
              </a:r>
            </a:p>
            <a:p>
              <a:pPr algn="ctr" eaLnBrk="1" fontAlgn="base" hangingPunct="1">
                <a:spcBef>
                  <a:spcPct val="0"/>
                </a:spcBef>
                <a:spcAft>
                  <a:spcPct val="0"/>
                </a:spcAft>
                <a:buFontTx/>
                <a:buNone/>
              </a:pPr>
              <a:r>
                <a:rPr lang="en-US" altLang="en-US" sz="3600" b="1" dirty="0">
                  <a:solidFill>
                    <a:srgbClr val="FF6600"/>
                  </a:solidFill>
                  <a:latin typeface="Calibri" panose="020F0502020204030204" pitchFamily="34" charset="0"/>
                </a:rPr>
                <a:t>Fear</a:t>
              </a:r>
            </a:p>
          </p:txBody>
        </p:sp>
        <p:sp>
          <p:nvSpPr>
            <p:cNvPr id="13325" name="Text Box 10"/>
            <p:cNvSpPr txBox="1">
              <a:spLocks noChangeArrowheads="1"/>
            </p:cNvSpPr>
            <p:nvPr/>
          </p:nvSpPr>
          <p:spPr bwMode="auto">
            <a:xfrm>
              <a:off x="3583" y="1968"/>
              <a:ext cx="465"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fontAlgn="base" hangingPunct="1">
                <a:spcBef>
                  <a:spcPct val="0"/>
                </a:spcBef>
                <a:spcAft>
                  <a:spcPct val="0"/>
                </a:spcAft>
                <a:buFontTx/>
                <a:buNone/>
              </a:pPr>
              <a:r>
                <a:rPr lang="en-US" altLang="en-US" sz="2400" b="1" dirty="0">
                  <a:solidFill>
                    <a:srgbClr val="9A7D00"/>
                  </a:solidFill>
                  <a:latin typeface="Calibri" panose="020F0502020204030204" pitchFamily="34" charset="0"/>
                </a:rPr>
                <a:t>Pain</a:t>
              </a:r>
            </a:p>
            <a:p>
              <a:pPr algn="ctr" eaLnBrk="1" fontAlgn="base" hangingPunct="1">
                <a:spcBef>
                  <a:spcPct val="0"/>
                </a:spcBef>
                <a:spcAft>
                  <a:spcPct val="0"/>
                </a:spcAft>
                <a:buFontTx/>
                <a:buNone/>
              </a:pPr>
              <a:r>
                <a:rPr lang="en-US" altLang="en-US" sz="2400" b="1" dirty="0">
                  <a:solidFill>
                    <a:srgbClr val="9A7D00"/>
                  </a:solidFill>
                  <a:latin typeface="Calibri" panose="020F0502020204030204" pitchFamily="34" charset="0"/>
                </a:rPr>
                <a:t>&amp;</a:t>
              </a:r>
            </a:p>
            <a:p>
              <a:pPr algn="ctr" eaLnBrk="1" fontAlgn="base" hangingPunct="1">
                <a:spcBef>
                  <a:spcPct val="0"/>
                </a:spcBef>
                <a:spcAft>
                  <a:spcPct val="0"/>
                </a:spcAft>
                <a:buFontTx/>
                <a:buNone/>
              </a:pPr>
              <a:r>
                <a:rPr lang="en-US" altLang="en-US" sz="2400" b="1" dirty="0">
                  <a:solidFill>
                    <a:srgbClr val="9A7D00"/>
                  </a:solidFill>
                  <a:latin typeface="Calibri" panose="020F0502020204030204" pitchFamily="34" charset="0"/>
                </a:rPr>
                <a:t>Fear</a:t>
              </a:r>
            </a:p>
          </p:txBody>
        </p:sp>
        <p:sp>
          <p:nvSpPr>
            <p:cNvPr id="13326" name="Text Box 11"/>
            <p:cNvSpPr txBox="1">
              <a:spLocks noChangeArrowheads="1"/>
            </p:cNvSpPr>
            <p:nvPr/>
          </p:nvSpPr>
          <p:spPr bwMode="auto">
            <a:xfrm>
              <a:off x="4823" y="2112"/>
              <a:ext cx="377"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fontAlgn="base" hangingPunct="1">
                <a:spcBef>
                  <a:spcPct val="0"/>
                </a:spcBef>
                <a:spcAft>
                  <a:spcPct val="0"/>
                </a:spcAft>
                <a:buFontTx/>
                <a:buNone/>
              </a:pPr>
              <a:r>
                <a:rPr lang="en-US" altLang="en-US" sz="1800" b="1" dirty="0">
                  <a:solidFill>
                    <a:srgbClr val="0070C0"/>
                  </a:solidFill>
                  <a:latin typeface="Calibri" panose="020F0502020204030204" pitchFamily="34" charset="0"/>
                </a:rPr>
                <a:t>Pain</a:t>
              </a:r>
            </a:p>
            <a:p>
              <a:pPr algn="ctr" eaLnBrk="1" fontAlgn="base" hangingPunct="1">
                <a:spcBef>
                  <a:spcPct val="0"/>
                </a:spcBef>
                <a:spcAft>
                  <a:spcPct val="0"/>
                </a:spcAft>
                <a:buFontTx/>
                <a:buNone/>
              </a:pPr>
              <a:r>
                <a:rPr lang="en-US" altLang="en-US" sz="1800" b="1" dirty="0">
                  <a:solidFill>
                    <a:srgbClr val="0070C0"/>
                  </a:solidFill>
                  <a:latin typeface="Calibri" panose="020F0502020204030204" pitchFamily="34" charset="0"/>
                </a:rPr>
                <a:t>&amp;</a:t>
              </a:r>
            </a:p>
            <a:p>
              <a:pPr algn="ctr" eaLnBrk="1" fontAlgn="base" hangingPunct="1">
                <a:spcBef>
                  <a:spcPct val="0"/>
                </a:spcBef>
                <a:spcAft>
                  <a:spcPct val="0"/>
                </a:spcAft>
                <a:buFontTx/>
                <a:buNone/>
              </a:pPr>
              <a:r>
                <a:rPr lang="en-US" altLang="en-US" sz="1800" b="1" dirty="0">
                  <a:solidFill>
                    <a:srgbClr val="0070C0"/>
                  </a:solidFill>
                  <a:latin typeface="Calibri" panose="020F0502020204030204" pitchFamily="34" charset="0"/>
                </a:rPr>
                <a:t>Fear</a:t>
              </a:r>
            </a:p>
          </p:txBody>
        </p:sp>
        <p:sp>
          <p:nvSpPr>
            <p:cNvPr id="13327" name="Arc 14"/>
            <p:cNvSpPr>
              <a:spLocks/>
            </p:cNvSpPr>
            <p:nvPr/>
          </p:nvSpPr>
          <p:spPr bwMode="auto">
            <a:xfrm rot="-2416916">
              <a:off x="1200" y="1056"/>
              <a:ext cx="987" cy="1178"/>
            </a:xfrm>
            <a:custGeom>
              <a:avLst/>
              <a:gdLst>
                <a:gd name="T0" fmla="*/ 0 w 25498"/>
                <a:gd name="T1" fmla="*/ 0 h 25439"/>
                <a:gd name="T2" fmla="*/ 0 w 25498"/>
                <a:gd name="T3" fmla="*/ 0 h 25439"/>
                <a:gd name="T4" fmla="*/ 0 w 25498"/>
                <a:gd name="T5" fmla="*/ 0 h 25439"/>
                <a:gd name="T6" fmla="*/ 0 60000 65536"/>
                <a:gd name="T7" fmla="*/ 0 60000 65536"/>
                <a:gd name="T8" fmla="*/ 0 60000 65536"/>
                <a:gd name="T9" fmla="*/ 0 w 25498"/>
                <a:gd name="T10" fmla="*/ 0 h 25439"/>
                <a:gd name="T11" fmla="*/ 25498 w 25498"/>
                <a:gd name="T12" fmla="*/ 25439 h 25439"/>
              </a:gdLst>
              <a:ahLst/>
              <a:cxnLst>
                <a:cxn ang="T6">
                  <a:pos x="T0" y="T1"/>
                </a:cxn>
                <a:cxn ang="T7">
                  <a:pos x="T2" y="T3"/>
                </a:cxn>
                <a:cxn ang="T8">
                  <a:pos x="T4" y="T5"/>
                </a:cxn>
              </a:cxnLst>
              <a:rect l="T9" t="T10" r="T11" b="T12"/>
              <a:pathLst>
                <a:path w="25498" h="25439" fill="none" extrusionOk="0">
                  <a:moveTo>
                    <a:pt x="-1" y="354"/>
                  </a:moveTo>
                  <a:cubicBezTo>
                    <a:pt x="1285" y="118"/>
                    <a:pt x="2590" y="-1"/>
                    <a:pt x="3898" y="-1"/>
                  </a:cubicBezTo>
                  <a:cubicBezTo>
                    <a:pt x="15827" y="0"/>
                    <a:pt x="25498" y="9670"/>
                    <a:pt x="25498" y="21600"/>
                  </a:cubicBezTo>
                  <a:cubicBezTo>
                    <a:pt x="25498" y="22887"/>
                    <a:pt x="25382" y="24172"/>
                    <a:pt x="25154" y="25439"/>
                  </a:cubicBezTo>
                </a:path>
                <a:path w="25498" h="25439" stroke="0" extrusionOk="0">
                  <a:moveTo>
                    <a:pt x="-1" y="354"/>
                  </a:moveTo>
                  <a:cubicBezTo>
                    <a:pt x="1285" y="118"/>
                    <a:pt x="2590" y="-1"/>
                    <a:pt x="3898" y="-1"/>
                  </a:cubicBezTo>
                  <a:cubicBezTo>
                    <a:pt x="15827" y="0"/>
                    <a:pt x="25498" y="9670"/>
                    <a:pt x="25498" y="21600"/>
                  </a:cubicBezTo>
                  <a:cubicBezTo>
                    <a:pt x="25498" y="22887"/>
                    <a:pt x="25382" y="24172"/>
                    <a:pt x="25154" y="25439"/>
                  </a:cubicBezTo>
                  <a:lnTo>
                    <a:pt x="3898" y="21600"/>
                  </a:lnTo>
                  <a:lnTo>
                    <a:pt x="-1" y="354"/>
                  </a:lnTo>
                  <a:close/>
                </a:path>
              </a:pathLst>
            </a:custGeom>
            <a:noFill/>
            <a:ln w="57150">
              <a:solidFill>
                <a:schemeClr val="bg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a typeface="ＭＳ Ｐゴシック" charset="-128"/>
              </a:endParaRPr>
            </a:p>
          </p:txBody>
        </p:sp>
        <p:sp>
          <p:nvSpPr>
            <p:cNvPr id="13328" name="Arc 15"/>
            <p:cNvSpPr>
              <a:spLocks/>
            </p:cNvSpPr>
            <p:nvPr/>
          </p:nvSpPr>
          <p:spPr bwMode="auto">
            <a:xfrm rot="12883268" flipH="1">
              <a:off x="2575" y="2408"/>
              <a:ext cx="1056" cy="961"/>
            </a:xfrm>
            <a:custGeom>
              <a:avLst/>
              <a:gdLst>
                <a:gd name="T0" fmla="*/ 0 w 28819"/>
                <a:gd name="T1" fmla="*/ 0 h 21600"/>
                <a:gd name="T2" fmla="*/ 0 w 28819"/>
                <a:gd name="T3" fmla="*/ 0 h 21600"/>
                <a:gd name="T4" fmla="*/ 0 w 28819"/>
                <a:gd name="T5" fmla="*/ 0 h 21600"/>
                <a:gd name="T6" fmla="*/ 0 60000 65536"/>
                <a:gd name="T7" fmla="*/ 0 60000 65536"/>
                <a:gd name="T8" fmla="*/ 0 60000 65536"/>
                <a:gd name="T9" fmla="*/ 0 w 28819"/>
                <a:gd name="T10" fmla="*/ 0 h 21600"/>
                <a:gd name="T11" fmla="*/ 28819 w 28819"/>
                <a:gd name="T12" fmla="*/ 21600 h 21600"/>
              </a:gdLst>
              <a:ahLst/>
              <a:cxnLst>
                <a:cxn ang="T6">
                  <a:pos x="T0" y="T1"/>
                </a:cxn>
                <a:cxn ang="T7">
                  <a:pos x="T2" y="T3"/>
                </a:cxn>
                <a:cxn ang="T8">
                  <a:pos x="T4" y="T5"/>
                </a:cxn>
              </a:cxnLst>
              <a:rect l="T9" t="T10" r="T11" b="T12"/>
              <a:pathLst>
                <a:path w="28819" h="21600" fill="none" extrusionOk="0">
                  <a:moveTo>
                    <a:pt x="0" y="1260"/>
                  </a:moveTo>
                  <a:cubicBezTo>
                    <a:pt x="2333" y="426"/>
                    <a:pt x="4793" y="-1"/>
                    <a:pt x="7271" y="-1"/>
                  </a:cubicBezTo>
                  <a:cubicBezTo>
                    <a:pt x="18620" y="-1"/>
                    <a:pt x="28033" y="8783"/>
                    <a:pt x="28819" y="20104"/>
                  </a:cubicBezTo>
                </a:path>
                <a:path w="28819" h="21600" stroke="0" extrusionOk="0">
                  <a:moveTo>
                    <a:pt x="0" y="1260"/>
                  </a:moveTo>
                  <a:cubicBezTo>
                    <a:pt x="2333" y="426"/>
                    <a:pt x="4793" y="-1"/>
                    <a:pt x="7271" y="-1"/>
                  </a:cubicBezTo>
                  <a:cubicBezTo>
                    <a:pt x="18620" y="-1"/>
                    <a:pt x="28033" y="8783"/>
                    <a:pt x="28819" y="20104"/>
                  </a:cubicBezTo>
                  <a:lnTo>
                    <a:pt x="7271" y="21600"/>
                  </a:lnTo>
                  <a:lnTo>
                    <a:pt x="0" y="1260"/>
                  </a:lnTo>
                  <a:close/>
                </a:path>
              </a:pathLst>
            </a:custGeom>
            <a:noFill/>
            <a:ln w="57150">
              <a:solidFill>
                <a:schemeClr val="bg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a typeface="ＭＳ Ｐゴシック" charset="-128"/>
              </a:endParaRPr>
            </a:p>
          </p:txBody>
        </p:sp>
        <p:sp>
          <p:nvSpPr>
            <p:cNvPr id="13329" name="Arc 16"/>
            <p:cNvSpPr>
              <a:spLocks/>
            </p:cNvSpPr>
            <p:nvPr/>
          </p:nvSpPr>
          <p:spPr bwMode="auto">
            <a:xfrm rot="-2796641">
              <a:off x="4039" y="1492"/>
              <a:ext cx="699" cy="986"/>
            </a:xfrm>
            <a:custGeom>
              <a:avLst/>
              <a:gdLst>
                <a:gd name="T0" fmla="*/ 0 w 25498"/>
                <a:gd name="T1" fmla="*/ 0 h 25439"/>
                <a:gd name="T2" fmla="*/ 0 w 25498"/>
                <a:gd name="T3" fmla="*/ 0 h 25439"/>
                <a:gd name="T4" fmla="*/ 0 w 25498"/>
                <a:gd name="T5" fmla="*/ 0 h 25439"/>
                <a:gd name="T6" fmla="*/ 0 60000 65536"/>
                <a:gd name="T7" fmla="*/ 0 60000 65536"/>
                <a:gd name="T8" fmla="*/ 0 60000 65536"/>
                <a:gd name="T9" fmla="*/ 0 w 25498"/>
                <a:gd name="T10" fmla="*/ 0 h 25439"/>
                <a:gd name="T11" fmla="*/ 25498 w 25498"/>
                <a:gd name="T12" fmla="*/ 25439 h 25439"/>
              </a:gdLst>
              <a:ahLst/>
              <a:cxnLst>
                <a:cxn ang="T6">
                  <a:pos x="T0" y="T1"/>
                </a:cxn>
                <a:cxn ang="T7">
                  <a:pos x="T2" y="T3"/>
                </a:cxn>
                <a:cxn ang="T8">
                  <a:pos x="T4" y="T5"/>
                </a:cxn>
              </a:cxnLst>
              <a:rect l="T9" t="T10" r="T11" b="T12"/>
              <a:pathLst>
                <a:path w="25498" h="25439" fill="none" extrusionOk="0">
                  <a:moveTo>
                    <a:pt x="-1" y="354"/>
                  </a:moveTo>
                  <a:cubicBezTo>
                    <a:pt x="1285" y="118"/>
                    <a:pt x="2590" y="-1"/>
                    <a:pt x="3898" y="-1"/>
                  </a:cubicBezTo>
                  <a:cubicBezTo>
                    <a:pt x="15827" y="0"/>
                    <a:pt x="25498" y="9670"/>
                    <a:pt x="25498" y="21600"/>
                  </a:cubicBezTo>
                  <a:cubicBezTo>
                    <a:pt x="25498" y="22887"/>
                    <a:pt x="25382" y="24172"/>
                    <a:pt x="25154" y="25439"/>
                  </a:cubicBezTo>
                </a:path>
                <a:path w="25498" h="25439" stroke="0" extrusionOk="0">
                  <a:moveTo>
                    <a:pt x="-1" y="354"/>
                  </a:moveTo>
                  <a:cubicBezTo>
                    <a:pt x="1285" y="118"/>
                    <a:pt x="2590" y="-1"/>
                    <a:pt x="3898" y="-1"/>
                  </a:cubicBezTo>
                  <a:cubicBezTo>
                    <a:pt x="15827" y="0"/>
                    <a:pt x="25498" y="9670"/>
                    <a:pt x="25498" y="21600"/>
                  </a:cubicBezTo>
                  <a:cubicBezTo>
                    <a:pt x="25498" y="22887"/>
                    <a:pt x="25382" y="24172"/>
                    <a:pt x="25154" y="25439"/>
                  </a:cubicBezTo>
                  <a:lnTo>
                    <a:pt x="3898" y="21600"/>
                  </a:lnTo>
                  <a:lnTo>
                    <a:pt x="-1" y="354"/>
                  </a:lnTo>
                  <a:close/>
                </a:path>
              </a:pathLst>
            </a:custGeom>
            <a:noFill/>
            <a:ln w="57150">
              <a:solidFill>
                <a:schemeClr val="bg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a typeface="ＭＳ Ｐゴシック" charset="-128"/>
              </a:endParaRPr>
            </a:p>
          </p:txBody>
        </p:sp>
        <p:sp>
          <p:nvSpPr>
            <p:cNvPr id="13330" name="Oval 18"/>
            <p:cNvSpPr>
              <a:spLocks noChangeArrowheads="1"/>
            </p:cNvSpPr>
            <p:nvPr/>
          </p:nvSpPr>
          <p:spPr bwMode="auto">
            <a:xfrm>
              <a:off x="4176" y="1536"/>
              <a:ext cx="336" cy="336"/>
            </a:xfrm>
            <a:prstGeom prst="ellipse">
              <a:avLst/>
            </a:prstGeom>
            <a:solidFill>
              <a:schemeClr val="bg1"/>
            </a:solidFill>
            <a:ln w="5715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b="1">
                  <a:solidFill>
                    <a:srgbClr val="000000"/>
                  </a:solidFill>
                </a:rPr>
                <a:t>3</a:t>
              </a:r>
            </a:p>
          </p:txBody>
        </p:sp>
        <p:sp>
          <p:nvSpPr>
            <p:cNvPr id="13331" name="Oval 20"/>
            <p:cNvSpPr>
              <a:spLocks noChangeArrowheads="1"/>
            </p:cNvSpPr>
            <p:nvPr/>
          </p:nvSpPr>
          <p:spPr bwMode="auto">
            <a:xfrm>
              <a:off x="2928" y="3072"/>
              <a:ext cx="336" cy="336"/>
            </a:xfrm>
            <a:prstGeom prst="ellipse">
              <a:avLst/>
            </a:prstGeom>
            <a:solidFill>
              <a:schemeClr val="bg1"/>
            </a:solidFill>
            <a:ln w="5715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b="1">
                  <a:solidFill>
                    <a:srgbClr val="000000"/>
                  </a:solidFill>
                </a:rPr>
                <a:t>2</a:t>
              </a:r>
            </a:p>
          </p:txBody>
        </p:sp>
        <p:sp>
          <p:nvSpPr>
            <p:cNvPr id="13332" name="Oval 21"/>
            <p:cNvSpPr>
              <a:spLocks noChangeArrowheads="1"/>
            </p:cNvSpPr>
            <p:nvPr/>
          </p:nvSpPr>
          <p:spPr bwMode="auto">
            <a:xfrm>
              <a:off x="1488" y="1056"/>
              <a:ext cx="336" cy="336"/>
            </a:xfrm>
            <a:prstGeom prst="ellipse">
              <a:avLst/>
            </a:prstGeom>
            <a:solidFill>
              <a:schemeClr val="bg1"/>
            </a:solidFill>
            <a:ln w="381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b="1">
                  <a:solidFill>
                    <a:srgbClr val="000000"/>
                  </a:solidFill>
                </a:rPr>
                <a:t>1</a:t>
              </a:r>
            </a:p>
          </p:txBody>
        </p:sp>
      </p:grpSp>
      <p:sp>
        <p:nvSpPr>
          <p:cNvPr id="13316" name="Text Box 28"/>
          <p:cNvSpPr txBox="1">
            <a:spLocks noChangeArrowheads="1"/>
          </p:cNvSpPr>
          <p:nvPr/>
        </p:nvSpPr>
        <p:spPr bwMode="auto">
          <a:xfrm>
            <a:off x="956737" y="5562601"/>
            <a:ext cx="30251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sz="2800" b="1">
                <a:solidFill>
                  <a:srgbClr val="000000"/>
                </a:solidFill>
              </a:rPr>
              <a:t>Responsiveness</a:t>
            </a:r>
          </a:p>
        </p:txBody>
      </p:sp>
      <p:grpSp>
        <p:nvGrpSpPr>
          <p:cNvPr id="3" name="Group 37"/>
          <p:cNvGrpSpPr>
            <a:grpSpLocks/>
          </p:cNvGrpSpPr>
          <p:nvPr/>
        </p:nvGrpSpPr>
        <p:grpSpPr bwMode="auto">
          <a:xfrm>
            <a:off x="609600" y="5562600"/>
            <a:ext cx="7772400" cy="914400"/>
            <a:chOff x="384" y="3504"/>
            <a:chExt cx="4896" cy="576"/>
          </a:xfrm>
        </p:grpSpPr>
        <p:sp>
          <p:nvSpPr>
            <p:cNvPr id="13321" name="AutoShape 38"/>
            <p:cNvSpPr>
              <a:spLocks noChangeArrowheads="1"/>
            </p:cNvSpPr>
            <p:nvPr/>
          </p:nvSpPr>
          <p:spPr bwMode="auto">
            <a:xfrm flipH="1">
              <a:off x="384" y="3504"/>
              <a:ext cx="4896" cy="576"/>
            </a:xfrm>
            <a:prstGeom prst="rtTriangle">
              <a:avLst/>
            </a:prstGeom>
            <a:solidFill>
              <a:srgbClr val="007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3322" name="Text Box 39"/>
            <p:cNvSpPr txBox="1">
              <a:spLocks noChangeArrowheads="1"/>
            </p:cNvSpPr>
            <p:nvPr/>
          </p:nvSpPr>
          <p:spPr bwMode="auto">
            <a:xfrm>
              <a:off x="3792" y="3696"/>
              <a:ext cx="105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sz="2800" b="1" dirty="0">
                  <a:solidFill>
                    <a:schemeClr val="bg1"/>
                  </a:solidFill>
                  <a:latin typeface="Calibri" panose="020F0502020204030204" pitchFamily="34" charset="0"/>
                </a:rPr>
                <a:t>Readiness</a:t>
              </a:r>
            </a:p>
          </p:txBody>
        </p:sp>
      </p:grpSp>
      <p:grpSp>
        <p:nvGrpSpPr>
          <p:cNvPr id="4" name="Group 40"/>
          <p:cNvGrpSpPr>
            <a:grpSpLocks/>
          </p:cNvGrpSpPr>
          <p:nvPr/>
        </p:nvGrpSpPr>
        <p:grpSpPr bwMode="auto">
          <a:xfrm>
            <a:off x="762000" y="5486400"/>
            <a:ext cx="7696200" cy="914400"/>
            <a:chOff x="480" y="3456"/>
            <a:chExt cx="4848" cy="576"/>
          </a:xfrm>
        </p:grpSpPr>
        <p:sp>
          <p:nvSpPr>
            <p:cNvPr id="13319" name="AutoShape 41"/>
            <p:cNvSpPr>
              <a:spLocks noChangeArrowheads="1"/>
            </p:cNvSpPr>
            <p:nvPr/>
          </p:nvSpPr>
          <p:spPr bwMode="auto">
            <a:xfrm rot="10800000" flipH="1">
              <a:off x="480" y="3456"/>
              <a:ext cx="4848" cy="576"/>
            </a:xfrm>
            <a:prstGeom prst="rtTriangle">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3320" name="Text Box 42"/>
            <p:cNvSpPr txBox="1">
              <a:spLocks noChangeArrowheads="1"/>
            </p:cNvSpPr>
            <p:nvPr/>
          </p:nvSpPr>
          <p:spPr bwMode="auto">
            <a:xfrm>
              <a:off x="528" y="3504"/>
              <a:ext cx="158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37931725" indent="-37474525"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fontAlgn="base" hangingPunct="1">
                <a:spcBef>
                  <a:spcPct val="0"/>
                </a:spcBef>
                <a:spcAft>
                  <a:spcPct val="0"/>
                </a:spcAft>
                <a:buFontTx/>
                <a:buNone/>
              </a:pPr>
              <a:r>
                <a:rPr lang="en-US" altLang="en-US" sz="2800" b="1" dirty="0">
                  <a:latin typeface="Calibri" panose="020F0502020204030204" pitchFamily="34" charset="0"/>
                </a:rPr>
                <a:t>Responsiveness</a:t>
              </a:r>
            </a:p>
          </p:txBody>
        </p:sp>
      </p:grpSp>
    </p:spTree>
    <p:extLst>
      <p:ext uri="{BB962C8B-B14F-4D97-AF65-F5344CB8AC3E}">
        <p14:creationId xmlns:p14="http://schemas.microsoft.com/office/powerpoint/2010/main" val="120190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688" y="2525408"/>
            <a:ext cx="7055138" cy="1938992"/>
          </a:xfrm>
          <a:prstGeom prst="rect">
            <a:avLst/>
          </a:prstGeom>
          <a:noFill/>
        </p:spPr>
        <p:txBody>
          <a:bodyPr wrap="none" rtlCol="0">
            <a:spAutoFit/>
          </a:bodyPr>
          <a:lstStyle/>
          <a:p>
            <a:pPr algn="ctr"/>
            <a:r>
              <a:rPr lang="en-US" sz="6000" b="1" dirty="0">
                <a:solidFill>
                  <a:prstClr val="white"/>
                </a:solidFill>
              </a:rPr>
              <a:t>Triangular Instruction</a:t>
            </a:r>
          </a:p>
          <a:p>
            <a:pPr algn="ctr"/>
            <a:endParaRPr lang="en-US" sz="6000" b="1" dirty="0">
              <a:solidFill>
                <a:prstClr val="white"/>
              </a:solidFill>
            </a:endParaRPr>
          </a:p>
        </p:txBody>
      </p:sp>
    </p:spTree>
    <p:extLst>
      <p:ext uri="{BB962C8B-B14F-4D97-AF65-F5344CB8AC3E}">
        <p14:creationId xmlns:p14="http://schemas.microsoft.com/office/powerpoint/2010/main" val="1533542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8013" name="Group 13">
            <a:extLst>
              <a:ext uri="{FF2B5EF4-FFF2-40B4-BE49-F238E27FC236}">
                <a16:creationId xmlns:a16="http://schemas.microsoft.com/office/drawing/2014/main" id="{FD0B6965-DDCA-D540-8C9D-4A4C96E53116}"/>
              </a:ext>
            </a:extLst>
          </p:cNvPr>
          <p:cNvGrpSpPr>
            <a:grpSpLocks/>
          </p:cNvGrpSpPr>
          <p:nvPr/>
        </p:nvGrpSpPr>
        <p:grpSpPr bwMode="auto">
          <a:xfrm>
            <a:off x="1752601" y="533402"/>
            <a:ext cx="5354638" cy="5713413"/>
            <a:chOff x="1152" y="624"/>
            <a:chExt cx="3373" cy="3599"/>
          </a:xfrm>
        </p:grpSpPr>
        <p:sp>
          <p:nvSpPr>
            <p:cNvPr id="128008" name="Text Box 8">
              <a:extLst>
                <a:ext uri="{FF2B5EF4-FFF2-40B4-BE49-F238E27FC236}">
                  <a16:creationId xmlns:a16="http://schemas.microsoft.com/office/drawing/2014/main" id="{6C006A03-E457-DC41-B7CB-07D946357B8F}"/>
                </a:ext>
              </a:extLst>
            </p:cNvPr>
            <p:cNvSpPr txBox="1">
              <a:spLocks noChangeArrowheads="1"/>
            </p:cNvSpPr>
            <p:nvPr/>
          </p:nvSpPr>
          <p:spPr bwMode="auto">
            <a:xfrm>
              <a:off x="2544" y="624"/>
              <a:ext cx="547"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800" b="1">
                  <a:solidFill>
                    <a:srgbClr val="FF0000"/>
                  </a:solidFill>
                </a:rPr>
                <a:t>A</a:t>
              </a:r>
            </a:p>
          </p:txBody>
        </p:sp>
        <p:sp>
          <p:nvSpPr>
            <p:cNvPr id="128004" name="AutoShape 4">
              <a:extLst>
                <a:ext uri="{FF2B5EF4-FFF2-40B4-BE49-F238E27FC236}">
                  <a16:creationId xmlns:a16="http://schemas.microsoft.com/office/drawing/2014/main" id="{36DDD4A4-FF11-7A4D-9A89-28BFFB63228C}"/>
                </a:ext>
              </a:extLst>
            </p:cNvPr>
            <p:cNvSpPr>
              <a:spLocks noChangeArrowheads="1"/>
            </p:cNvSpPr>
            <p:nvPr/>
          </p:nvSpPr>
          <p:spPr bwMode="auto">
            <a:xfrm rot="5400000">
              <a:off x="2712" y="2616"/>
              <a:ext cx="432" cy="2208"/>
            </a:xfrm>
            <a:prstGeom prst="upArrow">
              <a:avLst>
                <a:gd name="adj1" fmla="val 37500"/>
                <a:gd name="adj2" fmla="val 77542"/>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28005" name="AutoShape 5">
              <a:extLst>
                <a:ext uri="{FF2B5EF4-FFF2-40B4-BE49-F238E27FC236}">
                  <a16:creationId xmlns:a16="http://schemas.microsoft.com/office/drawing/2014/main" id="{DF7C8067-2524-CA4D-93F4-77D112F2B16C}"/>
                </a:ext>
              </a:extLst>
            </p:cNvPr>
            <p:cNvSpPr>
              <a:spLocks noChangeArrowheads="1"/>
            </p:cNvSpPr>
            <p:nvPr/>
          </p:nvSpPr>
          <p:spPr bwMode="auto">
            <a:xfrm rot="-23523728">
              <a:off x="3456" y="1248"/>
              <a:ext cx="432" cy="2208"/>
            </a:xfrm>
            <a:prstGeom prst="upArrow">
              <a:avLst>
                <a:gd name="adj1" fmla="val 37500"/>
                <a:gd name="adj2" fmla="val 77542"/>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28006" name="AutoShape 6">
              <a:extLst>
                <a:ext uri="{FF2B5EF4-FFF2-40B4-BE49-F238E27FC236}">
                  <a16:creationId xmlns:a16="http://schemas.microsoft.com/office/drawing/2014/main" id="{F6C1FA1D-57D0-5B44-AA08-F819719EE8EC}"/>
                </a:ext>
              </a:extLst>
            </p:cNvPr>
            <p:cNvSpPr>
              <a:spLocks noChangeArrowheads="1"/>
            </p:cNvSpPr>
            <p:nvPr/>
          </p:nvSpPr>
          <p:spPr bwMode="auto">
            <a:xfrm rot="12506429">
              <a:off x="1824" y="1344"/>
              <a:ext cx="432" cy="2208"/>
            </a:xfrm>
            <a:prstGeom prst="upArrow">
              <a:avLst>
                <a:gd name="adj1" fmla="val 37500"/>
                <a:gd name="adj2" fmla="val 77542"/>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28007" name="Text Box 7">
              <a:extLst>
                <a:ext uri="{FF2B5EF4-FFF2-40B4-BE49-F238E27FC236}">
                  <a16:creationId xmlns:a16="http://schemas.microsoft.com/office/drawing/2014/main" id="{739AF884-0EAB-C949-8B62-98F0D90D155A}"/>
                </a:ext>
              </a:extLst>
            </p:cNvPr>
            <p:cNvSpPr txBox="1">
              <a:spLocks noChangeArrowheads="1"/>
            </p:cNvSpPr>
            <p:nvPr/>
          </p:nvSpPr>
          <p:spPr bwMode="auto">
            <a:xfrm>
              <a:off x="1152" y="3312"/>
              <a:ext cx="515"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800" b="1">
                  <a:solidFill>
                    <a:srgbClr val="0033CC"/>
                  </a:solidFill>
                </a:rPr>
                <a:t>B</a:t>
              </a:r>
            </a:p>
          </p:txBody>
        </p:sp>
        <p:sp>
          <p:nvSpPr>
            <p:cNvPr id="128009" name="Text Box 9">
              <a:extLst>
                <a:ext uri="{FF2B5EF4-FFF2-40B4-BE49-F238E27FC236}">
                  <a16:creationId xmlns:a16="http://schemas.microsoft.com/office/drawing/2014/main" id="{B48CFD5C-3D2A-1C46-A347-EB33CA38129F}"/>
                </a:ext>
              </a:extLst>
            </p:cNvPr>
            <p:cNvSpPr txBox="1">
              <a:spLocks noChangeArrowheads="1"/>
            </p:cNvSpPr>
            <p:nvPr/>
          </p:nvSpPr>
          <p:spPr bwMode="auto">
            <a:xfrm>
              <a:off x="4032" y="3264"/>
              <a:ext cx="493"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800" b="1">
                  <a:solidFill>
                    <a:srgbClr val="008000"/>
                  </a:solidFill>
                </a:rPr>
                <a:t>C</a:t>
              </a:r>
            </a:p>
          </p:txBody>
        </p:sp>
      </p:grpSp>
    </p:spTree>
    <p:extLst>
      <p:ext uri="{BB962C8B-B14F-4D97-AF65-F5344CB8AC3E}">
        <p14:creationId xmlns:p14="http://schemas.microsoft.com/office/powerpoint/2010/main" val="2779912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8" name="Text Box 8">
            <a:extLst>
              <a:ext uri="{FF2B5EF4-FFF2-40B4-BE49-F238E27FC236}">
                <a16:creationId xmlns:a16="http://schemas.microsoft.com/office/drawing/2014/main" id="{6C006A03-E457-DC41-B7CB-07D946357B8F}"/>
              </a:ext>
            </a:extLst>
          </p:cNvPr>
          <p:cNvSpPr txBox="1">
            <a:spLocks noChangeArrowheads="1"/>
          </p:cNvSpPr>
          <p:nvPr/>
        </p:nvSpPr>
        <p:spPr bwMode="auto">
          <a:xfrm>
            <a:off x="3325813" y="893764"/>
            <a:ext cx="22907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4800" b="1" dirty="0">
                <a:solidFill>
                  <a:srgbClr val="FF0000"/>
                </a:solidFill>
              </a:rPr>
              <a:t>See One</a:t>
            </a:r>
          </a:p>
        </p:txBody>
      </p:sp>
      <p:sp>
        <p:nvSpPr>
          <p:cNvPr id="128004" name="AutoShape 4">
            <a:extLst>
              <a:ext uri="{FF2B5EF4-FFF2-40B4-BE49-F238E27FC236}">
                <a16:creationId xmlns:a16="http://schemas.microsoft.com/office/drawing/2014/main" id="{36DDD4A4-FF11-7A4D-9A89-28BFFB63228C}"/>
              </a:ext>
            </a:extLst>
          </p:cNvPr>
          <p:cNvSpPr>
            <a:spLocks noChangeArrowheads="1"/>
          </p:cNvSpPr>
          <p:nvPr/>
        </p:nvSpPr>
        <p:spPr bwMode="auto">
          <a:xfrm rot="5400000">
            <a:off x="4229101" y="3695701"/>
            <a:ext cx="685800" cy="3505201"/>
          </a:xfrm>
          <a:prstGeom prst="upArrow">
            <a:avLst>
              <a:gd name="adj1" fmla="val 37500"/>
              <a:gd name="adj2" fmla="val 77542"/>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solidFill>
                <a:prstClr val="black"/>
              </a:solidFill>
            </a:endParaRPr>
          </a:p>
        </p:txBody>
      </p:sp>
      <p:sp>
        <p:nvSpPr>
          <p:cNvPr id="128005" name="AutoShape 5">
            <a:extLst>
              <a:ext uri="{FF2B5EF4-FFF2-40B4-BE49-F238E27FC236}">
                <a16:creationId xmlns:a16="http://schemas.microsoft.com/office/drawing/2014/main" id="{DF7C8067-2524-CA4D-93F4-77D112F2B16C}"/>
              </a:ext>
            </a:extLst>
          </p:cNvPr>
          <p:cNvSpPr>
            <a:spLocks noChangeArrowheads="1"/>
          </p:cNvSpPr>
          <p:nvPr/>
        </p:nvSpPr>
        <p:spPr bwMode="auto">
          <a:xfrm rot="19676272">
            <a:off x="5410201" y="1524002"/>
            <a:ext cx="685800" cy="3505200"/>
          </a:xfrm>
          <a:prstGeom prst="upArrow">
            <a:avLst>
              <a:gd name="adj1" fmla="val 37500"/>
              <a:gd name="adj2" fmla="val 77542"/>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solidFill>
                <a:prstClr val="black"/>
              </a:solidFill>
            </a:endParaRPr>
          </a:p>
        </p:txBody>
      </p:sp>
      <p:sp>
        <p:nvSpPr>
          <p:cNvPr id="128006" name="AutoShape 6">
            <a:extLst>
              <a:ext uri="{FF2B5EF4-FFF2-40B4-BE49-F238E27FC236}">
                <a16:creationId xmlns:a16="http://schemas.microsoft.com/office/drawing/2014/main" id="{F6C1FA1D-57D0-5B44-AA08-F819719EE8EC}"/>
              </a:ext>
            </a:extLst>
          </p:cNvPr>
          <p:cNvSpPr>
            <a:spLocks noChangeArrowheads="1"/>
          </p:cNvSpPr>
          <p:nvPr/>
        </p:nvSpPr>
        <p:spPr bwMode="auto">
          <a:xfrm rot="12506429">
            <a:off x="2819400" y="1676402"/>
            <a:ext cx="685800" cy="3505200"/>
          </a:xfrm>
          <a:prstGeom prst="upArrow">
            <a:avLst>
              <a:gd name="adj1" fmla="val 37500"/>
              <a:gd name="adj2" fmla="val 77542"/>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solidFill>
                <a:prstClr val="black"/>
              </a:solidFill>
            </a:endParaRPr>
          </a:p>
        </p:txBody>
      </p:sp>
      <p:sp>
        <p:nvSpPr>
          <p:cNvPr id="128007" name="Text Box 7">
            <a:extLst>
              <a:ext uri="{FF2B5EF4-FFF2-40B4-BE49-F238E27FC236}">
                <a16:creationId xmlns:a16="http://schemas.microsoft.com/office/drawing/2014/main" id="{739AF884-0EAB-C949-8B62-98F0D90D155A}"/>
              </a:ext>
            </a:extLst>
          </p:cNvPr>
          <p:cNvSpPr txBox="1">
            <a:spLocks noChangeArrowheads="1"/>
          </p:cNvSpPr>
          <p:nvPr/>
        </p:nvSpPr>
        <p:spPr bwMode="auto">
          <a:xfrm>
            <a:off x="493712" y="4965702"/>
            <a:ext cx="2174981"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en-US" sz="4800" b="1" dirty="0">
                <a:solidFill>
                  <a:srgbClr val="0033CC"/>
                </a:solidFill>
              </a:rPr>
              <a:t>Do One</a:t>
            </a:r>
          </a:p>
        </p:txBody>
      </p:sp>
      <p:sp>
        <p:nvSpPr>
          <p:cNvPr id="128009" name="Text Box 9">
            <a:extLst>
              <a:ext uri="{FF2B5EF4-FFF2-40B4-BE49-F238E27FC236}">
                <a16:creationId xmlns:a16="http://schemas.microsoft.com/office/drawing/2014/main" id="{B48CFD5C-3D2A-1C46-A347-EB33CA38129F}"/>
              </a:ext>
            </a:extLst>
          </p:cNvPr>
          <p:cNvSpPr txBox="1">
            <a:spLocks noChangeArrowheads="1"/>
          </p:cNvSpPr>
          <p:nvPr/>
        </p:nvSpPr>
        <p:spPr bwMode="auto">
          <a:xfrm>
            <a:off x="6310314" y="5032377"/>
            <a:ext cx="283368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b="1" dirty="0">
                <a:solidFill>
                  <a:srgbClr val="008000"/>
                </a:solidFill>
              </a:rPr>
              <a:t>Teach One</a:t>
            </a:r>
          </a:p>
        </p:txBody>
      </p:sp>
    </p:spTree>
    <p:extLst>
      <p:ext uri="{BB962C8B-B14F-4D97-AF65-F5344CB8AC3E}">
        <p14:creationId xmlns:p14="http://schemas.microsoft.com/office/powerpoint/2010/main" val="30584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08"/>
                                        </p:tgtEl>
                                        <p:attrNameLst>
                                          <p:attrName>style.visibility</p:attrName>
                                        </p:attrNameLst>
                                      </p:cBhvr>
                                      <p:to>
                                        <p:strVal val="visible"/>
                                      </p:to>
                                    </p:set>
                                    <p:animEffect transition="in" filter="fade">
                                      <p:cBhvr>
                                        <p:cTn id="7" dur="500"/>
                                        <p:tgtEl>
                                          <p:spTgt spid="1280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8007"/>
                                        </p:tgtEl>
                                        <p:attrNameLst>
                                          <p:attrName>style.visibility</p:attrName>
                                        </p:attrNameLst>
                                      </p:cBhvr>
                                      <p:to>
                                        <p:strVal val="visible"/>
                                      </p:to>
                                    </p:set>
                                    <p:animEffect transition="in" filter="fade">
                                      <p:cBhvr>
                                        <p:cTn id="12" dur="500"/>
                                        <p:tgtEl>
                                          <p:spTgt spid="1280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8009"/>
                                        </p:tgtEl>
                                        <p:attrNameLst>
                                          <p:attrName>style.visibility</p:attrName>
                                        </p:attrNameLst>
                                      </p:cBhvr>
                                      <p:to>
                                        <p:strVal val="visible"/>
                                      </p:to>
                                    </p:set>
                                    <p:animEffect transition="in" filter="fade">
                                      <p:cBhvr>
                                        <p:cTn id="17" dur="500"/>
                                        <p:tgtEl>
                                          <p:spTgt spid="128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8" grpId="0"/>
      <p:bldP spid="128007" grpId="0"/>
      <p:bldP spid="12800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0" y="1066800"/>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0584" y="228695"/>
            <a:ext cx="6668107" cy="1015663"/>
          </a:xfrm>
          <a:prstGeom prst="rect">
            <a:avLst/>
          </a:prstGeom>
          <a:noFill/>
          <a:effectLst>
            <a:outerShdw blurRad="50800" dist="88900" dir="5400000" algn="ctr" rotWithShape="0">
              <a:schemeClr val="tx1"/>
            </a:outerShdw>
          </a:effectLst>
        </p:spPr>
        <p:txBody>
          <a:bodyPr wrap="none" rtlCol="0">
            <a:spAutoFit/>
          </a:bodyPr>
          <a:lstStyle/>
          <a:p>
            <a:r>
              <a:rPr lang="en-US" sz="6000" b="1" dirty="0">
                <a:solidFill>
                  <a:prstClr val="white"/>
                </a:solidFill>
              </a:rPr>
              <a:t>Learning Objectives:</a:t>
            </a:r>
          </a:p>
        </p:txBody>
      </p:sp>
      <p:sp>
        <p:nvSpPr>
          <p:cNvPr id="2" name="Rectangle 1"/>
          <p:cNvSpPr/>
          <p:nvPr/>
        </p:nvSpPr>
        <p:spPr>
          <a:xfrm>
            <a:off x="721361" y="2269930"/>
            <a:ext cx="7606452" cy="3539430"/>
          </a:xfrm>
          <a:prstGeom prst="rect">
            <a:avLst/>
          </a:prstGeom>
        </p:spPr>
        <p:txBody>
          <a:bodyPr wrap="square">
            <a:spAutoFit/>
          </a:bodyPr>
          <a:lstStyle/>
          <a:p>
            <a:pPr marL="514350" lvl="0" indent="-514350">
              <a:buFont typeface="+mj-lt"/>
              <a:buAutoNum type="arabicPeriod"/>
            </a:pPr>
            <a:r>
              <a:rPr lang="en-US" sz="2800" b="1" dirty="0">
                <a:solidFill>
                  <a:prstClr val="white"/>
                </a:solidFill>
                <a:latin typeface="Calibri" panose="020F0502020204030204"/>
              </a:rPr>
              <a:t>To understand elements of training methods that derive from force-on-force simulation and from the resolution of  select real-world tactical problems.</a:t>
            </a:r>
          </a:p>
          <a:p>
            <a:pPr marL="514350" lvl="0" indent="-514350">
              <a:buFont typeface="+mj-lt"/>
              <a:buAutoNum type="arabicPeriod"/>
            </a:pPr>
            <a:endParaRPr lang="en-US" sz="2800" b="1" dirty="0">
              <a:solidFill>
                <a:prstClr val="white"/>
              </a:solidFill>
              <a:latin typeface="Calibri" panose="020F0502020204030204"/>
            </a:endParaRPr>
          </a:p>
          <a:p>
            <a:pPr marL="514350" lvl="0" indent="-514350">
              <a:buFont typeface="+mj-lt"/>
              <a:buAutoNum type="arabicPeriod"/>
            </a:pPr>
            <a:r>
              <a:rPr lang="en-US" sz="2800" b="1" dirty="0">
                <a:solidFill>
                  <a:prstClr val="white"/>
                </a:solidFill>
                <a:latin typeface="Calibri" panose="020F0502020204030204"/>
              </a:rPr>
              <a:t>To apply those concepts and methods to medical simulation at the boundary between an “emergency” and a “crisis.”</a:t>
            </a:r>
          </a:p>
        </p:txBody>
      </p:sp>
    </p:spTree>
    <p:extLst>
      <p:ext uri="{BB962C8B-B14F-4D97-AF65-F5344CB8AC3E}">
        <p14:creationId xmlns:p14="http://schemas.microsoft.com/office/powerpoint/2010/main" val="1477690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22" y="2904715"/>
            <a:ext cx="8023287" cy="1938992"/>
          </a:xfrm>
          <a:prstGeom prst="rect">
            <a:avLst/>
          </a:prstGeom>
          <a:noFill/>
        </p:spPr>
        <p:txBody>
          <a:bodyPr wrap="none" rtlCol="0">
            <a:spAutoFit/>
          </a:bodyPr>
          <a:lstStyle/>
          <a:p>
            <a:pPr algn="ctr"/>
            <a:r>
              <a:rPr lang="en-US" sz="6000" b="1" dirty="0">
                <a:solidFill>
                  <a:prstClr val="white"/>
                </a:solidFill>
              </a:rPr>
              <a:t>“Scaffolding” Instruction</a:t>
            </a:r>
          </a:p>
          <a:p>
            <a:pPr algn="ctr"/>
            <a:endParaRPr lang="en-US" sz="6000" b="1" dirty="0">
              <a:solidFill>
                <a:prstClr val="white"/>
              </a:solidFill>
            </a:endParaRPr>
          </a:p>
        </p:txBody>
      </p:sp>
    </p:spTree>
    <p:extLst>
      <p:ext uri="{BB962C8B-B14F-4D97-AF65-F5344CB8AC3E}">
        <p14:creationId xmlns:p14="http://schemas.microsoft.com/office/powerpoint/2010/main" val="1799710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Arch">
            <a:extLst>
              <a:ext uri="{FF2B5EF4-FFF2-40B4-BE49-F238E27FC236}">
                <a16:creationId xmlns:a16="http://schemas.microsoft.com/office/drawing/2014/main" id="{8FEBACDC-9401-DE4C-825B-B461962AA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0"/>
            <a:ext cx="964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809D7C0-0853-3B46-B130-6EB81FE20FFF}"/>
              </a:ext>
            </a:extLst>
          </p:cNvPr>
          <p:cNvSpPr txBox="1"/>
          <p:nvPr/>
        </p:nvSpPr>
        <p:spPr>
          <a:xfrm>
            <a:off x="5452533" y="1261536"/>
            <a:ext cx="3361818" cy="475387"/>
          </a:xfrm>
          <a:prstGeom prst="rect">
            <a:avLst/>
          </a:prstGeom>
          <a:noFill/>
        </p:spPr>
        <p:txBody>
          <a:bodyPr wrap="none">
            <a:spAutoFit/>
          </a:bodyPr>
          <a:lstStyle/>
          <a:p>
            <a:pPr>
              <a:defRPr/>
            </a:pPr>
            <a:r>
              <a:rPr lang="en-US" sz="2489" dirty="0">
                <a:solidFill>
                  <a:schemeClr val="bg1"/>
                </a:solidFill>
                <a:effectLst>
                  <a:outerShdw blurRad="38100" dist="38100" dir="2700000" algn="tl">
                    <a:srgbClr val="000000">
                      <a:alpha val="43137"/>
                    </a:srgbClr>
                  </a:outerShdw>
                </a:effectLst>
                <a:latin typeface="Arial" charset="0"/>
              </a:rPr>
              <a:t>How did </a:t>
            </a:r>
            <a:r>
              <a:rPr lang="en-US" sz="2489" i="1" u="sng" dirty="0">
                <a:solidFill>
                  <a:schemeClr val="bg1"/>
                </a:solidFill>
                <a:effectLst>
                  <a:outerShdw blurRad="38100" dist="38100" dir="2700000" algn="tl">
                    <a:srgbClr val="000000">
                      <a:alpha val="43137"/>
                    </a:srgbClr>
                  </a:outerShdw>
                </a:effectLst>
                <a:latin typeface="Arial" charset="0"/>
              </a:rPr>
              <a:t>this</a:t>
            </a:r>
            <a:r>
              <a:rPr lang="en-US" sz="2489" dirty="0">
                <a:solidFill>
                  <a:schemeClr val="bg1"/>
                </a:solidFill>
                <a:effectLst>
                  <a:outerShdw blurRad="38100" dist="38100" dir="2700000" algn="tl">
                    <a:srgbClr val="000000">
                      <a:alpha val="43137"/>
                    </a:srgbClr>
                  </a:outerShdw>
                </a:effectLst>
                <a:latin typeface="Arial" charset="0"/>
              </a:rPr>
              <a:t> get here?</a:t>
            </a:r>
          </a:p>
        </p:txBody>
      </p:sp>
    </p:spTree>
    <p:extLst>
      <p:ext uri="{BB962C8B-B14F-4D97-AF65-F5344CB8AC3E}">
        <p14:creationId xmlns:p14="http://schemas.microsoft.com/office/powerpoint/2010/main" val="849529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Pont%20du%20Gard,%20Roman%20Aqueduct">
            <a:extLst>
              <a:ext uri="{FF2B5EF4-FFF2-40B4-BE49-F238E27FC236}">
                <a16:creationId xmlns:a16="http://schemas.microsoft.com/office/drawing/2014/main" id="{FC19C7D8-F7AD-204C-975D-21845A96D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5" descr="004">
            <a:extLst>
              <a:ext uri="{FF2B5EF4-FFF2-40B4-BE49-F238E27FC236}">
                <a16:creationId xmlns:a16="http://schemas.microsoft.com/office/drawing/2014/main" id="{2B7391AD-FFDA-9C44-918D-3DBFD214D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4960"/>
            <a:ext cx="5207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2" name="WordArt 10">
            <a:extLst>
              <a:ext uri="{FF2B5EF4-FFF2-40B4-BE49-F238E27FC236}">
                <a16:creationId xmlns:a16="http://schemas.microsoft.com/office/drawing/2014/main" id="{3E09A284-412F-9A49-B7A0-399C00C53E7E}"/>
              </a:ext>
            </a:extLst>
          </p:cNvPr>
          <p:cNvSpPr>
            <a:spLocks noChangeArrowheads="1" noChangeShapeType="1" noTextEdit="1"/>
          </p:cNvSpPr>
          <p:nvPr/>
        </p:nvSpPr>
        <p:spPr bwMode="auto">
          <a:xfrm>
            <a:off x="5715000" y="719668"/>
            <a:ext cx="1828800" cy="474133"/>
          </a:xfrm>
          <a:prstGeom prst="rect">
            <a:avLst/>
          </a:prstGeom>
        </p:spPr>
        <p:txBody>
          <a:bodyPr spcFirstLastPara="1" wrap="none" fromWordArt="1">
            <a:prstTxWarp prst="textArchUp">
              <a:avLst>
                <a:gd name="adj" fmla="val 10800000"/>
              </a:avLst>
            </a:prstTxWarp>
          </a:bodyPr>
          <a:lstStyle/>
          <a:p>
            <a:r>
              <a:rPr lang="en-US" sz="1778" b="1" kern="10">
                <a:ln w="38100">
                  <a:solidFill>
                    <a:srgbClr val="000000"/>
                  </a:solidFill>
                  <a:round/>
                  <a:headEnd/>
                  <a:tailEnd/>
                </a:ln>
                <a:solidFill>
                  <a:srgbClr val="0033CC"/>
                </a:solidFill>
                <a:cs typeface="Arial" panose="020B0604020202020204" pitchFamily="34" charset="0"/>
              </a:rPr>
              <a:t>Doing</a:t>
            </a:r>
          </a:p>
        </p:txBody>
      </p:sp>
      <p:sp>
        <p:nvSpPr>
          <p:cNvPr id="202763" name="WordArt 11">
            <a:extLst>
              <a:ext uri="{FF2B5EF4-FFF2-40B4-BE49-F238E27FC236}">
                <a16:creationId xmlns:a16="http://schemas.microsoft.com/office/drawing/2014/main" id="{C1E4C943-C2AB-824F-8290-9C85A075718C}"/>
              </a:ext>
            </a:extLst>
          </p:cNvPr>
          <p:cNvSpPr>
            <a:spLocks noChangeArrowheads="1" noChangeShapeType="1" noTextEdit="1"/>
          </p:cNvSpPr>
          <p:nvPr/>
        </p:nvSpPr>
        <p:spPr bwMode="auto">
          <a:xfrm>
            <a:off x="5791200" y="1329267"/>
            <a:ext cx="1752600" cy="609600"/>
          </a:xfrm>
          <a:prstGeom prst="rect">
            <a:avLst/>
          </a:prstGeom>
        </p:spPr>
        <p:txBody>
          <a:bodyPr spcFirstLastPara="1" wrap="none" fromWordArt="1">
            <a:prstTxWarp prst="textArchUp">
              <a:avLst>
                <a:gd name="adj" fmla="val 10800000"/>
              </a:avLst>
            </a:prstTxWarp>
          </a:bodyPr>
          <a:lstStyle/>
          <a:p>
            <a:r>
              <a:rPr lang="en-US" sz="1778" b="1" kern="10">
                <a:ln w="38100">
                  <a:solidFill>
                    <a:srgbClr val="000000"/>
                  </a:solidFill>
                  <a:round/>
                  <a:headEnd/>
                  <a:tailEnd/>
                </a:ln>
                <a:solidFill>
                  <a:srgbClr val="FF0000"/>
                </a:solidFill>
                <a:cs typeface="Arial" panose="020B0604020202020204" pitchFamily="34" charset="0"/>
              </a:rPr>
              <a:t>Talking</a:t>
            </a:r>
          </a:p>
        </p:txBody>
      </p:sp>
      <p:sp>
        <p:nvSpPr>
          <p:cNvPr id="22534" name="TextBox 5">
            <a:extLst>
              <a:ext uri="{FF2B5EF4-FFF2-40B4-BE49-F238E27FC236}">
                <a16:creationId xmlns:a16="http://schemas.microsoft.com/office/drawing/2014/main" id="{87013607-274A-494B-815D-DE29D13182D1}"/>
              </a:ext>
            </a:extLst>
          </p:cNvPr>
          <p:cNvSpPr txBox="1">
            <a:spLocks noChangeArrowheads="1"/>
          </p:cNvSpPr>
          <p:nvPr/>
        </p:nvSpPr>
        <p:spPr bwMode="auto">
          <a:xfrm>
            <a:off x="101600" y="516467"/>
            <a:ext cx="3860800" cy="430887"/>
          </a:xfrm>
          <a:prstGeom prst="rect">
            <a:avLst/>
          </a:prstGeom>
          <a:solidFill>
            <a:srgbClr val="F2F2F2"/>
          </a:solidFill>
          <a:ln w="28575">
            <a:solidFill>
              <a:srgbClr val="3940C5"/>
            </a:solidFill>
            <a:miter lim="800000"/>
            <a:headEnd/>
            <a:tailEnd/>
          </a:ln>
          <a:effectLst>
            <a:outerShdw blurRad="25400" dist="63500" dir="2700000" algn="tl" rotWithShape="0">
              <a:prstClr val="black">
                <a:alpha val="40000"/>
              </a:prstClr>
            </a:outerShdw>
          </a:effec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b="1" dirty="0">
                <a:solidFill>
                  <a:srgbClr val="3940C5"/>
                </a:solidFill>
                <a:latin typeface="Calibri" panose="020F0502020204030204" pitchFamily="34" charset="0"/>
              </a:rPr>
              <a:t>… The same way </a:t>
            </a:r>
            <a:r>
              <a:rPr lang="en-US" altLang="en-US" sz="2200" b="1" i="1" u="sng" dirty="0">
                <a:solidFill>
                  <a:srgbClr val="3940C5"/>
                </a:solidFill>
                <a:latin typeface="Calibri" panose="020F0502020204030204" pitchFamily="34" charset="0"/>
              </a:rPr>
              <a:t>this</a:t>
            </a:r>
            <a:r>
              <a:rPr lang="en-US" altLang="en-US" sz="2200" b="1" dirty="0">
                <a:solidFill>
                  <a:srgbClr val="3940C5"/>
                </a:solidFill>
                <a:latin typeface="Calibri" panose="020F0502020204030204" pitchFamily="34" charset="0"/>
              </a:rPr>
              <a:t> got here.</a:t>
            </a:r>
          </a:p>
        </p:txBody>
      </p:sp>
    </p:spTree>
    <p:extLst>
      <p:ext uri="{BB962C8B-B14F-4D97-AF65-F5344CB8AC3E}">
        <p14:creationId xmlns:p14="http://schemas.microsoft.com/office/powerpoint/2010/main" val="959571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2757"/>
                                        </p:tgtEl>
                                        <p:attrNameLst>
                                          <p:attrName>style.visibility</p:attrName>
                                        </p:attrNameLst>
                                      </p:cBhvr>
                                      <p:to>
                                        <p:strVal val="visible"/>
                                      </p:to>
                                    </p:set>
                                    <p:animEffect transition="in" filter="wipe(right)">
                                      <p:cBhvr>
                                        <p:cTn id="7" dur="500"/>
                                        <p:tgtEl>
                                          <p:spTgt spid="2027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nodeType="clickEffect">
                                  <p:stCondLst>
                                    <p:cond delay="0"/>
                                  </p:stCondLst>
                                  <p:childTnLst>
                                    <p:set>
                                      <p:cBhvr>
                                        <p:cTn id="11" dur="1" fill="hold">
                                          <p:stCondLst>
                                            <p:cond delay="0"/>
                                          </p:stCondLst>
                                        </p:cTn>
                                        <p:tgtEl>
                                          <p:spTgt spid="20276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nodeType="clickEffect">
                                  <p:stCondLst>
                                    <p:cond delay="0"/>
                                  </p:stCondLst>
                                  <p:childTnLst>
                                    <p:set>
                                      <p:cBhvr>
                                        <p:cTn id="15" dur="1" fill="hold">
                                          <p:stCondLst>
                                            <p:cond delay="0"/>
                                          </p:stCondLst>
                                        </p:cTn>
                                        <p:tgtEl>
                                          <p:spTgt spid="202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2573" y="2111188"/>
            <a:ext cx="5744394" cy="2862322"/>
          </a:xfrm>
          <a:prstGeom prst="rect">
            <a:avLst/>
          </a:prstGeom>
          <a:noFill/>
        </p:spPr>
        <p:txBody>
          <a:bodyPr wrap="none" rtlCol="0">
            <a:spAutoFit/>
          </a:bodyPr>
          <a:lstStyle/>
          <a:p>
            <a:pPr algn="ctr"/>
            <a:r>
              <a:rPr lang="en-US" sz="6000" b="1" i="1" dirty="0">
                <a:solidFill>
                  <a:prstClr val="white"/>
                </a:solidFill>
              </a:rPr>
              <a:t>Intentional</a:t>
            </a:r>
          </a:p>
          <a:p>
            <a:pPr algn="ctr"/>
            <a:r>
              <a:rPr lang="en-US" sz="6000" b="1" dirty="0">
                <a:solidFill>
                  <a:prstClr val="white"/>
                </a:solidFill>
              </a:rPr>
              <a:t>Attentional Shifts</a:t>
            </a:r>
          </a:p>
          <a:p>
            <a:pPr algn="ctr"/>
            <a:endParaRPr lang="en-US" sz="6000" b="1" dirty="0">
              <a:solidFill>
                <a:prstClr val="white"/>
              </a:solidFill>
            </a:endParaRPr>
          </a:p>
        </p:txBody>
      </p:sp>
    </p:spTree>
    <p:extLst>
      <p:ext uri="{BB962C8B-B14F-4D97-AF65-F5344CB8AC3E}">
        <p14:creationId xmlns:p14="http://schemas.microsoft.com/office/powerpoint/2010/main" val="2000132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a:extLst>
              <a:ext uri="{FF2B5EF4-FFF2-40B4-BE49-F238E27FC236}">
                <a16:creationId xmlns:a16="http://schemas.microsoft.com/office/drawing/2014/main" id="{1D43F8A6-91C4-C543-8F3D-E63BB903BF1D}"/>
              </a:ext>
            </a:extLst>
          </p:cNvPr>
          <p:cNvGrpSpPr>
            <a:grpSpLocks/>
          </p:cNvGrpSpPr>
          <p:nvPr/>
        </p:nvGrpSpPr>
        <p:grpSpPr bwMode="auto">
          <a:xfrm>
            <a:off x="2743201" y="0"/>
            <a:ext cx="3300413" cy="6248400"/>
            <a:chOff x="1728" y="0"/>
            <a:chExt cx="2079" cy="3936"/>
          </a:xfrm>
        </p:grpSpPr>
        <p:pic>
          <p:nvPicPr>
            <p:cNvPr id="109571" name="Picture 3" descr="25906">
              <a:extLst>
                <a:ext uri="{FF2B5EF4-FFF2-40B4-BE49-F238E27FC236}">
                  <a16:creationId xmlns:a16="http://schemas.microsoft.com/office/drawing/2014/main" id="{BAF48612-32E8-7648-A167-EB0C627DF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 y="0"/>
              <a:ext cx="1920" cy="1296"/>
            </a:xfrm>
            <a:prstGeom prst="rect">
              <a:avLst/>
            </a:prstGeom>
            <a:noFill/>
            <a:extLst>
              <a:ext uri="{909E8E84-426E-40DD-AFC4-6F175D3DCCD1}">
                <a14:hiddenFill xmlns:a14="http://schemas.microsoft.com/office/drawing/2010/main">
                  <a:solidFill>
                    <a:srgbClr val="FFFFFF"/>
                  </a:solidFill>
                </a14:hiddenFill>
              </a:ext>
            </a:extLst>
          </p:spPr>
        </p:pic>
        <p:sp>
          <p:nvSpPr>
            <p:cNvPr id="109572" name="Rectangle 4">
              <a:extLst>
                <a:ext uri="{FF2B5EF4-FFF2-40B4-BE49-F238E27FC236}">
                  <a16:creationId xmlns:a16="http://schemas.microsoft.com/office/drawing/2014/main" id="{C2C413B6-2D00-7A47-A2F0-161953DBE2C1}"/>
                </a:ext>
              </a:extLst>
            </p:cNvPr>
            <p:cNvSpPr>
              <a:spLocks noChangeArrowheads="1"/>
            </p:cNvSpPr>
            <p:nvPr/>
          </p:nvSpPr>
          <p:spPr bwMode="auto">
            <a:xfrm>
              <a:off x="2208" y="1536"/>
              <a:ext cx="1200" cy="19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9573" name="Picture 5">
              <a:extLst>
                <a:ext uri="{FF2B5EF4-FFF2-40B4-BE49-F238E27FC236}">
                  <a16:creationId xmlns:a16="http://schemas.microsoft.com/office/drawing/2014/main" id="{844EEB43-DC1D-7349-BC4D-81E86A210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1632"/>
              <a:ext cx="1091" cy="2088"/>
            </a:xfrm>
            <a:prstGeom prst="rect">
              <a:avLst/>
            </a:prstGeom>
            <a:noFill/>
            <a:extLst>
              <a:ext uri="{909E8E84-426E-40DD-AFC4-6F175D3DCCD1}">
                <a14:hiddenFill xmlns:a14="http://schemas.microsoft.com/office/drawing/2010/main">
                  <a:solidFill>
                    <a:srgbClr val="FFFFFF"/>
                  </a:solidFill>
                </a14:hiddenFill>
              </a:ext>
            </a:extLst>
          </p:spPr>
        </p:pic>
        <p:sp>
          <p:nvSpPr>
            <p:cNvPr id="109574" name="Line 6">
              <a:extLst>
                <a:ext uri="{FF2B5EF4-FFF2-40B4-BE49-F238E27FC236}">
                  <a16:creationId xmlns:a16="http://schemas.microsoft.com/office/drawing/2014/main" id="{4BD3BCAA-4C1B-B14B-ACBB-CAE604D04429}"/>
                </a:ext>
              </a:extLst>
            </p:cNvPr>
            <p:cNvSpPr>
              <a:spLocks noChangeShapeType="1"/>
            </p:cNvSpPr>
            <p:nvPr/>
          </p:nvSpPr>
          <p:spPr bwMode="auto">
            <a:xfrm>
              <a:off x="2256" y="2784"/>
              <a:ext cx="0" cy="576"/>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5" name="Rectangle 7">
              <a:extLst>
                <a:ext uri="{FF2B5EF4-FFF2-40B4-BE49-F238E27FC236}">
                  <a16:creationId xmlns:a16="http://schemas.microsoft.com/office/drawing/2014/main" id="{E678C5AA-BB8C-E842-AE7A-D3E97211DDB7}"/>
                </a:ext>
              </a:extLst>
            </p:cNvPr>
            <p:cNvSpPr>
              <a:spLocks noChangeArrowheads="1"/>
            </p:cNvSpPr>
            <p:nvPr/>
          </p:nvSpPr>
          <p:spPr bwMode="auto">
            <a:xfrm>
              <a:off x="2064" y="1296"/>
              <a:ext cx="1488" cy="2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6" name="Rectangle 8">
              <a:extLst>
                <a:ext uri="{FF2B5EF4-FFF2-40B4-BE49-F238E27FC236}">
                  <a16:creationId xmlns:a16="http://schemas.microsoft.com/office/drawing/2014/main" id="{09AE7B95-CFC8-0E4F-9611-F95E73EA8CFB}"/>
                </a:ext>
              </a:extLst>
            </p:cNvPr>
            <p:cNvSpPr>
              <a:spLocks noChangeArrowheads="1"/>
            </p:cNvSpPr>
            <p:nvPr/>
          </p:nvSpPr>
          <p:spPr bwMode="auto">
            <a:xfrm>
              <a:off x="2160" y="3696"/>
              <a:ext cx="1344" cy="24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7" name="Rectangle 9">
              <a:extLst>
                <a:ext uri="{FF2B5EF4-FFF2-40B4-BE49-F238E27FC236}">
                  <a16:creationId xmlns:a16="http://schemas.microsoft.com/office/drawing/2014/main" id="{669163FE-D791-5D46-ADCD-0576EF34F1B7}"/>
                </a:ext>
              </a:extLst>
            </p:cNvPr>
            <p:cNvSpPr>
              <a:spLocks noChangeArrowheads="1"/>
            </p:cNvSpPr>
            <p:nvPr/>
          </p:nvSpPr>
          <p:spPr bwMode="auto">
            <a:xfrm>
              <a:off x="3312" y="1680"/>
              <a:ext cx="192" cy="206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8" name="Rectangle 10">
              <a:extLst>
                <a:ext uri="{FF2B5EF4-FFF2-40B4-BE49-F238E27FC236}">
                  <a16:creationId xmlns:a16="http://schemas.microsoft.com/office/drawing/2014/main" id="{00F79814-DBDD-A74B-8E26-80A8067C7153}"/>
                </a:ext>
              </a:extLst>
            </p:cNvPr>
            <p:cNvSpPr>
              <a:spLocks noChangeArrowheads="1"/>
            </p:cNvSpPr>
            <p:nvPr/>
          </p:nvSpPr>
          <p:spPr bwMode="auto">
            <a:xfrm>
              <a:off x="2160" y="1824"/>
              <a:ext cx="96" cy="187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9" name="Rectangle 11">
              <a:extLst>
                <a:ext uri="{FF2B5EF4-FFF2-40B4-BE49-F238E27FC236}">
                  <a16:creationId xmlns:a16="http://schemas.microsoft.com/office/drawing/2014/main" id="{79D35D44-125B-A741-8449-BE6C1B962E85}"/>
                </a:ext>
              </a:extLst>
            </p:cNvPr>
            <p:cNvSpPr>
              <a:spLocks noChangeArrowheads="1"/>
            </p:cNvSpPr>
            <p:nvPr/>
          </p:nvSpPr>
          <p:spPr bwMode="auto">
            <a:xfrm>
              <a:off x="3360" y="1536"/>
              <a:ext cx="144" cy="19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0" name="AutoShape 12">
              <a:extLst>
                <a:ext uri="{FF2B5EF4-FFF2-40B4-BE49-F238E27FC236}">
                  <a16:creationId xmlns:a16="http://schemas.microsoft.com/office/drawing/2014/main" id="{DD650A77-1E82-7F42-81B4-C8CE2C188025}"/>
                </a:ext>
              </a:extLst>
            </p:cNvPr>
            <p:cNvSpPr>
              <a:spLocks noChangeArrowheads="1"/>
            </p:cNvSpPr>
            <p:nvPr/>
          </p:nvSpPr>
          <p:spPr bwMode="auto">
            <a:xfrm rot="11845526">
              <a:off x="1872" y="1344"/>
              <a:ext cx="288" cy="288"/>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1" name="Rectangle 13">
              <a:extLst>
                <a:ext uri="{FF2B5EF4-FFF2-40B4-BE49-F238E27FC236}">
                  <a16:creationId xmlns:a16="http://schemas.microsoft.com/office/drawing/2014/main" id="{028112C8-57AB-C140-8062-E402763C1BC6}"/>
                </a:ext>
              </a:extLst>
            </p:cNvPr>
            <p:cNvSpPr>
              <a:spLocks noChangeArrowheads="1"/>
            </p:cNvSpPr>
            <p:nvPr/>
          </p:nvSpPr>
          <p:spPr bwMode="auto">
            <a:xfrm>
              <a:off x="1968" y="1296"/>
              <a:ext cx="192"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2" name="Rectangle 14">
              <a:extLst>
                <a:ext uri="{FF2B5EF4-FFF2-40B4-BE49-F238E27FC236}">
                  <a16:creationId xmlns:a16="http://schemas.microsoft.com/office/drawing/2014/main" id="{C4CF04CF-308A-0547-BAB1-F58C9E95685A}"/>
                </a:ext>
              </a:extLst>
            </p:cNvPr>
            <p:cNvSpPr>
              <a:spLocks noChangeArrowheads="1"/>
            </p:cNvSpPr>
            <p:nvPr/>
          </p:nvSpPr>
          <p:spPr bwMode="auto">
            <a:xfrm>
              <a:off x="1920" y="1248"/>
              <a:ext cx="48"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3" name="AutoShape 15">
              <a:extLst>
                <a:ext uri="{FF2B5EF4-FFF2-40B4-BE49-F238E27FC236}">
                  <a16:creationId xmlns:a16="http://schemas.microsoft.com/office/drawing/2014/main" id="{5A8014B1-42FF-AF43-9B5F-2C09D672FCE2}"/>
                </a:ext>
              </a:extLst>
            </p:cNvPr>
            <p:cNvSpPr>
              <a:spLocks noChangeArrowheads="1"/>
            </p:cNvSpPr>
            <p:nvPr/>
          </p:nvSpPr>
          <p:spPr bwMode="auto">
            <a:xfrm rot="12300080">
              <a:off x="1968" y="1632"/>
              <a:ext cx="336" cy="288"/>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4" name="Rectangle 16">
              <a:extLst>
                <a:ext uri="{FF2B5EF4-FFF2-40B4-BE49-F238E27FC236}">
                  <a16:creationId xmlns:a16="http://schemas.microsoft.com/office/drawing/2014/main" id="{7184D634-309F-884F-B4BE-80C595864E56}"/>
                </a:ext>
              </a:extLst>
            </p:cNvPr>
            <p:cNvSpPr>
              <a:spLocks noChangeArrowheads="1"/>
            </p:cNvSpPr>
            <p:nvPr/>
          </p:nvSpPr>
          <p:spPr bwMode="auto">
            <a:xfrm>
              <a:off x="2112" y="1488"/>
              <a:ext cx="19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5" name="AutoShape 17">
              <a:extLst>
                <a:ext uri="{FF2B5EF4-FFF2-40B4-BE49-F238E27FC236}">
                  <a16:creationId xmlns:a16="http://schemas.microsoft.com/office/drawing/2014/main" id="{FACD47B4-2DB5-B746-A286-DD7FE587E3B8}"/>
                </a:ext>
              </a:extLst>
            </p:cNvPr>
            <p:cNvSpPr>
              <a:spLocks noChangeArrowheads="1"/>
            </p:cNvSpPr>
            <p:nvPr/>
          </p:nvSpPr>
          <p:spPr bwMode="auto">
            <a:xfrm rot="3603200">
              <a:off x="3365" y="1339"/>
              <a:ext cx="437" cy="447"/>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6" name="Rectangle 18">
              <a:extLst>
                <a:ext uri="{FF2B5EF4-FFF2-40B4-BE49-F238E27FC236}">
                  <a16:creationId xmlns:a16="http://schemas.microsoft.com/office/drawing/2014/main" id="{73AC1CFD-B18D-2B40-9F8B-034CF16B3EF0}"/>
                </a:ext>
              </a:extLst>
            </p:cNvPr>
            <p:cNvSpPr>
              <a:spLocks noChangeArrowheads="1"/>
            </p:cNvSpPr>
            <p:nvPr/>
          </p:nvSpPr>
          <p:spPr bwMode="auto">
            <a:xfrm>
              <a:off x="3552" y="1296"/>
              <a:ext cx="48"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7" name="Rectangle 19">
              <a:extLst>
                <a:ext uri="{FF2B5EF4-FFF2-40B4-BE49-F238E27FC236}">
                  <a16:creationId xmlns:a16="http://schemas.microsoft.com/office/drawing/2014/main" id="{98F05429-983A-F145-9A92-485692F7B57A}"/>
                </a:ext>
              </a:extLst>
            </p:cNvPr>
            <p:cNvSpPr>
              <a:spLocks noChangeArrowheads="1"/>
            </p:cNvSpPr>
            <p:nvPr/>
          </p:nvSpPr>
          <p:spPr bwMode="auto">
            <a:xfrm>
              <a:off x="3552" y="1296"/>
              <a:ext cx="96"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8" name="Rectangle 20">
              <a:extLst>
                <a:ext uri="{FF2B5EF4-FFF2-40B4-BE49-F238E27FC236}">
                  <a16:creationId xmlns:a16="http://schemas.microsoft.com/office/drawing/2014/main" id="{95A9D5E7-6521-5C48-A913-558C14739557}"/>
                </a:ext>
              </a:extLst>
            </p:cNvPr>
            <p:cNvSpPr>
              <a:spLocks noChangeArrowheads="1"/>
            </p:cNvSpPr>
            <p:nvPr/>
          </p:nvSpPr>
          <p:spPr bwMode="auto">
            <a:xfrm flipV="1">
              <a:off x="1968" y="1296"/>
              <a:ext cx="192"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9" name="Rectangle 21">
              <a:extLst>
                <a:ext uri="{FF2B5EF4-FFF2-40B4-BE49-F238E27FC236}">
                  <a16:creationId xmlns:a16="http://schemas.microsoft.com/office/drawing/2014/main" id="{1C1333EE-49F0-3749-8C2A-7FEEA4676A65}"/>
                </a:ext>
              </a:extLst>
            </p:cNvPr>
            <p:cNvSpPr>
              <a:spLocks noChangeArrowheads="1"/>
            </p:cNvSpPr>
            <p:nvPr/>
          </p:nvSpPr>
          <p:spPr bwMode="auto">
            <a:xfrm>
              <a:off x="1728" y="0"/>
              <a:ext cx="192" cy="12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9590" name="Group 22">
              <a:extLst>
                <a:ext uri="{FF2B5EF4-FFF2-40B4-BE49-F238E27FC236}">
                  <a16:creationId xmlns:a16="http://schemas.microsoft.com/office/drawing/2014/main" id="{434F098C-62EC-6F4C-89F4-008B73EF4BA7}"/>
                </a:ext>
              </a:extLst>
            </p:cNvPr>
            <p:cNvGrpSpPr>
              <a:grpSpLocks/>
            </p:cNvGrpSpPr>
            <p:nvPr/>
          </p:nvGrpSpPr>
          <p:grpSpPr bwMode="auto">
            <a:xfrm>
              <a:off x="1920" y="0"/>
              <a:ext cx="1728" cy="3936"/>
              <a:chOff x="1920" y="0"/>
              <a:chExt cx="1728" cy="3888"/>
            </a:xfrm>
          </p:grpSpPr>
          <p:sp>
            <p:nvSpPr>
              <p:cNvPr id="109591" name="Line 23">
                <a:extLst>
                  <a:ext uri="{FF2B5EF4-FFF2-40B4-BE49-F238E27FC236}">
                    <a16:creationId xmlns:a16="http://schemas.microsoft.com/office/drawing/2014/main" id="{06BA42A0-1D78-B445-9301-E517A9386347}"/>
                  </a:ext>
                </a:extLst>
              </p:cNvPr>
              <p:cNvSpPr>
                <a:spLocks noChangeShapeType="1"/>
              </p:cNvSpPr>
              <p:nvPr/>
            </p:nvSpPr>
            <p:spPr bwMode="auto">
              <a:xfrm>
                <a:off x="1920" y="0"/>
                <a:ext cx="0" cy="129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92" name="Line 24">
                <a:extLst>
                  <a:ext uri="{FF2B5EF4-FFF2-40B4-BE49-F238E27FC236}">
                    <a16:creationId xmlns:a16="http://schemas.microsoft.com/office/drawing/2014/main" id="{7E4D37F1-CC98-3D47-A33F-48941535938B}"/>
                  </a:ext>
                </a:extLst>
              </p:cNvPr>
              <p:cNvSpPr>
                <a:spLocks noChangeShapeType="1"/>
              </p:cNvSpPr>
              <p:nvPr/>
            </p:nvSpPr>
            <p:spPr bwMode="auto">
              <a:xfrm>
                <a:off x="3648" y="0"/>
                <a:ext cx="0" cy="129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93" name="Line 25">
                <a:extLst>
                  <a:ext uri="{FF2B5EF4-FFF2-40B4-BE49-F238E27FC236}">
                    <a16:creationId xmlns:a16="http://schemas.microsoft.com/office/drawing/2014/main" id="{49D452A2-0453-054E-9AD4-0EB3169E646D}"/>
                  </a:ext>
                </a:extLst>
              </p:cNvPr>
              <p:cNvSpPr>
                <a:spLocks noChangeShapeType="1"/>
              </p:cNvSpPr>
              <p:nvPr/>
            </p:nvSpPr>
            <p:spPr bwMode="auto">
              <a:xfrm flipV="1">
                <a:off x="1920" y="0"/>
                <a:ext cx="1728" cy="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94" name="Line 26">
                <a:extLst>
                  <a:ext uri="{FF2B5EF4-FFF2-40B4-BE49-F238E27FC236}">
                    <a16:creationId xmlns:a16="http://schemas.microsoft.com/office/drawing/2014/main" id="{75DA118C-7A5B-4246-A617-65F0DA88FBCB}"/>
                  </a:ext>
                </a:extLst>
              </p:cNvPr>
              <p:cNvSpPr>
                <a:spLocks noChangeShapeType="1"/>
              </p:cNvSpPr>
              <p:nvPr/>
            </p:nvSpPr>
            <p:spPr bwMode="auto">
              <a:xfrm>
                <a:off x="1920" y="1296"/>
                <a:ext cx="240" cy="52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95" name="Line 27">
                <a:extLst>
                  <a:ext uri="{FF2B5EF4-FFF2-40B4-BE49-F238E27FC236}">
                    <a16:creationId xmlns:a16="http://schemas.microsoft.com/office/drawing/2014/main" id="{2A965721-B0DA-744F-96DF-9BDCB6EBB365}"/>
                  </a:ext>
                </a:extLst>
              </p:cNvPr>
              <p:cNvSpPr>
                <a:spLocks noChangeShapeType="1"/>
              </p:cNvSpPr>
              <p:nvPr/>
            </p:nvSpPr>
            <p:spPr bwMode="auto">
              <a:xfrm flipH="1">
                <a:off x="3504" y="1296"/>
                <a:ext cx="144" cy="52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96" name="Line 28">
                <a:extLst>
                  <a:ext uri="{FF2B5EF4-FFF2-40B4-BE49-F238E27FC236}">
                    <a16:creationId xmlns:a16="http://schemas.microsoft.com/office/drawing/2014/main" id="{11FFF17B-D2B8-6B46-A519-ACC34541DC02}"/>
                  </a:ext>
                </a:extLst>
              </p:cNvPr>
              <p:cNvSpPr>
                <a:spLocks noChangeShapeType="1"/>
              </p:cNvSpPr>
              <p:nvPr/>
            </p:nvSpPr>
            <p:spPr bwMode="auto">
              <a:xfrm>
                <a:off x="3504" y="1824"/>
                <a:ext cx="0" cy="206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97" name="Line 29">
                <a:extLst>
                  <a:ext uri="{FF2B5EF4-FFF2-40B4-BE49-F238E27FC236}">
                    <a16:creationId xmlns:a16="http://schemas.microsoft.com/office/drawing/2014/main" id="{17A8CB82-94BC-174B-8AC0-F8C7FEC1ACE6}"/>
                  </a:ext>
                </a:extLst>
              </p:cNvPr>
              <p:cNvSpPr>
                <a:spLocks noChangeShapeType="1"/>
              </p:cNvSpPr>
              <p:nvPr/>
            </p:nvSpPr>
            <p:spPr bwMode="auto">
              <a:xfrm>
                <a:off x="2160" y="1824"/>
                <a:ext cx="0" cy="206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98" name="Line 30">
                <a:extLst>
                  <a:ext uri="{FF2B5EF4-FFF2-40B4-BE49-F238E27FC236}">
                    <a16:creationId xmlns:a16="http://schemas.microsoft.com/office/drawing/2014/main" id="{83C43402-F3F1-154B-94FE-AFB28E629513}"/>
                  </a:ext>
                </a:extLst>
              </p:cNvPr>
              <p:cNvSpPr>
                <a:spLocks noChangeShapeType="1"/>
              </p:cNvSpPr>
              <p:nvPr/>
            </p:nvSpPr>
            <p:spPr bwMode="auto">
              <a:xfrm flipH="1">
                <a:off x="2160" y="3888"/>
                <a:ext cx="1344"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09599" name="Group 31">
            <a:extLst>
              <a:ext uri="{FF2B5EF4-FFF2-40B4-BE49-F238E27FC236}">
                <a16:creationId xmlns:a16="http://schemas.microsoft.com/office/drawing/2014/main" id="{9001C623-F035-114A-A65C-DAEBF08C6C76}"/>
              </a:ext>
            </a:extLst>
          </p:cNvPr>
          <p:cNvGrpSpPr>
            <a:grpSpLocks/>
          </p:cNvGrpSpPr>
          <p:nvPr/>
        </p:nvGrpSpPr>
        <p:grpSpPr bwMode="auto">
          <a:xfrm>
            <a:off x="5562601" y="0"/>
            <a:ext cx="3760788" cy="6248400"/>
            <a:chOff x="3504" y="0"/>
            <a:chExt cx="2369" cy="3936"/>
          </a:xfrm>
        </p:grpSpPr>
        <p:pic>
          <p:nvPicPr>
            <p:cNvPr id="109600" name="Picture 32">
              <a:extLst>
                <a:ext uri="{FF2B5EF4-FFF2-40B4-BE49-F238E27FC236}">
                  <a16:creationId xmlns:a16="http://schemas.microsoft.com/office/drawing/2014/main" id="{8019E69E-A280-3D4C-9FDF-74C5EF093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1488"/>
              <a:ext cx="1155" cy="2370"/>
            </a:xfrm>
            <a:prstGeom prst="rect">
              <a:avLst/>
            </a:prstGeom>
            <a:noFill/>
            <a:extLst>
              <a:ext uri="{909E8E84-426E-40DD-AFC4-6F175D3DCCD1}">
                <a14:hiddenFill xmlns:a14="http://schemas.microsoft.com/office/drawing/2010/main">
                  <a:solidFill>
                    <a:srgbClr val="FFFFFF"/>
                  </a:solidFill>
                </a14:hiddenFill>
              </a:ext>
            </a:extLst>
          </p:spPr>
        </p:pic>
        <p:sp>
          <p:nvSpPr>
            <p:cNvPr id="109601" name="AutoShape 33">
              <a:extLst>
                <a:ext uri="{FF2B5EF4-FFF2-40B4-BE49-F238E27FC236}">
                  <a16:creationId xmlns:a16="http://schemas.microsoft.com/office/drawing/2014/main" id="{48613A2A-FDF7-5A40-A4C4-DA6CB3B7CC1B}"/>
                </a:ext>
              </a:extLst>
            </p:cNvPr>
            <p:cNvSpPr>
              <a:spLocks noChangeArrowheads="1"/>
            </p:cNvSpPr>
            <p:nvPr/>
          </p:nvSpPr>
          <p:spPr bwMode="auto">
            <a:xfrm rot="4784041">
              <a:off x="4721" y="1351"/>
              <a:ext cx="1152" cy="1152"/>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02" name="Rectangle 34">
              <a:extLst>
                <a:ext uri="{FF2B5EF4-FFF2-40B4-BE49-F238E27FC236}">
                  <a16:creationId xmlns:a16="http://schemas.microsoft.com/office/drawing/2014/main" id="{D64C840C-280F-0B4F-AE31-7FAA59889A4E}"/>
                </a:ext>
              </a:extLst>
            </p:cNvPr>
            <p:cNvSpPr>
              <a:spLocks noChangeArrowheads="1"/>
            </p:cNvSpPr>
            <p:nvPr/>
          </p:nvSpPr>
          <p:spPr bwMode="auto">
            <a:xfrm>
              <a:off x="3648" y="1248"/>
              <a:ext cx="1968"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03" name="Rectangle 35">
              <a:extLst>
                <a:ext uri="{FF2B5EF4-FFF2-40B4-BE49-F238E27FC236}">
                  <a16:creationId xmlns:a16="http://schemas.microsoft.com/office/drawing/2014/main" id="{C449ADD4-58C8-A44C-B4D6-8DFAFF93F846}"/>
                </a:ext>
              </a:extLst>
            </p:cNvPr>
            <p:cNvSpPr>
              <a:spLocks noChangeArrowheads="1"/>
            </p:cNvSpPr>
            <p:nvPr/>
          </p:nvSpPr>
          <p:spPr bwMode="auto">
            <a:xfrm>
              <a:off x="3504" y="1776"/>
              <a:ext cx="192" cy="21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04" name="AutoShape 36">
              <a:extLst>
                <a:ext uri="{FF2B5EF4-FFF2-40B4-BE49-F238E27FC236}">
                  <a16:creationId xmlns:a16="http://schemas.microsoft.com/office/drawing/2014/main" id="{7157596A-482C-AA44-AB9B-8E14D123BB05}"/>
                </a:ext>
              </a:extLst>
            </p:cNvPr>
            <p:cNvSpPr>
              <a:spLocks noChangeArrowheads="1"/>
            </p:cNvSpPr>
            <p:nvPr/>
          </p:nvSpPr>
          <p:spPr bwMode="auto">
            <a:xfrm rot="21217833" flipH="1">
              <a:off x="3504" y="1344"/>
              <a:ext cx="192" cy="432"/>
            </a:xfrm>
            <a:prstGeom prst="rtTriangle">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05" name="Rectangle 37">
              <a:extLst>
                <a:ext uri="{FF2B5EF4-FFF2-40B4-BE49-F238E27FC236}">
                  <a16:creationId xmlns:a16="http://schemas.microsoft.com/office/drawing/2014/main" id="{A4D95E51-0121-6C43-A68F-49633DB3845B}"/>
                </a:ext>
              </a:extLst>
            </p:cNvPr>
            <p:cNvSpPr>
              <a:spLocks noChangeArrowheads="1"/>
            </p:cNvSpPr>
            <p:nvPr/>
          </p:nvSpPr>
          <p:spPr bwMode="auto">
            <a:xfrm>
              <a:off x="4800" y="2448"/>
              <a:ext cx="48" cy="14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06" name="Rectangle 38">
              <a:extLst>
                <a:ext uri="{FF2B5EF4-FFF2-40B4-BE49-F238E27FC236}">
                  <a16:creationId xmlns:a16="http://schemas.microsoft.com/office/drawing/2014/main" id="{6045B1C0-78FC-164C-B012-572BFA38C440}"/>
                </a:ext>
              </a:extLst>
            </p:cNvPr>
            <p:cNvSpPr>
              <a:spLocks noChangeArrowheads="1"/>
            </p:cNvSpPr>
            <p:nvPr/>
          </p:nvSpPr>
          <p:spPr bwMode="auto">
            <a:xfrm>
              <a:off x="3696" y="3744"/>
              <a:ext cx="1104" cy="19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9607" name="Picture 39">
              <a:extLst>
                <a:ext uri="{FF2B5EF4-FFF2-40B4-BE49-F238E27FC236}">
                  <a16:creationId xmlns:a16="http://schemas.microsoft.com/office/drawing/2014/main" id="{EF8470F3-2AE2-9C47-AC17-9BDF832645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 y="0"/>
              <a:ext cx="2112" cy="1296"/>
            </a:xfrm>
            <a:prstGeom prst="rect">
              <a:avLst/>
            </a:prstGeom>
            <a:noFill/>
            <a:extLst>
              <a:ext uri="{909E8E84-426E-40DD-AFC4-6F175D3DCCD1}">
                <a14:hiddenFill xmlns:a14="http://schemas.microsoft.com/office/drawing/2010/main">
                  <a:solidFill>
                    <a:srgbClr val="FFFFFF"/>
                  </a:solidFill>
                </a14:hiddenFill>
              </a:ext>
            </a:extLst>
          </p:spPr>
        </p:pic>
        <p:grpSp>
          <p:nvGrpSpPr>
            <p:cNvPr id="109608" name="Group 40">
              <a:extLst>
                <a:ext uri="{FF2B5EF4-FFF2-40B4-BE49-F238E27FC236}">
                  <a16:creationId xmlns:a16="http://schemas.microsoft.com/office/drawing/2014/main" id="{593A011F-AC14-C440-83C1-D76B3E246642}"/>
                </a:ext>
              </a:extLst>
            </p:cNvPr>
            <p:cNvGrpSpPr>
              <a:grpSpLocks/>
            </p:cNvGrpSpPr>
            <p:nvPr/>
          </p:nvGrpSpPr>
          <p:grpSpPr bwMode="auto">
            <a:xfrm>
              <a:off x="3504" y="0"/>
              <a:ext cx="2256" cy="3936"/>
              <a:chOff x="3504" y="0"/>
              <a:chExt cx="2256" cy="3936"/>
            </a:xfrm>
          </p:grpSpPr>
          <p:sp>
            <p:nvSpPr>
              <p:cNvPr id="109609" name="Line 41">
                <a:extLst>
                  <a:ext uri="{FF2B5EF4-FFF2-40B4-BE49-F238E27FC236}">
                    <a16:creationId xmlns:a16="http://schemas.microsoft.com/office/drawing/2014/main" id="{235DDBE2-526B-0945-971D-6668C103DC06}"/>
                  </a:ext>
                </a:extLst>
              </p:cNvPr>
              <p:cNvSpPr>
                <a:spLocks noChangeShapeType="1"/>
              </p:cNvSpPr>
              <p:nvPr/>
            </p:nvSpPr>
            <p:spPr bwMode="auto">
              <a:xfrm>
                <a:off x="5760" y="0"/>
                <a:ext cx="0" cy="129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10" name="Line 42">
                <a:extLst>
                  <a:ext uri="{FF2B5EF4-FFF2-40B4-BE49-F238E27FC236}">
                    <a16:creationId xmlns:a16="http://schemas.microsoft.com/office/drawing/2014/main" id="{EA98BD1E-F3E7-2046-876D-0860ED06994C}"/>
                  </a:ext>
                </a:extLst>
              </p:cNvPr>
              <p:cNvSpPr>
                <a:spLocks noChangeShapeType="1"/>
              </p:cNvSpPr>
              <p:nvPr/>
            </p:nvSpPr>
            <p:spPr bwMode="auto">
              <a:xfrm>
                <a:off x="3648" y="0"/>
                <a:ext cx="211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11" name="Line 43">
                <a:extLst>
                  <a:ext uri="{FF2B5EF4-FFF2-40B4-BE49-F238E27FC236}">
                    <a16:creationId xmlns:a16="http://schemas.microsoft.com/office/drawing/2014/main" id="{F66E046E-B3FB-F04A-9A71-0DBB6BF5BDCE}"/>
                  </a:ext>
                </a:extLst>
              </p:cNvPr>
              <p:cNvSpPr>
                <a:spLocks noChangeShapeType="1"/>
              </p:cNvSpPr>
              <p:nvPr/>
            </p:nvSpPr>
            <p:spPr bwMode="auto">
              <a:xfrm flipH="1">
                <a:off x="4848" y="1296"/>
                <a:ext cx="912" cy="129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9612" name="Group 44">
                <a:extLst>
                  <a:ext uri="{FF2B5EF4-FFF2-40B4-BE49-F238E27FC236}">
                    <a16:creationId xmlns:a16="http://schemas.microsoft.com/office/drawing/2014/main" id="{9AEA3F46-6E07-9148-B9FA-4C7C80C87EB4}"/>
                  </a:ext>
                </a:extLst>
              </p:cNvPr>
              <p:cNvGrpSpPr>
                <a:grpSpLocks/>
              </p:cNvGrpSpPr>
              <p:nvPr/>
            </p:nvGrpSpPr>
            <p:grpSpPr bwMode="auto">
              <a:xfrm>
                <a:off x="3504" y="0"/>
                <a:ext cx="1344" cy="3936"/>
                <a:chOff x="3504" y="0"/>
                <a:chExt cx="1344" cy="3936"/>
              </a:xfrm>
            </p:grpSpPr>
            <p:sp>
              <p:nvSpPr>
                <p:cNvPr id="109613" name="Line 45">
                  <a:extLst>
                    <a:ext uri="{FF2B5EF4-FFF2-40B4-BE49-F238E27FC236}">
                      <a16:creationId xmlns:a16="http://schemas.microsoft.com/office/drawing/2014/main" id="{70FA3260-2E73-5544-91D5-187F92A6E901}"/>
                    </a:ext>
                  </a:extLst>
                </p:cNvPr>
                <p:cNvSpPr>
                  <a:spLocks noChangeShapeType="1"/>
                </p:cNvSpPr>
                <p:nvPr/>
              </p:nvSpPr>
              <p:spPr bwMode="auto">
                <a:xfrm>
                  <a:off x="3648" y="0"/>
                  <a:ext cx="0" cy="129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14" name="Line 46">
                  <a:extLst>
                    <a:ext uri="{FF2B5EF4-FFF2-40B4-BE49-F238E27FC236}">
                      <a16:creationId xmlns:a16="http://schemas.microsoft.com/office/drawing/2014/main" id="{BFC8CD75-AC29-2B4D-8F24-C5AB66D449E6}"/>
                    </a:ext>
                  </a:extLst>
                </p:cNvPr>
                <p:cNvSpPr>
                  <a:spLocks noChangeShapeType="1"/>
                </p:cNvSpPr>
                <p:nvPr/>
              </p:nvSpPr>
              <p:spPr bwMode="auto">
                <a:xfrm flipH="1">
                  <a:off x="3504" y="1296"/>
                  <a:ext cx="144" cy="52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15" name="Line 47">
                  <a:extLst>
                    <a:ext uri="{FF2B5EF4-FFF2-40B4-BE49-F238E27FC236}">
                      <a16:creationId xmlns:a16="http://schemas.microsoft.com/office/drawing/2014/main" id="{D0D60982-EDD2-944F-B301-19F62A32A1D0}"/>
                    </a:ext>
                  </a:extLst>
                </p:cNvPr>
                <p:cNvSpPr>
                  <a:spLocks noChangeShapeType="1"/>
                </p:cNvSpPr>
                <p:nvPr/>
              </p:nvSpPr>
              <p:spPr bwMode="auto">
                <a:xfrm>
                  <a:off x="3504" y="1824"/>
                  <a:ext cx="0" cy="211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16" name="Line 48">
                  <a:extLst>
                    <a:ext uri="{FF2B5EF4-FFF2-40B4-BE49-F238E27FC236}">
                      <a16:creationId xmlns:a16="http://schemas.microsoft.com/office/drawing/2014/main" id="{AFA2F4B0-30CA-E840-84CE-09D60D1D42E8}"/>
                    </a:ext>
                  </a:extLst>
                </p:cNvPr>
                <p:cNvSpPr>
                  <a:spLocks noChangeShapeType="1"/>
                </p:cNvSpPr>
                <p:nvPr/>
              </p:nvSpPr>
              <p:spPr bwMode="auto">
                <a:xfrm>
                  <a:off x="4848" y="2592"/>
                  <a:ext cx="0" cy="13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17" name="Line 49">
                  <a:extLst>
                    <a:ext uri="{FF2B5EF4-FFF2-40B4-BE49-F238E27FC236}">
                      <a16:creationId xmlns:a16="http://schemas.microsoft.com/office/drawing/2014/main" id="{8DB05CFD-1D03-B643-B37D-5DDBF18DEB6E}"/>
                    </a:ext>
                  </a:extLst>
                </p:cNvPr>
                <p:cNvSpPr>
                  <a:spLocks noChangeShapeType="1"/>
                </p:cNvSpPr>
                <p:nvPr/>
              </p:nvSpPr>
              <p:spPr bwMode="auto">
                <a:xfrm flipH="1">
                  <a:off x="3504" y="3936"/>
                  <a:ext cx="1344"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09618" name="Group 50">
            <a:extLst>
              <a:ext uri="{FF2B5EF4-FFF2-40B4-BE49-F238E27FC236}">
                <a16:creationId xmlns:a16="http://schemas.microsoft.com/office/drawing/2014/main" id="{69766EEB-713E-2A47-BBF5-1CA8A6224F61}"/>
              </a:ext>
            </a:extLst>
          </p:cNvPr>
          <p:cNvGrpSpPr>
            <a:grpSpLocks/>
          </p:cNvGrpSpPr>
          <p:nvPr/>
        </p:nvGrpSpPr>
        <p:grpSpPr bwMode="auto">
          <a:xfrm>
            <a:off x="0" y="0"/>
            <a:ext cx="3505202" cy="6248400"/>
            <a:chOff x="0" y="0"/>
            <a:chExt cx="2208" cy="3936"/>
          </a:xfrm>
        </p:grpSpPr>
        <p:pic>
          <p:nvPicPr>
            <p:cNvPr id="109619" name="Picture 51" descr="25906">
              <a:extLst>
                <a:ext uri="{FF2B5EF4-FFF2-40B4-BE49-F238E27FC236}">
                  <a16:creationId xmlns:a16="http://schemas.microsoft.com/office/drawing/2014/main" id="{9DE7A981-58DD-0147-84A4-C5106E5BD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20" cy="1296"/>
            </a:xfrm>
            <a:prstGeom prst="rect">
              <a:avLst/>
            </a:prstGeom>
            <a:noFill/>
            <a:extLst>
              <a:ext uri="{909E8E84-426E-40DD-AFC4-6F175D3DCCD1}">
                <a14:hiddenFill xmlns:a14="http://schemas.microsoft.com/office/drawing/2010/main">
                  <a:solidFill>
                    <a:srgbClr val="FFFFFF"/>
                  </a:solidFill>
                </a14:hiddenFill>
              </a:ext>
            </a:extLst>
          </p:spPr>
        </p:pic>
        <p:pic>
          <p:nvPicPr>
            <p:cNvPr id="109620" name="Picture 52">
              <a:extLst>
                <a:ext uri="{FF2B5EF4-FFF2-40B4-BE49-F238E27FC236}">
                  <a16:creationId xmlns:a16="http://schemas.microsoft.com/office/drawing/2014/main" id="{E4C2B3DD-5341-6945-AD14-FFA14616B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1584"/>
              <a:ext cx="1330" cy="2160"/>
            </a:xfrm>
            <a:prstGeom prst="rect">
              <a:avLst/>
            </a:prstGeom>
            <a:noFill/>
            <a:extLst>
              <a:ext uri="{909E8E84-426E-40DD-AFC4-6F175D3DCCD1}">
                <a14:hiddenFill xmlns:a14="http://schemas.microsoft.com/office/drawing/2010/main">
                  <a:solidFill>
                    <a:srgbClr val="FFFFFF"/>
                  </a:solidFill>
                </a14:hiddenFill>
              </a:ext>
            </a:extLst>
          </p:spPr>
        </p:pic>
        <p:sp>
          <p:nvSpPr>
            <p:cNvPr id="109621" name="AutoShape 53">
              <a:extLst>
                <a:ext uri="{FF2B5EF4-FFF2-40B4-BE49-F238E27FC236}">
                  <a16:creationId xmlns:a16="http://schemas.microsoft.com/office/drawing/2014/main" id="{88FD395D-BCE5-AF4F-A4E3-655D8160CF3F}"/>
                </a:ext>
              </a:extLst>
            </p:cNvPr>
            <p:cNvSpPr>
              <a:spLocks noChangeArrowheads="1"/>
            </p:cNvSpPr>
            <p:nvPr/>
          </p:nvSpPr>
          <p:spPr bwMode="auto">
            <a:xfrm rot="10800000">
              <a:off x="0" y="1296"/>
              <a:ext cx="720" cy="1392"/>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22" name="Rectangle 54">
              <a:extLst>
                <a:ext uri="{FF2B5EF4-FFF2-40B4-BE49-F238E27FC236}">
                  <a16:creationId xmlns:a16="http://schemas.microsoft.com/office/drawing/2014/main" id="{7399192E-3547-844D-8C83-6F6E40EBDE3A}"/>
                </a:ext>
              </a:extLst>
            </p:cNvPr>
            <p:cNvSpPr>
              <a:spLocks noChangeArrowheads="1"/>
            </p:cNvSpPr>
            <p:nvPr/>
          </p:nvSpPr>
          <p:spPr bwMode="auto">
            <a:xfrm>
              <a:off x="672" y="1296"/>
              <a:ext cx="124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23" name="AutoShape 55">
              <a:extLst>
                <a:ext uri="{FF2B5EF4-FFF2-40B4-BE49-F238E27FC236}">
                  <a16:creationId xmlns:a16="http://schemas.microsoft.com/office/drawing/2014/main" id="{6878EC3B-300A-7340-9007-C98EF3FE1713}"/>
                </a:ext>
              </a:extLst>
            </p:cNvPr>
            <p:cNvSpPr>
              <a:spLocks noChangeArrowheads="1"/>
            </p:cNvSpPr>
            <p:nvPr/>
          </p:nvSpPr>
          <p:spPr bwMode="auto">
            <a:xfrm rot="743980">
              <a:off x="1876" y="1301"/>
              <a:ext cx="240" cy="336"/>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24" name="AutoShape 56">
              <a:extLst>
                <a:ext uri="{FF2B5EF4-FFF2-40B4-BE49-F238E27FC236}">
                  <a16:creationId xmlns:a16="http://schemas.microsoft.com/office/drawing/2014/main" id="{49DBB847-8179-EE4E-92C9-E56269536D4D}"/>
                </a:ext>
              </a:extLst>
            </p:cNvPr>
            <p:cNvSpPr>
              <a:spLocks noChangeArrowheads="1"/>
            </p:cNvSpPr>
            <p:nvPr/>
          </p:nvSpPr>
          <p:spPr bwMode="auto">
            <a:xfrm rot="575588">
              <a:off x="2016" y="1628"/>
              <a:ext cx="192" cy="288"/>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25" name="Rectangle 57">
              <a:extLst>
                <a:ext uri="{FF2B5EF4-FFF2-40B4-BE49-F238E27FC236}">
                  <a16:creationId xmlns:a16="http://schemas.microsoft.com/office/drawing/2014/main" id="{02211BB8-8C0D-0C4F-AE36-F3F1FC935B9D}"/>
                </a:ext>
              </a:extLst>
            </p:cNvPr>
            <p:cNvSpPr>
              <a:spLocks noChangeArrowheads="1"/>
            </p:cNvSpPr>
            <p:nvPr/>
          </p:nvSpPr>
          <p:spPr bwMode="auto">
            <a:xfrm>
              <a:off x="2016" y="1872"/>
              <a:ext cx="144"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26" name="Rectangle 58">
              <a:extLst>
                <a:ext uri="{FF2B5EF4-FFF2-40B4-BE49-F238E27FC236}">
                  <a16:creationId xmlns:a16="http://schemas.microsoft.com/office/drawing/2014/main" id="{DD4363B5-A281-2A4C-A1CB-81DE9954DFBE}"/>
                </a:ext>
              </a:extLst>
            </p:cNvPr>
            <p:cNvSpPr>
              <a:spLocks noChangeArrowheads="1"/>
            </p:cNvSpPr>
            <p:nvPr/>
          </p:nvSpPr>
          <p:spPr bwMode="auto">
            <a:xfrm>
              <a:off x="672" y="3744"/>
              <a:ext cx="139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27" name="Rectangle 59">
              <a:extLst>
                <a:ext uri="{FF2B5EF4-FFF2-40B4-BE49-F238E27FC236}">
                  <a16:creationId xmlns:a16="http://schemas.microsoft.com/office/drawing/2014/main" id="{DACAEB02-60DC-DC4B-BD5A-FC0147B27695}"/>
                </a:ext>
              </a:extLst>
            </p:cNvPr>
            <p:cNvSpPr>
              <a:spLocks noChangeArrowheads="1"/>
            </p:cNvSpPr>
            <p:nvPr/>
          </p:nvSpPr>
          <p:spPr bwMode="auto">
            <a:xfrm>
              <a:off x="672" y="2592"/>
              <a:ext cx="96" cy="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9628" name="Group 60">
              <a:extLst>
                <a:ext uri="{FF2B5EF4-FFF2-40B4-BE49-F238E27FC236}">
                  <a16:creationId xmlns:a16="http://schemas.microsoft.com/office/drawing/2014/main" id="{816F5ECB-3408-8644-9411-1D1E59C55B6B}"/>
                </a:ext>
              </a:extLst>
            </p:cNvPr>
            <p:cNvGrpSpPr>
              <a:grpSpLocks/>
            </p:cNvGrpSpPr>
            <p:nvPr/>
          </p:nvGrpSpPr>
          <p:grpSpPr bwMode="auto">
            <a:xfrm>
              <a:off x="0" y="0"/>
              <a:ext cx="2160" cy="3936"/>
              <a:chOff x="0" y="0"/>
              <a:chExt cx="2160" cy="3936"/>
            </a:xfrm>
          </p:grpSpPr>
          <p:sp>
            <p:nvSpPr>
              <p:cNvPr id="109629" name="Line 61">
                <a:extLst>
                  <a:ext uri="{FF2B5EF4-FFF2-40B4-BE49-F238E27FC236}">
                    <a16:creationId xmlns:a16="http://schemas.microsoft.com/office/drawing/2014/main" id="{EE8AF634-6FDA-C645-AC5E-772B863841DA}"/>
                  </a:ext>
                </a:extLst>
              </p:cNvPr>
              <p:cNvSpPr>
                <a:spLocks noChangeShapeType="1"/>
              </p:cNvSpPr>
              <p:nvPr/>
            </p:nvSpPr>
            <p:spPr bwMode="auto">
              <a:xfrm>
                <a:off x="1920" y="0"/>
                <a:ext cx="0" cy="129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30" name="Line 62">
                <a:extLst>
                  <a:ext uri="{FF2B5EF4-FFF2-40B4-BE49-F238E27FC236}">
                    <a16:creationId xmlns:a16="http://schemas.microsoft.com/office/drawing/2014/main" id="{D89E758E-5F66-5D44-B88E-990233C5C58A}"/>
                  </a:ext>
                </a:extLst>
              </p:cNvPr>
              <p:cNvSpPr>
                <a:spLocks noChangeShapeType="1"/>
              </p:cNvSpPr>
              <p:nvPr/>
            </p:nvSpPr>
            <p:spPr bwMode="auto">
              <a:xfrm>
                <a:off x="12" y="0"/>
                <a:ext cx="0" cy="129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31" name="Line 63">
                <a:extLst>
                  <a:ext uri="{FF2B5EF4-FFF2-40B4-BE49-F238E27FC236}">
                    <a16:creationId xmlns:a16="http://schemas.microsoft.com/office/drawing/2014/main" id="{04D1C787-2570-3144-BD57-A0B812826F0D}"/>
                  </a:ext>
                </a:extLst>
              </p:cNvPr>
              <p:cNvSpPr>
                <a:spLocks noChangeShapeType="1"/>
              </p:cNvSpPr>
              <p:nvPr/>
            </p:nvSpPr>
            <p:spPr bwMode="auto">
              <a:xfrm>
                <a:off x="0" y="8"/>
                <a:ext cx="192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32" name="Line 64">
                <a:extLst>
                  <a:ext uri="{FF2B5EF4-FFF2-40B4-BE49-F238E27FC236}">
                    <a16:creationId xmlns:a16="http://schemas.microsoft.com/office/drawing/2014/main" id="{DB9326DE-9CD2-CC42-82C8-C306FD263AC7}"/>
                  </a:ext>
                </a:extLst>
              </p:cNvPr>
              <p:cNvSpPr>
                <a:spLocks noChangeShapeType="1"/>
              </p:cNvSpPr>
              <p:nvPr/>
            </p:nvSpPr>
            <p:spPr bwMode="auto">
              <a:xfrm>
                <a:off x="1920" y="1296"/>
                <a:ext cx="240" cy="52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33" name="Line 65">
                <a:extLst>
                  <a:ext uri="{FF2B5EF4-FFF2-40B4-BE49-F238E27FC236}">
                    <a16:creationId xmlns:a16="http://schemas.microsoft.com/office/drawing/2014/main" id="{1A375E6E-3AF7-CE4C-AB29-32FF3E31164F}"/>
                  </a:ext>
                </a:extLst>
              </p:cNvPr>
              <p:cNvSpPr>
                <a:spLocks noChangeShapeType="1"/>
              </p:cNvSpPr>
              <p:nvPr/>
            </p:nvSpPr>
            <p:spPr bwMode="auto">
              <a:xfrm>
                <a:off x="0" y="1296"/>
                <a:ext cx="672" cy="13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34" name="Line 66">
                <a:extLst>
                  <a:ext uri="{FF2B5EF4-FFF2-40B4-BE49-F238E27FC236}">
                    <a16:creationId xmlns:a16="http://schemas.microsoft.com/office/drawing/2014/main" id="{AEB518AB-8835-3443-96BE-DC469D78E8E4}"/>
                  </a:ext>
                </a:extLst>
              </p:cNvPr>
              <p:cNvSpPr>
                <a:spLocks noChangeShapeType="1"/>
              </p:cNvSpPr>
              <p:nvPr/>
            </p:nvSpPr>
            <p:spPr bwMode="auto">
              <a:xfrm>
                <a:off x="2160" y="1824"/>
                <a:ext cx="0" cy="211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35" name="Line 67">
                <a:extLst>
                  <a:ext uri="{FF2B5EF4-FFF2-40B4-BE49-F238E27FC236}">
                    <a16:creationId xmlns:a16="http://schemas.microsoft.com/office/drawing/2014/main" id="{80E79D66-1336-8C48-BBC2-8D204FD34163}"/>
                  </a:ext>
                </a:extLst>
              </p:cNvPr>
              <p:cNvSpPr>
                <a:spLocks noChangeShapeType="1"/>
              </p:cNvSpPr>
              <p:nvPr/>
            </p:nvSpPr>
            <p:spPr bwMode="auto">
              <a:xfrm>
                <a:off x="672" y="2640"/>
                <a:ext cx="0" cy="129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36" name="Line 68">
                <a:extLst>
                  <a:ext uri="{FF2B5EF4-FFF2-40B4-BE49-F238E27FC236}">
                    <a16:creationId xmlns:a16="http://schemas.microsoft.com/office/drawing/2014/main" id="{4BE4AAB3-B643-BC4B-82E0-47018865EE24}"/>
                  </a:ext>
                </a:extLst>
              </p:cNvPr>
              <p:cNvSpPr>
                <a:spLocks noChangeShapeType="1"/>
              </p:cNvSpPr>
              <p:nvPr/>
            </p:nvSpPr>
            <p:spPr bwMode="auto">
              <a:xfrm flipH="1">
                <a:off x="672" y="3936"/>
                <a:ext cx="1488"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9637" name="Text Box 69">
              <a:extLst>
                <a:ext uri="{FF2B5EF4-FFF2-40B4-BE49-F238E27FC236}">
                  <a16:creationId xmlns:a16="http://schemas.microsoft.com/office/drawing/2014/main" id="{0C499125-F46A-0F4F-BAAE-E3B01E543785}"/>
                </a:ext>
              </a:extLst>
            </p:cNvPr>
            <p:cNvSpPr txBox="1">
              <a:spLocks noChangeArrowheads="1"/>
            </p:cNvSpPr>
            <p:nvPr/>
          </p:nvSpPr>
          <p:spPr bwMode="auto">
            <a:xfrm>
              <a:off x="727" y="3675"/>
              <a:ext cx="136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b="1" dirty="0"/>
                <a:t>Figure above from:</a:t>
              </a:r>
            </a:p>
            <a:p>
              <a:r>
                <a:rPr lang="en-US" altLang="en-US" sz="900" b="1" dirty="0" err="1"/>
                <a:t>Corbetta</a:t>
              </a:r>
              <a:r>
                <a:rPr lang="en-US" altLang="en-US" sz="900" b="1" i="1" dirty="0"/>
                <a:t> et al. Neuron</a:t>
              </a:r>
              <a:r>
                <a:rPr lang="en-US" altLang="en-US" sz="900" b="1" dirty="0"/>
                <a:t> (58) 306-324, 2008</a:t>
              </a:r>
            </a:p>
          </p:txBody>
        </p:sp>
      </p:grpSp>
      <p:sp>
        <p:nvSpPr>
          <p:cNvPr id="109638" name="Oval 70">
            <a:extLst>
              <a:ext uri="{FF2B5EF4-FFF2-40B4-BE49-F238E27FC236}">
                <a16:creationId xmlns:a16="http://schemas.microsoft.com/office/drawing/2014/main" id="{9BA4C220-8816-EA4D-94C0-280D0FCF171F}"/>
              </a:ext>
            </a:extLst>
          </p:cNvPr>
          <p:cNvSpPr>
            <a:spLocks noChangeArrowheads="1"/>
          </p:cNvSpPr>
          <p:nvPr/>
        </p:nvSpPr>
        <p:spPr bwMode="auto">
          <a:xfrm>
            <a:off x="304800" y="0"/>
            <a:ext cx="685800" cy="7620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39" name="Oval 71">
            <a:extLst>
              <a:ext uri="{FF2B5EF4-FFF2-40B4-BE49-F238E27FC236}">
                <a16:creationId xmlns:a16="http://schemas.microsoft.com/office/drawing/2014/main" id="{FE5EF68D-6596-C546-B701-EB2A95CABC61}"/>
              </a:ext>
            </a:extLst>
          </p:cNvPr>
          <p:cNvSpPr>
            <a:spLocks noChangeArrowheads="1"/>
          </p:cNvSpPr>
          <p:nvPr/>
        </p:nvSpPr>
        <p:spPr bwMode="auto">
          <a:xfrm>
            <a:off x="4038600" y="0"/>
            <a:ext cx="685800" cy="7620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40" name="Text Box 72">
            <a:extLst>
              <a:ext uri="{FF2B5EF4-FFF2-40B4-BE49-F238E27FC236}">
                <a16:creationId xmlns:a16="http://schemas.microsoft.com/office/drawing/2014/main" id="{AD52E1A8-F3A5-F343-BE1F-7EDDD5635A97}"/>
              </a:ext>
            </a:extLst>
          </p:cNvPr>
          <p:cNvSpPr txBox="1">
            <a:spLocks noChangeArrowheads="1"/>
          </p:cNvSpPr>
          <p:nvPr/>
        </p:nvSpPr>
        <p:spPr bwMode="auto">
          <a:xfrm>
            <a:off x="1588269" y="2160588"/>
            <a:ext cx="57769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a:solidFill>
                  <a:schemeClr val="bg1"/>
                </a:solidFill>
              </a:rPr>
              <a:t>How does the rTPJ play into</a:t>
            </a:r>
          </a:p>
          <a:p>
            <a:pPr algn="ctr"/>
            <a:r>
              <a:rPr lang="en-US" altLang="en-US" sz="3200" b="1">
                <a:solidFill>
                  <a:schemeClr val="bg1"/>
                </a:solidFill>
              </a:rPr>
              <a:t>the operator’s attentional shifts?</a:t>
            </a:r>
          </a:p>
        </p:txBody>
      </p:sp>
    </p:spTree>
    <p:extLst>
      <p:ext uri="{BB962C8B-B14F-4D97-AF65-F5344CB8AC3E}">
        <p14:creationId xmlns:p14="http://schemas.microsoft.com/office/powerpoint/2010/main" val="2709860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964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96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6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5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63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9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F19FB8F6-A44D-CD4F-AC8D-B78506E7C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143000"/>
            <a:ext cx="5707063" cy="5124450"/>
          </a:xfrm>
          <a:prstGeom prst="rect">
            <a:avLst/>
          </a:prstGeom>
          <a:noFill/>
          <a:extLst>
            <a:ext uri="{909E8E84-426E-40DD-AFC4-6F175D3DCCD1}">
              <a14:hiddenFill xmlns:a14="http://schemas.microsoft.com/office/drawing/2010/main">
                <a:solidFill>
                  <a:srgbClr val="FFFFFF"/>
                </a:solidFill>
              </a14:hiddenFill>
            </a:ext>
          </a:extLst>
        </p:spPr>
      </p:pic>
      <p:sp>
        <p:nvSpPr>
          <p:cNvPr id="110595" name="Text Box 3">
            <a:extLst>
              <a:ext uri="{FF2B5EF4-FFF2-40B4-BE49-F238E27FC236}">
                <a16:creationId xmlns:a16="http://schemas.microsoft.com/office/drawing/2014/main" id="{88AF19E1-5EFD-884E-B76C-301DD0B758F7}"/>
              </a:ext>
            </a:extLst>
          </p:cNvPr>
          <p:cNvSpPr txBox="1">
            <a:spLocks noChangeArrowheads="1"/>
          </p:cNvSpPr>
          <p:nvPr/>
        </p:nvSpPr>
        <p:spPr bwMode="auto">
          <a:xfrm>
            <a:off x="3886201" y="6553201"/>
            <a:ext cx="46857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1"/>
                </a:solidFill>
              </a:rPr>
              <a:t>Corbetta M, Patel G, Shulman GL, </a:t>
            </a:r>
            <a:r>
              <a:rPr lang="en-US" altLang="en-US" sz="1400" b="1" i="1">
                <a:solidFill>
                  <a:schemeClr val="bg1"/>
                </a:solidFill>
              </a:rPr>
              <a:t>Neuron</a:t>
            </a:r>
            <a:r>
              <a:rPr lang="en-US" altLang="en-US" sz="1400" b="1">
                <a:solidFill>
                  <a:schemeClr val="bg1"/>
                </a:solidFill>
              </a:rPr>
              <a:t> (58) 306-324, 2008</a:t>
            </a:r>
          </a:p>
        </p:txBody>
      </p:sp>
      <p:grpSp>
        <p:nvGrpSpPr>
          <p:cNvPr id="110596" name="Group 4">
            <a:extLst>
              <a:ext uri="{FF2B5EF4-FFF2-40B4-BE49-F238E27FC236}">
                <a16:creationId xmlns:a16="http://schemas.microsoft.com/office/drawing/2014/main" id="{C0D6047C-CD2A-7647-8201-9C4C66376CEF}"/>
              </a:ext>
            </a:extLst>
          </p:cNvPr>
          <p:cNvGrpSpPr>
            <a:grpSpLocks/>
          </p:cNvGrpSpPr>
          <p:nvPr/>
        </p:nvGrpSpPr>
        <p:grpSpPr bwMode="auto">
          <a:xfrm>
            <a:off x="381000" y="4953000"/>
            <a:ext cx="3810000" cy="1295400"/>
            <a:chOff x="240" y="3120"/>
            <a:chExt cx="2400" cy="816"/>
          </a:xfrm>
        </p:grpSpPr>
        <p:sp>
          <p:nvSpPr>
            <p:cNvPr id="110597" name="AutoShape 5">
              <a:extLst>
                <a:ext uri="{FF2B5EF4-FFF2-40B4-BE49-F238E27FC236}">
                  <a16:creationId xmlns:a16="http://schemas.microsoft.com/office/drawing/2014/main" id="{17289EB0-E600-5542-BA2F-443A5B9F4A16}"/>
                </a:ext>
              </a:extLst>
            </p:cNvPr>
            <p:cNvSpPr>
              <a:spLocks noChangeArrowheads="1"/>
            </p:cNvSpPr>
            <p:nvPr/>
          </p:nvSpPr>
          <p:spPr bwMode="auto">
            <a:xfrm>
              <a:off x="1440" y="3648"/>
              <a:ext cx="1200" cy="288"/>
            </a:xfrm>
            <a:prstGeom prst="roundRect">
              <a:avLst>
                <a:gd name="adj" fmla="val 16667"/>
              </a:avLst>
            </a:prstGeom>
            <a:noFill/>
            <a:ln w="28575">
              <a:solidFill>
                <a:srgbClr val="98A16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98" name="Line 6">
              <a:extLst>
                <a:ext uri="{FF2B5EF4-FFF2-40B4-BE49-F238E27FC236}">
                  <a16:creationId xmlns:a16="http://schemas.microsoft.com/office/drawing/2014/main" id="{48ED80CB-8100-CC42-A0CE-AB2D3589AFBB}"/>
                </a:ext>
              </a:extLst>
            </p:cNvPr>
            <p:cNvSpPr>
              <a:spLocks noChangeShapeType="1"/>
            </p:cNvSpPr>
            <p:nvPr/>
          </p:nvSpPr>
          <p:spPr bwMode="auto">
            <a:xfrm flipH="1" flipV="1">
              <a:off x="960" y="3456"/>
              <a:ext cx="480" cy="336"/>
            </a:xfrm>
            <a:prstGeom prst="line">
              <a:avLst/>
            </a:prstGeom>
            <a:noFill/>
            <a:ln w="38100">
              <a:solidFill>
                <a:srgbClr val="98A1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599" name="Text Box 7">
              <a:extLst>
                <a:ext uri="{FF2B5EF4-FFF2-40B4-BE49-F238E27FC236}">
                  <a16:creationId xmlns:a16="http://schemas.microsoft.com/office/drawing/2014/main" id="{948EFF06-80FD-9C4F-BDDE-DFF00F209C66}"/>
                </a:ext>
              </a:extLst>
            </p:cNvPr>
            <p:cNvSpPr txBox="1">
              <a:spLocks noChangeArrowheads="1"/>
            </p:cNvSpPr>
            <p:nvPr/>
          </p:nvSpPr>
          <p:spPr bwMode="auto">
            <a:xfrm>
              <a:off x="240" y="3120"/>
              <a:ext cx="688"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8A16B"/>
                  </a:solidFill>
                </a:rPr>
                <a:t>Internal</a:t>
              </a:r>
            </a:p>
            <a:p>
              <a:r>
                <a:rPr lang="en-US" altLang="en-US" b="1">
                  <a:solidFill>
                    <a:srgbClr val="98A16B"/>
                  </a:solidFill>
                </a:rPr>
                <a:t>Attention</a:t>
              </a:r>
            </a:p>
            <a:p>
              <a:r>
                <a:rPr lang="en-US" altLang="en-US" b="1">
                  <a:solidFill>
                    <a:srgbClr val="98A16B"/>
                  </a:solidFill>
                </a:rPr>
                <a:t>Network</a:t>
              </a:r>
            </a:p>
          </p:txBody>
        </p:sp>
      </p:grpSp>
      <p:grpSp>
        <p:nvGrpSpPr>
          <p:cNvPr id="110600" name="Group 8">
            <a:extLst>
              <a:ext uri="{FF2B5EF4-FFF2-40B4-BE49-F238E27FC236}">
                <a16:creationId xmlns:a16="http://schemas.microsoft.com/office/drawing/2014/main" id="{9F16970B-1E67-0441-9C6F-9E6E45C6C0EF}"/>
              </a:ext>
            </a:extLst>
          </p:cNvPr>
          <p:cNvGrpSpPr>
            <a:grpSpLocks/>
          </p:cNvGrpSpPr>
          <p:nvPr/>
        </p:nvGrpSpPr>
        <p:grpSpPr bwMode="auto">
          <a:xfrm>
            <a:off x="4267201" y="5029200"/>
            <a:ext cx="4064001" cy="1219200"/>
            <a:chOff x="2688" y="3168"/>
            <a:chExt cx="2560" cy="768"/>
          </a:xfrm>
        </p:grpSpPr>
        <p:sp>
          <p:nvSpPr>
            <p:cNvPr id="110601" name="AutoShape 9">
              <a:extLst>
                <a:ext uri="{FF2B5EF4-FFF2-40B4-BE49-F238E27FC236}">
                  <a16:creationId xmlns:a16="http://schemas.microsoft.com/office/drawing/2014/main" id="{3E5680C1-D8DE-C84C-AE30-BC93822026A5}"/>
                </a:ext>
              </a:extLst>
            </p:cNvPr>
            <p:cNvSpPr>
              <a:spLocks noChangeArrowheads="1"/>
            </p:cNvSpPr>
            <p:nvPr/>
          </p:nvSpPr>
          <p:spPr bwMode="auto">
            <a:xfrm>
              <a:off x="2688" y="3648"/>
              <a:ext cx="1344" cy="288"/>
            </a:xfrm>
            <a:prstGeom prst="roundRect">
              <a:avLst>
                <a:gd name="adj" fmla="val 16667"/>
              </a:avLst>
            </a:prstGeom>
            <a:noFill/>
            <a:ln w="38100">
              <a:solidFill>
                <a:srgbClr val="008B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2" name="Line 10">
              <a:extLst>
                <a:ext uri="{FF2B5EF4-FFF2-40B4-BE49-F238E27FC236}">
                  <a16:creationId xmlns:a16="http://schemas.microsoft.com/office/drawing/2014/main" id="{52A9DCDD-481A-A048-BF7A-F3A46A4A02B9}"/>
                </a:ext>
              </a:extLst>
            </p:cNvPr>
            <p:cNvSpPr>
              <a:spLocks noChangeShapeType="1"/>
            </p:cNvSpPr>
            <p:nvPr/>
          </p:nvSpPr>
          <p:spPr bwMode="auto">
            <a:xfrm flipV="1">
              <a:off x="4032" y="3504"/>
              <a:ext cx="480" cy="288"/>
            </a:xfrm>
            <a:prstGeom prst="line">
              <a:avLst/>
            </a:prstGeom>
            <a:noFill/>
            <a:ln w="57150">
              <a:solidFill>
                <a:srgbClr val="008BB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3" name="Text Box 11">
              <a:extLst>
                <a:ext uri="{FF2B5EF4-FFF2-40B4-BE49-F238E27FC236}">
                  <a16:creationId xmlns:a16="http://schemas.microsoft.com/office/drawing/2014/main" id="{6A740D9E-54B7-264F-86D3-D4188E6F29C6}"/>
                </a:ext>
              </a:extLst>
            </p:cNvPr>
            <p:cNvSpPr txBox="1">
              <a:spLocks noChangeArrowheads="1"/>
            </p:cNvSpPr>
            <p:nvPr/>
          </p:nvSpPr>
          <p:spPr bwMode="auto">
            <a:xfrm>
              <a:off x="4560" y="3168"/>
              <a:ext cx="688"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99CC"/>
                  </a:solidFill>
                </a:rPr>
                <a:t>External</a:t>
              </a:r>
            </a:p>
            <a:p>
              <a:r>
                <a:rPr lang="en-US" altLang="en-US" b="1">
                  <a:solidFill>
                    <a:srgbClr val="0099CC"/>
                  </a:solidFill>
                </a:rPr>
                <a:t>Attention</a:t>
              </a:r>
            </a:p>
            <a:p>
              <a:r>
                <a:rPr lang="en-US" altLang="en-US" b="1">
                  <a:solidFill>
                    <a:srgbClr val="0099CC"/>
                  </a:solidFill>
                </a:rPr>
                <a:t>Network</a:t>
              </a:r>
            </a:p>
          </p:txBody>
        </p:sp>
      </p:grpSp>
      <p:grpSp>
        <p:nvGrpSpPr>
          <p:cNvPr id="110604" name="Group 12">
            <a:extLst>
              <a:ext uri="{FF2B5EF4-FFF2-40B4-BE49-F238E27FC236}">
                <a16:creationId xmlns:a16="http://schemas.microsoft.com/office/drawing/2014/main" id="{8F09D829-7FFC-F648-8D88-E429A0F53899}"/>
              </a:ext>
            </a:extLst>
          </p:cNvPr>
          <p:cNvGrpSpPr>
            <a:grpSpLocks/>
          </p:cNvGrpSpPr>
          <p:nvPr/>
        </p:nvGrpSpPr>
        <p:grpSpPr bwMode="auto">
          <a:xfrm>
            <a:off x="3886201" y="152402"/>
            <a:ext cx="4735512" cy="1744663"/>
            <a:chOff x="2448" y="96"/>
            <a:chExt cx="2983" cy="1099"/>
          </a:xfrm>
        </p:grpSpPr>
        <p:sp>
          <p:nvSpPr>
            <p:cNvPr id="110605" name="Text Box 13">
              <a:extLst>
                <a:ext uri="{FF2B5EF4-FFF2-40B4-BE49-F238E27FC236}">
                  <a16:creationId xmlns:a16="http://schemas.microsoft.com/office/drawing/2014/main" id="{17793D7B-C87E-BA49-BE9B-74C34D310FE4}"/>
                </a:ext>
              </a:extLst>
            </p:cNvPr>
            <p:cNvSpPr txBox="1">
              <a:spLocks noChangeArrowheads="1"/>
            </p:cNvSpPr>
            <p:nvPr/>
          </p:nvSpPr>
          <p:spPr bwMode="auto">
            <a:xfrm>
              <a:off x="4437" y="672"/>
              <a:ext cx="994"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a:solidFill>
                    <a:srgbClr val="0099CC"/>
                  </a:solidFill>
                </a:rPr>
                <a:t>External</a:t>
              </a:r>
            </a:p>
            <a:p>
              <a:pPr algn="ctr"/>
              <a:r>
                <a:rPr lang="en-US" altLang="en-US" sz="2400" b="1">
                  <a:solidFill>
                    <a:srgbClr val="0099CC"/>
                  </a:solidFill>
                </a:rPr>
                <a:t>Awareness</a:t>
              </a:r>
            </a:p>
          </p:txBody>
        </p:sp>
        <p:sp>
          <p:nvSpPr>
            <p:cNvPr id="110606" name="Text Box 14">
              <a:extLst>
                <a:ext uri="{FF2B5EF4-FFF2-40B4-BE49-F238E27FC236}">
                  <a16:creationId xmlns:a16="http://schemas.microsoft.com/office/drawing/2014/main" id="{896FB9E3-C1BB-7B47-95D0-18076972295F}"/>
                </a:ext>
              </a:extLst>
            </p:cNvPr>
            <p:cNvSpPr txBox="1">
              <a:spLocks noChangeArrowheads="1"/>
            </p:cNvSpPr>
            <p:nvPr/>
          </p:nvSpPr>
          <p:spPr bwMode="auto">
            <a:xfrm>
              <a:off x="2565" y="480"/>
              <a:ext cx="994"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a:solidFill>
                    <a:srgbClr val="98A16B"/>
                  </a:solidFill>
                </a:rPr>
                <a:t>Internal</a:t>
              </a:r>
            </a:p>
            <a:p>
              <a:pPr algn="ctr"/>
              <a:r>
                <a:rPr lang="en-US" altLang="en-US" sz="2400" b="1">
                  <a:solidFill>
                    <a:srgbClr val="98A16B"/>
                  </a:solidFill>
                </a:rPr>
                <a:t>Awareness</a:t>
              </a:r>
            </a:p>
          </p:txBody>
        </p:sp>
        <p:sp>
          <p:nvSpPr>
            <p:cNvPr id="110607" name="AutoShape 15">
              <a:extLst>
                <a:ext uri="{FF2B5EF4-FFF2-40B4-BE49-F238E27FC236}">
                  <a16:creationId xmlns:a16="http://schemas.microsoft.com/office/drawing/2014/main" id="{1CA713D7-E2D4-BC49-8514-1763563E7B93}"/>
                </a:ext>
              </a:extLst>
            </p:cNvPr>
            <p:cNvSpPr>
              <a:spLocks noChangeArrowheads="1"/>
            </p:cNvSpPr>
            <p:nvPr/>
          </p:nvSpPr>
          <p:spPr bwMode="auto">
            <a:xfrm>
              <a:off x="2976" y="336"/>
              <a:ext cx="2016" cy="384"/>
            </a:xfrm>
            <a:custGeom>
              <a:avLst/>
              <a:gdLst>
                <a:gd name="G0" fmla="+- 1548449 0 0"/>
                <a:gd name="G1" fmla="+- 11350191 0 0"/>
                <a:gd name="G2" fmla="+- 1548449 0 11350191"/>
                <a:gd name="G3" fmla="+- 10800 0 0"/>
                <a:gd name="G4" fmla="+- 0 0 1548449"/>
                <a:gd name="T0" fmla="*/ 360 256 1"/>
                <a:gd name="T1" fmla="*/ 0 256 1"/>
                <a:gd name="G5" fmla="+- G2 T0 T1"/>
                <a:gd name="G6" fmla="?: G2 G2 G5"/>
                <a:gd name="G7" fmla="+- 0 0 G6"/>
                <a:gd name="G8" fmla="+- 8560 0 0"/>
                <a:gd name="G9" fmla="+- 0 0 11350191"/>
                <a:gd name="G10" fmla="+- 8560 0 2700"/>
                <a:gd name="G11" fmla="cos G10 1548449"/>
                <a:gd name="G12" fmla="sin G10 1548449"/>
                <a:gd name="G13" fmla="cos 13500 1548449"/>
                <a:gd name="G14" fmla="sin 13500 1548449"/>
                <a:gd name="G15" fmla="+- G11 10800 0"/>
                <a:gd name="G16" fmla="+- G12 10800 0"/>
                <a:gd name="G17" fmla="+- G13 10800 0"/>
                <a:gd name="G18" fmla="+- G14 10800 0"/>
                <a:gd name="G19" fmla="*/ 8560 1 2"/>
                <a:gd name="G20" fmla="+- G19 5400 0"/>
                <a:gd name="G21" fmla="cos G20 1548449"/>
                <a:gd name="G22" fmla="sin G20 1548449"/>
                <a:gd name="G23" fmla="+- G21 10800 0"/>
                <a:gd name="G24" fmla="+- G12 G23 G22"/>
                <a:gd name="G25" fmla="+- G22 G23 G11"/>
                <a:gd name="G26" fmla="cos 10800 1548449"/>
                <a:gd name="G27" fmla="sin 10800 1548449"/>
                <a:gd name="G28" fmla="cos 8560 1548449"/>
                <a:gd name="G29" fmla="sin 8560 1548449"/>
                <a:gd name="G30" fmla="+- G26 10800 0"/>
                <a:gd name="G31" fmla="+- G27 10800 0"/>
                <a:gd name="G32" fmla="+- G28 10800 0"/>
                <a:gd name="G33" fmla="+- G29 10800 0"/>
                <a:gd name="G34" fmla="+- G19 5400 0"/>
                <a:gd name="G35" fmla="cos G34 11350191"/>
                <a:gd name="G36" fmla="sin G34 11350191"/>
                <a:gd name="G37" fmla="+/ 11350191 1548449 2"/>
                <a:gd name="T2" fmla="*/ 180 256 1"/>
                <a:gd name="T3" fmla="*/ 0 256 1"/>
                <a:gd name="G38" fmla="+- G37 T2 T3"/>
                <a:gd name="G39" fmla="?: G2 G37 G38"/>
                <a:gd name="G40" fmla="cos 10800 G39"/>
                <a:gd name="G41" fmla="sin 10800 G39"/>
                <a:gd name="G42" fmla="cos 8560 G39"/>
                <a:gd name="G43" fmla="sin 8560 G39"/>
                <a:gd name="G44" fmla="+- G40 10800 0"/>
                <a:gd name="G45" fmla="+- G41 10800 0"/>
                <a:gd name="G46" fmla="+- G42 10800 0"/>
                <a:gd name="G47" fmla="+- G43 10800 0"/>
                <a:gd name="G48" fmla="+- G35 10800 0"/>
                <a:gd name="G49" fmla="+- G36 10800 0"/>
                <a:gd name="T4" fmla="*/ 12379 w 21600"/>
                <a:gd name="T5" fmla="*/ 116 h 21600"/>
                <a:gd name="T6" fmla="*/ 1188 w 21600"/>
                <a:gd name="T7" fmla="*/ 11947 h 21600"/>
                <a:gd name="T8" fmla="*/ 12051 w 21600"/>
                <a:gd name="T9" fmla="*/ 2332 h 21600"/>
                <a:gd name="T10" fmla="*/ 23168 w 21600"/>
                <a:gd name="T11" fmla="*/ 16210 h 21600"/>
                <a:gd name="T12" fmla="*/ 18137 w 21600"/>
                <a:gd name="T13" fmla="*/ 18179 h 21600"/>
                <a:gd name="T14" fmla="*/ 16168 w 21600"/>
                <a:gd name="T15" fmla="*/ 1314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642" y="14230"/>
                  </a:moveTo>
                  <a:cubicBezTo>
                    <a:pt x="19115" y="13148"/>
                    <a:pt x="19360" y="11980"/>
                    <a:pt x="19360" y="10800"/>
                  </a:cubicBezTo>
                  <a:cubicBezTo>
                    <a:pt x="19360" y="6072"/>
                    <a:pt x="15527" y="2240"/>
                    <a:pt x="10800" y="2240"/>
                  </a:cubicBezTo>
                  <a:cubicBezTo>
                    <a:pt x="6072" y="2240"/>
                    <a:pt x="2240" y="6072"/>
                    <a:pt x="2240" y="10800"/>
                  </a:cubicBezTo>
                  <a:cubicBezTo>
                    <a:pt x="2240" y="11139"/>
                    <a:pt x="2260" y="11478"/>
                    <a:pt x="2300" y="11814"/>
                  </a:cubicBezTo>
                  <a:lnTo>
                    <a:pt x="76" y="12080"/>
                  </a:lnTo>
                  <a:cubicBezTo>
                    <a:pt x="25" y="11655"/>
                    <a:pt x="0" y="11228"/>
                    <a:pt x="0" y="10800"/>
                  </a:cubicBezTo>
                  <a:cubicBezTo>
                    <a:pt x="0" y="4835"/>
                    <a:pt x="4835" y="0"/>
                    <a:pt x="10800" y="0"/>
                  </a:cubicBezTo>
                  <a:cubicBezTo>
                    <a:pt x="16764" y="0"/>
                    <a:pt x="21600" y="4835"/>
                    <a:pt x="21600" y="10800"/>
                  </a:cubicBezTo>
                  <a:cubicBezTo>
                    <a:pt x="21600" y="12289"/>
                    <a:pt x="21291" y="13763"/>
                    <a:pt x="20694" y="15128"/>
                  </a:cubicBezTo>
                  <a:lnTo>
                    <a:pt x="23168" y="16210"/>
                  </a:lnTo>
                  <a:lnTo>
                    <a:pt x="18137" y="18179"/>
                  </a:lnTo>
                  <a:lnTo>
                    <a:pt x="16168" y="13148"/>
                  </a:lnTo>
                  <a:lnTo>
                    <a:pt x="18642" y="14230"/>
                  </a:lnTo>
                  <a:close/>
                </a:path>
              </a:pathLst>
            </a:custGeom>
            <a:gradFill rotWithShape="1">
              <a:gsLst>
                <a:gs pos="0">
                  <a:srgbClr val="98A16B"/>
                </a:gs>
                <a:gs pos="100000">
                  <a:srgbClr val="0099C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8" name="Text Box 16">
              <a:extLst>
                <a:ext uri="{FF2B5EF4-FFF2-40B4-BE49-F238E27FC236}">
                  <a16:creationId xmlns:a16="http://schemas.microsoft.com/office/drawing/2014/main" id="{8155961B-77CE-E44F-9C15-1F71B8B989BF}"/>
                </a:ext>
              </a:extLst>
            </p:cNvPr>
            <p:cNvSpPr txBox="1">
              <a:spLocks noChangeArrowheads="1"/>
            </p:cNvSpPr>
            <p:nvPr/>
          </p:nvSpPr>
          <p:spPr bwMode="auto">
            <a:xfrm>
              <a:off x="2448" y="96"/>
              <a:ext cx="274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99CC"/>
                  </a:solidFill>
                </a:rPr>
                <a:t>Locus Ceruleus, Sympathetic Activation</a:t>
              </a:r>
            </a:p>
          </p:txBody>
        </p:sp>
      </p:grpSp>
      <p:sp>
        <p:nvSpPr>
          <p:cNvPr id="110609" name="Oval 17">
            <a:extLst>
              <a:ext uri="{FF2B5EF4-FFF2-40B4-BE49-F238E27FC236}">
                <a16:creationId xmlns:a16="http://schemas.microsoft.com/office/drawing/2014/main" id="{B0BE620F-E617-8D43-AF09-05569A1B3048}"/>
              </a:ext>
            </a:extLst>
          </p:cNvPr>
          <p:cNvSpPr>
            <a:spLocks noChangeArrowheads="1"/>
          </p:cNvSpPr>
          <p:nvPr/>
        </p:nvSpPr>
        <p:spPr bwMode="auto">
          <a:xfrm>
            <a:off x="5181600" y="2209800"/>
            <a:ext cx="609600" cy="609600"/>
          </a:xfrm>
          <a:prstGeom prst="ellipse">
            <a:avLst/>
          </a:prstGeom>
          <a:noFill/>
          <a:ln w="57150">
            <a:solidFill>
              <a:srgbClr val="FF0000"/>
            </a:solidFill>
            <a:round/>
            <a:headEnd/>
            <a:tailEnd/>
          </a:ln>
          <a:effectLst>
            <a:outerShdw blurRad="25400" dist="35921"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274876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wipe(right)">
                                      <p:cBhvr>
                                        <p:cTn id="7" dur="500"/>
                                        <p:tgtEl>
                                          <p:spTgt spid="1105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0600"/>
                                        </p:tgtEl>
                                        <p:attrNameLst>
                                          <p:attrName>style.visibility</p:attrName>
                                        </p:attrNameLst>
                                      </p:cBhvr>
                                      <p:to>
                                        <p:strVal val="visible"/>
                                      </p:to>
                                    </p:set>
                                    <p:animEffect transition="in" filter="wipe(left)">
                                      <p:cBhvr>
                                        <p:cTn id="12" dur="500"/>
                                        <p:tgtEl>
                                          <p:spTgt spid="1106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0604"/>
                                        </p:tgtEl>
                                        <p:attrNameLst>
                                          <p:attrName>style.visibility</p:attrName>
                                        </p:attrNameLst>
                                      </p:cBhvr>
                                      <p:to>
                                        <p:strVal val="visible"/>
                                      </p:to>
                                    </p:set>
                                    <p:animEffect transition="in" filter="wipe(left)">
                                      <p:cBhvr>
                                        <p:cTn id="17" dur="500"/>
                                        <p:tgtEl>
                                          <p:spTgt spid="11060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10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brain">
            <a:extLst>
              <a:ext uri="{FF2B5EF4-FFF2-40B4-BE49-F238E27FC236}">
                <a16:creationId xmlns:a16="http://schemas.microsoft.com/office/drawing/2014/main" id="{F60F7B40-6F7F-D749-8D57-C0A0BACE5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371600"/>
            <a:ext cx="3810000" cy="2914650"/>
          </a:xfrm>
          <a:prstGeom prst="rect">
            <a:avLst/>
          </a:prstGeom>
          <a:noFill/>
          <a:extLst>
            <a:ext uri="{909E8E84-426E-40DD-AFC4-6F175D3DCCD1}">
              <a14:hiddenFill xmlns:a14="http://schemas.microsoft.com/office/drawing/2010/main">
                <a:solidFill>
                  <a:srgbClr val="FFFFFF"/>
                </a:solidFill>
              </a14:hiddenFill>
            </a:ext>
          </a:extLst>
        </p:spPr>
      </p:pic>
      <p:sp>
        <p:nvSpPr>
          <p:cNvPr id="111620" name="Oval 4">
            <a:extLst>
              <a:ext uri="{FF2B5EF4-FFF2-40B4-BE49-F238E27FC236}">
                <a16:creationId xmlns:a16="http://schemas.microsoft.com/office/drawing/2014/main" id="{B951C5FB-34A4-8B43-B3CC-F1318C0C7726}"/>
              </a:ext>
            </a:extLst>
          </p:cNvPr>
          <p:cNvSpPr>
            <a:spLocks noChangeArrowheads="1"/>
          </p:cNvSpPr>
          <p:nvPr/>
        </p:nvSpPr>
        <p:spPr bwMode="auto">
          <a:xfrm>
            <a:off x="3124200" y="1698414"/>
            <a:ext cx="838200" cy="762000"/>
          </a:xfrm>
          <a:prstGeom prst="ellipse">
            <a:avLst/>
          </a:prstGeom>
          <a:gradFill rotWithShape="1">
            <a:gsLst>
              <a:gs pos="0">
                <a:srgbClr val="98A16B">
                  <a:alpha val="71000"/>
                </a:srgbClr>
              </a:gs>
              <a:gs pos="100000">
                <a:srgbClr val="98A16B">
                  <a:gamma/>
                  <a:shade val="46275"/>
                  <a:invGamma/>
                  <a:alpha val="70000"/>
                </a:srgbClr>
              </a:gs>
            </a:gsLst>
            <a:lin ang="5400000" scaled="1"/>
          </a:gradFill>
          <a:ln w="9525">
            <a:noFill/>
            <a:round/>
            <a:headEnd/>
            <a:tailEnd/>
          </a:ln>
          <a:effectLst/>
          <a:extLst/>
        </p:spPr>
        <p:txBody>
          <a:bodyPr wrap="none" anchor="ctr"/>
          <a:lstStyle/>
          <a:p>
            <a:pPr algn="ctr"/>
            <a:r>
              <a:rPr lang="en-US" altLang="en-US" dirty="0">
                <a:solidFill>
                  <a:prstClr val="black"/>
                </a:solidFill>
              </a:rPr>
              <a:t>Internal</a:t>
            </a:r>
          </a:p>
        </p:txBody>
      </p:sp>
      <p:sp>
        <p:nvSpPr>
          <p:cNvPr id="111621" name="Oval 5">
            <a:extLst>
              <a:ext uri="{FF2B5EF4-FFF2-40B4-BE49-F238E27FC236}">
                <a16:creationId xmlns:a16="http://schemas.microsoft.com/office/drawing/2014/main" id="{4EC27AF4-3195-FD49-B1B8-0F3EF4B742CF}"/>
              </a:ext>
            </a:extLst>
          </p:cNvPr>
          <p:cNvSpPr>
            <a:spLocks noChangeArrowheads="1"/>
          </p:cNvSpPr>
          <p:nvPr/>
        </p:nvSpPr>
        <p:spPr bwMode="auto">
          <a:xfrm>
            <a:off x="3962400" y="2200805"/>
            <a:ext cx="533400" cy="519218"/>
          </a:xfrm>
          <a:prstGeom prst="ellipse">
            <a:avLst/>
          </a:prstGeom>
          <a:gradFill rotWithShape="1">
            <a:gsLst>
              <a:gs pos="0">
                <a:srgbClr val="0099CC">
                  <a:alpha val="70000"/>
                </a:srgbClr>
              </a:gs>
              <a:gs pos="100000">
                <a:srgbClr val="0099CC">
                  <a:gamma/>
                  <a:shade val="46275"/>
                  <a:invGamma/>
                  <a:alpha val="70000"/>
                </a:srgbClr>
              </a:gs>
            </a:gsLst>
            <a:lin ang="5400000" scaled="1"/>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900" b="1">
                <a:solidFill>
                  <a:prstClr val="black"/>
                </a:solidFill>
              </a:rPr>
              <a:t>External</a:t>
            </a:r>
          </a:p>
        </p:txBody>
      </p:sp>
      <p:sp>
        <p:nvSpPr>
          <p:cNvPr id="111622" name="Oval 6">
            <a:extLst>
              <a:ext uri="{FF2B5EF4-FFF2-40B4-BE49-F238E27FC236}">
                <a16:creationId xmlns:a16="http://schemas.microsoft.com/office/drawing/2014/main" id="{83FC8DBF-5F46-024D-A4F3-D1E1DC6F56E1}"/>
              </a:ext>
            </a:extLst>
          </p:cNvPr>
          <p:cNvSpPr>
            <a:spLocks noChangeArrowheads="1"/>
          </p:cNvSpPr>
          <p:nvPr/>
        </p:nvSpPr>
        <p:spPr bwMode="auto">
          <a:xfrm>
            <a:off x="3657600" y="3429000"/>
            <a:ext cx="304800" cy="304800"/>
          </a:xfrm>
          <a:prstGeom prst="ellipse">
            <a:avLst/>
          </a:prstGeom>
          <a:solidFill>
            <a:srgbClr val="0033CC"/>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b="1">
                <a:solidFill>
                  <a:prstClr val="white"/>
                </a:solidFill>
              </a:rPr>
              <a:t>LC</a:t>
            </a:r>
          </a:p>
        </p:txBody>
      </p:sp>
    </p:spTree>
    <p:extLst>
      <p:ext uri="{BB962C8B-B14F-4D97-AF65-F5344CB8AC3E}">
        <p14:creationId xmlns:p14="http://schemas.microsoft.com/office/powerpoint/2010/main" val="3300581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brain">
            <a:extLst>
              <a:ext uri="{FF2B5EF4-FFF2-40B4-BE49-F238E27FC236}">
                <a16:creationId xmlns:a16="http://schemas.microsoft.com/office/drawing/2014/main" id="{39746EA2-612F-854A-9A8A-0947095CE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371600"/>
            <a:ext cx="3810000" cy="2914650"/>
          </a:xfrm>
          <a:prstGeom prst="rect">
            <a:avLst/>
          </a:prstGeom>
          <a:noFill/>
          <a:extLst>
            <a:ext uri="{909E8E84-426E-40DD-AFC4-6F175D3DCCD1}">
              <a14:hiddenFill xmlns:a14="http://schemas.microsoft.com/office/drawing/2010/main">
                <a:solidFill>
                  <a:srgbClr val="FFFFFF"/>
                </a:solidFill>
              </a14:hiddenFill>
            </a:ext>
          </a:extLst>
        </p:spPr>
      </p:pic>
      <p:sp>
        <p:nvSpPr>
          <p:cNvPr id="112643" name="Oval 3">
            <a:extLst>
              <a:ext uri="{FF2B5EF4-FFF2-40B4-BE49-F238E27FC236}">
                <a16:creationId xmlns:a16="http://schemas.microsoft.com/office/drawing/2014/main" id="{797B49D0-EA54-9043-9C50-2E674E505912}"/>
              </a:ext>
            </a:extLst>
          </p:cNvPr>
          <p:cNvSpPr>
            <a:spLocks noChangeArrowheads="1"/>
          </p:cNvSpPr>
          <p:nvPr/>
        </p:nvSpPr>
        <p:spPr bwMode="auto">
          <a:xfrm>
            <a:off x="3353816" y="1872013"/>
            <a:ext cx="457200" cy="381000"/>
          </a:xfrm>
          <a:prstGeom prst="ellipse">
            <a:avLst/>
          </a:prstGeom>
          <a:gradFill rotWithShape="1">
            <a:gsLst>
              <a:gs pos="0">
                <a:srgbClr val="98A16B">
                  <a:alpha val="71001"/>
                </a:srgbClr>
              </a:gs>
              <a:gs pos="100000">
                <a:srgbClr val="98A16B">
                  <a:gamma/>
                  <a:shade val="46275"/>
                  <a:invGamma/>
                  <a:alpha val="70000"/>
                </a:srgbClr>
              </a:gs>
            </a:gsLst>
            <a:lin ang="5400000" scaled="1"/>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000">
                <a:solidFill>
                  <a:prstClr val="black"/>
                </a:solidFill>
              </a:rPr>
              <a:t>Internal</a:t>
            </a:r>
          </a:p>
        </p:txBody>
      </p:sp>
      <p:sp>
        <p:nvSpPr>
          <p:cNvPr id="112644" name="Oval 4">
            <a:extLst>
              <a:ext uri="{FF2B5EF4-FFF2-40B4-BE49-F238E27FC236}">
                <a16:creationId xmlns:a16="http://schemas.microsoft.com/office/drawing/2014/main" id="{54EF5C18-6163-2E47-A761-5F78017E2A9D}"/>
              </a:ext>
            </a:extLst>
          </p:cNvPr>
          <p:cNvSpPr>
            <a:spLocks noChangeArrowheads="1"/>
          </p:cNvSpPr>
          <p:nvPr/>
        </p:nvSpPr>
        <p:spPr bwMode="auto">
          <a:xfrm>
            <a:off x="3957659" y="2062513"/>
            <a:ext cx="838200" cy="838200"/>
          </a:xfrm>
          <a:prstGeom prst="ellipse">
            <a:avLst/>
          </a:prstGeom>
          <a:gradFill rotWithShape="1">
            <a:gsLst>
              <a:gs pos="0">
                <a:srgbClr val="0099CC">
                  <a:alpha val="70000"/>
                </a:srgbClr>
              </a:gs>
              <a:gs pos="100000">
                <a:srgbClr val="0099CC">
                  <a:gamma/>
                  <a:shade val="46275"/>
                  <a:invGamma/>
                  <a:alpha val="70000"/>
                </a:srgbClr>
              </a:gs>
            </a:gsLst>
            <a:lin ang="5400000" scaled="1"/>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a:solidFill>
                  <a:prstClr val="black"/>
                </a:solidFill>
              </a:rPr>
              <a:t>External</a:t>
            </a:r>
          </a:p>
        </p:txBody>
      </p:sp>
      <p:sp>
        <p:nvSpPr>
          <p:cNvPr id="112646" name="Rectangle 6">
            <a:extLst>
              <a:ext uri="{FF2B5EF4-FFF2-40B4-BE49-F238E27FC236}">
                <a16:creationId xmlns:a16="http://schemas.microsoft.com/office/drawing/2014/main" id="{F9136E48-0C91-774C-8956-C33667930C65}"/>
              </a:ext>
            </a:extLst>
          </p:cNvPr>
          <p:cNvSpPr>
            <a:spLocks noChangeArrowheads="1"/>
          </p:cNvSpPr>
          <p:nvPr/>
        </p:nvSpPr>
        <p:spPr bwMode="auto">
          <a:xfrm>
            <a:off x="6043507" y="1719613"/>
            <a:ext cx="2362200" cy="1447800"/>
          </a:xfrm>
          <a:prstGeom prst="rect">
            <a:avLst/>
          </a:prstGeom>
          <a:noFill/>
          <a:ln w="28575">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12647" name="Oval 7">
            <a:extLst>
              <a:ext uri="{FF2B5EF4-FFF2-40B4-BE49-F238E27FC236}">
                <a16:creationId xmlns:a16="http://schemas.microsoft.com/office/drawing/2014/main" id="{E3514A33-005F-F64C-A2F9-78271AEE0D65}"/>
              </a:ext>
            </a:extLst>
          </p:cNvPr>
          <p:cNvSpPr>
            <a:spLocks noChangeArrowheads="1"/>
          </p:cNvSpPr>
          <p:nvPr/>
        </p:nvSpPr>
        <p:spPr bwMode="auto">
          <a:xfrm>
            <a:off x="3201416" y="1635198"/>
            <a:ext cx="762000" cy="762000"/>
          </a:xfrm>
          <a:prstGeom prst="ellipse">
            <a:avLst/>
          </a:prstGeom>
          <a:gradFill rotWithShape="1">
            <a:gsLst>
              <a:gs pos="0">
                <a:srgbClr val="98A16B">
                  <a:alpha val="71001"/>
                </a:srgbClr>
              </a:gs>
              <a:gs pos="100000">
                <a:srgbClr val="98A16B">
                  <a:gamma/>
                  <a:shade val="46275"/>
                  <a:invGamma/>
                  <a:alpha val="70000"/>
                </a:srgbClr>
              </a:gs>
            </a:gsLst>
            <a:lin ang="5400000" scaled="1"/>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prstClr val="black"/>
                </a:solidFill>
              </a:rPr>
              <a:t>Internal</a:t>
            </a:r>
          </a:p>
        </p:txBody>
      </p:sp>
      <p:sp>
        <p:nvSpPr>
          <p:cNvPr id="112648" name="AutoShape 8">
            <a:extLst>
              <a:ext uri="{FF2B5EF4-FFF2-40B4-BE49-F238E27FC236}">
                <a16:creationId xmlns:a16="http://schemas.microsoft.com/office/drawing/2014/main" id="{29A3F783-1DE5-5A4C-A867-96DEBFD6D572}"/>
              </a:ext>
            </a:extLst>
          </p:cNvPr>
          <p:cNvSpPr>
            <a:spLocks noChangeArrowheads="1"/>
          </p:cNvSpPr>
          <p:nvPr/>
        </p:nvSpPr>
        <p:spPr bwMode="auto">
          <a:xfrm flipV="1">
            <a:off x="3657600" y="3657600"/>
            <a:ext cx="1981200" cy="838200"/>
          </a:xfrm>
          <a:custGeom>
            <a:avLst/>
            <a:gdLst>
              <a:gd name="G0" fmla="+- 452934 0 0"/>
              <a:gd name="G1" fmla="+- -6852394 0 0"/>
              <a:gd name="G2" fmla="+- 452934 0 -6852394"/>
              <a:gd name="G3" fmla="+- 10800 0 0"/>
              <a:gd name="G4" fmla="+- 0 0 452934"/>
              <a:gd name="T0" fmla="*/ 360 256 1"/>
              <a:gd name="T1" fmla="*/ 0 256 1"/>
              <a:gd name="G5" fmla="+- G2 T0 T1"/>
              <a:gd name="G6" fmla="?: G2 G2 G5"/>
              <a:gd name="G7" fmla="+- 0 0 G6"/>
              <a:gd name="G8" fmla="+- 7479 0 0"/>
              <a:gd name="G9" fmla="+- 0 0 -6852394"/>
              <a:gd name="G10" fmla="+- 7479 0 2700"/>
              <a:gd name="G11" fmla="cos G10 452934"/>
              <a:gd name="G12" fmla="sin G10 452934"/>
              <a:gd name="G13" fmla="cos 13500 452934"/>
              <a:gd name="G14" fmla="sin 13500 452934"/>
              <a:gd name="G15" fmla="+- G11 10800 0"/>
              <a:gd name="G16" fmla="+- G12 10800 0"/>
              <a:gd name="G17" fmla="+- G13 10800 0"/>
              <a:gd name="G18" fmla="+- G14 10800 0"/>
              <a:gd name="G19" fmla="*/ 7479 1 2"/>
              <a:gd name="G20" fmla="+- G19 5400 0"/>
              <a:gd name="G21" fmla="cos G20 452934"/>
              <a:gd name="G22" fmla="sin G20 452934"/>
              <a:gd name="G23" fmla="+- G21 10800 0"/>
              <a:gd name="G24" fmla="+- G12 G23 G22"/>
              <a:gd name="G25" fmla="+- G22 G23 G11"/>
              <a:gd name="G26" fmla="cos 10800 452934"/>
              <a:gd name="G27" fmla="sin 10800 452934"/>
              <a:gd name="G28" fmla="cos 7479 452934"/>
              <a:gd name="G29" fmla="sin 7479 452934"/>
              <a:gd name="G30" fmla="+- G26 10800 0"/>
              <a:gd name="G31" fmla="+- G27 10800 0"/>
              <a:gd name="G32" fmla="+- G28 10800 0"/>
              <a:gd name="G33" fmla="+- G29 10800 0"/>
              <a:gd name="G34" fmla="+- G19 5400 0"/>
              <a:gd name="G35" fmla="cos G34 -6852394"/>
              <a:gd name="G36" fmla="sin G34 -6852394"/>
              <a:gd name="G37" fmla="+/ -6852394 452934 2"/>
              <a:gd name="T2" fmla="*/ 180 256 1"/>
              <a:gd name="T3" fmla="*/ 0 256 1"/>
              <a:gd name="G38" fmla="+- G37 T2 T3"/>
              <a:gd name="G39" fmla="?: G2 G37 G38"/>
              <a:gd name="G40" fmla="cos 10800 G39"/>
              <a:gd name="G41" fmla="sin 10800 G39"/>
              <a:gd name="G42" fmla="cos 7479 G39"/>
              <a:gd name="G43" fmla="sin 7479 G39"/>
              <a:gd name="G44" fmla="+- G40 10800 0"/>
              <a:gd name="G45" fmla="+- G41 10800 0"/>
              <a:gd name="G46" fmla="+- G42 10800 0"/>
              <a:gd name="G47" fmla="+- G43 10800 0"/>
              <a:gd name="G48" fmla="+- G35 10800 0"/>
              <a:gd name="G49" fmla="+- G36 10800 0"/>
              <a:gd name="T4" fmla="*/ 17910 w 21600"/>
              <a:gd name="T5" fmla="*/ 2670 h 21600"/>
              <a:gd name="T6" fmla="*/ 8502 w 21600"/>
              <a:gd name="T7" fmla="*/ 1953 h 21600"/>
              <a:gd name="T8" fmla="*/ 15723 w 21600"/>
              <a:gd name="T9" fmla="*/ 5170 h 21600"/>
              <a:gd name="T10" fmla="*/ 24201 w 21600"/>
              <a:gd name="T11" fmla="*/ 12424 h 21600"/>
              <a:gd name="T12" fmla="*/ 19349 w 21600"/>
              <a:gd name="T13" fmla="*/ 16228 h 21600"/>
              <a:gd name="T14" fmla="*/ 15544 w 21600"/>
              <a:gd name="T15" fmla="*/ 1137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224" y="11699"/>
                </a:moveTo>
                <a:cubicBezTo>
                  <a:pt x="18260" y="11401"/>
                  <a:pt x="18279" y="11100"/>
                  <a:pt x="18279" y="10800"/>
                </a:cubicBezTo>
                <a:cubicBezTo>
                  <a:pt x="18279" y="6669"/>
                  <a:pt x="14930" y="3321"/>
                  <a:pt x="10800" y="3321"/>
                </a:cubicBezTo>
                <a:cubicBezTo>
                  <a:pt x="10165" y="3321"/>
                  <a:pt x="9533" y="3401"/>
                  <a:pt x="8919" y="3561"/>
                </a:cubicBezTo>
                <a:lnTo>
                  <a:pt x="8085" y="346"/>
                </a:lnTo>
                <a:cubicBezTo>
                  <a:pt x="8971" y="116"/>
                  <a:pt x="9883" y="0"/>
                  <a:pt x="10800" y="0"/>
                </a:cubicBezTo>
                <a:cubicBezTo>
                  <a:pt x="16764" y="0"/>
                  <a:pt x="21600" y="4835"/>
                  <a:pt x="21600" y="10800"/>
                </a:cubicBezTo>
                <a:cubicBezTo>
                  <a:pt x="21600" y="11234"/>
                  <a:pt x="21573" y="11668"/>
                  <a:pt x="21521" y="12099"/>
                </a:cubicBezTo>
                <a:lnTo>
                  <a:pt x="24201" y="12424"/>
                </a:lnTo>
                <a:lnTo>
                  <a:pt x="19349" y="16228"/>
                </a:lnTo>
                <a:lnTo>
                  <a:pt x="15544" y="11375"/>
                </a:lnTo>
                <a:lnTo>
                  <a:pt x="18224" y="11699"/>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12653" name="AutoShape 13">
            <a:extLst>
              <a:ext uri="{FF2B5EF4-FFF2-40B4-BE49-F238E27FC236}">
                <a16:creationId xmlns:a16="http://schemas.microsoft.com/office/drawing/2014/main" id="{827E1310-3810-0048-98A4-01A8BA6E2CB2}"/>
              </a:ext>
            </a:extLst>
          </p:cNvPr>
          <p:cNvSpPr>
            <a:spLocks noChangeArrowheads="1"/>
          </p:cNvSpPr>
          <p:nvPr/>
        </p:nvSpPr>
        <p:spPr bwMode="auto">
          <a:xfrm>
            <a:off x="4795859" y="2310319"/>
            <a:ext cx="1247648" cy="381000"/>
          </a:xfrm>
          <a:prstGeom prst="leftArrow">
            <a:avLst>
              <a:gd name="adj1" fmla="val 50000"/>
              <a:gd name="adj2" fmla="val 65000"/>
            </a:avLst>
          </a:prstGeom>
          <a:solidFill>
            <a:srgbClr val="008BBC"/>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nvGrpSpPr>
          <p:cNvPr id="112654" name="Group 14">
            <a:extLst>
              <a:ext uri="{FF2B5EF4-FFF2-40B4-BE49-F238E27FC236}">
                <a16:creationId xmlns:a16="http://schemas.microsoft.com/office/drawing/2014/main" id="{E76B7B33-A5DD-4445-AF2E-01BDCB681652}"/>
              </a:ext>
            </a:extLst>
          </p:cNvPr>
          <p:cNvGrpSpPr>
            <a:grpSpLocks/>
          </p:cNvGrpSpPr>
          <p:nvPr/>
        </p:nvGrpSpPr>
        <p:grpSpPr bwMode="auto">
          <a:xfrm rot="14371759">
            <a:off x="3003305" y="2265586"/>
            <a:ext cx="729406" cy="952502"/>
            <a:chOff x="2422" y="2909"/>
            <a:chExt cx="703" cy="600"/>
          </a:xfrm>
          <a:effectLst>
            <a:outerShdw blurRad="25400" dist="63500" dir="2700000" algn="tl" rotWithShape="0">
              <a:prstClr val="black">
                <a:alpha val="40000"/>
              </a:prstClr>
            </a:outerShdw>
          </a:effectLst>
        </p:grpSpPr>
        <p:sp>
          <p:nvSpPr>
            <p:cNvPr id="112655" name="Freeform 15">
              <a:extLst>
                <a:ext uri="{FF2B5EF4-FFF2-40B4-BE49-F238E27FC236}">
                  <a16:creationId xmlns:a16="http://schemas.microsoft.com/office/drawing/2014/main" id="{564E6033-1B69-A64B-B537-89C8AC7B0229}"/>
                </a:ext>
              </a:extLst>
            </p:cNvPr>
            <p:cNvSpPr>
              <a:spLocks/>
            </p:cNvSpPr>
            <p:nvPr/>
          </p:nvSpPr>
          <p:spPr bwMode="auto">
            <a:xfrm rot="-1082057">
              <a:off x="2422" y="3261"/>
              <a:ext cx="703" cy="248"/>
            </a:xfrm>
            <a:custGeom>
              <a:avLst/>
              <a:gdLst>
                <a:gd name="T0" fmla="*/ 816 w 816"/>
                <a:gd name="T1" fmla="*/ 200 h 248"/>
                <a:gd name="T2" fmla="*/ 480 w 816"/>
                <a:gd name="T3" fmla="*/ 8 h 248"/>
                <a:gd name="T4" fmla="*/ 0 w 816"/>
                <a:gd name="T5" fmla="*/ 248 h 248"/>
              </a:gdLst>
              <a:ahLst/>
              <a:cxnLst>
                <a:cxn ang="0">
                  <a:pos x="T0" y="T1"/>
                </a:cxn>
                <a:cxn ang="0">
                  <a:pos x="T2" y="T3"/>
                </a:cxn>
                <a:cxn ang="0">
                  <a:pos x="T4" y="T5"/>
                </a:cxn>
              </a:cxnLst>
              <a:rect l="0" t="0" r="r" b="b"/>
              <a:pathLst>
                <a:path w="816" h="248">
                  <a:moveTo>
                    <a:pt x="816" y="200"/>
                  </a:moveTo>
                  <a:cubicBezTo>
                    <a:pt x="716" y="100"/>
                    <a:pt x="616" y="0"/>
                    <a:pt x="480" y="8"/>
                  </a:cubicBezTo>
                  <a:cubicBezTo>
                    <a:pt x="344" y="16"/>
                    <a:pt x="172" y="132"/>
                    <a:pt x="0" y="248"/>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656" name="Text Box 16">
              <a:extLst>
                <a:ext uri="{FF2B5EF4-FFF2-40B4-BE49-F238E27FC236}">
                  <a16:creationId xmlns:a16="http://schemas.microsoft.com/office/drawing/2014/main" id="{7C870E5F-DE8A-9A44-87D7-7AEB0EC85202}"/>
                </a:ext>
              </a:extLst>
            </p:cNvPr>
            <p:cNvSpPr txBox="1">
              <a:spLocks noChangeArrowheads="1"/>
            </p:cNvSpPr>
            <p:nvPr/>
          </p:nvSpPr>
          <p:spPr bwMode="auto">
            <a:xfrm rot="7228241">
              <a:off x="2626" y="2960"/>
              <a:ext cx="487" cy="386"/>
            </a:xfrm>
            <a:prstGeom prst="rect">
              <a:avLst/>
            </a:prstGeom>
            <a:solidFill>
              <a:srgbClr val="00CC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prstClr val="white"/>
                  </a:solidFill>
                </a:rPr>
                <a:t>Reset</a:t>
              </a:r>
            </a:p>
          </p:txBody>
        </p:sp>
      </p:grpSp>
      <p:sp>
        <p:nvSpPr>
          <p:cNvPr id="112661" name="Text Box 21">
            <a:extLst>
              <a:ext uri="{FF2B5EF4-FFF2-40B4-BE49-F238E27FC236}">
                <a16:creationId xmlns:a16="http://schemas.microsoft.com/office/drawing/2014/main" id="{A49109C3-1557-7A42-BE71-2C9539BFE74A}"/>
              </a:ext>
            </a:extLst>
          </p:cNvPr>
          <p:cNvSpPr txBox="1">
            <a:spLocks noChangeArrowheads="1"/>
          </p:cNvSpPr>
          <p:nvPr/>
        </p:nvSpPr>
        <p:spPr bwMode="auto">
          <a:xfrm>
            <a:off x="6176892" y="3213974"/>
            <a:ext cx="22288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00B0F0"/>
                </a:solidFill>
              </a:rPr>
              <a:t>Stimulus-Driven</a:t>
            </a:r>
          </a:p>
        </p:txBody>
      </p:sp>
      <p:pic>
        <p:nvPicPr>
          <p:cNvPr id="112662" name="Picture 22">
            <a:extLst>
              <a:ext uri="{FF2B5EF4-FFF2-40B4-BE49-F238E27FC236}">
                <a16:creationId xmlns:a16="http://schemas.microsoft.com/office/drawing/2014/main" id="{AD706FE6-4CC7-9C4E-B32C-AADD4E1F8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707" y="1791050"/>
            <a:ext cx="2209800" cy="13049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9">
            <a:extLst>
              <a:ext uri="{FF2B5EF4-FFF2-40B4-BE49-F238E27FC236}">
                <a16:creationId xmlns:a16="http://schemas.microsoft.com/office/drawing/2014/main" id="{2523E99F-01F3-F84D-AEC6-D489D666DCD2}"/>
              </a:ext>
            </a:extLst>
          </p:cNvPr>
          <p:cNvGrpSpPr>
            <a:grpSpLocks/>
          </p:cNvGrpSpPr>
          <p:nvPr/>
        </p:nvGrpSpPr>
        <p:grpSpPr bwMode="auto">
          <a:xfrm rot="20169198">
            <a:off x="3785150" y="2967023"/>
            <a:ext cx="970479" cy="583035"/>
            <a:chOff x="2544" y="1920"/>
            <a:chExt cx="624" cy="384"/>
          </a:xfrm>
          <a:effectLst>
            <a:outerShdw blurRad="25400" dist="63500" dir="2700000" algn="tl" rotWithShape="0">
              <a:prstClr val="black">
                <a:alpha val="40000"/>
              </a:prstClr>
            </a:outerShdw>
          </a:effectLst>
        </p:grpSpPr>
        <p:sp>
          <p:nvSpPr>
            <p:cNvPr id="19" name="Freeform 10">
              <a:extLst>
                <a:ext uri="{FF2B5EF4-FFF2-40B4-BE49-F238E27FC236}">
                  <a16:creationId xmlns:a16="http://schemas.microsoft.com/office/drawing/2014/main" id="{2216455D-3A98-CE41-8A75-1AE6220F1FDB}"/>
                </a:ext>
              </a:extLst>
            </p:cNvPr>
            <p:cNvSpPr>
              <a:spLocks/>
            </p:cNvSpPr>
            <p:nvPr/>
          </p:nvSpPr>
          <p:spPr bwMode="auto">
            <a:xfrm rot="-306130">
              <a:off x="2544" y="1920"/>
              <a:ext cx="624" cy="336"/>
            </a:xfrm>
            <a:custGeom>
              <a:avLst/>
              <a:gdLst>
                <a:gd name="T0" fmla="*/ 0 w 624"/>
                <a:gd name="T1" fmla="*/ 288 h 336"/>
                <a:gd name="T2" fmla="*/ 432 w 624"/>
                <a:gd name="T3" fmla="*/ 288 h 336"/>
                <a:gd name="T4" fmla="*/ 624 w 624"/>
                <a:gd name="T5" fmla="*/ 0 h 336"/>
              </a:gdLst>
              <a:ahLst/>
              <a:cxnLst>
                <a:cxn ang="0">
                  <a:pos x="T0" y="T1"/>
                </a:cxn>
                <a:cxn ang="0">
                  <a:pos x="T2" y="T3"/>
                </a:cxn>
                <a:cxn ang="0">
                  <a:pos x="T4" y="T5"/>
                </a:cxn>
              </a:cxnLst>
              <a:rect l="0" t="0" r="r" b="b"/>
              <a:pathLst>
                <a:path w="624" h="336">
                  <a:moveTo>
                    <a:pt x="0" y="288"/>
                  </a:moveTo>
                  <a:cubicBezTo>
                    <a:pt x="164" y="312"/>
                    <a:pt x="328" y="336"/>
                    <a:pt x="432" y="288"/>
                  </a:cubicBezTo>
                  <a:cubicBezTo>
                    <a:pt x="536" y="240"/>
                    <a:pt x="580" y="120"/>
                    <a:pt x="624" y="0"/>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Oval 11">
              <a:extLst>
                <a:ext uri="{FF2B5EF4-FFF2-40B4-BE49-F238E27FC236}">
                  <a16:creationId xmlns:a16="http://schemas.microsoft.com/office/drawing/2014/main" id="{56CA0EED-2563-0B43-B94D-F23F733EE81A}"/>
                </a:ext>
              </a:extLst>
            </p:cNvPr>
            <p:cNvSpPr>
              <a:spLocks noChangeArrowheads="1"/>
            </p:cNvSpPr>
            <p:nvPr/>
          </p:nvSpPr>
          <p:spPr bwMode="auto">
            <a:xfrm rot="1732306">
              <a:off x="2880" y="2112"/>
              <a:ext cx="192" cy="19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solidFill>
                    <a:schemeClr val="bg1"/>
                  </a:solidFill>
                </a:rPr>
                <a:t>+</a:t>
              </a:r>
            </a:p>
          </p:txBody>
        </p:sp>
      </p:grpSp>
      <p:sp>
        <p:nvSpPr>
          <p:cNvPr id="112652" name="Oval 12">
            <a:extLst>
              <a:ext uri="{FF2B5EF4-FFF2-40B4-BE49-F238E27FC236}">
                <a16:creationId xmlns:a16="http://schemas.microsoft.com/office/drawing/2014/main" id="{2A178B4A-7E4C-E64A-8904-9138204D887F}"/>
              </a:ext>
            </a:extLst>
          </p:cNvPr>
          <p:cNvSpPr>
            <a:spLocks noChangeArrowheads="1"/>
          </p:cNvSpPr>
          <p:nvPr/>
        </p:nvSpPr>
        <p:spPr bwMode="auto">
          <a:xfrm>
            <a:off x="3657600" y="3276600"/>
            <a:ext cx="457200" cy="457200"/>
          </a:xfrm>
          <a:prstGeom prst="ellipse">
            <a:avLst/>
          </a:prstGeom>
          <a:solidFill>
            <a:srgbClr val="0033CC"/>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dirty="0">
                <a:solidFill>
                  <a:prstClr val="white"/>
                </a:solidFill>
              </a:rPr>
              <a:t>LC</a:t>
            </a:r>
          </a:p>
        </p:txBody>
      </p:sp>
    </p:spTree>
    <p:extLst>
      <p:ext uri="{BB962C8B-B14F-4D97-AF65-F5344CB8AC3E}">
        <p14:creationId xmlns:p14="http://schemas.microsoft.com/office/powerpoint/2010/main" val="3580920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12646"/>
                                        </p:tgtEl>
                                        <p:attrNameLst>
                                          <p:attrName>style.visibility</p:attrName>
                                        </p:attrNameLst>
                                      </p:cBhvr>
                                      <p:tavLst>
                                        <p:tav tm="0">
                                          <p:val>
                                            <p:strVal val="hidden"/>
                                          </p:val>
                                        </p:tav>
                                        <p:tav tm="50000">
                                          <p:val>
                                            <p:strVal val="visible"/>
                                          </p:val>
                                        </p:tav>
                                      </p:tavLst>
                                    </p:anim>
                                  </p:childTnLst>
                                </p:cTn>
                              </p:par>
                              <p:par>
                                <p:cTn id="7" presetID="1" presetClass="entr" presetSubtype="0" fill="hold" grpId="0" nodeType="withEffect">
                                  <p:stCondLst>
                                    <p:cond delay="0"/>
                                  </p:stCondLst>
                                  <p:childTnLst>
                                    <p:set>
                                      <p:cBhvr>
                                        <p:cTn id="8" dur="1" fill="hold">
                                          <p:stCondLst>
                                            <p:cond delay="0"/>
                                          </p:stCondLst>
                                        </p:cTn>
                                        <p:tgtEl>
                                          <p:spTgt spid="1126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53"/>
                                        </p:tgtEl>
                                        <p:attrNameLst>
                                          <p:attrName>style.visibility</p:attrName>
                                        </p:attrNameLst>
                                      </p:cBhvr>
                                      <p:to>
                                        <p:strVal val="visible"/>
                                      </p:to>
                                    </p:set>
                                  </p:childTnLst>
                                </p:cTn>
                              </p:par>
                              <p:par>
                                <p:cTn id="11" presetID="35" presetClass="emph" presetSubtype="0" repeatCount="indefinite" fill="hold" nodeType="withEffect">
                                  <p:stCondLst>
                                    <p:cond delay="0"/>
                                  </p:stCondLst>
                                  <p:childTnLst>
                                    <p:anim calcmode="discrete" valueType="str">
                                      <p:cBhvr>
                                        <p:cTn id="12" dur="1000" fill="hold"/>
                                        <p:tgtEl>
                                          <p:spTgt spid="112653"/>
                                        </p:tgtEl>
                                        <p:attrNameLst>
                                          <p:attrName>style.visibility</p:attrName>
                                        </p:attrNameLst>
                                      </p:cBhvr>
                                      <p:tavLst>
                                        <p:tav tm="0">
                                          <p:val>
                                            <p:strVal val="hidden"/>
                                          </p:val>
                                        </p:tav>
                                        <p:tav tm="50000">
                                          <p:val>
                                            <p:strVal val="visible"/>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2644"/>
                                        </p:tgtEl>
                                        <p:attrNameLst>
                                          <p:attrName>style.visibility</p:attrName>
                                        </p:attrNameLst>
                                      </p:cBhvr>
                                      <p:to>
                                        <p:strVal val="visible"/>
                                      </p:to>
                                    </p:set>
                                    <p:anim calcmode="lin" valueType="num">
                                      <p:cBhvr>
                                        <p:cTn id="15" dur="500" fill="hold"/>
                                        <p:tgtEl>
                                          <p:spTgt spid="112644"/>
                                        </p:tgtEl>
                                        <p:attrNameLst>
                                          <p:attrName>ppt_w</p:attrName>
                                        </p:attrNameLst>
                                      </p:cBhvr>
                                      <p:tavLst>
                                        <p:tav tm="0">
                                          <p:val>
                                            <p:fltVal val="0"/>
                                          </p:val>
                                        </p:tav>
                                        <p:tav tm="100000">
                                          <p:val>
                                            <p:strVal val="#ppt_w"/>
                                          </p:val>
                                        </p:tav>
                                      </p:tavLst>
                                    </p:anim>
                                    <p:anim calcmode="lin" valueType="num">
                                      <p:cBhvr>
                                        <p:cTn id="16" dur="500" fill="hold"/>
                                        <p:tgtEl>
                                          <p:spTgt spid="11264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12652"/>
                                        </p:tgtEl>
                                        <p:attrNameLst>
                                          <p:attrName>style.visibility</p:attrName>
                                        </p:attrNameLst>
                                      </p:cBhvr>
                                      <p:to>
                                        <p:strVal val="visible"/>
                                      </p:to>
                                    </p:set>
                                    <p:anim calcmode="lin" valueType="num">
                                      <p:cBhvr>
                                        <p:cTn id="19" dur="500" fill="hold"/>
                                        <p:tgtEl>
                                          <p:spTgt spid="112652"/>
                                        </p:tgtEl>
                                        <p:attrNameLst>
                                          <p:attrName>ppt_w</p:attrName>
                                        </p:attrNameLst>
                                      </p:cBhvr>
                                      <p:tavLst>
                                        <p:tav tm="0">
                                          <p:val>
                                            <p:fltVal val="0"/>
                                          </p:val>
                                        </p:tav>
                                        <p:tav tm="100000">
                                          <p:val>
                                            <p:strVal val="#ppt_w"/>
                                          </p:val>
                                        </p:tav>
                                      </p:tavLst>
                                    </p:anim>
                                    <p:anim calcmode="lin" valueType="num">
                                      <p:cBhvr>
                                        <p:cTn id="20" dur="500" fill="hold"/>
                                        <p:tgtEl>
                                          <p:spTgt spid="112652"/>
                                        </p:tgtEl>
                                        <p:attrNameLst>
                                          <p:attrName>ppt_h</p:attrName>
                                        </p:attrNameLst>
                                      </p:cBhvr>
                                      <p:tavLst>
                                        <p:tav tm="0">
                                          <p:val>
                                            <p:fltVal val="0"/>
                                          </p:val>
                                        </p:tav>
                                        <p:tav tm="100000">
                                          <p:val>
                                            <p:strVal val="#ppt_h"/>
                                          </p:val>
                                        </p:tav>
                                      </p:tavLst>
                                    </p:anim>
                                  </p:childTnLst>
                                </p:cTn>
                              </p:par>
                              <p:par>
                                <p:cTn id="21" presetID="23" presetClass="exit" presetSubtype="32" fill="hold" grpId="0" nodeType="withEffect">
                                  <p:stCondLst>
                                    <p:cond delay="0"/>
                                  </p:stCondLst>
                                  <p:childTnLst>
                                    <p:anim calcmode="lin" valueType="num">
                                      <p:cBhvr>
                                        <p:cTn id="22" dur="500"/>
                                        <p:tgtEl>
                                          <p:spTgt spid="112647"/>
                                        </p:tgtEl>
                                        <p:attrNameLst>
                                          <p:attrName>ppt_w</p:attrName>
                                        </p:attrNameLst>
                                      </p:cBhvr>
                                      <p:tavLst>
                                        <p:tav tm="0">
                                          <p:val>
                                            <p:strVal val="ppt_w"/>
                                          </p:val>
                                        </p:tav>
                                        <p:tav tm="100000">
                                          <p:val>
                                            <p:fltVal val="0"/>
                                          </p:val>
                                        </p:tav>
                                      </p:tavLst>
                                    </p:anim>
                                    <p:anim calcmode="lin" valueType="num">
                                      <p:cBhvr>
                                        <p:cTn id="23" dur="500"/>
                                        <p:tgtEl>
                                          <p:spTgt spid="112647"/>
                                        </p:tgtEl>
                                        <p:attrNameLst>
                                          <p:attrName>ppt_h</p:attrName>
                                        </p:attrNameLst>
                                      </p:cBhvr>
                                      <p:tavLst>
                                        <p:tav tm="0">
                                          <p:val>
                                            <p:strVal val="ppt_h"/>
                                          </p:val>
                                        </p:tav>
                                        <p:tav tm="100000">
                                          <p:val>
                                            <p:fltVal val="0"/>
                                          </p:val>
                                        </p:tav>
                                      </p:tavLst>
                                    </p:anim>
                                    <p:set>
                                      <p:cBhvr>
                                        <p:cTn id="24" dur="1" fill="hold">
                                          <p:stCondLst>
                                            <p:cond delay="499"/>
                                          </p:stCondLst>
                                        </p:cTn>
                                        <p:tgtEl>
                                          <p:spTgt spid="112647"/>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112643"/>
                                        </p:tgtEl>
                                        <p:attrNameLst>
                                          <p:attrName>style.visibility</p:attrName>
                                        </p:attrNameLst>
                                      </p:cBhvr>
                                      <p:to>
                                        <p:strVal val="visible"/>
                                      </p:to>
                                    </p:set>
                                    <p:animEffect transition="in" filter="dissolve">
                                      <p:cBhvr>
                                        <p:cTn id="27" dur="500"/>
                                        <p:tgtEl>
                                          <p:spTgt spid="1126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2654"/>
                                        </p:tgtEl>
                                        <p:attrNameLst>
                                          <p:attrName>style.visibility</p:attrName>
                                        </p:attrNameLst>
                                      </p:cBhvr>
                                      <p:to>
                                        <p:strVal val="visible"/>
                                      </p:to>
                                    </p:set>
                                    <p:animEffect transition="in" filter="wipe(up)">
                                      <p:cBhvr>
                                        <p:cTn id="37" dur="500"/>
                                        <p:tgtEl>
                                          <p:spTgt spid="112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47" grpId="0" animBg="1"/>
      <p:bldP spid="112661" grpId="0"/>
      <p:bldP spid="11265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brain">
            <a:extLst>
              <a:ext uri="{FF2B5EF4-FFF2-40B4-BE49-F238E27FC236}">
                <a16:creationId xmlns:a16="http://schemas.microsoft.com/office/drawing/2014/main" id="{B7F17364-A70A-5A42-AB28-20934529D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371600"/>
            <a:ext cx="3810000" cy="2914650"/>
          </a:xfrm>
          <a:prstGeom prst="rect">
            <a:avLst/>
          </a:prstGeom>
          <a:noFill/>
          <a:extLst>
            <a:ext uri="{909E8E84-426E-40DD-AFC4-6F175D3DCCD1}">
              <a14:hiddenFill xmlns:a14="http://schemas.microsoft.com/office/drawing/2010/main">
                <a:solidFill>
                  <a:srgbClr val="FFFFFF"/>
                </a:solidFill>
              </a14:hiddenFill>
            </a:ext>
          </a:extLst>
        </p:spPr>
      </p:pic>
      <p:sp>
        <p:nvSpPr>
          <p:cNvPr id="113667" name="Oval 3">
            <a:extLst>
              <a:ext uri="{FF2B5EF4-FFF2-40B4-BE49-F238E27FC236}">
                <a16:creationId xmlns:a16="http://schemas.microsoft.com/office/drawing/2014/main" id="{93D20A74-305F-8247-913E-BF8EE410BB60}"/>
              </a:ext>
            </a:extLst>
          </p:cNvPr>
          <p:cNvSpPr>
            <a:spLocks noChangeArrowheads="1"/>
          </p:cNvSpPr>
          <p:nvPr/>
        </p:nvSpPr>
        <p:spPr bwMode="auto">
          <a:xfrm>
            <a:off x="3200400" y="1600200"/>
            <a:ext cx="762000" cy="762000"/>
          </a:xfrm>
          <a:prstGeom prst="ellipse">
            <a:avLst/>
          </a:prstGeom>
          <a:gradFill rotWithShape="1">
            <a:gsLst>
              <a:gs pos="0">
                <a:srgbClr val="98A16B">
                  <a:alpha val="71001"/>
                </a:srgbClr>
              </a:gs>
              <a:gs pos="100000">
                <a:srgbClr val="98A16B">
                  <a:gamma/>
                  <a:shade val="46275"/>
                  <a:invGamma/>
                  <a:alpha val="70000"/>
                </a:srgbClr>
              </a:gs>
            </a:gsLst>
            <a:lin ang="5400000" scaled="1"/>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prstClr val="black"/>
                </a:solidFill>
              </a:rPr>
              <a:t>Internal</a:t>
            </a:r>
          </a:p>
        </p:txBody>
      </p:sp>
      <p:sp>
        <p:nvSpPr>
          <p:cNvPr id="113668" name="Oval 4">
            <a:extLst>
              <a:ext uri="{FF2B5EF4-FFF2-40B4-BE49-F238E27FC236}">
                <a16:creationId xmlns:a16="http://schemas.microsoft.com/office/drawing/2014/main" id="{48B1DAEF-BC99-4B4E-BEC4-4C24A0B4B60E}"/>
              </a:ext>
            </a:extLst>
          </p:cNvPr>
          <p:cNvSpPr>
            <a:spLocks noChangeArrowheads="1"/>
          </p:cNvSpPr>
          <p:nvPr/>
        </p:nvSpPr>
        <p:spPr bwMode="auto">
          <a:xfrm>
            <a:off x="4049607" y="2247900"/>
            <a:ext cx="533400" cy="534247"/>
          </a:xfrm>
          <a:prstGeom prst="ellipse">
            <a:avLst/>
          </a:prstGeom>
          <a:gradFill rotWithShape="1">
            <a:gsLst>
              <a:gs pos="0">
                <a:srgbClr val="0099CC">
                  <a:alpha val="70000"/>
                </a:srgbClr>
              </a:gs>
              <a:gs pos="100000">
                <a:srgbClr val="0099CC">
                  <a:gamma/>
                  <a:shade val="46275"/>
                  <a:invGamma/>
                  <a:alpha val="70000"/>
                </a:srgbClr>
              </a:gs>
            </a:gsLst>
            <a:lin ang="5400000" scaled="1"/>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000" b="1">
                <a:solidFill>
                  <a:prstClr val="black"/>
                </a:solidFill>
              </a:rPr>
              <a:t>External</a:t>
            </a:r>
          </a:p>
        </p:txBody>
      </p:sp>
      <p:sp>
        <p:nvSpPr>
          <p:cNvPr id="113669" name="Oval 5">
            <a:extLst>
              <a:ext uri="{FF2B5EF4-FFF2-40B4-BE49-F238E27FC236}">
                <a16:creationId xmlns:a16="http://schemas.microsoft.com/office/drawing/2014/main" id="{C036103E-E079-4747-9A11-3043302DA024}"/>
              </a:ext>
            </a:extLst>
          </p:cNvPr>
          <p:cNvSpPr>
            <a:spLocks noChangeArrowheads="1"/>
          </p:cNvSpPr>
          <p:nvPr/>
        </p:nvSpPr>
        <p:spPr bwMode="auto">
          <a:xfrm>
            <a:off x="3657600" y="3429000"/>
            <a:ext cx="304800" cy="304800"/>
          </a:xfrm>
          <a:prstGeom prst="ellipse">
            <a:avLst/>
          </a:prstGeom>
          <a:solidFill>
            <a:srgbClr val="00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b="1">
                <a:solidFill>
                  <a:prstClr val="white"/>
                </a:solidFill>
              </a:rPr>
              <a:t>LC</a:t>
            </a:r>
          </a:p>
        </p:txBody>
      </p:sp>
      <p:sp>
        <p:nvSpPr>
          <p:cNvPr id="113670" name="Oval 6">
            <a:extLst>
              <a:ext uri="{FF2B5EF4-FFF2-40B4-BE49-F238E27FC236}">
                <a16:creationId xmlns:a16="http://schemas.microsoft.com/office/drawing/2014/main" id="{D187FC03-7F11-2443-82D2-386F04ADFFA8}"/>
              </a:ext>
            </a:extLst>
          </p:cNvPr>
          <p:cNvSpPr>
            <a:spLocks noChangeArrowheads="1"/>
          </p:cNvSpPr>
          <p:nvPr/>
        </p:nvSpPr>
        <p:spPr bwMode="auto">
          <a:xfrm>
            <a:off x="3897207" y="2076027"/>
            <a:ext cx="838200" cy="838200"/>
          </a:xfrm>
          <a:prstGeom prst="ellipse">
            <a:avLst/>
          </a:prstGeom>
          <a:gradFill rotWithShape="1">
            <a:gsLst>
              <a:gs pos="0">
                <a:srgbClr val="0099CC">
                  <a:alpha val="70000"/>
                </a:srgbClr>
              </a:gs>
              <a:gs pos="100000">
                <a:srgbClr val="0099CC">
                  <a:gamma/>
                  <a:shade val="46275"/>
                  <a:invGamma/>
                  <a:alpha val="70000"/>
                </a:srgbClr>
              </a:gs>
            </a:gsLst>
            <a:lin ang="5400000" scaled="1"/>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a:solidFill>
                  <a:prstClr val="black"/>
                </a:solidFill>
              </a:rPr>
              <a:t>External</a:t>
            </a:r>
          </a:p>
        </p:txBody>
      </p:sp>
      <p:sp>
        <p:nvSpPr>
          <p:cNvPr id="113672" name="Rectangle 8">
            <a:extLst>
              <a:ext uri="{FF2B5EF4-FFF2-40B4-BE49-F238E27FC236}">
                <a16:creationId xmlns:a16="http://schemas.microsoft.com/office/drawing/2014/main" id="{40702F93-A2BD-3048-AB03-B963D3258BDA}"/>
              </a:ext>
            </a:extLst>
          </p:cNvPr>
          <p:cNvSpPr>
            <a:spLocks noChangeArrowheads="1"/>
          </p:cNvSpPr>
          <p:nvPr/>
        </p:nvSpPr>
        <p:spPr bwMode="auto">
          <a:xfrm>
            <a:off x="228600" y="726440"/>
            <a:ext cx="1981200" cy="2895600"/>
          </a:xfrm>
          <a:prstGeom prst="rect">
            <a:avLst/>
          </a:prstGeom>
          <a:gradFill rotWithShape="1">
            <a:gsLst>
              <a:gs pos="0">
                <a:srgbClr val="98A16B">
                  <a:alpha val="70000"/>
                </a:srgbClr>
              </a:gs>
              <a:gs pos="100000">
                <a:srgbClr val="98A16B">
                  <a:gamma/>
                  <a:shade val="46275"/>
                  <a:invGamma/>
                  <a:alpha val="71001"/>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200" b="1">
                <a:solidFill>
                  <a:prstClr val="white"/>
                </a:solidFill>
              </a:rPr>
              <a:t>Goal-Driven</a:t>
            </a:r>
          </a:p>
          <a:p>
            <a:pPr algn="ctr"/>
            <a:endParaRPr lang="en-US" altLang="en-US" sz="2200" b="1">
              <a:solidFill>
                <a:prstClr val="white"/>
              </a:solidFill>
            </a:endParaRPr>
          </a:p>
          <a:p>
            <a:pPr algn="ctr"/>
            <a:r>
              <a:rPr lang="en-US" altLang="en-US" sz="2200" b="1">
                <a:solidFill>
                  <a:prstClr val="white"/>
                </a:solidFill>
              </a:rPr>
              <a:t>Top-Down</a:t>
            </a:r>
          </a:p>
          <a:p>
            <a:pPr algn="ctr"/>
            <a:r>
              <a:rPr lang="en-US" altLang="en-US" sz="2200" b="1">
                <a:solidFill>
                  <a:prstClr val="white"/>
                </a:solidFill>
              </a:rPr>
              <a:t>Filtering</a:t>
            </a:r>
          </a:p>
          <a:p>
            <a:pPr algn="ctr"/>
            <a:endParaRPr lang="en-US" altLang="en-US" sz="2200" b="1">
              <a:solidFill>
                <a:prstClr val="white"/>
              </a:solidFill>
            </a:endParaRPr>
          </a:p>
          <a:p>
            <a:pPr algn="ctr"/>
            <a:r>
              <a:rPr lang="en-US" altLang="en-US" sz="2200" b="1">
                <a:solidFill>
                  <a:prstClr val="white"/>
                </a:solidFill>
              </a:rPr>
              <a:t>(Verbal</a:t>
            </a:r>
          </a:p>
          <a:p>
            <a:pPr algn="ctr"/>
            <a:r>
              <a:rPr lang="en-US" altLang="en-US" sz="2200" b="1">
                <a:solidFill>
                  <a:prstClr val="white"/>
                </a:solidFill>
              </a:rPr>
              <a:t>Override)</a:t>
            </a:r>
          </a:p>
        </p:txBody>
      </p:sp>
      <p:sp>
        <p:nvSpPr>
          <p:cNvPr id="113673" name="AutoShape 9">
            <a:extLst>
              <a:ext uri="{FF2B5EF4-FFF2-40B4-BE49-F238E27FC236}">
                <a16:creationId xmlns:a16="http://schemas.microsoft.com/office/drawing/2014/main" id="{82B1F7CD-18EC-2A42-B718-8F8D15CD019B}"/>
              </a:ext>
            </a:extLst>
          </p:cNvPr>
          <p:cNvSpPr>
            <a:spLocks noChangeArrowheads="1"/>
          </p:cNvSpPr>
          <p:nvPr/>
        </p:nvSpPr>
        <p:spPr bwMode="auto">
          <a:xfrm rot="-911545">
            <a:off x="6477000" y="1524000"/>
            <a:ext cx="1524000" cy="762000"/>
          </a:xfrm>
          <a:prstGeom prst="rightArrow">
            <a:avLst>
              <a:gd name="adj1" fmla="val 50000"/>
              <a:gd name="adj2" fmla="val 50000"/>
            </a:avLst>
          </a:prstGeom>
          <a:gradFill rotWithShape="1">
            <a:gsLst>
              <a:gs pos="0">
                <a:srgbClr val="98A16B">
                  <a:alpha val="70000"/>
                </a:srgbClr>
              </a:gs>
              <a:gs pos="100000">
                <a:srgbClr val="98A16B">
                  <a:gamma/>
                  <a:shade val="46275"/>
                  <a:invGamma/>
                  <a:alpha val="71001"/>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a:solidFill>
                  <a:prstClr val="white"/>
                </a:solidFill>
              </a:rPr>
              <a:t>SCAN</a:t>
            </a:r>
          </a:p>
        </p:txBody>
      </p:sp>
      <p:sp>
        <p:nvSpPr>
          <p:cNvPr id="113674" name="AutoShape 10">
            <a:extLst>
              <a:ext uri="{FF2B5EF4-FFF2-40B4-BE49-F238E27FC236}">
                <a16:creationId xmlns:a16="http://schemas.microsoft.com/office/drawing/2014/main" id="{9618BFD1-CC66-4143-B28A-B2BEB58688D2}"/>
              </a:ext>
            </a:extLst>
          </p:cNvPr>
          <p:cNvSpPr>
            <a:spLocks noChangeArrowheads="1"/>
          </p:cNvSpPr>
          <p:nvPr/>
        </p:nvSpPr>
        <p:spPr bwMode="auto">
          <a:xfrm rot="1619509">
            <a:off x="6400800" y="3657600"/>
            <a:ext cx="1524000" cy="762000"/>
          </a:xfrm>
          <a:prstGeom prst="rightArrow">
            <a:avLst>
              <a:gd name="adj1" fmla="val 50000"/>
              <a:gd name="adj2" fmla="val 50000"/>
            </a:avLst>
          </a:prstGeom>
          <a:gradFill rotWithShape="1">
            <a:gsLst>
              <a:gs pos="0">
                <a:srgbClr val="98A16B">
                  <a:alpha val="70000"/>
                </a:srgbClr>
              </a:gs>
              <a:gs pos="100000">
                <a:srgbClr val="98A16B">
                  <a:gamma/>
                  <a:shade val="46275"/>
                  <a:invGamma/>
                  <a:alpha val="71001"/>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a:solidFill>
                  <a:prstClr val="white"/>
                </a:solidFill>
              </a:rPr>
              <a:t>SCAN</a:t>
            </a:r>
          </a:p>
        </p:txBody>
      </p:sp>
      <p:sp>
        <p:nvSpPr>
          <p:cNvPr id="113675" name="AutoShape 11">
            <a:extLst>
              <a:ext uri="{FF2B5EF4-FFF2-40B4-BE49-F238E27FC236}">
                <a16:creationId xmlns:a16="http://schemas.microsoft.com/office/drawing/2014/main" id="{87C16B98-7E07-7A43-A089-4258029B37CD}"/>
              </a:ext>
            </a:extLst>
          </p:cNvPr>
          <p:cNvSpPr>
            <a:spLocks noChangeArrowheads="1"/>
          </p:cNvSpPr>
          <p:nvPr/>
        </p:nvSpPr>
        <p:spPr bwMode="auto">
          <a:xfrm>
            <a:off x="6629400" y="2514600"/>
            <a:ext cx="1524000" cy="762000"/>
          </a:xfrm>
          <a:prstGeom prst="rightArrow">
            <a:avLst>
              <a:gd name="adj1" fmla="val 50000"/>
              <a:gd name="adj2" fmla="val 50000"/>
            </a:avLst>
          </a:prstGeom>
          <a:gradFill rotWithShape="1">
            <a:gsLst>
              <a:gs pos="0">
                <a:srgbClr val="98A16B">
                  <a:alpha val="70000"/>
                </a:srgbClr>
              </a:gs>
              <a:gs pos="100000">
                <a:srgbClr val="98A16B">
                  <a:gamma/>
                  <a:shade val="46275"/>
                  <a:invGamma/>
                  <a:alpha val="71001"/>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a:solidFill>
                  <a:prstClr val="white"/>
                </a:solidFill>
              </a:rPr>
              <a:t>SCAN</a:t>
            </a:r>
          </a:p>
        </p:txBody>
      </p:sp>
      <p:sp>
        <p:nvSpPr>
          <p:cNvPr id="113676" name="AutoShape 12">
            <a:extLst>
              <a:ext uri="{FF2B5EF4-FFF2-40B4-BE49-F238E27FC236}">
                <a16:creationId xmlns:a16="http://schemas.microsoft.com/office/drawing/2014/main" id="{CDF48E35-45ED-A649-999B-A7CB89B72301}"/>
              </a:ext>
            </a:extLst>
          </p:cNvPr>
          <p:cNvSpPr>
            <a:spLocks noChangeArrowheads="1"/>
          </p:cNvSpPr>
          <p:nvPr/>
        </p:nvSpPr>
        <p:spPr bwMode="auto">
          <a:xfrm rot="-911545">
            <a:off x="6400800" y="1446213"/>
            <a:ext cx="1685925" cy="914400"/>
          </a:xfrm>
          <a:prstGeom prst="rightArrow">
            <a:avLst>
              <a:gd name="adj1" fmla="val 63981"/>
              <a:gd name="adj2" fmla="val 54100"/>
            </a:avLst>
          </a:prstGeom>
          <a:noFill/>
          <a:ln w="38100">
            <a:solidFill>
              <a:srgbClr val="98A16B"/>
            </a:solidFill>
            <a:miter lim="800000"/>
            <a:headEnd/>
            <a:tailEnd/>
          </a:ln>
          <a:effectLst/>
          <a:extLst>
            <a:ext uri="{909E8E84-426E-40DD-AFC4-6F175D3DCCD1}">
              <a14:hiddenFill xmlns:a14="http://schemas.microsoft.com/office/drawing/2010/main">
                <a:gradFill rotWithShape="1">
                  <a:gsLst>
                    <a:gs pos="0">
                      <a:srgbClr val="98A16B">
                        <a:alpha val="70000"/>
                      </a:srgbClr>
                    </a:gs>
                    <a:gs pos="100000">
                      <a:srgbClr val="98A16B">
                        <a:gamma/>
                        <a:shade val="46275"/>
                        <a:invGamma/>
                        <a:alpha val="71001"/>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b="1">
              <a:solidFill>
                <a:prstClr val="white"/>
              </a:solidFill>
            </a:endParaRPr>
          </a:p>
        </p:txBody>
      </p:sp>
      <p:sp>
        <p:nvSpPr>
          <p:cNvPr id="113677" name="AutoShape 13">
            <a:extLst>
              <a:ext uri="{FF2B5EF4-FFF2-40B4-BE49-F238E27FC236}">
                <a16:creationId xmlns:a16="http://schemas.microsoft.com/office/drawing/2014/main" id="{41E00E7A-3B64-0C48-8737-2DD22294DCF3}"/>
              </a:ext>
            </a:extLst>
          </p:cNvPr>
          <p:cNvSpPr>
            <a:spLocks noChangeArrowheads="1"/>
          </p:cNvSpPr>
          <p:nvPr/>
        </p:nvSpPr>
        <p:spPr bwMode="auto">
          <a:xfrm>
            <a:off x="6553200" y="2438400"/>
            <a:ext cx="1685925" cy="914400"/>
          </a:xfrm>
          <a:prstGeom prst="rightArrow">
            <a:avLst>
              <a:gd name="adj1" fmla="val 63981"/>
              <a:gd name="adj2" fmla="val 54100"/>
            </a:avLst>
          </a:prstGeom>
          <a:noFill/>
          <a:ln w="38100">
            <a:solidFill>
              <a:srgbClr val="98A16B"/>
            </a:solidFill>
            <a:miter lim="800000"/>
            <a:headEnd/>
            <a:tailEnd/>
          </a:ln>
          <a:effectLst/>
          <a:extLst>
            <a:ext uri="{909E8E84-426E-40DD-AFC4-6F175D3DCCD1}">
              <a14:hiddenFill xmlns:a14="http://schemas.microsoft.com/office/drawing/2010/main">
                <a:gradFill rotWithShape="1">
                  <a:gsLst>
                    <a:gs pos="0">
                      <a:srgbClr val="98A16B">
                        <a:alpha val="70000"/>
                      </a:srgbClr>
                    </a:gs>
                    <a:gs pos="100000">
                      <a:srgbClr val="98A16B">
                        <a:gamma/>
                        <a:shade val="46275"/>
                        <a:invGamma/>
                        <a:alpha val="71001"/>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b="1">
              <a:solidFill>
                <a:prstClr val="white"/>
              </a:solidFill>
            </a:endParaRPr>
          </a:p>
        </p:txBody>
      </p:sp>
      <p:sp>
        <p:nvSpPr>
          <p:cNvPr id="113678" name="AutoShape 14">
            <a:extLst>
              <a:ext uri="{FF2B5EF4-FFF2-40B4-BE49-F238E27FC236}">
                <a16:creationId xmlns:a16="http://schemas.microsoft.com/office/drawing/2014/main" id="{76A0C490-573D-CA45-B9CD-8F388FB09BD9}"/>
              </a:ext>
            </a:extLst>
          </p:cNvPr>
          <p:cNvSpPr>
            <a:spLocks noChangeArrowheads="1"/>
          </p:cNvSpPr>
          <p:nvPr/>
        </p:nvSpPr>
        <p:spPr bwMode="auto">
          <a:xfrm rot="1689989">
            <a:off x="6343651" y="3576638"/>
            <a:ext cx="1685925" cy="990600"/>
          </a:xfrm>
          <a:prstGeom prst="rightArrow">
            <a:avLst>
              <a:gd name="adj1" fmla="val 51361"/>
              <a:gd name="adj2" fmla="val 53059"/>
            </a:avLst>
          </a:prstGeom>
          <a:noFill/>
          <a:ln w="28575">
            <a:solidFill>
              <a:srgbClr val="98A16B"/>
            </a:solidFill>
            <a:miter lim="800000"/>
            <a:headEnd/>
            <a:tailEnd/>
          </a:ln>
          <a:effectLst/>
          <a:extLst>
            <a:ext uri="{909E8E84-426E-40DD-AFC4-6F175D3DCCD1}">
              <a14:hiddenFill xmlns:a14="http://schemas.microsoft.com/office/drawing/2010/main">
                <a:gradFill rotWithShape="1">
                  <a:gsLst>
                    <a:gs pos="0">
                      <a:srgbClr val="98A16B">
                        <a:alpha val="70000"/>
                      </a:srgbClr>
                    </a:gs>
                    <a:gs pos="100000">
                      <a:srgbClr val="98A16B">
                        <a:gamma/>
                        <a:shade val="46275"/>
                        <a:invGamma/>
                        <a:alpha val="71001"/>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b="1">
              <a:solidFill>
                <a:prstClr val="white"/>
              </a:solidFill>
            </a:endParaRPr>
          </a:p>
        </p:txBody>
      </p:sp>
      <p:sp>
        <p:nvSpPr>
          <p:cNvPr id="113679" name="AutoShape 15">
            <a:extLst>
              <a:ext uri="{FF2B5EF4-FFF2-40B4-BE49-F238E27FC236}">
                <a16:creationId xmlns:a16="http://schemas.microsoft.com/office/drawing/2014/main" id="{7064B7EA-E271-2D4D-B152-3A27DA79B32B}"/>
              </a:ext>
            </a:extLst>
          </p:cNvPr>
          <p:cNvSpPr>
            <a:spLocks noChangeArrowheads="1"/>
          </p:cNvSpPr>
          <p:nvPr/>
        </p:nvSpPr>
        <p:spPr bwMode="auto">
          <a:xfrm>
            <a:off x="2308013" y="1714500"/>
            <a:ext cx="914400" cy="533400"/>
          </a:xfrm>
          <a:prstGeom prst="rightArrow">
            <a:avLst>
              <a:gd name="adj1" fmla="val 50000"/>
              <a:gd name="adj2" fmla="val 42857"/>
            </a:avLst>
          </a:prstGeom>
          <a:solidFill>
            <a:srgbClr val="98A16B"/>
          </a:solidFill>
          <a:ln w="28575">
            <a:solidFill>
              <a:schemeClr val="tx1"/>
            </a:solidFill>
            <a:miter lim="800000"/>
            <a:headEnd/>
            <a:tailEnd/>
          </a:ln>
          <a:effectLst>
            <a:outerShdw blurRad="50800" dist="35921" dir="2700000" algn="ctr" rotWithShape="0">
              <a:schemeClr val="tx1"/>
            </a:outerShdw>
          </a:effectLst>
          <a:extLst/>
        </p:spPr>
        <p:txBody>
          <a:bodyPr wrap="none" anchor="ctr"/>
          <a:lstStyle/>
          <a:p>
            <a:endParaRPr lang="en-US">
              <a:solidFill>
                <a:prstClr val="black"/>
              </a:solidFill>
            </a:endParaRPr>
          </a:p>
        </p:txBody>
      </p:sp>
      <p:sp>
        <p:nvSpPr>
          <p:cNvPr id="113680" name="Rectangle 16">
            <a:extLst>
              <a:ext uri="{FF2B5EF4-FFF2-40B4-BE49-F238E27FC236}">
                <a16:creationId xmlns:a16="http://schemas.microsoft.com/office/drawing/2014/main" id="{8B437059-620D-DE47-BB64-3370FEEA6303}"/>
              </a:ext>
            </a:extLst>
          </p:cNvPr>
          <p:cNvSpPr>
            <a:spLocks noChangeArrowheads="1"/>
          </p:cNvSpPr>
          <p:nvPr/>
        </p:nvSpPr>
        <p:spPr bwMode="auto">
          <a:xfrm>
            <a:off x="152400" y="650240"/>
            <a:ext cx="2133600" cy="3048000"/>
          </a:xfrm>
          <a:prstGeom prst="rect">
            <a:avLst/>
          </a:prstGeom>
          <a:noFill/>
          <a:ln w="38100">
            <a:solidFill>
              <a:srgbClr val="98A1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13684" name="Text Box 20">
            <a:extLst>
              <a:ext uri="{FF2B5EF4-FFF2-40B4-BE49-F238E27FC236}">
                <a16:creationId xmlns:a16="http://schemas.microsoft.com/office/drawing/2014/main" id="{0982E603-EF2C-0C43-9069-DAF21B720CCF}"/>
              </a:ext>
            </a:extLst>
          </p:cNvPr>
          <p:cNvSpPr txBox="1">
            <a:spLocks noChangeArrowheads="1"/>
          </p:cNvSpPr>
          <p:nvPr/>
        </p:nvSpPr>
        <p:spPr bwMode="auto">
          <a:xfrm>
            <a:off x="152400" y="6021493"/>
            <a:ext cx="8854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prstClr val="white"/>
                </a:solidFill>
              </a:rPr>
              <a:t>** This applies to VISUAL, AUDITORY, and SOMATOSENSORY events.</a:t>
            </a:r>
          </a:p>
        </p:txBody>
      </p:sp>
    </p:spTree>
    <p:extLst>
      <p:ext uri="{BB962C8B-B14F-4D97-AF65-F5344CB8AC3E}">
        <p14:creationId xmlns:p14="http://schemas.microsoft.com/office/powerpoint/2010/main" val="3385109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p:cTn id="7" dur="500" fill="hold"/>
                                        <p:tgtEl>
                                          <p:spTgt spid="113667"/>
                                        </p:tgtEl>
                                        <p:attrNameLst>
                                          <p:attrName>ppt_w</p:attrName>
                                        </p:attrNameLst>
                                      </p:cBhvr>
                                      <p:tavLst>
                                        <p:tav tm="0">
                                          <p:val>
                                            <p:fltVal val="0"/>
                                          </p:val>
                                        </p:tav>
                                        <p:tav tm="100000">
                                          <p:val>
                                            <p:strVal val="#ppt_w"/>
                                          </p:val>
                                        </p:tav>
                                      </p:tavLst>
                                    </p:anim>
                                    <p:anim calcmode="lin" valueType="num">
                                      <p:cBhvr>
                                        <p:cTn id="8" dur="500" fill="hold"/>
                                        <p:tgtEl>
                                          <p:spTgt spid="113667"/>
                                        </p:tgtEl>
                                        <p:attrNameLst>
                                          <p:attrName>ppt_h</p:attrName>
                                        </p:attrNameLst>
                                      </p:cBhvr>
                                      <p:tavLst>
                                        <p:tav tm="0">
                                          <p:val>
                                            <p:fltVal val="0"/>
                                          </p:val>
                                        </p:tav>
                                        <p:tav tm="100000">
                                          <p:val>
                                            <p:strVal val="#ppt_h"/>
                                          </p:val>
                                        </p:tav>
                                      </p:tavLst>
                                    </p:anim>
                                  </p:childTnLst>
                                </p:cTn>
                              </p:par>
                              <p:par>
                                <p:cTn id="9" presetID="23" presetClass="exit" presetSubtype="32" fill="hold" grpId="0" nodeType="withEffect">
                                  <p:stCondLst>
                                    <p:cond delay="0"/>
                                  </p:stCondLst>
                                  <p:childTnLst>
                                    <p:anim calcmode="lin" valueType="num">
                                      <p:cBhvr>
                                        <p:cTn id="10" dur="500"/>
                                        <p:tgtEl>
                                          <p:spTgt spid="113670"/>
                                        </p:tgtEl>
                                        <p:attrNameLst>
                                          <p:attrName>ppt_w</p:attrName>
                                        </p:attrNameLst>
                                      </p:cBhvr>
                                      <p:tavLst>
                                        <p:tav tm="0">
                                          <p:val>
                                            <p:strVal val="ppt_w"/>
                                          </p:val>
                                        </p:tav>
                                        <p:tav tm="100000">
                                          <p:val>
                                            <p:fltVal val="0"/>
                                          </p:val>
                                        </p:tav>
                                      </p:tavLst>
                                    </p:anim>
                                    <p:anim calcmode="lin" valueType="num">
                                      <p:cBhvr>
                                        <p:cTn id="11" dur="500"/>
                                        <p:tgtEl>
                                          <p:spTgt spid="113670"/>
                                        </p:tgtEl>
                                        <p:attrNameLst>
                                          <p:attrName>ppt_h</p:attrName>
                                        </p:attrNameLst>
                                      </p:cBhvr>
                                      <p:tavLst>
                                        <p:tav tm="0">
                                          <p:val>
                                            <p:strVal val="ppt_h"/>
                                          </p:val>
                                        </p:tav>
                                        <p:tav tm="100000">
                                          <p:val>
                                            <p:fltVal val="0"/>
                                          </p:val>
                                        </p:tav>
                                      </p:tavLst>
                                    </p:anim>
                                    <p:set>
                                      <p:cBhvr>
                                        <p:cTn id="12" dur="1" fill="hold">
                                          <p:stCondLst>
                                            <p:cond delay="499"/>
                                          </p:stCondLst>
                                        </p:cTn>
                                        <p:tgtEl>
                                          <p:spTgt spid="11367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3668"/>
                                        </p:tgtEl>
                                        <p:attrNameLst>
                                          <p:attrName>style.visibility</p:attrName>
                                        </p:attrNameLst>
                                      </p:cBhvr>
                                      <p:to>
                                        <p:strVal val="visible"/>
                                      </p:to>
                                    </p:set>
                                    <p:animEffect transition="in" filter="fade">
                                      <p:cBhvr>
                                        <p:cTn id="15" dur="500"/>
                                        <p:tgtEl>
                                          <p:spTgt spid="113668"/>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3672"/>
                                        </p:tgtEl>
                                        <p:attrNameLst>
                                          <p:attrName>style.visibility</p:attrName>
                                        </p:attrNameLst>
                                      </p:cBhvr>
                                      <p:to>
                                        <p:strVal val="visible"/>
                                      </p:to>
                                    </p:set>
                                    <p:anim calcmode="lin" valueType="num">
                                      <p:cBhvr>
                                        <p:cTn id="18" dur="500" fill="hold"/>
                                        <p:tgtEl>
                                          <p:spTgt spid="113672"/>
                                        </p:tgtEl>
                                        <p:attrNameLst>
                                          <p:attrName>ppt_w</p:attrName>
                                        </p:attrNameLst>
                                      </p:cBhvr>
                                      <p:tavLst>
                                        <p:tav tm="0">
                                          <p:val>
                                            <p:fltVal val="0"/>
                                          </p:val>
                                        </p:tav>
                                        <p:tav tm="100000">
                                          <p:val>
                                            <p:strVal val="#ppt_w"/>
                                          </p:val>
                                        </p:tav>
                                      </p:tavLst>
                                    </p:anim>
                                    <p:anim calcmode="lin" valueType="num">
                                      <p:cBhvr>
                                        <p:cTn id="19" dur="500" fill="hold"/>
                                        <p:tgtEl>
                                          <p:spTgt spid="113672"/>
                                        </p:tgtEl>
                                        <p:attrNameLst>
                                          <p:attrName>ppt_h</p:attrName>
                                        </p:attrNameLst>
                                      </p:cBhvr>
                                      <p:tavLst>
                                        <p:tav tm="0">
                                          <p:val>
                                            <p:fltVal val="0"/>
                                          </p:val>
                                        </p:tav>
                                        <p:tav tm="100000">
                                          <p:val>
                                            <p:strVal val="#ppt_h"/>
                                          </p:val>
                                        </p:tav>
                                      </p:tavLst>
                                    </p:anim>
                                  </p:childTnLst>
                                </p:cTn>
                              </p:par>
                              <p:par>
                                <p:cTn id="20" presetID="35" presetClass="emph" presetSubtype="0" repeatCount="indefinite" fill="hold" nodeType="withEffect">
                                  <p:stCondLst>
                                    <p:cond delay="0"/>
                                  </p:stCondLst>
                                  <p:childTnLst>
                                    <p:anim calcmode="discrete" valueType="str">
                                      <p:cBhvr>
                                        <p:cTn id="21" dur="1000" fill="hold"/>
                                        <p:tgtEl>
                                          <p:spTgt spid="113680"/>
                                        </p:tgtEl>
                                        <p:attrNameLst>
                                          <p:attrName>style.visibility</p:attrName>
                                        </p:attrNameLst>
                                      </p:cBhvr>
                                      <p:tavLst>
                                        <p:tav tm="0">
                                          <p:val>
                                            <p:strVal val="hidden"/>
                                          </p:val>
                                        </p:tav>
                                        <p:tav tm="50000">
                                          <p:val>
                                            <p:strVal val="visible"/>
                                          </p:val>
                                        </p:tav>
                                      </p:tavLst>
                                    </p:anim>
                                  </p:childTnLst>
                                </p:cTn>
                              </p:par>
                              <p:par>
                                <p:cTn id="22" presetID="1" presetClass="entr" presetSubtype="0" fill="hold" nodeType="withEffect">
                                  <p:stCondLst>
                                    <p:cond delay="0"/>
                                  </p:stCondLst>
                                  <p:childTnLst>
                                    <p:set>
                                      <p:cBhvr>
                                        <p:cTn id="23" dur="1" fill="hold">
                                          <p:stCondLst>
                                            <p:cond delay="0"/>
                                          </p:stCondLst>
                                        </p:cTn>
                                        <p:tgtEl>
                                          <p:spTgt spid="113679"/>
                                        </p:tgtEl>
                                        <p:attrNameLst>
                                          <p:attrName>style.visibility</p:attrName>
                                        </p:attrNameLst>
                                      </p:cBhvr>
                                      <p:to>
                                        <p:strVal val="visible"/>
                                      </p:to>
                                    </p:set>
                                  </p:childTnLst>
                                </p:cTn>
                              </p:par>
                              <p:par>
                                <p:cTn id="24" presetID="35" presetClass="emph" presetSubtype="0" repeatCount="indefinite" fill="hold" nodeType="withEffect">
                                  <p:stCondLst>
                                    <p:cond delay="0"/>
                                  </p:stCondLst>
                                  <p:childTnLst>
                                    <p:anim calcmode="discrete" valueType="str">
                                      <p:cBhvr>
                                        <p:cTn id="25" dur="1000" fill="hold"/>
                                        <p:tgtEl>
                                          <p:spTgt spid="113679"/>
                                        </p:tgtEl>
                                        <p:attrNameLst>
                                          <p:attrName>style.visibility</p:attrName>
                                        </p:attrNameLst>
                                      </p:cBhvr>
                                      <p:tavLst>
                                        <p:tav tm="0">
                                          <p:val>
                                            <p:strVal val="hidden"/>
                                          </p:val>
                                        </p:tav>
                                        <p:tav tm="50000">
                                          <p:val>
                                            <p:strVal val="visible"/>
                                          </p:val>
                                        </p:tav>
                                      </p:tavLst>
                                    </p:anim>
                                  </p:childTnLst>
                                </p:cTn>
                              </p:par>
                              <p:par>
                                <p:cTn id="26" presetID="22" presetClass="entr" presetSubtype="8" fill="hold" grpId="0" nodeType="withEffect">
                                  <p:stCondLst>
                                    <p:cond delay="0"/>
                                  </p:stCondLst>
                                  <p:childTnLst>
                                    <p:set>
                                      <p:cBhvr>
                                        <p:cTn id="27" dur="1" fill="hold">
                                          <p:stCondLst>
                                            <p:cond delay="0"/>
                                          </p:stCondLst>
                                        </p:cTn>
                                        <p:tgtEl>
                                          <p:spTgt spid="113673"/>
                                        </p:tgtEl>
                                        <p:attrNameLst>
                                          <p:attrName>style.visibility</p:attrName>
                                        </p:attrNameLst>
                                      </p:cBhvr>
                                      <p:to>
                                        <p:strVal val="visible"/>
                                      </p:to>
                                    </p:set>
                                    <p:animEffect transition="in" filter="wipe(left)">
                                      <p:cBhvr>
                                        <p:cTn id="28" dur="500"/>
                                        <p:tgtEl>
                                          <p:spTgt spid="11367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3675"/>
                                        </p:tgtEl>
                                        <p:attrNameLst>
                                          <p:attrName>style.visibility</p:attrName>
                                        </p:attrNameLst>
                                      </p:cBhvr>
                                      <p:to>
                                        <p:strVal val="visible"/>
                                      </p:to>
                                    </p:set>
                                    <p:animEffect transition="in" filter="wipe(left)">
                                      <p:cBhvr>
                                        <p:cTn id="31" dur="500"/>
                                        <p:tgtEl>
                                          <p:spTgt spid="11367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3674"/>
                                        </p:tgtEl>
                                        <p:attrNameLst>
                                          <p:attrName>style.visibility</p:attrName>
                                        </p:attrNameLst>
                                      </p:cBhvr>
                                      <p:to>
                                        <p:strVal val="visible"/>
                                      </p:to>
                                    </p:set>
                                    <p:animEffect transition="in" filter="wipe(left)">
                                      <p:cBhvr>
                                        <p:cTn id="34" dur="500"/>
                                        <p:tgtEl>
                                          <p:spTgt spid="11367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13676"/>
                                        </p:tgtEl>
                                        <p:attrNameLst>
                                          <p:attrName>style.visibility</p:attrName>
                                        </p:attrNameLst>
                                      </p:cBhvr>
                                      <p:to>
                                        <p:strVal val="visible"/>
                                      </p:to>
                                    </p:set>
                                    <p:animEffect transition="in" filter="wipe(left)">
                                      <p:cBhvr>
                                        <p:cTn id="37" dur="500"/>
                                        <p:tgtEl>
                                          <p:spTgt spid="11367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3677"/>
                                        </p:tgtEl>
                                        <p:attrNameLst>
                                          <p:attrName>style.visibility</p:attrName>
                                        </p:attrNameLst>
                                      </p:cBhvr>
                                      <p:to>
                                        <p:strVal val="visible"/>
                                      </p:to>
                                    </p:set>
                                    <p:animEffect transition="in" filter="wipe(left)">
                                      <p:cBhvr>
                                        <p:cTn id="40" dur="500"/>
                                        <p:tgtEl>
                                          <p:spTgt spid="11367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3678"/>
                                        </p:tgtEl>
                                        <p:attrNameLst>
                                          <p:attrName>style.visibility</p:attrName>
                                        </p:attrNameLst>
                                      </p:cBhvr>
                                      <p:to>
                                        <p:strVal val="visible"/>
                                      </p:to>
                                    </p:set>
                                    <p:animEffect transition="in" filter="wipe(left)">
                                      <p:cBhvr>
                                        <p:cTn id="43" dur="500"/>
                                        <p:tgtEl>
                                          <p:spTgt spid="113678"/>
                                        </p:tgtEl>
                                      </p:cBhvr>
                                    </p:animEffect>
                                  </p:childTnLst>
                                </p:cTn>
                              </p:par>
                              <p:par>
                                <p:cTn id="44" presetID="35" presetClass="emph" presetSubtype="0" repeatCount="indefinite" fill="hold" grpId="1" nodeType="withEffect">
                                  <p:stCondLst>
                                    <p:cond delay="0"/>
                                  </p:stCondLst>
                                  <p:childTnLst>
                                    <p:anim calcmode="discrete" valueType="str">
                                      <p:cBhvr>
                                        <p:cTn id="45" dur="1000" fill="hold"/>
                                        <p:tgtEl>
                                          <p:spTgt spid="113676"/>
                                        </p:tgtEl>
                                        <p:attrNameLst>
                                          <p:attrName>style.visibility</p:attrName>
                                        </p:attrNameLst>
                                      </p:cBhvr>
                                      <p:tavLst>
                                        <p:tav tm="0">
                                          <p:val>
                                            <p:strVal val="hidden"/>
                                          </p:val>
                                        </p:tav>
                                        <p:tav tm="50000">
                                          <p:val>
                                            <p:strVal val="visible"/>
                                          </p:val>
                                        </p:tav>
                                      </p:tavLst>
                                    </p:anim>
                                  </p:childTnLst>
                                </p:cTn>
                              </p:par>
                              <p:par>
                                <p:cTn id="46" presetID="35" presetClass="emph" presetSubtype="0" repeatCount="indefinite" fill="hold" grpId="1" nodeType="withEffect">
                                  <p:stCondLst>
                                    <p:cond delay="0"/>
                                  </p:stCondLst>
                                  <p:childTnLst>
                                    <p:anim calcmode="discrete" valueType="str">
                                      <p:cBhvr>
                                        <p:cTn id="47" dur="1000" fill="hold"/>
                                        <p:tgtEl>
                                          <p:spTgt spid="113677"/>
                                        </p:tgtEl>
                                        <p:attrNameLst>
                                          <p:attrName>style.visibility</p:attrName>
                                        </p:attrNameLst>
                                      </p:cBhvr>
                                      <p:tavLst>
                                        <p:tav tm="0">
                                          <p:val>
                                            <p:strVal val="hidden"/>
                                          </p:val>
                                        </p:tav>
                                        <p:tav tm="50000">
                                          <p:val>
                                            <p:strVal val="visible"/>
                                          </p:val>
                                        </p:tav>
                                      </p:tavLst>
                                    </p:anim>
                                  </p:childTnLst>
                                </p:cTn>
                              </p:par>
                              <p:par>
                                <p:cTn id="48" presetID="35" presetClass="emph" presetSubtype="0" repeatCount="indefinite" fill="hold" grpId="1" nodeType="withEffect">
                                  <p:stCondLst>
                                    <p:cond delay="0"/>
                                  </p:stCondLst>
                                  <p:childTnLst>
                                    <p:anim calcmode="discrete" valueType="str">
                                      <p:cBhvr>
                                        <p:cTn id="49" dur="1000" fill="hold"/>
                                        <p:tgtEl>
                                          <p:spTgt spid="1136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nimBg="1"/>
      <p:bldP spid="113668" grpId="0" animBg="1"/>
      <p:bldP spid="113670" grpId="0" animBg="1"/>
      <p:bldP spid="113672" grpId="0" animBg="1"/>
      <p:bldP spid="113673" grpId="0" animBg="1"/>
      <p:bldP spid="113674" grpId="0" animBg="1"/>
      <p:bldP spid="113675" grpId="0" animBg="1"/>
      <p:bldP spid="113676" grpId="0" animBg="1"/>
      <p:bldP spid="113676" grpId="1" animBg="1"/>
      <p:bldP spid="113677" grpId="0" animBg="1"/>
      <p:bldP spid="113677" grpId="1" animBg="1"/>
      <p:bldP spid="113678" grpId="0" animBg="1"/>
      <p:bldP spid="11367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Oval 2">
            <a:extLst>
              <a:ext uri="{FF2B5EF4-FFF2-40B4-BE49-F238E27FC236}">
                <a16:creationId xmlns:a16="http://schemas.microsoft.com/office/drawing/2014/main" id="{BAFE2D92-2762-7A46-8576-1E10634B95D3}"/>
              </a:ext>
            </a:extLst>
          </p:cNvPr>
          <p:cNvSpPr>
            <a:spLocks noChangeArrowheads="1"/>
          </p:cNvSpPr>
          <p:nvPr/>
        </p:nvSpPr>
        <p:spPr bwMode="auto">
          <a:xfrm>
            <a:off x="381000" y="1828800"/>
            <a:ext cx="3810000" cy="3581400"/>
          </a:xfrm>
          <a:prstGeom prst="ellipse">
            <a:avLst/>
          </a:prstGeom>
          <a:gradFill rotWithShape="1">
            <a:gsLst>
              <a:gs pos="0">
                <a:srgbClr val="FF0000">
                  <a:gamma/>
                  <a:shade val="46275"/>
                  <a:invGamma/>
                </a:srgbClr>
              </a:gs>
              <a:gs pos="100000">
                <a:srgbClr val="FF0000"/>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17763" name="Oval 3">
            <a:extLst>
              <a:ext uri="{FF2B5EF4-FFF2-40B4-BE49-F238E27FC236}">
                <a16:creationId xmlns:a16="http://schemas.microsoft.com/office/drawing/2014/main" id="{6D84FCFA-E485-634E-BB4C-3825CA47E3B3}"/>
              </a:ext>
            </a:extLst>
          </p:cNvPr>
          <p:cNvSpPr>
            <a:spLocks noChangeArrowheads="1"/>
          </p:cNvSpPr>
          <p:nvPr/>
        </p:nvSpPr>
        <p:spPr bwMode="auto">
          <a:xfrm>
            <a:off x="4876800" y="1905000"/>
            <a:ext cx="3810000" cy="3581400"/>
          </a:xfrm>
          <a:prstGeom prst="ellipse">
            <a:avLst/>
          </a:prstGeom>
          <a:gradFill rotWithShape="1">
            <a:gsLst>
              <a:gs pos="0">
                <a:srgbClr val="008BBC"/>
              </a:gs>
              <a:gs pos="100000">
                <a:srgbClr val="008BBC">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4" name="AutoShape 4">
            <a:extLst>
              <a:ext uri="{FF2B5EF4-FFF2-40B4-BE49-F238E27FC236}">
                <a16:creationId xmlns:a16="http://schemas.microsoft.com/office/drawing/2014/main" id="{1D4C0A4E-F1A5-DA4D-A854-05E2CE46D2E6}"/>
              </a:ext>
            </a:extLst>
          </p:cNvPr>
          <p:cNvSpPr>
            <a:spLocks noChangeArrowheads="1"/>
          </p:cNvSpPr>
          <p:nvPr/>
        </p:nvSpPr>
        <p:spPr bwMode="auto">
          <a:xfrm>
            <a:off x="3657600" y="2286000"/>
            <a:ext cx="1981200" cy="1066800"/>
          </a:xfrm>
          <a:custGeom>
            <a:avLst/>
            <a:gdLst>
              <a:gd name="G0" fmla="+- -3438398 0 0"/>
              <a:gd name="G1" fmla="+- -11796480 0 0"/>
              <a:gd name="G2" fmla="+- -3438398 0 -11796480"/>
              <a:gd name="G3" fmla="+- 10800 0 0"/>
              <a:gd name="G4" fmla="+- 0 0 -3438398"/>
              <a:gd name="T0" fmla="*/ 360 256 1"/>
              <a:gd name="T1" fmla="*/ 0 256 1"/>
              <a:gd name="G5" fmla="+- G2 T0 T1"/>
              <a:gd name="G6" fmla="?: G2 G2 G5"/>
              <a:gd name="G7" fmla="+- 0 0 G6"/>
              <a:gd name="G8" fmla="+- 7417 0 0"/>
              <a:gd name="G9" fmla="+- 0 0 -11796480"/>
              <a:gd name="G10" fmla="+- 7417 0 2700"/>
              <a:gd name="G11" fmla="cos G10 -3438398"/>
              <a:gd name="G12" fmla="sin G10 -3438398"/>
              <a:gd name="G13" fmla="cos 13500 -3438398"/>
              <a:gd name="G14" fmla="sin 13500 -3438398"/>
              <a:gd name="G15" fmla="+- G11 10800 0"/>
              <a:gd name="G16" fmla="+- G12 10800 0"/>
              <a:gd name="G17" fmla="+- G13 10800 0"/>
              <a:gd name="G18" fmla="+- G14 10800 0"/>
              <a:gd name="G19" fmla="*/ 7417 1 2"/>
              <a:gd name="G20" fmla="+- G19 5400 0"/>
              <a:gd name="G21" fmla="cos G20 -3438398"/>
              <a:gd name="G22" fmla="sin G20 -3438398"/>
              <a:gd name="G23" fmla="+- G21 10800 0"/>
              <a:gd name="G24" fmla="+- G12 G23 G22"/>
              <a:gd name="G25" fmla="+- G22 G23 G11"/>
              <a:gd name="G26" fmla="cos 10800 -3438398"/>
              <a:gd name="G27" fmla="sin 10800 -3438398"/>
              <a:gd name="G28" fmla="cos 7417 -3438398"/>
              <a:gd name="G29" fmla="sin 7417 -3438398"/>
              <a:gd name="G30" fmla="+- G26 10800 0"/>
              <a:gd name="G31" fmla="+- G27 10800 0"/>
              <a:gd name="G32" fmla="+- G28 10800 0"/>
              <a:gd name="G33" fmla="+- G29 10800 0"/>
              <a:gd name="G34" fmla="+- G19 5400 0"/>
              <a:gd name="G35" fmla="cos G34 -11796480"/>
              <a:gd name="G36" fmla="sin G34 -11796480"/>
              <a:gd name="G37" fmla="+/ -11796480 -3438398 2"/>
              <a:gd name="T2" fmla="*/ 180 256 1"/>
              <a:gd name="T3" fmla="*/ 0 256 1"/>
              <a:gd name="G38" fmla="+- G37 T2 T3"/>
              <a:gd name="G39" fmla="?: G2 G37 G38"/>
              <a:gd name="G40" fmla="cos 10800 G39"/>
              <a:gd name="G41" fmla="sin 10800 G39"/>
              <a:gd name="G42" fmla="cos 7417 G39"/>
              <a:gd name="G43" fmla="sin 7417 G39"/>
              <a:gd name="G44" fmla="+- G40 10800 0"/>
              <a:gd name="G45" fmla="+- G41 10800 0"/>
              <a:gd name="G46" fmla="+- G42 10800 0"/>
              <a:gd name="G47" fmla="+- G43 10800 0"/>
              <a:gd name="G48" fmla="+- G35 10800 0"/>
              <a:gd name="G49" fmla="+- G36 10800 0"/>
              <a:gd name="T4" fmla="*/ 6026 w 21600"/>
              <a:gd name="T5" fmla="*/ 1112 h 21600"/>
              <a:gd name="T6" fmla="*/ 1691 w 21600"/>
              <a:gd name="T7" fmla="*/ 10799 h 21600"/>
              <a:gd name="T8" fmla="*/ 7521 w 21600"/>
              <a:gd name="T9" fmla="*/ 4146 h 21600"/>
              <a:gd name="T10" fmla="*/ 19024 w 21600"/>
              <a:gd name="T11" fmla="*/ 94 h 21600"/>
              <a:gd name="T12" fmla="*/ 19832 w 21600"/>
              <a:gd name="T13" fmla="*/ 6252 h 21600"/>
              <a:gd name="T14" fmla="*/ 13673 w 21600"/>
              <a:gd name="T15" fmla="*/ 705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318" y="4918"/>
                </a:moveTo>
                <a:cubicBezTo>
                  <a:pt x="14022" y="3922"/>
                  <a:pt x="12434" y="3383"/>
                  <a:pt x="10800" y="3383"/>
                </a:cubicBezTo>
                <a:cubicBezTo>
                  <a:pt x="6703" y="3383"/>
                  <a:pt x="3383" y="6703"/>
                  <a:pt x="3383" y="10800"/>
                </a:cubicBezTo>
                <a:lnTo>
                  <a:pt x="0" y="10799"/>
                </a:lnTo>
                <a:cubicBezTo>
                  <a:pt x="0" y="4835"/>
                  <a:pt x="4835" y="0"/>
                  <a:pt x="10800" y="0"/>
                </a:cubicBezTo>
                <a:cubicBezTo>
                  <a:pt x="13179" y="0"/>
                  <a:pt x="15492" y="785"/>
                  <a:pt x="17379" y="2235"/>
                </a:cubicBezTo>
                <a:lnTo>
                  <a:pt x="19024" y="94"/>
                </a:lnTo>
                <a:lnTo>
                  <a:pt x="19832" y="6252"/>
                </a:lnTo>
                <a:lnTo>
                  <a:pt x="13673" y="7059"/>
                </a:lnTo>
                <a:lnTo>
                  <a:pt x="15318" y="4918"/>
                </a:lnTo>
                <a:close/>
              </a:path>
            </a:pathLst>
          </a:cu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5" name="AutoShape 5">
            <a:extLst>
              <a:ext uri="{FF2B5EF4-FFF2-40B4-BE49-F238E27FC236}">
                <a16:creationId xmlns:a16="http://schemas.microsoft.com/office/drawing/2014/main" id="{1C01D496-E86A-AB48-8145-05AFD018C4C2}"/>
              </a:ext>
            </a:extLst>
          </p:cNvPr>
          <p:cNvSpPr>
            <a:spLocks noChangeArrowheads="1"/>
          </p:cNvSpPr>
          <p:nvPr/>
        </p:nvSpPr>
        <p:spPr bwMode="auto">
          <a:xfrm flipV="1">
            <a:off x="3581400" y="3810000"/>
            <a:ext cx="1981200" cy="1066800"/>
          </a:xfrm>
          <a:custGeom>
            <a:avLst/>
            <a:gdLst>
              <a:gd name="G0" fmla="+- -3438398 0 0"/>
              <a:gd name="G1" fmla="+- -11796480 0 0"/>
              <a:gd name="G2" fmla="+- -3438398 0 -11796480"/>
              <a:gd name="G3" fmla="+- 10800 0 0"/>
              <a:gd name="G4" fmla="+- 0 0 -3438398"/>
              <a:gd name="T0" fmla="*/ 360 256 1"/>
              <a:gd name="T1" fmla="*/ 0 256 1"/>
              <a:gd name="G5" fmla="+- G2 T0 T1"/>
              <a:gd name="G6" fmla="?: G2 G2 G5"/>
              <a:gd name="G7" fmla="+- 0 0 G6"/>
              <a:gd name="G8" fmla="+- 7417 0 0"/>
              <a:gd name="G9" fmla="+- 0 0 -11796480"/>
              <a:gd name="G10" fmla="+- 7417 0 2700"/>
              <a:gd name="G11" fmla="cos G10 -3438398"/>
              <a:gd name="G12" fmla="sin G10 -3438398"/>
              <a:gd name="G13" fmla="cos 13500 -3438398"/>
              <a:gd name="G14" fmla="sin 13500 -3438398"/>
              <a:gd name="G15" fmla="+- G11 10800 0"/>
              <a:gd name="G16" fmla="+- G12 10800 0"/>
              <a:gd name="G17" fmla="+- G13 10800 0"/>
              <a:gd name="G18" fmla="+- G14 10800 0"/>
              <a:gd name="G19" fmla="*/ 7417 1 2"/>
              <a:gd name="G20" fmla="+- G19 5400 0"/>
              <a:gd name="G21" fmla="cos G20 -3438398"/>
              <a:gd name="G22" fmla="sin G20 -3438398"/>
              <a:gd name="G23" fmla="+- G21 10800 0"/>
              <a:gd name="G24" fmla="+- G12 G23 G22"/>
              <a:gd name="G25" fmla="+- G22 G23 G11"/>
              <a:gd name="G26" fmla="cos 10800 -3438398"/>
              <a:gd name="G27" fmla="sin 10800 -3438398"/>
              <a:gd name="G28" fmla="cos 7417 -3438398"/>
              <a:gd name="G29" fmla="sin 7417 -3438398"/>
              <a:gd name="G30" fmla="+- G26 10800 0"/>
              <a:gd name="G31" fmla="+- G27 10800 0"/>
              <a:gd name="G32" fmla="+- G28 10800 0"/>
              <a:gd name="G33" fmla="+- G29 10800 0"/>
              <a:gd name="G34" fmla="+- G19 5400 0"/>
              <a:gd name="G35" fmla="cos G34 -11796480"/>
              <a:gd name="G36" fmla="sin G34 -11796480"/>
              <a:gd name="G37" fmla="+/ -11796480 -3438398 2"/>
              <a:gd name="T2" fmla="*/ 180 256 1"/>
              <a:gd name="T3" fmla="*/ 0 256 1"/>
              <a:gd name="G38" fmla="+- G37 T2 T3"/>
              <a:gd name="G39" fmla="?: G2 G37 G38"/>
              <a:gd name="G40" fmla="cos 10800 G39"/>
              <a:gd name="G41" fmla="sin 10800 G39"/>
              <a:gd name="G42" fmla="cos 7417 G39"/>
              <a:gd name="G43" fmla="sin 7417 G39"/>
              <a:gd name="G44" fmla="+- G40 10800 0"/>
              <a:gd name="G45" fmla="+- G41 10800 0"/>
              <a:gd name="G46" fmla="+- G42 10800 0"/>
              <a:gd name="G47" fmla="+- G43 10800 0"/>
              <a:gd name="G48" fmla="+- G35 10800 0"/>
              <a:gd name="G49" fmla="+- G36 10800 0"/>
              <a:gd name="T4" fmla="*/ 6026 w 21600"/>
              <a:gd name="T5" fmla="*/ 1112 h 21600"/>
              <a:gd name="T6" fmla="*/ 1691 w 21600"/>
              <a:gd name="T7" fmla="*/ 10799 h 21600"/>
              <a:gd name="T8" fmla="*/ 7521 w 21600"/>
              <a:gd name="T9" fmla="*/ 4146 h 21600"/>
              <a:gd name="T10" fmla="*/ 19024 w 21600"/>
              <a:gd name="T11" fmla="*/ 94 h 21600"/>
              <a:gd name="T12" fmla="*/ 19832 w 21600"/>
              <a:gd name="T13" fmla="*/ 6252 h 21600"/>
              <a:gd name="T14" fmla="*/ 13673 w 21600"/>
              <a:gd name="T15" fmla="*/ 705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318" y="4918"/>
                </a:moveTo>
                <a:cubicBezTo>
                  <a:pt x="14022" y="3922"/>
                  <a:pt x="12434" y="3383"/>
                  <a:pt x="10800" y="3383"/>
                </a:cubicBezTo>
                <a:cubicBezTo>
                  <a:pt x="6703" y="3383"/>
                  <a:pt x="3383" y="6703"/>
                  <a:pt x="3383" y="10800"/>
                </a:cubicBezTo>
                <a:lnTo>
                  <a:pt x="0" y="10799"/>
                </a:lnTo>
                <a:cubicBezTo>
                  <a:pt x="0" y="4835"/>
                  <a:pt x="4835" y="0"/>
                  <a:pt x="10800" y="0"/>
                </a:cubicBezTo>
                <a:cubicBezTo>
                  <a:pt x="13179" y="0"/>
                  <a:pt x="15492" y="785"/>
                  <a:pt x="17379" y="2235"/>
                </a:cubicBezTo>
                <a:lnTo>
                  <a:pt x="19024" y="94"/>
                </a:lnTo>
                <a:lnTo>
                  <a:pt x="19832" y="6252"/>
                </a:lnTo>
                <a:lnTo>
                  <a:pt x="13673" y="7059"/>
                </a:lnTo>
                <a:lnTo>
                  <a:pt x="15318" y="4918"/>
                </a:ln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6" name="Text Box 6">
            <a:extLst>
              <a:ext uri="{FF2B5EF4-FFF2-40B4-BE49-F238E27FC236}">
                <a16:creationId xmlns:a16="http://schemas.microsoft.com/office/drawing/2014/main" id="{C1613F85-A45C-0947-B9C2-EABE563A5FC6}"/>
              </a:ext>
            </a:extLst>
          </p:cNvPr>
          <p:cNvSpPr txBox="1">
            <a:spLocks noChangeArrowheads="1"/>
          </p:cNvSpPr>
          <p:nvPr/>
        </p:nvSpPr>
        <p:spPr bwMode="auto">
          <a:xfrm>
            <a:off x="1125550" y="3048002"/>
            <a:ext cx="20986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solidFill>
                  <a:schemeClr val="bg1"/>
                </a:solidFill>
              </a:rPr>
              <a:t>Conscious</a:t>
            </a:r>
          </a:p>
          <a:p>
            <a:pPr algn="ctr"/>
            <a:r>
              <a:rPr lang="en-US" altLang="en-US" sz="3600" b="1" dirty="0">
                <a:solidFill>
                  <a:schemeClr val="bg1"/>
                </a:solidFill>
              </a:rPr>
              <a:t>Control</a:t>
            </a:r>
          </a:p>
        </p:txBody>
      </p:sp>
      <p:sp>
        <p:nvSpPr>
          <p:cNvPr id="117767" name="Text Box 7">
            <a:extLst>
              <a:ext uri="{FF2B5EF4-FFF2-40B4-BE49-F238E27FC236}">
                <a16:creationId xmlns:a16="http://schemas.microsoft.com/office/drawing/2014/main" id="{AEDFE7E9-0E19-204A-A69A-D6CA0BB4F1BB}"/>
              </a:ext>
            </a:extLst>
          </p:cNvPr>
          <p:cNvSpPr txBox="1">
            <a:spLocks noChangeArrowheads="1"/>
          </p:cNvSpPr>
          <p:nvPr/>
        </p:nvSpPr>
        <p:spPr bwMode="auto">
          <a:xfrm>
            <a:off x="5775804" y="3048002"/>
            <a:ext cx="229774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solidFill>
                  <a:schemeClr val="bg1"/>
                </a:solidFill>
              </a:rPr>
              <a:t>Autonomic</a:t>
            </a:r>
          </a:p>
          <a:p>
            <a:pPr algn="ctr"/>
            <a:r>
              <a:rPr lang="en-US" altLang="en-US" sz="3600" b="1" dirty="0">
                <a:solidFill>
                  <a:schemeClr val="bg1"/>
                </a:solidFill>
              </a:rPr>
              <a:t>Control</a:t>
            </a:r>
          </a:p>
        </p:txBody>
      </p:sp>
      <p:sp>
        <p:nvSpPr>
          <p:cNvPr id="117768" name="Text Box 8">
            <a:extLst>
              <a:ext uri="{FF2B5EF4-FFF2-40B4-BE49-F238E27FC236}">
                <a16:creationId xmlns:a16="http://schemas.microsoft.com/office/drawing/2014/main" id="{B7145B95-E49D-AC47-840A-3CC4E96EDF58}"/>
              </a:ext>
            </a:extLst>
          </p:cNvPr>
          <p:cNvSpPr txBox="1">
            <a:spLocks noChangeArrowheads="1"/>
          </p:cNvSpPr>
          <p:nvPr/>
        </p:nvSpPr>
        <p:spPr bwMode="auto">
          <a:xfrm>
            <a:off x="3581400" y="4953001"/>
            <a:ext cx="17089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Eye blinking</a:t>
            </a:r>
          </a:p>
        </p:txBody>
      </p:sp>
      <p:sp>
        <p:nvSpPr>
          <p:cNvPr id="117769" name="Text Box 9">
            <a:extLst>
              <a:ext uri="{FF2B5EF4-FFF2-40B4-BE49-F238E27FC236}">
                <a16:creationId xmlns:a16="http://schemas.microsoft.com/office/drawing/2014/main" id="{017FEE7C-4ACA-6B47-AA01-B21140A403B3}"/>
              </a:ext>
            </a:extLst>
          </p:cNvPr>
          <p:cNvSpPr txBox="1">
            <a:spLocks noChangeArrowheads="1"/>
          </p:cNvSpPr>
          <p:nvPr/>
        </p:nvSpPr>
        <p:spPr bwMode="auto">
          <a:xfrm>
            <a:off x="3733801" y="1752600"/>
            <a:ext cx="14270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00"/>
                </a:solidFill>
              </a:rPr>
              <a:t>Breathing</a:t>
            </a:r>
          </a:p>
        </p:txBody>
      </p:sp>
      <p:sp>
        <p:nvSpPr>
          <p:cNvPr id="117770" name="Text Box 10">
            <a:extLst>
              <a:ext uri="{FF2B5EF4-FFF2-40B4-BE49-F238E27FC236}">
                <a16:creationId xmlns:a16="http://schemas.microsoft.com/office/drawing/2014/main" id="{20C59199-4C75-C840-AAD2-956C635761F4}"/>
              </a:ext>
            </a:extLst>
          </p:cNvPr>
          <p:cNvSpPr txBox="1">
            <a:spLocks noChangeArrowheads="1"/>
          </p:cNvSpPr>
          <p:nvPr/>
        </p:nvSpPr>
        <p:spPr bwMode="auto">
          <a:xfrm>
            <a:off x="257387" y="453813"/>
            <a:ext cx="8602133"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000" b="1" dirty="0">
                <a:solidFill>
                  <a:schemeClr val="bg1"/>
                </a:solidFill>
              </a:rPr>
              <a:t>Options for partial autonomic override?</a:t>
            </a:r>
          </a:p>
        </p:txBody>
      </p:sp>
      <p:sp>
        <p:nvSpPr>
          <p:cNvPr id="117771" name="AutoShape 11">
            <a:extLst>
              <a:ext uri="{FF2B5EF4-FFF2-40B4-BE49-F238E27FC236}">
                <a16:creationId xmlns:a16="http://schemas.microsoft.com/office/drawing/2014/main" id="{8E213B2B-91E4-5442-A6B5-ABF97DD2966A}"/>
              </a:ext>
            </a:extLst>
          </p:cNvPr>
          <p:cNvSpPr>
            <a:spLocks noChangeArrowheads="1"/>
          </p:cNvSpPr>
          <p:nvPr/>
        </p:nvSpPr>
        <p:spPr bwMode="auto">
          <a:xfrm>
            <a:off x="3786293" y="2667000"/>
            <a:ext cx="1947334" cy="1828800"/>
          </a:xfrm>
          <a:prstGeom prst="rightArrow">
            <a:avLst>
              <a:gd name="adj1" fmla="val 62843"/>
              <a:gd name="adj2" fmla="val 42620"/>
            </a:avLst>
          </a:prstGeom>
          <a:solidFill>
            <a:srgbClr val="00FF00"/>
          </a:solidFill>
          <a:ln w="38100">
            <a:solidFill>
              <a:schemeClr val="tx1"/>
            </a:solidFill>
            <a:miter lim="800000"/>
            <a:headEnd/>
            <a:tailEnd/>
          </a:ln>
          <a:effectLst>
            <a:outerShdw dist="71842" dir="2700000" algn="ctr" rotWithShape="0">
              <a:schemeClr val="tx1">
                <a:alpha val="50000"/>
              </a:schemeClr>
            </a:outerShdw>
          </a:effectLst>
        </p:spPr>
        <p:txBody>
          <a:bodyPr wrap="none" anchor="ctr"/>
          <a:lstStyle/>
          <a:p>
            <a:pPr algn="ctr"/>
            <a:r>
              <a:rPr lang="en-US" altLang="en-US" sz="2800" b="1" dirty="0"/>
              <a:t>Verbal</a:t>
            </a:r>
          </a:p>
          <a:p>
            <a:pPr algn="ctr"/>
            <a:r>
              <a:rPr lang="en-US" altLang="en-US" sz="2800" b="1" dirty="0"/>
              <a:t>Override</a:t>
            </a:r>
          </a:p>
        </p:txBody>
      </p:sp>
      <p:sp>
        <p:nvSpPr>
          <p:cNvPr id="117772" name="Text Box 12">
            <a:extLst>
              <a:ext uri="{FF2B5EF4-FFF2-40B4-BE49-F238E27FC236}">
                <a16:creationId xmlns:a16="http://schemas.microsoft.com/office/drawing/2014/main" id="{44925CA9-2D4A-2F46-AC97-E951870D92CB}"/>
              </a:ext>
            </a:extLst>
          </p:cNvPr>
          <p:cNvSpPr txBox="1">
            <a:spLocks noChangeArrowheads="1"/>
          </p:cNvSpPr>
          <p:nvPr/>
        </p:nvSpPr>
        <p:spPr bwMode="auto">
          <a:xfrm>
            <a:off x="2362202" y="5943601"/>
            <a:ext cx="44205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dirty="0">
                <a:solidFill>
                  <a:schemeClr val="bg1"/>
                </a:solidFill>
              </a:rPr>
              <a:t>“Stress Inoculation”</a:t>
            </a:r>
          </a:p>
        </p:txBody>
      </p:sp>
    </p:spTree>
    <p:extLst>
      <p:ext uri="{BB962C8B-B14F-4D97-AF65-F5344CB8AC3E}">
        <p14:creationId xmlns:p14="http://schemas.microsoft.com/office/powerpoint/2010/main" val="2139044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71"/>
                                        </p:tgtEl>
                                        <p:attrNameLst>
                                          <p:attrName>style.visibility</p:attrName>
                                        </p:attrNameLst>
                                      </p:cBhvr>
                                      <p:to>
                                        <p:strVal val="visible"/>
                                      </p:to>
                                    </p:set>
                                    <p:animEffect transition="in" filter="wipe(left)">
                                      <p:cBhvr>
                                        <p:cTn id="7" dur="500"/>
                                        <p:tgtEl>
                                          <p:spTgt spid="117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7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animBg="1"/>
      <p:bldP spid="11777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90" y="135676"/>
            <a:ext cx="8609447" cy="652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rot="2691766">
            <a:off x="3909310" y="2655492"/>
            <a:ext cx="1432421" cy="371735"/>
            <a:chOff x="3733412" y="4771294"/>
            <a:chExt cx="1905170" cy="371735"/>
          </a:xfrm>
          <a:effectLst>
            <a:outerShdw blurRad="50800" dist="50800" dir="2700000" algn="ctr" rotWithShape="0">
              <a:schemeClr val="tx1">
                <a:alpha val="50000"/>
              </a:schemeClr>
            </a:outerShdw>
          </a:effectLst>
        </p:grpSpPr>
        <p:sp>
          <p:nvSpPr>
            <p:cNvPr id="33" name="TextBox 32"/>
            <p:cNvSpPr txBox="1"/>
            <p:nvPr/>
          </p:nvSpPr>
          <p:spPr>
            <a:xfrm>
              <a:off x="3733412" y="4773697"/>
              <a:ext cx="954392" cy="369332"/>
            </a:xfrm>
            <a:prstGeom prst="rect">
              <a:avLst/>
            </a:prstGeom>
            <a:solidFill>
              <a:schemeClr val="bg1"/>
            </a:solidFill>
            <a:ln w="38100">
              <a:solidFill>
                <a:schemeClr val="tx1"/>
              </a:solidFill>
            </a:ln>
          </p:spPr>
          <p:txBody>
            <a:bodyPr wrap="none" rtlCol="0">
              <a:spAutoFit/>
            </a:bodyPr>
            <a:lstStyle/>
            <a:p>
              <a:pPr algn="ctr"/>
              <a:r>
                <a:rPr lang="en-US" b="1" dirty="0">
                  <a:solidFill>
                    <a:prstClr val="black"/>
                  </a:solidFill>
                </a:rPr>
                <a:t>Egypt</a:t>
              </a:r>
            </a:p>
          </p:txBody>
        </p:sp>
        <p:sp>
          <p:nvSpPr>
            <p:cNvPr id="34" name="Isosceles Triangle 33"/>
            <p:cNvSpPr/>
            <p:nvPr/>
          </p:nvSpPr>
          <p:spPr>
            <a:xfrm rot="5400000">
              <a:off x="4998600" y="4496876"/>
              <a:ext cx="365564" cy="914400"/>
            </a:xfrm>
            <a:prstGeom prst="triangle">
              <a:avLst/>
            </a:pr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p:cNvGrpSpPr/>
          <p:nvPr/>
        </p:nvGrpSpPr>
        <p:grpSpPr>
          <a:xfrm rot="2255798">
            <a:off x="3764091" y="3425486"/>
            <a:ext cx="1467984" cy="369332"/>
            <a:chOff x="3788765" y="5435751"/>
            <a:chExt cx="1952470" cy="369332"/>
          </a:xfrm>
          <a:effectLst>
            <a:outerShdw blurRad="50800" dist="50800" dir="2700000" algn="ctr" rotWithShape="0">
              <a:schemeClr val="tx1">
                <a:alpha val="50000"/>
              </a:schemeClr>
            </a:outerShdw>
          </a:effectLst>
        </p:grpSpPr>
        <p:sp>
          <p:nvSpPr>
            <p:cNvPr id="31" name="TextBox 30"/>
            <p:cNvSpPr txBox="1"/>
            <p:nvPr/>
          </p:nvSpPr>
          <p:spPr>
            <a:xfrm>
              <a:off x="3788765" y="5435751"/>
              <a:ext cx="1034472" cy="369332"/>
            </a:xfrm>
            <a:prstGeom prst="rect">
              <a:avLst/>
            </a:prstGeom>
            <a:solidFill>
              <a:schemeClr val="bg1"/>
            </a:solidFill>
            <a:ln w="38100">
              <a:solidFill>
                <a:schemeClr val="tx1"/>
              </a:solidFill>
            </a:ln>
          </p:spPr>
          <p:txBody>
            <a:bodyPr wrap="none" rtlCol="0">
              <a:spAutoFit/>
            </a:bodyPr>
            <a:lstStyle/>
            <a:p>
              <a:pPr algn="ctr"/>
              <a:r>
                <a:rPr lang="en-US" b="1" dirty="0">
                  <a:solidFill>
                    <a:prstClr val="black"/>
                  </a:solidFill>
                </a:rPr>
                <a:t>Sudan</a:t>
              </a:r>
            </a:p>
          </p:txBody>
        </p:sp>
        <p:sp>
          <p:nvSpPr>
            <p:cNvPr id="32" name="Isosceles Triangle 31"/>
            <p:cNvSpPr/>
            <p:nvPr/>
          </p:nvSpPr>
          <p:spPr>
            <a:xfrm rot="5400000">
              <a:off x="5101253" y="5163896"/>
              <a:ext cx="365564" cy="914400"/>
            </a:xfrm>
            <a:prstGeom prst="triangle">
              <a:avLst/>
            </a:pr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p:cNvGrpSpPr/>
          <p:nvPr/>
        </p:nvGrpSpPr>
        <p:grpSpPr>
          <a:xfrm rot="17634420">
            <a:off x="3465886" y="5097452"/>
            <a:ext cx="2218561" cy="400235"/>
            <a:chOff x="3429843" y="4712179"/>
            <a:chExt cx="2218561" cy="532326"/>
          </a:xfrm>
          <a:effectLst>
            <a:outerShdw blurRad="50800" dist="50800" dir="2700000" algn="ctr" rotWithShape="0">
              <a:schemeClr val="tx1">
                <a:alpha val="50000"/>
              </a:schemeClr>
            </a:outerShdw>
          </a:effectLst>
        </p:grpSpPr>
        <p:sp>
          <p:nvSpPr>
            <p:cNvPr id="23" name="TextBox 22"/>
            <p:cNvSpPr txBox="1"/>
            <p:nvPr/>
          </p:nvSpPr>
          <p:spPr>
            <a:xfrm>
              <a:off x="3429843" y="4720629"/>
              <a:ext cx="1295182" cy="491224"/>
            </a:xfrm>
            <a:prstGeom prst="rect">
              <a:avLst/>
            </a:prstGeom>
            <a:solidFill>
              <a:schemeClr val="bg1"/>
            </a:solidFill>
            <a:ln w="38100">
              <a:solidFill>
                <a:schemeClr val="tx1"/>
              </a:solidFill>
            </a:ln>
          </p:spPr>
          <p:txBody>
            <a:bodyPr wrap="square" rtlCol="0">
              <a:spAutoFit/>
            </a:bodyPr>
            <a:lstStyle/>
            <a:p>
              <a:pPr algn="ctr"/>
              <a:r>
                <a:rPr lang="en-US" b="1" dirty="0" err="1">
                  <a:solidFill>
                    <a:prstClr val="black"/>
                  </a:solidFill>
                </a:rPr>
                <a:t>D.R.Congo</a:t>
              </a:r>
              <a:endParaRPr lang="en-US" b="1" dirty="0">
                <a:solidFill>
                  <a:prstClr val="black"/>
                </a:solidFill>
              </a:endParaRPr>
            </a:p>
          </p:txBody>
        </p:sp>
        <p:sp>
          <p:nvSpPr>
            <p:cNvPr id="24" name="Isosceles Triangle 23"/>
            <p:cNvSpPr/>
            <p:nvPr/>
          </p:nvSpPr>
          <p:spPr>
            <a:xfrm rot="5400000">
              <a:off x="4925041" y="4521142"/>
              <a:ext cx="532326" cy="914400"/>
            </a:xfrm>
            <a:prstGeom prst="triangle">
              <a:avLst/>
            </a:prstGeom>
            <a:solidFill>
              <a:srgbClr val="00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Rectangle 12"/>
          <p:cNvSpPr/>
          <p:nvPr/>
        </p:nvSpPr>
        <p:spPr>
          <a:xfrm>
            <a:off x="549230" y="960300"/>
            <a:ext cx="1535134" cy="457200"/>
          </a:xfrm>
          <a:prstGeom prst="rect">
            <a:avLst/>
          </a:prstGeom>
          <a:solidFill>
            <a:srgbClr val="FF0000"/>
          </a:solidFill>
          <a:ln w="34925">
            <a:solidFill>
              <a:schemeClr val="tx1"/>
            </a:solidFill>
          </a:ln>
          <a:effectLst>
            <a:outerShdw blurRad="50800" dist="50800" dir="2700000" algn="ctr" rotWithShape="0">
              <a:schemeClr val="tx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rPr>
              <a:t>My Dad</a:t>
            </a:r>
          </a:p>
        </p:txBody>
      </p:sp>
      <p:sp>
        <p:nvSpPr>
          <p:cNvPr id="14" name="Rectangle 13"/>
          <p:cNvSpPr/>
          <p:nvPr/>
        </p:nvSpPr>
        <p:spPr>
          <a:xfrm>
            <a:off x="551970" y="1447594"/>
            <a:ext cx="1532394" cy="457200"/>
          </a:xfrm>
          <a:prstGeom prst="rect">
            <a:avLst/>
          </a:prstGeom>
          <a:solidFill>
            <a:srgbClr val="00FF00"/>
          </a:solidFill>
          <a:ln w="34925">
            <a:solidFill>
              <a:schemeClr val="tx1"/>
            </a:solidFill>
          </a:ln>
          <a:effectLst>
            <a:outerShdw blurRad="50800" dist="50800" dir="2700000" algn="ctr" rotWithShape="0">
              <a:schemeClr val="tx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rPr>
              <a:t>J.M.</a:t>
            </a:r>
          </a:p>
        </p:txBody>
      </p:sp>
      <p:sp>
        <p:nvSpPr>
          <p:cNvPr id="15" name="Rectangle 14"/>
          <p:cNvSpPr/>
          <p:nvPr/>
        </p:nvSpPr>
        <p:spPr>
          <a:xfrm>
            <a:off x="549230" y="1904794"/>
            <a:ext cx="1535134" cy="457200"/>
          </a:xfrm>
          <a:prstGeom prst="rect">
            <a:avLst/>
          </a:prstGeom>
          <a:solidFill>
            <a:srgbClr val="0000FF"/>
          </a:solidFill>
          <a:ln w="34925">
            <a:solidFill>
              <a:schemeClr val="tx1"/>
            </a:solidFill>
          </a:ln>
          <a:effectLst>
            <a:outerShdw blurRad="50800" dist="50800" dir="3000000" algn="ctr" rotWithShape="0">
              <a:schemeClr val="tx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My Son</a:t>
            </a:r>
          </a:p>
        </p:txBody>
      </p:sp>
      <p:sp>
        <p:nvSpPr>
          <p:cNvPr id="16" name="Explosion 2 15"/>
          <p:cNvSpPr/>
          <p:nvPr/>
        </p:nvSpPr>
        <p:spPr>
          <a:xfrm>
            <a:off x="620001" y="2935844"/>
            <a:ext cx="202914" cy="306866"/>
          </a:xfrm>
          <a:prstGeom prst="irregularSeal2">
            <a:avLst/>
          </a:prstGeom>
          <a:solidFill>
            <a:srgbClr val="FF0000"/>
          </a:solidFill>
          <a:ln>
            <a:solidFill>
              <a:schemeClr val="tx1"/>
            </a:solidFill>
          </a:ln>
          <a:effectLst>
            <a:outerShdw blurRad="76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9" y="2549926"/>
            <a:ext cx="338976"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3" y="2644068"/>
            <a:ext cx="338976"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040" y="2757565"/>
            <a:ext cx="338976"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2" y="2478587"/>
            <a:ext cx="338976"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165" y="4489388"/>
            <a:ext cx="2695693" cy="1939107"/>
          </a:xfrm>
          <a:prstGeom prst="rect">
            <a:avLst/>
          </a:prstGeom>
          <a:noFill/>
          <a:ln>
            <a:noFill/>
          </a:ln>
          <a:effectLst>
            <a:outerShdw blurRad="101600" dist="508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ifpnews.com/wp-content/uploads/2016/09/2015-05-14-niles-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385" y="835288"/>
            <a:ext cx="2331554" cy="1789903"/>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rot="17812881">
            <a:off x="3131905" y="4745841"/>
            <a:ext cx="2073120" cy="384181"/>
            <a:chOff x="3747984" y="5369847"/>
            <a:chExt cx="2073120" cy="510973"/>
          </a:xfrm>
          <a:effectLst>
            <a:outerShdw blurRad="50800" dist="50800" dir="2700000" algn="ctr" rotWithShape="0">
              <a:schemeClr val="tx1">
                <a:alpha val="50000"/>
              </a:schemeClr>
            </a:outerShdw>
          </a:effectLst>
        </p:grpSpPr>
        <p:sp>
          <p:nvSpPr>
            <p:cNvPr id="38" name="TextBox 37"/>
            <p:cNvSpPr txBox="1"/>
            <p:nvPr/>
          </p:nvSpPr>
          <p:spPr>
            <a:xfrm>
              <a:off x="3747984" y="5373601"/>
              <a:ext cx="1167730" cy="491223"/>
            </a:xfrm>
            <a:prstGeom prst="rect">
              <a:avLst/>
            </a:prstGeom>
            <a:solidFill>
              <a:schemeClr val="bg1"/>
            </a:solidFill>
            <a:ln w="38100">
              <a:solidFill>
                <a:schemeClr val="tx1"/>
              </a:solidFill>
            </a:ln>
          </p:spPr>
          <p:txBody>
            <a:bodyPr wrap="square" rtlCol="0">
              <a:spAutoFit/>
            </a:bodyPr>
            <a:lstStyle/>
            <a:p>
              <a:r>
                <a:rPr lang="en-US" b="1" dirty="0">
                  <a:solidFill>
                    <a:prstClr val="black"/>
                  </a:solidFill>
                </a:rPr>
                <a:t>Cameroon </a:t>
              </a:r>
            </a:p>
          </p:txBody>
        </p:sp>
        <p:sp>
          <p:nvSpPr>
            <p:cNvPr id="39" name="Isosceles Triangle 38"/>
            <p:cNvSpPr/>
            <p:nvPr/>
          </p:nvSpPr>
          <p:spPr>
            <a:xfrm rot="5400000">
              <a:off x="5108417" y="5168134"/>
              <a:ext cx="510973" cy="914400"/>
            </a:xfrm>
            <a:prstGeom prst="triangle">
              <a:avLst/>
            </a:pr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8" name="Picture 4" descr="https://i.cbc.ca/1.2036916.1381644198!/httpImage/image.jpg_gen/derivatives/16x9_620/li-drug-cartels-bodies620-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163" y="3750842"/>
            <a:ext cx="2134022" cy="1597703"/>
          </a:xfrm>
          <a:prstGeom prst="rect">
            <a:avLst/>
          </a:prstGeom>
          <a:noFill/>
          <a:effectLst>
            <a:outerShdw blurRad="1016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www.seatrade-maritime.com/media/k2/items/cache/58ddc166df3efb47d8cf27addaa6dcd9_X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4871" y="2708926"/>
            <a:ext cx="1959068" cy="1676288"/>
          </a:xfrm>
          <a:prstGeom prst="rect">
            <a:avLst/>
          </a:prstGeom>
          <a:noFill/>
          <a:effectLst>
            <a:outerShdw blurRad="1016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rot="19432892">
            <a:off x="5424639" y="2580482"/>
            <a:ext cx="1282251" cy="377932"/>
            <a:chOff x="4875213" y="4941721"/>
            <a:chExt cx="1705439" cy="377932"/>
          </a:xfrm>
          <a:effectLst>
            <a:outerShdw blurRad="50800" dist="50800" dir="2700000" algn="ctr" rotWithShape="0">
              <a:schemeClr val="tx1">
                <a:alpha val="50000"/>
              </a:schemeClr>
            </a:outerShdw>
          </a:effectLst>
        </p:grpSpPr>
        <p:sp>
          <p:nvSpPr>
            <p:cNvPr id="21" name="TextBox 20"/>
            <p:cNvSpPr txBox="1"/>
            <p:nvPr/>
          </p:nvSpPr>
          <p:spPr>
            <a:xfrm>
              <a:off x="5798268" y="4950321"/>
              <a:ext cx="782384" cy="369332"/>
            </a:xfrm>
            <a:prstGeom prst="rect">
              <a:avLst/>
            </a:prstGeom>
            <a:solidFill>
              <a:schemeClr val="bg1"/>
            </a:solidFill>
            <a:ln w="38100">
              <a:solidFill>
                <a:schemeClr val="tx1"/>
              </a:solidFill>
            </a:ln>
          </p:spPr>
          <p:txBody>
            <a:bodyPr wrap="square" rtlCol="0">
              <a:spAutoFit/>
            </a:bodyPr>
            <a:lstStyle/>
            <a:p>
              <a:pPr algn="ctr"/>
              <a:r>
                <a:rPr lang="en-US" b="1" dirty="0">
                  <a:solidFill>
                    <a:prstClr val="black"/>
                  </a:solidFill>
                </a:rPr>
                <a:t>Iraq</a:t>
              </a:r>
            </a:p>
          </p:txBody>
        </p:sp>
        <p:sp>
          <p:nvSpPr>
            <p:cNvPr id="22" name="Isosceles Triangle 21"/>
            <p:cNvSpPr/>
            <p:nvPr/>
          </p:nvSpPr>
          <p:spPr>
            <a:xfrm rot="16200000">
              <a:off x="5149631" y="4667303"/>
              <a:ext cx="365564" cy="914400"/>
            </a:xfrm>
            <a:prstGeom prst="triangle">
              <a:avLst/>
            </a:pr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7"/>
          <p:cNvGrpSpPr/>
          <p:nvPr/>
        </p:nvGrpSpPr>
        <p:grpSpPr>
          <a:xfrm rot="315778">
            <a:off x="5815650" y="3938921"/>
            <a:ext cx="1627439" cy="372136"/>
            <a:chOff x="3628514" y="2277075"/>
            <a:chExt cx="2164553" cy="372136"/>
          </a:xfrm>
          <a:effectLst>
            <a:outerShdw blurRad="50800" dist="50800" dir="2700000" algn="ctr" rotWithShape="0">
              <a:schemeClr val="tx1">
                <a:alpha val="50000"/>
              </a:schemeClr>
            </a:outerShdw>
          </a:effectLst>
        </p:grpSpPr>
        <p:sp>
          <p:nvSpPr>
            <p:cNvPr id="29" name="Isosceles Triangle 28"/>
            <p:cNvSpPr/>
            <p:nvPr/>
          </p:nvSpPr>
          <p:spPr>
            <a:xfrm rot="16200000">
              <a:off x="3902932" y="2002657"/>
              <a:ext cx="365564" cy="914400"/>
            </a:xfrm>
            <a:prstGeom prst="triangle">
              <a:avLst/>
            </a:prstGeom>
            <a:solidFill>
              <a:srgbClr val="00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4536863" y="2279879"/>
              <a:ext cx="1256204" cy="369332"/>
            </a:xfrm>
            <a:prstGeom prst="rect">
              <a:avLst/>
            </a:prstGeom>
            <a:solidFill>
              <a:schemeClr val="bg1"/>
            </a:solidFill>
            <a:ln w="38100">
              <a:solidFill>
                <a:schemeClr val="tx1"/>
              </a:solidFill>
            </a:ln>
          </p:spPr>
          <p:txBody>
            <a:bodyPr wrap="none" rtlCol="0">
              <a:spAutoFit/>
            </a:bodyPr>
            <a:lstStyle/>
            <a:p>
              <a:pPr algn="ctr"/>
              <a:r>
                <a:rPr lang="en-US" b="1" dirty="0">
                  <a:solidFill>
                    <a:prstClr val="black"/>
                  </a:solidFill>
                </a:rPr>
                <a:t>Somalia</a:t>
              </a:r>
            </a:p>
          </p:txBody>
        </p:sp>
      </p:grpSp>
      <p:grpSp>
        <p:nvGrpSpPr>
          <p:cNvPr id="44" name="Group 43"/>
          <p:cNvGrpSpPr/>
          <p:nvPr/>
        </p:nvGrpSpPr>
        <p:grpSpPr>
          <a:xfrm rot="1980880">
            <a:off x="873426" y="3733153"/>
            <a:ext cx="1793230" cy="383416"/>
            <a:chOff x="1143001" y="3439061"/>
            <a:chExt cx="1793230" cy="383416"/>
          </a:xfrm>
        </p:grpSpPr>
        <p:sp>
          <p:nvSpPr>
            <p:cNvPr id="45" name="Isosceles Triangle 44"/>
            <p:cNvSpPr/>
            <p:nvPr/>
          </p:nvSpPr>
          <p:spPr>
            <a:xfrm rot="16200000">
              <a:off x="1408494" y="3173568"/>
              <a:ext cx="383416" cy="914402"/>
            </a:xfrm>
            <a:prstGeom prst="triangle">
              <a:avLst/>
            </a:prstGeom>
            <a:solidFill>
              <a:srgbClr val="FF0000"/>
            </a:solidFill>
            <a:ln w="38100">
              <a:solidFill>
                <a:schemeClr val="tx1"/>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2057401" y="3453144"/>
              <a:ext cx="878830" cy="369332"/>
            </a:xfrm>
            <a:prstGeom prst="rect">
              <a:avLst/>
            </a:prstGeom>
            <a:solidFill>
              <a:schemeClr val="bg1"/>
            </a:solidFill>
            <a:ln w="38100">
              <a:solidFill>
                <a:schemeClr val="tx1"/>
              </a:solidFill>
            </a:ln>
            <a:effectLst>
              <a:outerShdw blurRad="50800" dist="50800" dir="2700000" algn="tl" rotWithShape="0">
                <a:prstClr val="black">
                  <a:alpha val="40000"/>
                </a:prstClr>
              </a:outerShdw>
            </a:effectLst>
          </p:spPr>
          <p:txBody>
            <a:bodyPr wrap="none" rtlCol="0">
              <a:spAutoFit/>
            </a:bodyPr>
            <a:lstStyle/>
            <a:p>
              <a:r>
                <a:rPr lang="en-US" b="1" dirty="0">
                  <a:solidFill>
                    <a:prstClr val="black"/>
                  </a:solidFill>
                </a:rPr>
                <a:t>Mexico</a:t>
              </a:r>
            </a:p>
          </p:txBody>
        </p:sp>
      </p:grpSp>
      <p:grpSp>
        <p:nvGrpSpPr>
          <p:cNvPr id="9" name="Group 8"/>
          <p:cNvGrpSpPr/>
          <p:nvPr/>
        </p:nvGrpSpPr>
        <p:grpSpPr>
          <a:xfrm rot="19144824">
            <a:off x="3259985" y="4216749"/>
            <a:ext cx="1531714" cy="374494"/>
            <a:chOff x="3897042" y="5429383"/>
            <a:chExt cx="2037232" cy="374494"/>
          </a:xfrm>
          <a:effectLst>
            <a:outerShdw blurRad="50800" dist="50800" dir="2700000" algn="ctr" rotWithShape="0">
              <a:schemeClr val="tx1">
                <a:alpha val="50000"/>
              </a:schemeClr>
            </a:outerShdw>
          </a:effectLst>
        </p:grpSpPr>
        <p:sp>
          <p:nvSpPr>
            <p:cNvPr id="27" name="TextBox 26"/>
            <p:cNvSpPr txBox="1"/>
            <p:nvPr/>
          </p:nvSpPr>
          <p:spPr>
            <a:xfrm>
              <a:off x="3897042" y="5434545"/>
              <a:ext cx="1152673" cy="369332"/>
            </a:xfrm>
            <a:prstGeom prst="rect">
              <a:avLst/>
            </a:prstGeom>
            <a:solidFill>
              <a:schemeClr val="bg1"/>
            </a:solidFill>
            <a:ln w="38100">
              <a:solidFill>
                <a:schemeClr val="tx1"/>
              </a:solidFill>
            </a:ln>
          </p:spPr>
          <p:txBody>
            <a:bodyPr wrap="none" rtlCol="0">
              <a:spAutoFit/>
            </a:bodyPr>
            <a:lstStyle/>
            <a:p>
              <a:pPr algn="ctr"/>
              <a:r>
                <a:rPr lang="en-US" b="1" dirty="0">
                  <a:solidFill>
                    <a:prstClr val="black"/>
                  </a:solidFill>
                </a:rPr>
                <a:t>Nigeria</a:t>
              </a:r>
            </a:p>
          </p:txBody>
        </p:sp>
        <p:sp>
          <p:nvSpPr>
            <p:cNvPr id="28" name="Isosceles Triangle 27"/>
            <p:cNvSpPr/>
            <p:nvPr/>
          </p:nvSpPr>
          <p:spPr>
            <a:xfrm rot="5400000">
              <a:off x="5294292" y="5154965"/>
              <a:ext cx="365564" cy="914400"/>
            </a:xfrm>
            <a:prstGeom prst="triangle">
              <a:avLst/>
            </a:pr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761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fade">
                                      <p:cBhvr>
                                        <p:cTn id="40" dur="5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par>
                                <p:cTn id="69" presetID="10" presetClass="entr" presetSubtype="0" fill="hold" nodeType="withEffect">
                                  <p:stCondLst>
                                    <p:cond delay="0"/>
                                  </p:stCondLst>
                                  <p:childTnLst>
                                    <p:set>
                                      <p:cBhvr>
                                        <p:cTn id="70" dur="1" fill="hold">
                                          <p:stCondLst>
                                            <p:cond delay="0"/>
                                          </p:stCondLst>
                                        </p:cTn>
                                        <p:tgtEl>
                                          <p:spTgt spid="1027"/>
                                        </p:tgtEl>
                                        <p:attrNameLst>
                                          <p:attrName>style.visibility</p:attrName>
                                        </p:attrNameLst>
                                      </p:cBhvr>
                                      <p:to>
                                        <p:strVal val="visible"/>
                                      </p:to>
                                    </p:set>
                                    <p:animEffect transition="in" filter="fade">
                                      <p:cBhvr>
                                        <p:cTn id="71" dur="500"/>
                                        <p:tgtEl>
                                          <p:spTgt spid="10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500"/>
                                        <p:tgtEl>
                                          <p:spTgt spid="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par>
                                <p:cTn id="92" presetID="10" presetClass="entr" presetSubtype="0" fill="hold" nodeType="withEffect">
                                  <p:stCondLst>
                                    <p:cond delay="0"/>
                                  </p:stCondLst>
                                  <p:childTnLst>
                                    <p:set>
                                      <p:cBhvr>
                                        <p:cTn id="93" dur="1" fill="hold">
                                          <p:stCondLst>
                                            <p:cond delay="0"/>
                                          </p:stCondLst>
                                        </p:cTn>
                                        <p:tgtEl>
                                          <p:spTgt spid="1029"/>
                                        </p:tgtEl>
                                        <p:attrNameLst>
                                          <p:attrName>style.visibility</p:attrName>
                                        </p:attrNameLst>
                                      </p:cBhvr>
                                      <p:to>
                                        <p:strVal val="visible"/>
                                      </p:to>
                                    </p:set>
                                    <p:animEffect transition="in" filter="fade">
                                      <p:cBhvr>
                                        <p:cTn id="94"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olphin_6">
            <a:extLst>
              <a:ext uri="{FF2B5EF4-FFF2-40B4-BE49-F238E27FC236}">
                <a16:creationId xmlns:a16="http://schemas.microsoft.com/office/drawing/2014/main" id="{A2EB830E-A7E9-2C43-B8DD-86528A4DB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grpSp>
        <p:nvGrpSpPr>
          <p:cNvPr id="118787" name="Group 3">
            <a:extLst>
              <a:ext uri="{FF2B5EF4-FFF2-40B4-BE49-F238E27FC236}">
                <a16:creationId xmlns:a16="http://schemas.microsoft.com/office/drawing/2014/main" id="{68B9B1A5-B489-4C4F-A1AB-D76BEE047049}"/>
              </a:ext>
            </a:extLst>
          </p:cNvPr>
          <p:cNvGrpSpPr>
            <a:grpSpLocks/>
          </p:cNvGrpSpPr>
          <p:nvPr/>
        </p:nvGrpSpPr>
        <p:grpSpPr bwMode="auto">
          <a:xfrm>
            <a:off x="990600" y="1524000"/>
            <a:ext cx="7162800" cy="4038600"/>
            <a:chOff x="624" y="960"/>
            <a:chExt cx="4512" cy="2544"/>
          </a:xfrm>
        </p:grpSpPr>
        <p:sp>
          <p:nvSpPr>
            <p:cNvPr id="118788" name="Line 4">
              <a:extLst>
                <a:ext uri="{FF2B5EF4-FFF2-40B4-BE49-F238E27FC236}">
                  <a16:creationId xmlns:a16="http://schemas.microsoft.com/office/drawing/2014/main" id="{D2D9829F-9B75-BB4D-AF2B-585A93747D5A}"/>
                </a:ext>
              </a:extLst>
            </p:cNvPr>
            <p:cNvSpPr>
              <a:spLocks noChangeShapeType="1"/>
            </p:cNvSpPr>
            <p:nvPr/>
          </p:nvSpPr>
          <p:spPr bwMode="auto">
            <a:xfrm>
              <a:off x="624" y="960"/>
              <a:ext cx="384"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89" name="Freeform 5">
              <a:extLst>
                <a:ext uri="{FF2B5EF4-FFF2-40B4-BE49-F238E27FC236}">
                  <a16:creationId xmlns:a16="http://schemas.microsoft.com/office/drawing/2014/main" id="{B55F26EB-63F6-0148-BFC5-0171960D1EB3}"/>
                </a:ext>
              </a:extLst>
            </p:cNvPr>
            <p:cNvSpPr>
              <a:spLocks/>
            </p:cNvSpPr>
            <p:nvPr/>
          </p:nvSpPr>
          <p:spPr bwMode="auto">
            <a:xfrm>
              <a:off x="1008" y="960"/>
              <a:ext cx="96" cy="2544"/>
            </a:xfrm>
            <a:custGeom>
              <a:avLst/>
              <a:gdLst>
                <a:gd name="T0" fmla="*/ 0 w 144"/>
                <a:gd name="T1" fmla="*/ 0 h 2208"/>
                <a:gd name="T2" fmla="*/ 48 w 144"/>
                <a:gd name="T3" fmla="*/ 2208 h 2208"/>
                <a:gd name="T4" fmla="*/ 144 w 144"/>
                <a:gd name="T5" fmla="*/ 0 h 2208"/>
              </a:gdLst>
              <a:ahLst/>
              <a:cxnLst>
                <a:cxn ang="0">
                  <a:pos x="T0" y="T1"/>
                </a:cxn>
                <a:cxn ang="0">
                  <a:pos x="T2" y="T3"/>
                </a:cxn>
                <a:cxn ang="0">
                  <a:pos x="T4" y="T5"/>
                </a:cxn>
              </a:cxnLst>
              <a:rect l="0" t="0" r="r" b="b"/>
              <a:pathLst>
                <a:path w="144" h="2208">
                  <a:moveTo>
                    <a:pt x="0" y="0"/>
                  </a:moveTo>
                  <a:cubicBezTo>
                    <a:pt x="12" y="1104"/>
                    <a:pt x="24" y="2208"/>
                    <a:pt x="48" y="2208"/>
                  </a:cubicBezTo>
                  <a:cubicBezTo>
                    <a:pt x="72" y="2208"/>
                    <a:pt x="128" y="368"/>
                    <a:pt x="144" y="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0" name="Line 6">
              <a:extLst>
                <a:ext uri="{FF2B5EF4-FFF2-40B4-BE49-F238E27FC236}">
                  <a16:creationId xmlns:a16="http://schemas.microsoft.com/office/drawing/2014/main" id="{DF82157B-732B-384A-8D70-0D1EA8328130}"/>
                </a:ext>
              </a:extLst>
            </p:cNvPr>
            <p:cNvSpPr>
              <a:spLocks noChangeShapeType="1"/>
            </p:cNvSpPr>
            <p:nvPr/>
          </p:nvSpPr>
          <p:spPr bwMode="auto">
            <a:xfrm>
              <a:off x="1104" y="960"/>
              <a:ext cx="3312"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1" name="Freeform 7">
              <a:extLst>
                <a:ext uri="{FF2B5EF4-FFF2-40B4-BE49-F238E27FC236}">
                  <a16:creationId xmlns:a16="http://schemas.microsoft.com/office/drawing/2014/main" id="{DAD5BAA6-FCBA-B344-91D9-588905C1F831}"/>
                </a:ext>
              </a:extLst>
            </p:cNvPr>
            <p:cNvSpPr>
              <a:spLocks/>
            </p:cNvSpPr>
            <p:nvPr/>
          </p:nvSpPr>
          <p:spPr bwMode="auto">
            <a:xfrm>
              <a:off x="4416" y="960"/>
              <a:ext cx="96" cy="2544"/>
            </a:xfrm>
            <a:custGeom>
              <a:avLst/>
              <a:gdLst>
                <a:gd name="T0" fmla="*/ 0 w 144"/>
                <a:gd name="T1" fmla="*/ 0 h 2208"/>
                <a:gd name="T2" fmla="*/ 48 w 144"/>
                <a:gd name="T3" fmla="*/ 2208 h 2208"/>
                <a:gd name="T4" fmla="*/ 144 w 144"/>
                <a:gd name="T5" fmla="*/ 0 h 2208"/>
              </a:gdLst>
              <a:ahLst/>
              <a:cxnLst>
                <a:cxn ang="0">
                  <a:pos x="T0" y="T1"/>
                </a:cxn>
                <a:cxn ang="0">
                  <a:pos x="T2" y="T3"/>
                </a:cxn>
                <a:cxn ang="0">
                  <a:pos x="T4" y="T5"/>
                </a:cxn>
              </a:cxnLst>
              <a:rect l="0" t="0" r="r" b="b"/>
              <a:pathLst>
                <a:path w="144" h="2208">
                  <a:moveTo>
                    <a:pt x="0" y="0"/>
                  </a:moveTo>
                  <a:cubicBezTo>
                    <a:pt x="12" y="1104"/>
                    <a:pt x="24" y="2208"/>
                    <a:pt x="48" y="2208"/>
                  </a:cubicBezTo>
                  <a:cubicBezTo>
                    <a:pt x="72" y="2208"/>
                    <a:pt x="128" y="368"/>
                    <a:pt x="144" y="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2" name="Line 8">
              <a:extLst>
                <a:ext uri="{FF2B5EF4-FFF2-40B4-BE49-F238E27FC236}">
                  <a16:creationId xmlns:a16="http://schemas.microsoft.com/office/drawing/2014/main" id="{D524F0F0-4E76-704C-81F8-A06A15C5C43C}"/>
                </a:ext>
              </a:extLst>
            </p:cNvPr>
            <p:cNvSpPr>
              <a:spLocks noChangeShapeType="1"/>
            </p:cNvSpPr>
            <p:nvPr/>
          </p:nvSpPr>
          <p:spPr bwMode="auto">
            <a:xfrm>
              <a:off x="4512" y="960"/>
              <a:ext cx="624"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8793" name="Text Box 9">
            <a:extLst>
              <a:ext uri="{FF2B5EF4-FFF2-40B4-BE49-F238E27FC236}">
                <a16:creationId xmlns:a16="http://schemas.microsoft.com/office/drawing/2014/main" id="{E51ED656-734E-A549-8CBC-67789F31C29D}"/>
              </a:ext>
            </a:extLst>
          </p:cNvPr>
          <p:cNvSpPr txBox="1">
            <a:spLocks noChangeArrowheads="1"/>
          </p:cNvSpPr>
          <p:nvPr/>
        </p:nvSpPr>
        <p:spPr bwMode="auto">
          <a:xfrm>
            <a:off x="914400" y="914401"/>
            <a:ext cx="17411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FF00"/>
                </a:solidFill>
                <a:latin typeface="Verdana" panose="020B0604030504040204" pitchFamily="34" charset="0"/>
              </a:rPr>
              <a:t>Dolphin</a:t>
            </a:r>
          </a:p>
        </p:txBody>
      </p:sp>
      <p:grpSp>
        <p:nvGrpSpPr>
          <p:cNvPr id="118794" name="Group 10">
            <a:extLst>
              <a:ext uri="{FF2B5EF4-FFF2-40B4-BE49-F238E27FC236}">
                <a16:creationId xmlns:a16="http://schemas.microsoft.com/office/drawing/2014/main" id="{2E494424-F281-4D43-9B04-1B222C189585}"/>
              </a:ext>
            </a:extLst>
          </p:cNvPr>
          <p:cNvGrpSpPr>
            <a:grpSpLocks/>
          </p:cNvGrpSpPr>
          <p:nvPr/>
        </p:nvGrpSpPr>
        <p:grpSpPr bwMode="auto">
          <a:xfrm>
            <a:off x="1600201" y="914400"/>
            <a:ext cx="6827837" cy="4953000"/>
            <a:chOff x="1008" y="576"/>
            <a:chExt cx="4301" cy="3120"/>
          </a:xfrm>
        </p:grpSpPr>
        <p:sp>
          <p:nvSpPr>
            <p:cNvPr id="118795" name="Freeform 11">
              <a:extLst>
                <a:ext uri="{FF2B5EF4-FFF2-40B4-BE49-F238E27FC236}">
                  <a16:creationId xmlns:a16="http://schemas.microsoft.com/office/drawing/2014/main" id="{7664F14B-9FE4-5746-BD27-214DF8B77912}"/>
                </a:ext>
              </a:extLst>
            </p:cNvPr>
            <p:cNvSpPr>
              <a:spLocks/>
            </p:cNvSpPr>
            <p:nvPr/>
          </p:nvSpPr>
          <p:spPr bwMode="auto">
            <a:xfrm>
              <a:off x="1152" y="800"/>
              <a:ext cx="1440" cy="2744"/>
            </a:xfrm>
            <a:custGeom>
              <a:avLst/>
              <a:gdLst>
                <a:gd name="T0" fmla="*/ 0 w 1584"/>
                <a:gd name="T1" fmla="*/ 1744 h 2744"/>
                <a:gd name="T2" fmla="*/ 96 w 1584"/>
                <a:gd name="T3" fmla="*/ 1504 h 2744"/>
                <a:gd name="T4" fmla="*/ 192 w 1584"/>
                <a:gd name="T5" fmla="*/ 1888 h 2744"/>
                <a:gd name="T6" fmla="*/ 336 w 1584"/>
                <a:gd name="T7" fmla="*/ 1504 h 2744"/>
                <a:gd name="T8" fmla="*/ 432 w 1584"/>
                <a:gd name="T9" fmla="*/ 1840 h 2744"/>
                <a:gd name="T10" fmla="*/ 576 w 1584"/>
                <a:gd name="T11" fmla="*/ 1504 h 2744"/>
                <a:gd name="T12" fmla="*/ 672 w 1584"/>
                <a:gd name="T13" fmla="*/ 1840 h 2744"/>
                <a:gd name="T14" fmla="*/ 1008 w 1584"/>
                <a:gd name="T15" fmla="*/ 112 h 2744"/>
                <a:gd name="T16" fmla="*/ 1104 w 1584"/>
                <a:gd name="T17" fmla="*/ 2512 h 2744"/>
                <a:gd name="T18" fmla="*/ 1296 w 1584"/>
                <a:gd name="T19" fmla="*/ 1504 h 2744"/>
                <a:gd name="T20" fmla="*/ 1392 w 1584"/>
                <a:gd name="T21" fmla="*/ 1792 h 2744"/>
                <a:gd name="T22" fmla="*/ 1584 w 1584"/>
                <a:gd name="T23" fmla="*/ 1456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4" h="2744">
                  <a:moveTo>
                    <a:pt x="0" y="1744"/>
                  </a:moveTo>
                  <a:cubicBezTo>
                    <a:pt x="32" y="1612"/>
                    <a:pt x="64" y="1480"/>
                    <a:pt x="96" y="1504"/>
                  </a:cubicBezTo>
                  <a:cubicBezTo>
                    <a:pt x="128" y="1528"/>
                    <a:pt x="152" y="1888"/>
                    <a:pt x="192" y="1888"/>
                  </a:cubicBezTo>
                  <a:cubicBezTo>
                    <a:pt x="232" y="1888"/>
                    <a:pt x="296" y="1512"/>
                    <a:pt x="336" y="1504"/>
                  </a:cubicBezTo>
                  <a:cubicBezTo>
                    <a:pt x="376" y="1496"/>
                    <a:pt x="392" y="1840"/>
                    <a:pt x="432" y="1840"/>
                  </a:cubicBezTo>
                  <a:cubicBezTo>
                    <a:pt x="472" y="1840"/>
                    <a:pt x="536" y="1504"/>
                    <a:pt x="576" y="1504"/>
                  </a:cubicBezTo>
                  <a:cubicBezTo>
                    <a:pt x="616" y="1504"/>
                    <a:pt x="600" y="2072"/>
                    <a:pt x="672" y="1840"/>
                  </a:cubicBezTo>
                  <a:cubicBezTo>
                    <a:pt x="744" y="1608"/>
                    <a:pt x="936" y="0"/>
                    <a:pt x="1008" y="112"/>
                  </a:cubicBezTo>
                  <a:cubicBezTo>
                    <a:pt x="1080" y="224"/>
                    <a:pt x="1056" y="2280"/>
                    <a:pt x="1104" y="2512"/>
                  </a:cubicBezTo>
                  <a:cubicBezTo>
                    <a:pt x="1152" y="2744"/>
                    <a:pt x="1248" y="1624"/>
                    <a:pt x="1296" y="1504"/>
                  </a:cubicBezTo>
                  <a:cubicBezTo>
                    <a:pt x="1344" y="1384"/>
                    <a:pt x="1344" y="1800"/>
                    <a:pt x="1392" y="1792"/>
                  </a:cubicBezTo>
                  <a:cubicBezTo>
                    <a:pt x="1440" y="1784"/>
                    <a:pt x="1552" y="1512"/>
                    <a:pt x="1584" y="1456"/>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6" name="Line 12">
              <a:extLst>
                <a:ext uri="{FF2B5EF4-FFF2-40B4-BE49-F238E27FC236}">
                  <a16:creationId xmlns:a16="http://schemas.microsoft.com/office/drawing/2014/main" id="{4CD6825B-1A02-684C-9075-D1F49E29B7E0}"/>
                </a:ext>
              </a:extLst>
            </p:cNvPr>
            <p:cNvSpPr>
              <a:spLocks noChangeShapeType="1"/>
            </p:cNvSpPr>
            <p:nvPr/>
          </p:nvSpPr>
          <p:spPr bwMode="auto">
            <a:xfrm>
              <a:off x="1104" y="912"/>
              <a:ext cx="39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7" name="Line 13">
              <a:extLst>
                <a:ext uri="{FF2B5EF4-FFF2-40B4-BE49-F238E27FC236}">
                  <a16:creationId xmlns:a16="http://schemas.microsoft.com/office/drawing/2014/main" id="{A972CFC7-1B41-3B44-A9D7-D3CDFD68F9E9}"/>
                </a:ext>
              </a:extLst>
            </p:cNvPr>
            <p:cNvSpPr>
              <a:spLocks noChangeShapeType="1"/>
            </p:cNvSpPr>
            <p:nvPr/>
          </p:nvSpPr>
          <p:spPr bwMode="auto">
            <a:xfrm>
              <a:off x="1008" y="3696"/>
              <a:ext cx="39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8" name="Line 14">
              <a:extLst>
                <a:ext uri="{FF2B5EF4-FFF2-40B4-BE49-F238E27FC236}">
                  <a16:creationId xmlns:a16="http://schemas.microsoft.com/office/drawing/2014/main" id="{A5A3D8FB-6E16-2F46-B3DB-95E2C7731FA3}"/>
                </a:ext>
              </a:extLst>
            </p:cNvPr>
            <p:cNvSpPr>
              <a:spLocks noChangeShapeType="1"/>
            </p:cNvSpPr>
            <p:nvPr/>
          </p:nvSpPr>
          <p:spPr bwMode="auto">
            <a:xfrm>
              <a:off x="2064" y="3360"/>
              <a:ext cx="254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9" name="Line 15">
              <a:extLst>
                <a:ext uri="{FF2B5EF4-FFF2-40B4-BE49-F238E27FC236}">
                  <a16:creationId xmlns:a16="http://schemas.microsoft.com/office/drawing/2014/main" id="{590CDE9C-1A3B-4D4E-8518-80429DDD581F}"/>
                </a:ext>
              </a:extLst>
            </p:cNvPr>
            <p:cNvSpPr>
              <a:spLocks noChangeShapeType="1"/>
            </p:cNvSpPr>
            <p:nvPr/>
          </p:nvSpPr>
          <p:spPr bwMode="auto">
            <a:xfrm>
              <a:off x="2352" y="2256"/>
              <a:ext cx="72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0" name="Line 16">
              <a:extLst>
                <a:ext uri="{FF2B5EF4-FFF2-40B4-BE49-F238E27FC236}">
                  <a16:creationId xmlns:a16="http://schemas.microsoft.com/office/drawing/2014/main" id="{38C3B78B-CF6B-8F47-AF94-93315F12AAA0}"/>
                </a:ext>
              </a:extLst>
            </p:cNvPr>
            <p:cNvSpPr>
              <a:spLocks noChangeShapeType="1"/>
            </p:cNvSpPr>
            <p:nvPr/>
          </p:nvSpPr>
          <p:spPr bwMode="auto">
            <a:xfrm>
              <a:off x="2352" y="2592"/>
              <a:ext cx="12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1" name="Line 17">
              <a:extLst>
                <a:ext uri="{FF2B5EF4-FFF2-40B4-BE49-F238E27FC236}">
                  <a16:creationId xmlns:a16="http://schemas.microsoft.com/office/drawing/2014/main" id="{9965CBF7-4F99-AC42-9F37-E5073F9666D6}"/>
                </a:ext>
              </a:extLst>
            </p:cNvPr>
            <p:cNvSpPr>
              <a:spLocks noChangeShapeType="1"/>
            </p:cNvSpPr>
            <p:nvPr/>
          </p:nvSpPr>
          <p:spPr bwMode="auto">
            <a:xfrm>
              <a:off x="2640" y="912"/>
              <a:ext cx="0" cy="1344"/>
            </a:xfrm>
            <a:prstGeom prst="line">
              <a:avLst/>
            </a:prstGeom>
            <a:noFill/>
            <a:ln w="28575">
              <a:solidFill>
                <a:schemeClr val="bg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2" name="Line 18">
              <a:extLst>
                <a:ext uri="{FF2B5EF4-FFF2-40B4-BE49-F238E27FC236}">
                  <a16:creationId xmlns:a16="http://schemas.microsoft.com/office/drawing/2014/main" id="{BFFE7CCD-AE01-274E-84BB-46C1D7A08939}"/>
                </a:ext>
              </a:extLst>
            </p:cNvPr>
            <p:cNvSpPr>
              <a:spLocks noChangeShapeType="1"/>
            </p:cNvSpPr>
            <p:nvPr/>
          </p:nvSpPr>
          <p:spPr bwMode="auto">
            <a:xfrm>
              <a:off x="2640" y="2256"/>
              <a:ext cx="0" cy="336"/>
            </a:xfrm>
            <a:prstGeom prst="line">
              <a:avLst/>
            </a:prstGeom>
            <a:noFill/>
            <a:ln w="28575">
              <a:solidFill>
                <a:schemeClr val="bg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3" name="Line 19">
              <a:extLst>
                <a:ext uri="{FF2B5EF4-FFF2-40B4-BE49-F238E27FC236}">
                  <a16:creationId xmlns:a16="http://schemas.microsoft.com/office/drawing/2014/main" id="{15CA0033-E252-F94B-B41A-99F287695DD1}"/>
                </a:ext>
              </a:extLst>
            </p:cNvPr>
            <p:cNvSpPr>
              <a:spLocks noChangeShapeType="1"/>
            </p:cNvSpPr>
            <p:nvPr/>
          </p:nvSpPr>
          <p:spPr bwMode="auto">
            <a:xfrm>
              <a:off x="2640" y="2592"/>
              <a:ext cx="0" cy="768"/>
            </a:xfrm>
            <a:prstGeom prst="line">
              <a:avLst/>
            </a:prstGeom>
            <a:noFill/>
            <a:ln w="28575">
              <a:solidFill>
                <a:schemeClr val="bg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4" name="Line 20">
              <a:extLst>
                <a:ext uri="{FF2B5EF4-FFF2-40B4-BE49-F238E27FC236}">
                  <a16:creationId xmlns:a16="http://schemas.microsoft.com/office/drawing/2014/main" id="{3C733F8D-E1A2-534E-8FF3-93DE37B25F8B}"/>
                </a:ext>
              </a:extLst>
            </p:cNvPr>
            <p:cNvSpPr>
              <a:spLocks noChangeShapeType="1"/>
            </p:cNvSpPr>
            <p:nvPr/>
          </p:nvSpPr>
          <p:spPr bwMode="auto">
            <a:xfrm>
              <a:off x="2640" y="3360"/>
              <a:ext cx="0" cy="336"/>
            </a:xfrm>
            <a:prstGeom prst="line">
              <a:avLst/>
            </a:prstGeom>
            <a:noFill/>
            <a:ln w="28575">
              <a:solidFill>
                <a:schemeClr val="bg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5" name="Line 21">
              <a:extLst>
                <a:ext uri="{FF2B5EF4-FFF2-40B4-BE49-F238E27FC236}">
                  <a16:creationId xmlns:a16="http://schemas.microsoft.com/office/drawing/2014/main" id="{8A58932E-A1FF-4A40-BE27-F6FE650B5A3F}"/>
                </a:ext>
              </a:extLst>
            </p:cNvPr>
            <p:cNvSpPr>
              <a:spLocks noChangeShapeType="1"/>
            </p:cNvSpPr>
            <p:nvPr/>
          </p:nvSpPr>
          <p:spPr bwMode="auto">
            <a:xfrm>
              <a:off x="3312" y="912"/>
              <a:ext cx="0" cy="1680"/>
            </a:xfrm>
            <a:prstGeom prst="line">
              <a:avLst/>
            </a:prstGeom>
            <a:noFill/>
            <a:ln w="28575">
              <a:solidFill>
                <a:schemeClr val="bg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6" name="Line 22">
              <a:extLst>
                <a:ext uri="{FF2B5EF4-FFF2-40B4-BE49-F238E27FC236}">
                  <a16:creationId xmlns:a16="http://schemas.microsoft.com/office/drawing/2014/main" id="{67D5624A-D763-E342-88A7-0835508A0B7C}"/>
                </a:ext>
              </a:extLst>
            </p:cNvPr>
            <p:cNvSpPr>
              <a:spLocks noChangeShapeType="1"/>
            </p:cNvSpPr>
            <p:nvPr/>
          </p:nvSpPr>
          <p:spPr bwMode="auto">
            <a:xfrm>
              <a:off x="3984" y="912"/>
              <a:ext cx="0" cy="2448"/>
            </a:xfrm>
            <a:prstGeom prst="line">
              <a:avLst/>
            </a:prstGeom>
            <a:noFill/>
            <a:ln w="28575">
              <a:solidFill>
                <a:schemeClr val="bg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7" name="Line 23">
              <a:extLst>
                <a:ext uri="{FF2B5EF4-FFF2-40B4-BE49-F238E27FC236}">
                  <a16:creationId xmlns:a16="http://schemas.microsoft.com/office/drawing/2014/main" id="{112DA683-7DAB-E04A-81CA-8261FEA65A61}"/>
                </a:ext>
              </a:extLst>
            </p:cNvPr>
            <p:cNvSpPr>
              <a:spLocks noChangeShapeType="1"/>
            </p:cNvSpPr>
            <p:nvPr/>
          </p:nvSpPr>
          <p:spPr bwMode="auto">
            <a:xfrm>
              <a:off x="4848" y="912"/>
              <a:ext cx="0" cy="2784"/>
            </a:xfrm>
            <a:prstGeom prst="line">
              <a:avLst/>
            </a:prstGeom>
            <a:noFill/>
            <a:ln w="28575">
              <a:solidFill>
                <a:schemeClr val="bg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8" name="Line 24">
              <a:extLst>
                <a:ext uri="{FF2B5EF4-FFF2-40B4-BE49-F238E27FC236}">
                  <a16:creationId xmlns:a16="http://schemas.microsoft.com/office/drawing/2014/main" id="{EDB3F1DB-CE17-CB4F-BFED-C535A1F5BCAE}"/>
                </a:ext>
              </a:extLst>
            </p:cNvPr>
            <p:cNvSpPr>
              <a:spLocks noChangeShapeType="1"/>
            </p:cNvSpPr>
            <p:nvPr/>
          </p:nvSpPr>
          <p:spPr bwMode="auto">
            <a:xfrm>
              <a:off x="1728" y="2736"/>
              <a:ext cx="0" cy="960"/>
            </a:xfrm>
            <a:prstGeom prst="line">
              <a:avLst/>
            </a:prstGeom>
            <a:noFill/>
            <a:ln w="28575">
              <a:solidFill>
                <a:schemeClr val="bg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9" name="Text Box 25">
              <a:extLst>
                <a:ext uri="{FF2B5EF4-FFF2-40B4-BE49-F238E27FC236}">
                  <a16:creationId xmlns:a16="http://schemas.microsoft.com/office/drawing/2014/main" id="{27489619-FE55-AD49-BFBD-0B95B0CAECEE}"/>
                </a:ext>
              </a:extLst>
            </p:cNvPr>
            <p:cNvSpPr txBox="1">
              <a:spLocks noChangeArrowheads="1"/>
            </p:cNvSpPr>
            <p:nvPr/>
          </p:nvSpPr>
          <p:spPr bwMode="auto">
            <a:xfrm>
              <a:off x="1248" y="3072"/>
              <a:ext cx="4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Verdana" panose="020B0604030504040204" pitchFamily="34" charset="0"/>
                </a:rPr>
                <a:t>FRC</a:t>
              </a:r>
            </a:p>
          </p:txBody>
        </p:sp>
        <p:sp>
          <p:nvSpPr>
            <p:cNvPr id="118810" name="Text Box 26">
              <a:extLst>
                <a:ext uri="{FF2B5EF4-FFF2-40B4-BE49-F238E27FC236}">
                  <a16:creationId xmlns:a16="http://schemas.microsoft.com/office/drawing/2014/main" id="{7DA0FFC2-FC4C-BC46-912C-A730686CBCAE}"/>
                </a:ext>
              </a:extLst>
            </p:cNvPr>
            <p:cNvSpPr txBox="1">
              <a:spLocks noChangeArrowheads="1"/>
            </p:cNvSpPr>
            <p:nvPr/>
          </p:nvSpPr>
          <p:spPr bwMode="auto">
            <a:xfrm>
              <a:off x="3358" y="1584"/>
              <a:ext cx="41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chemeClr val="bg1"/>
                  </a:solidFill>
                  <a:latin typeface="Verdana" panose="020B0604030504040204" pitchFamily="34" charset="0"/>
                </a:rPr>
                <a:t>IRC</a:t>
              </a:r>
            </a:p>
          </p:txBody>
        </p:sp>
        <p:sp>
          <p:nvSpPr>
            <p:cNvPr id="118811" name="Text Box 27">
              <a:extLst>
                <a:ext uri="{FF2B5EF4-FFF2-40B4-BE49-F238E27FC236}">
                  <a16:creationId xmlns:a16="http://schemas.microsoft.com/office/drawing/2014/main" id="{0ADCA55B-026F-D642-9F2C-98A9BB1E9A83}"/>
                </a:ext>
              </a:extLst>
            </p:cNvPr>
            <p:cNvSpPr txBox="1">
              <a:spLocks noChangeArrowheads="1"/>
            </p:cNvSpPr>
            <p:nvPr/>
          </p:nvSpPr>
          <p:spPr bwMode="auto">
            <a:xfrm>
              <a:off x="2688" y="1248"/>
              <a:ext cx="42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Verdana" panose="020B0604030504040204" pitchFamily="34" charset="0"/>
                </a:rPr>
                <a:t>IRV</a:t>
              </a:r>
            </a:p>
          </p:txBody>
        </p:sp>
        <p:sp>
          <p:nvSpPr>
            <p:cNvPr id="118812" name="Text Box 28">
              <a:extLst>
                <a:ext uri="{FF2B5EF4-FFF2-40B4-BE49-F238E27FC236}">
                  <a16:creationId xmlns:a16="http://schemas.microsoft.com/office/drawing/2014/main" id="{135A6077-8C99-4F4C-A198-CAD56BFF3B60}"/>
                </a:ext>
              </a:extLst>
            </p:cNvPr>
            <p:cNvSpPr txBox="1">
              <a:spLocks noChangeArrowheads="1"/>
            </p:cNvSpPr>
            <p:nvPr/>
          </p:nvSpPr>
          <p:spPr bwMode="auto">
            <a:xfrm>
              <a:off x="2688" y="2304"/>
              <a:ext cx="29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Verdana" panose="020B0604030504040204" pitchFamily="34" charset="0"/>
                </a:rPr>
                <a:t>V</a:t>
              </a:r>
              <a:r>
                <a:rPr lang="en-US" altLang="en-US" b="1" baseline="-25000">
                  <a:solidFill>
                    <a:schemeClr val="bg1"/>
                  </a:solidFill>
                  <a:latin typeface="Verdana" panose="020B0604030504040204" pitchFamily="34" charset="0"/>
                </a:rPr>
                <a:t>T</a:t>
              </a:r>
              <a:endParaRPr lang="en-US" altLang="en-US" b="1">
                <a:solidFill>
                  <a:schemeClr val="bg1"/>
                </a:solidFill>
                <a:latin typeface="Verdana" panose="020B0604030504040204" pitchFamily="34" charset="0"/>
              </a:endParaRPr>
            </a:p>
          </p:txBody>
        </p:sp>
        <p:sp>
          <p:nvSpPr>
            <p:cNvPr id="118813" name="Text Box 29">
              <a:extLst>
                <a:ext uri="{FF2B5EF4-FFF2-40B4-BE49-F238E27FC236}">
                  <a16:creationId xmlns:a16="http://schemas.microsoft.com/office/drawing/2014/main" id="{6AFD338C-F065-564A-9AB9-00A694DC56F1}"/>
                </a:ext>
              </a:extLst>
            </p:cNvPr>
            <p:cNvSpPr txBox="1">
              <a:spLocks noChangeArrowheads="1"/>
            </p:cNvSpPr>
            <p:nvPr/>
          </p:nvSpPr>
          <p:spPr bwMode="auto">
            <a:xfrm>
              <a:off x="2688" y="2880"/>
              <a:ext cx="4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Verdana" panose="020B0604030504040204" pitchFamily="34" charset="0"/>
                </a:rPr>
                <a:t>ERV</a:t>
              </a:r>
            </a:p>
          </p:txBody>
        </p:sp>
        <p:sp>
          <p:nvSpPr>
            <p:cNvPr id="118814" name="Text Box 30">
              <a:extLst>
                <a:ext uri="{FF2B5EF4-FFF2-40B4-BE49-F238E27FC236}">
                  <a16:creationId xmlns:a16="http://schemas.microsoft.com/office/drawing/2014/main" id="{1456B37E-E9D9-7545-88D0-37425C06F49B}"/>
                </a:ext>
              </a:extLst>
            </p:cNvPr>
            <p:cNvSpPr txBox="1">
              <a:spLocks noChangeArrowheads="1"/>
            </p:cNvSpPr>
            <p:nvPr/>
          </p:nvSpPr>
          <p:spPr bwMode="auto">
            <a:xfrm>
              <a:off x="2688" y="3408"/>
              <a:ext cx="34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Verdana" panose="020B0604030504040204" pitchFamily="34" charset="0"/>
                </a:rPr>
                <a:t>RV</a:t>
              </a:r>
            </a:p>
          </p:txBody>
        </p:sp>
        <p:sp>
          <p:nvSpPr>
            <p:cNvPr id="118815" name="Text Box 31">
              <a:extLst>
                <a:ext uri="{FF2B5EF4-FFF2-40B4-BE49-F238E27FC236}">
                  <a16:creationId xmlns:a16="http://schemas.microsoft.com/office/drawing/2014/main" id="{47F76629-EC17-0A48-AFAF-6EFC306CEA8E}"/>
                </a:ext>
              </a:extLst>
            </p:cNvPr>
            <p:cNvSpPr txBox="1">
              <a:spLocks noChangeArrowheads="1"/>
            </p:cNvSpPr>
            <p:nvPr/>
          </p:nvSpPr>
          <p:spPr bwMode="auto">
            <a:xfrm>
              <a:off x="4032" y="2064"/>
              <a:ext cx="3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Verdana" panose="020B0604030504040204" pitchFamily="34" charset="0"/>
                </a:rPr>
                <a:t>VC</a:t>
              </a:r>
            </a:p>
          </p:txBody>
        </p:sp>
        <p:sp>
          <p:nvSpPr>
            <p:cNvPr id="118816" name="Text Box 32">
              <a:extLst>
                <a:ext uri="{FF2B5EF4-FFF2-40B4-BE49-F238E27FC236}">
                  <a16:creationId xmlns:a16="http://schemas.microsoft.com/office/drawing/2014/main" id="{E40D5441-5E76-6E44-B35D-0739220CD56C}"/>
                </a:ext>
              </a:extLst>
            </p:cNvPr>
            <p:cNvSpPr txBox="1">
              <a:spLocks noChangeArrowheads="1"/>
            </p:cNvSpPr>
            <p:nvPr/>
          </p:nvSpPr>
          <p:spPr bwMode="auto">
            <a:xfrm>
              <a:off x="4896" y="2592"/>
              <a:ext cx="41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latin typeface="Verdana" panose="020B0604030504040204" pitchFamily="34" charset="0"/>
                </a:rPr>
                <a:t>TLC</a:t>
              </a:r>
            </a:p>
          </p:txBody>
        </p:sp>
        <p:sp>
          <p:nvSpPr>
            <p:cNvPr id="118817" name="Text Box 33">
              <a:extLst>
                <a:ext uri="{FF2B5EF4-FFF2-40B4-BE49-F238E27FC236}">
                  <a16:creationId xmlns:a16="http://schemas.microsoft.com/office/drawing/2014/main" id="{648FB713-C927-0D41-B501-741656857104}"/>
                </a:ext>
              </a:extLst>
            </p:cNvPr>
            <p:cNvSpPr txBox="1">
              <a:spLocks noChangeArrowheads="1"/>
            </p:cNvSpPr>
            <p:nvPr/>
          </p:nvSpPr>
          <p:spPr bwMode="auto">
            <a:xfrm>
              <a:off x="4080" y="576"/>
              <a:ext cx="102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chemeClr val="bg1"/>
                  </a:solidFill>
                  <a:latin typeface="Verdana" panose="020B0604030504040204" pitchFamily="34" charset="0"/>
                </a:rPr>
                <a:t>Human</a:t>
              </a:r>
            </a:p>
          </p:txBody>
        </p:sp>
      </p:grpSp>
      <p:sp>
        <p:nvSpPr>
          <p:cNvPr id="118818" name="Text Box 34">
            <a:extLst>
              <a:ext uri="{FF2B5EF4-FFF2-40B4-BE49-F238E27FC236}">
                <a16:creationId xmlns:a16="http://schemas.microsoft.com/office/drawing/2014/main" id="{0ADAE18F-143D-034A-B057-7D20D79B0151}"/>
              </a:ext>
            </a:extLst>
          </p:cNvPr>
          <p:cNvSpPr txBox="1">
            <a:spLocks noChangeArrowheads="1"/>
          </p:cNvSpPr>
          <p:nvPr/>
        </p:nvSpPr>
        <p:spPr bwMode="auto">
          <a:xfrm>
            <a:off x="1" y="23814"/>
            <a:ext cx="934582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000" b="1">
                <a:solidFill>
                  <a:srgbClr val="00FF00"/>
                </a:solidFill>
                <a:latin typeface="Verdana" panose="020B0604030504040204" pitchFamily="34" charset="0"/>
              </a:rPr>
              <a:t>Nature’s Best Tactical Breathing Machine: </a:t>
            </a:r>
          </a:p>
        </p:txBody>
      </p:sp>
      <p:sp>
        <p:nvSpPr>
          <p:cNvPr id="118819" name="Text Box 35">
            <a:extLst>
              <a:ext uri="{FF2B5EF4-FFF2-40B4-BE49-F238E27FC236}">
                <a16:creationId xmlns:a16="http://schemas.microsoft.com/office/drawing/2014/main" id="{22F93908-9F34-6E49-A103-0A01EAA0ACEB}"/>
              </a:ext>
            </a:extLst>
          </p:cNvPr>
          <p:cNvSpPr txBox="1">
            <a:spLocks noChangeArrowheads="1"/>
          </p:cNvSpPr>
          <p:nvPr/>
        </p:nvSpPr>
        <p:spPr bwMode="auto">
          <a:xfrm>
            <a:off x="1143000" y="6019801"/>
            <a:ext cx="6918882"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000" b="1">
                <a:solidFill>
                  <a:srgbClr val="0033CC"/>
                </a:solidFill>
                <a:latin typeface="Verdana" panose="020B0604030504040204" pitchFamily="34" charset="0"/>
              </a:rPr>
              <a:t>…but dolphins don’t </a:t>
            </a:r>
            <a:r>
              <a:rPr lang="en-US" altLang="en-US" sz="3000" b="1" i="1" u="sng">
                <a:solidFill>
                  <a:srgbClr val="0033CC"/>
                </a:solidFill>
                <a:latin typeface="Verdana" panose="020B0604030504040204" pitchFamily="34" charset="0"/>
              </a:rPr>
              <a:t>talk</a:t>
            </a:r>
            <a:r>
              <a:rPr lang="en-US" altLang="en-US" sz="3000" b="1">
                <a:solidFill>
                  <a:srgbClr val="0033CC"/>
                </a:solidFill>
                <a:latin typeface="Verdana" panose="020B0604030504040204" pitchFamily="34" charset="0"/>
              </a:rPr>
              <a:t> much</a:t>
            </a:r>
            <a:r>
              <a:rPr lang="en-US" altLang="en-US" sz="3000" b="1">
                <a:solidFill>
                  <a:srgbClr val="00FF00"/>
                </a:solidFill>
                <a:latin typeface="Verdana" panose="020B0604030504040204" pitchFamily="34" charset="0"/>
              </a:rPr>
              <a:t> </a:t>
            </a:r>
          </a:p>
        </p:txBody>
      </p:sp>
    </p:spTree>
    <p:extLst>
      <p:ext uri="{BB962C8B-B14F-4D97-AF65-F5344CB8AC3E}">
        <p14:creationId xmlns:p14="http://schemas.microsoft.com/office/powerpoint/2010/main" val="441350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repeatCount="indefinite"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wipe(left)">
                                      <p:cBhvr>
                                        <p:cTn id="7" dur="5000"/>
                                        <p:tgtEl>
                                          <p:spTgt spid="11878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879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8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3" grpId="0"/>
      <p:bldP spid="1188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ay_leno">
            <a:extLst>
              <a:ext uri="{FF2B5EF4-FFF2-40B4-BE49-F238E27FC236}">
                <a16:creationId xmlns:a16="http://schemas.microsoft.com/office/drawing/2014/main" id="{28A8B9CB-B1D6-2B48-ABE8-EE939F770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3505200" cy="3136900"/>
          </a:xfrm>
          <a:prstGeom prst="rect">
            <a:avLst/>
          </a:prstGeom>
          <a:noFill/>
          <a:extLst>
            <a:ext uri="{909E8E84-426E-40DD-AFC4-6F175D3DCCD1}">
              <a14:hiddenFill xmlns:a14="http://schemas.microsoft.com/office/drawing/2010/main">
                <a:solidFill>
                  <a:srgbClr val="FFFFFF"/>
                </a:solidFill>
              </a14:hiddenFill>
            </a:ext>
          </a:extLst>
        </p:spPr>
      </p:pic>
      <p:pic>
        <p:nvPicPr>
          <p:cNvPr id="119811" name="Picture 3" descr="iaidatrack">
            <a:extLst>
              <a:ext uri="{FF2B5EF4-FFF2-40B4-BE49-F238E27FC236}">
                <a16:creationId xmlns:a16="http://schemas.microsoft.com/office/drawing/2014/main" id="{2A76C3F7-6D4E-6440-86F4-802D84CE8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3200400"/>
            <a:ext cx="2454275" cy="3124200"/>
          </a:xfrm>
          <a:prstGeom prst="rect">
            <a:avLst/>
          </a:prstGeom>
          <a:noFill/>
          <a:extLst>
            <a:ext uri="{909E8E84-426E-40DD-AFC4-6F175D3DCCD1}">
              <a14:hiddenFill xmlns:a14="http://schemas.microsoft.com/office/drawing/2010/main">
                <a:solidFill>
                  <a:srgbClr val="FFFFFF"/>
                </a:solidFill>
              </a14:hiddenFill>
            </a:ext>
          </a:extLst>
        </p:spPr>
      </p:pic>
      <p:sp>
        <p:nvSpPr>
          <p:cNvPr id="119812" name="Text Box 4">
            <a:extLst>
              <a:ext uri="{FF2B5EF4-FFF2-40B4-BE49-F238E27FC236}">
                <a16:creationId xmlns:a16="http://schemas.microsoft.com/office/drawing/2014/main" id="{C6963EB4-848B-2C45-A30D-835FD3614356}"/>
              </a:ext>
            </a:extLst>
          </p:cNvPr>
          <p:cNvSpPr txBox="1">
            <a:spLocks noChangeArrowheads="1"/>
          </p:cNvSpPr>
          <p:nvPr/>
        </p:nvSpPr>
        <p:spPr bwMode="auto">
          <a:xfrm>
            <a:off x="547118" y="4539827"/>
            <a:ext cx="400481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solidFill>
                  <a:schemeClr val="bg1"/>
                </a:solidFill>
              </a:rPr>
              <a:t>Jay Leno’s Spin Recovery:</a:t>
            </a:r>
          </a:p>
          <a:p>
            <a:pPr algn="ctr"/>
            <a:endParaRPr lang="en-US" altLang="en-US" sz="2400" b="1" dirty="0">
              <a:solidFill>
                <a:schemeClr val="bg1"/>
              </a:solidFill>
            </a:endParaRPr>
          </a:p>
          <a:p>
            <a:pPr algn="ctr"/>
            <a:r>
              <a:rPr lang="en-US" altLang="en-US" sz="2400" b="1" i="1" dirty="0">
                <a:solidFill>
                  <a:schemeClr val="bg1"/>
                </a:solidFill>
              </a:rPr>
              <a:t>“Look where you want to go –</a:t>
            </a:r>
          </a:p>
          <a:p>
            <a:pPr algn="ctr"/>
            <a:r>
              <a:rPr lang="en-US" altLang="en-US" sz="2400" b="1" i="1" dirty="0">
                <a:solidFill>
                  <a:schemeClr val="bg1"/>
                </a:solidFill>
              </a:rPr>
              <a:t>Steer where you want to go”</a:t>
            </a:r>
          </a:p>
        </p:txBody>
      </p:sp>
      <p:sp>
        <p:nvSpPr>
          <p:cNvPr id="119813" name="Text Box 5">
            <a:extLst>
              <a:ext uri="{FF2B5EF4-FFF2-40B4-BE49-F238E27FC236}">
                <a16:creationId xmlns:a16="http://schemas.microsoft.com/office/drawing/2014/main" id="{8E362C51-1D9A-114B-B7F1-5C88BEBF92AC}"/>
              </a:ext>
            </a:extLst>
          </p:cNvPr>
          <p:cNvSpPr txBox="1">
            <a:spLocks noChangeArrowheads="1"/>
          </p:cNvSpPr>
          <p:nvPr/>
        </p:nvSpPr>
        <p:spPr bwMode="auto">
          <a:xfrm rot="5400000">
            <a:off x="6504905" y="4587360"/>
            <a:ext cx="3054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dirty="0" err="1">
                <a:solidFill>
                  <a:schemeClr val="bg1"/>
                </a:solidFill>
              </a:rPr>
              <a:t>Idiada</a:t>
            </a:r>
            <a:r>
              <a:rPr lang="en-US" altLang="en-US" b="1" dirty="0">
                <a:solidFill>
                  <a:schemeClr val="bg1"/>
                </a:solidFill>
              </a:rPr>
              <a:t> Proving Grounds, Spain</a:t>
            </a:r>
          </a:p>
        </p:txBody>
      </p:sp>
      <p:sp>
        <p:nvSpPr>
          <p:cNvPr id="119814" name="Text Box 6">
            <a:extLst>
              <a:ext uri="{FF2B5EF4-FFF2-40B4-BE49-F238E27FC236}">
                <a16:creationId xmlns:a16="http://schemas.microsoft.com/office/drawing/2014/main" id="{60C37D3C-2428-C142-AD1A-CFE679E17262}"/>
              </a:ext>
            </a:extLst>
          </p:cNvPr>
          <p:cNvSpPr txBox="1">
            <a:spLocks noChangeArrowheads="1"/>
          </p:cNvSpPr>
          <p:nvPr/>
        </p:nvSpPr>
        <p:spPr bwMode="auto">
          <a:xfrm>
            <a:off x="182880" y="266973"/>
            <a:ext cx="88286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solidFill>
                  <a:schemeClr val="bg1"/>
                </a:solidFill>
                <a:latin typeface="Calibri" panose="020F0502020204030204" pitchFamily="34" charset="0"/>
              </a:rPr>
              <a:t>Mastering the Autonomic Nervous System with Jay</a:t>
            </a:r>
          </a:p>
        </p:txBody>
      </p:sp>
      <p:pic>
        <p:nvPicPr>
          <p:cNvPr id="119815" name="Picture 7" descr="mercedes-benz-slr-mclaren-722-gt-2-big">
            <a:extLst>
              <a:ext uri="{FF2B5EF4-FFF2-40B4-BE49-F238E27FC236}">
                <a16:creationId xmlns:a16="http://schemas.microsoft.com/office/drawing/2014/main" id="{4F7F2257-D378-554C-8613-3EA8E5BEA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838200"/>
            <a:ext cx="2819400" cy="22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55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175-main0116_ART_GRB9H6H2_1%2Bsullenberger_JPG_embedded_prod_affiliate_138">
            <a:extLst>
              <a:ext uri="{FF2B5EF4-FFF2-40B4-BE49-F238E27FC236}">
                <a16:creationId xmlns:a16="http://schemas.microsoft.com/office/drawing/2014/main" id="{925AA576-1135-8E44-9B88-E1BF225AF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295400"/>
            <a:ext cx="3338513"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20835" name="Picture 3" descr="usair1549">
            <a:extLst>
              <a:ext uri="{FF2B5EF4-FFF2-40B4-BE49-F238E27FC236}">
                <a16:creationId xmlns:a16="http://schemas.microsoft.com/office/drawing/2014/main" id="{0AE94808-2376-D04B-A3AF-4306F36CA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2"/>
            <a:ext cx="3819525" cy="2398713"/>
          </a:xfrm>
          <a:prstGeom prst="rect">
            <a:avLst/>
          </a:prstGeom>
          <a:noFill/>
          <a:extLst>
            <a:ext uri="{909E8E84-426E-40DD-AFC4-6F175D3DCCD1}">
              <a14:hiddenFill xmlns:a14="http://schemas.microsoft.com/office/drawing/2010/main">
                <a:solidFill>
                  <a:srgbClr val="FFFFFF"/>
                </a:solidFill>
              </a14:hiddenFill>
            </a:ext>
          </a:extLst>
        </p:spPr>
      </p:pic>
      <p:sp>
        <p:nvSpPr>
          <p:cNvPr id="120836" name="Text Box 4">
            <a:extLst>
              <a:ext uri="{FF2B5EF4-FFF2-40B4-BE49-F238E27FC236}">
                <a16:creationId xmlns:a16="http://schemas.microsoft.com/office/drawing/2014/main" id="{B15898B3-F950-0B46-8C8F-CA0E6ECB0F55}"/>
              </a:ext>
            </a:extLst>
          </p:cNvPr>
          <p:cNvSpPr txBox="1">
            <a:spLocks noChangeArrowheads="1"/>
          </p:cNvSpPr>
          <p:nvPr/>
        </p:nvSpPr>
        <p:spPr bwMode="auto">
          <a:xfrm>
            <a:off x="4665133" y="3821454"/>
            <a:ext cx="48006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Wingdings" pitchFamily="2" charset="2"/>
              <a:buChar char="ü"/>
            </a:pPr>
            <a:r>
              <a:rPr lang="en-US" altLang="en-US" sz="2200" b="1" dirty="0">
                <a:solidFill>
                  <a:schemeClr val="bg1"/>
                </a:solidFill>
              </a:rPr>
              <a:t> No auditory exclusion</a:t>
            </a:r>
          </a:p>
          <a:p>
            <a:pPr>
              <a:buFont typeface="Wingdings" pitchFamily="2" charset="2"/>
              <a:buChar char="ü"/>
            </a:pPr>
            <a:r>
              <a:rPr lang="en-US" altLang="en-US" sz="2200" b="1" dirty="0">
                <a:solidFill>
                  <a:schemeClr val="bg1"/>
                </a:solidFill>
              </a:rPr>
              <a:t> No tunnel vision</a:t>
            </a:r>
          </a:p>
          <a:p>
            <a:pPr>
              <a:buFont typeface="Wingdings" pitchFamily="2" charset="2"/>
              <a:buChar char="ü"/>
            </a:pPr>
            <a:r>
              <a:rPr lang="en-US" altLang="en-US" sz="2200" b="1" dirty="0">
                <a:solidFill>
                  <a:schemeClr val="bg1"/>
                </a:solidFill>
              </a:rPr>
              <a:t> No time distortion</a:t>
            </a:r>
          </a:p>
          <a:p>
            <a:pPr>
              <a:buFont typeface="Wingdings" pitchFamily="2" charset="2"/>
              <a:buChar char="ü"/>
            </a:pPr>
            <a:r>
              <a:rPr lang="en-US" altLang="en-US" sz="2200" b="1" dirty="0">
                <a:solidFill>
                  <a:schemeClr val="bg1"/>
                </a:solidFill>
              </a:rPr>
              <a:t> Repeated verbal interactions w/:</a:t>
            </a:r>
          </a:p>
          <a:p>
            <a:pPr>
              <a:buFont typeface="Wingdings" pitchFamily="2" charset="2"/>
              <a:buChar char="ü"/>
            </a:pPr>
            <a:r>
              <a:rPr lang="en-US" altLang="en-US" sz="2200" b="1" dirty="0">
                <a:solidFill>
                  <a:schemeClr val="bg1"/>
                </a:solidFill>
              </a:rPr>
              <a:t> ATC</a:t>
            </a:r>
          </a:p>
          <a:p>
            <a:pPr>
              <a:buFont typeface="Wingdings" pitchFamily="2" charset="2"/>
              <a:buChar char="ü"/>
            </a:pPr>
            <a:r>
              <a:rPr lang="en-US" altLang="en-US" sz="2200" b="1" dirty="0">
                <a:solidFill>
                  <a:schemeClr val="bg1"/>
                </a:solidFill>
              </a:rPr>
              <a:t> Crew</a:t>
            </a:r>
          </a:p>
          <a:p>
            <a:pPr>
              <a:buFont typeface="Wingdings" pitchFamily="2" charset="2"/>
              <a:buChar char="ü"/>
            </a:pPr>
            <a:r>
              <a:rPr lang="en-US" altLang="en-US" sz="2200" b="1" dirty="0">
                <a:solidFill>
                  <a:schemeClr val="bg1"/>
                </a:solidFill>
              </a:rPr>
              <a:t> Passengers</a:t>
            </a:r>
          </a:p>
          <a:p>
            <a:pPr>
              <a:buFont typeface="Wingdings" pitchFamily="2" charset="2"/>
              <a:buChar char="ü"/>
            </a:pPr>
            <a:r>
              <a:rPr lang="en-US" altLang="en-US" sz="2200" b="1" dirty="0">
                <a:solidFill>
                  <a:srgbClr val="00CC00"/>
                </a:solidFill>
              </a:rPr>
              <a:t> </a:t>
            </a:r>
            <a:r>
              <a:rPr lang="en-US" altLang="en-US" sz="2200" b="1" i="1" dirty="0">
                <a:solidFill>
                  <a:srgbClr val="00CC00"/>
                </a:solidFill>
              </a:rPr>
              <a:t>Himself</a:t>
            </a:r>
          </a:p>
        </p:txBody>
      </p:sp>
      <p:sp>
        <p:nvSpPr>
          <p:cNvPr id="120837" name="Text Box 5">
            <a:extLst>
              <a:ext uri="{FF2B5EF4-FFF2-40B4-BE49-F238E27FC236}">
                <a16:creationId xmlns:a16="http://schemas.microsoft.com/office/drawing/2014/main" id="{46199DC2-4C91-AA45-A0B1-3E2407C0A44F}"/>
              </a:ext>
            </a:extLst>
          </p:cNvPr>
          <p:cNvSpPr txBox="1">
            <a:spLocks noChangeArrowheads="1"/>
          </p:cNvSpPr>
          <p:nvPr/>
        </p:nvSpPr>
        <p:spPr bwMode="auto">
          <a:xfrm>
            <a:off x="609600" y="5850523"/>
            <a:ext cx="32948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chemeClr val="bg1"/>
                </a:solidFill>
              </a:rPr>
              <a:t>Captain </a:t>
            </a:r>
            <a:r>
              <a:rPr lang="en-US" altLang="en-US" sz="1600" b="1" dirty="0" err="1">
                <a:solidFill>
                  <a:schemeClr val="bg1"/>
                </a:solidFill>
              </a:rPr>
              <a:t>Chesley</a:t>
            </a:r>
            <a:r>
              <a:rPr lang="en-US" altLang="en-US" sz="1600" b="1" dirty="0">
                <a:solidFill>
                  <a:schemeClr val="bg1"/>
                </a:solidFill>
              </a:rPr>
              <a:t> “Sully” </a:t>
            </a:r>
            <a:r>
              <a:rPr lang="en-US" altLang="en-US" sz="1600" b="1" dirty="0" err="1">
                <a:solidFill>
                  <a:schemeClr val="bg1"/>
                </a:solidFill>
              </a:rPr>
              <a:t>Sullenberger</a:t>
            </a:r>
            <a:endParaRPr lang="en-US" altLang="en-US" sz="1600" b="1" dirty="0">
              <a:solidFill>
                <a:schemeClr val="bg1"/>
              </a:solidFill>
            </a:endParaRPr>
          </a:p>
        </p:txBody>
      </p:sp>
      <p:sp>
        <p:nvSpPr>
          <p:cNvPr id="120839" name="Text Box 7">
            <a:extLst>
              <a:ext uri="{FF2B5EF4-FFF2-40B4-BE49-F238E27FC236}">
                <a16:creationId xmlns:a16="http://schemas.microsoft.com/office/drawing/2014/main" id="{37D10619-356F-9642-A2E4-1428C3413E42}"/>
              </a:ext>
            </a:extLst>
          </p:cNvPr>
          <p:cNvSpPr txBox="1">
            <a:spLocks noChangeArrowheads="1"/>
          </p:cNvSpPr>
          <p:nvPr/>
        </p:nvSpPr>
        <p:spPr bwMode="auto">
          <a:xfrm>
            <a:off x="4989494" y="1400386"/>
            <a:ext cx="2984535" cy="307777"/>
          </a:xfrm>
          <a:prstGeom prst="rect">
            <a:avLst/>
          </a:prstGeom>
          <a:solidFill>
            <a:schemeClr val="bg1"/>
          </a:solidFill>
          <a:ln>
            <a:noFill/>
          </a:ln>
          <a:effectLst>
            <a:outerShdw blurRad="12700" dist="88900" dir="2700000" algn="tl" rotWithShape="0">
              <a:prstClr val="black">
                <a:alpha val="40000"/>
              </a:prstClr>
            </a:outerShdw>
          </a:effectLst>
          <a:extLst/>
        </p:spPr>
        <p:txBody>
          <a:bodyPr wrap="none">
            <a:spAutoFit/>
          </a:bodyPr>
          <a:lstStyle/>
          <a:p>
            <a:r>
              <a:rPr lang="en-US" altLang="en-US" sz="1400" b="1" dirty="0"/>
              <a:t>US Airways flight 1549  -  15 Jan, 2009</a:t>
            </a:r>
          </a:p>
        </p:txBody>
      </p:sp>
      <p:sp>
        <p:nvSpPr>
          <p:cNvPr id="8" name="Text Box 6">
            <a:extLst>
              <a:ext uri="{FF2B5EF4-FFF2-40B4-BE49-F238E27FC236}">
                <a16:creationId xmlns:a16="http://schemas.microsoft.com/office/drawing/2014/main" id="{60C37D3C-2428-C142-AD1A-CFE679E17262}"/>
              </a:ext>
            </a:extLst>
          </p:cNvPr>
          <p:cNvSpPr txBox="1">
            <a:spLocks noChangeArrowheads="1"/>
          </p:cNvSpPr>
          <p:nvPr/>
        </p:nvSpPr>
        <p:spPr bwMode="auto">
          <a:xfrm>
            <a:off x="16052" y="266973"/>
            <a:ext cx="91279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solidFill>
                  <a:schemeClr val="bg1"/>
                </a:solidFill>
                <a:latin typeface="Calibri" panose="020F0502020204030204" pitchFamily="34" charset="0"/>
              </a:rPr>
              <a:t>Mastering the Autonomic Nervous System with Sully</a:t>
            </a:r>
          </a:p>
        </p:txBody>
      </p:sp>
    </p:spTree>
    <p:extLst>
      <p:ext uri="{BB962C8B-B14F-4D97-AF65-F5344CB8AC3E}">
        <p14:creationId xmlns:p14="http://schemas.microsoft.com/office/powerpoint/2010/main" val="1173958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83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83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083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83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08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F539FC18-BBCE-3043-B893-805BCC6AE86C}"/>
              </a:ext>
            </a:extLst>
          </p:cNvPr>
          <p:cNvSpPr txBox="1">
            <a:spLocks noChangeArrowheads="1"/>
          </p:cNvSpPr>
          <p:nvPr/>
        </p:nvSpPr>
        <p:spPr bwMode="auto">
          <a:xfrm>
            <a:off x="2789396" y="2743201"/>
            <a:ext cx="33683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solidFill>
                  <a:schemeClr val="bg1"/>
                </a:solidFill>
              </a:rPr>
              <a:t>Find the threat…</a:t>
            </a:r>
          </a:p>
        </p:txBody>
      </p:sp>
    </p:spTree>
    <p:extLst>
      <p:ext uri="{BB962C8B-B14F-4D97-AF65-F5344CB8AC3E}">
        <p14:creationId xmlns:p14="http://schemas.microsoft.com/office/powerpoint/2010/main" val="3590007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
            <a:extLst>
              <a:ext uri="{FF2B5EF4-FFF2-40B4-BE49-F238E27FC236}">
                <a16:creationId xmlns:a16="http://schemas.microsoft.com/office/drawing/2014/main" id="{84B36416-E335-4F41-961D-3EBABBED5040}"/>
              </a:ext>
            </a:extLst>
          </p:cNvPr>
          <p:cNvGrpSpPr>
            <a:grpSpLocks/>
          </p:cNvGrpSpPr>
          <p:nvPr/>
        </p:nvGrpSpPr>
        <p:grpSpPr bwMode="auto">
          <a:xfrm>
            <a:off x="-152400" y="3429000"/>
            <a:ext cx="17416463" cy="3048000"/>
            <a:chOff x="-432" y="0"/>
            <a:chExt cx="10971" cy="1920"/>
          </a:xfrm>
        </p:grpSpPr>
        <p:pic>
          <p:nvPicPr>
            <p:cNvPr id="122883" name="Picture 3">
              <a:extLst>
                <a:ext uri="{FF2B5EF4-FFF2-40B4-BE49-F238E27FC236}">
                  <a16:creationId xmlns:a16="http://schemas.microsoft.com/office/drawing/2014/main" id="{D24AAF2C-246B-7C43-8399-65F0BA3B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 y="0"/>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884" name="Picture 4">
              <a:extLst>
                <a:ext uri="{FF2B5EF4-FFF2-40B4-BE49-F238E27FC236}">
                  <a16:creationId xmlns:a16="http://schemas.microsoft.com/office/drawing/2014/main" id="{66B1C118-50B4-F248-B8DF-B07A7B98F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2832" y="1344"/>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885" name="Oval 5">
              <a:extLst>
                <a:ext uri="{FF2B5EF4-FFF2-40B4-BE49-F238E27FC236}">
                  <a16:creationId xmlns:a16="http://schemas.microsoft.com/office/drawing/2014/main" id="{156D6FC4-4780-6242-A94C-721ADC5699D2}"/>
                </a:ext>
              </a:extLst>
            </p:cNvPr>
            <p:cNvSpPr>
              <a:spLocks noChangeArrowheads="1"/>
            </p:cNvSpPr>
            <p:nvPr/>
          </p:nvSpPr>
          <p:spPr bwMode="auto">
            <a:xfrm>
              <a:off x="2928" y="1584"/>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6" name="Rectangle 6">
              <a:extLst>
                <a:ext uri="{FF2B5EF4-FFF2-40B4-BE49-F238E27FC236}">
                  <a16:creationId xmlns:a16="http://schemas.microsoft.com/office/drawing/2014/main" id="{E7E660BB-860C-554A-ADBA-40C06041AD75}"/>
                </a:ext>
              </a:extLst>
            </p:cNvPr>
            <p:cNvSpPr>
              <a:spLocks noChangeArrowheads="1"/>
            </p:cNvSpPr>
            <p:nvPr/>
          </p:nvSpPr>
          <p:spPr bwMode="auto">
            <a:xfrm>
              <a:off x="2016" y="1824"/>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2887" name="Group 7">
              <a:extLst>
                <a:ext uri="{FF2B5EF4-FFF2-40B4-BE49-F238E27FC236}">
                  <a16:creationId xmlns:a16="http://schemas.microsoft.com/office/drawing/2014/main" id="{E28FD5FB-76B6-A44C-9AEF-F21E01FBDF07}"/>
                </a:ext>
              </a:extLst>
            </p:cNvPr>
            <p:cNvGrpSpPr>
              <a:grpSpLocks/>
            </p:cNvGrpSpPr>
            <p:nvPr/>
          </p:nvGrpSpPr>
          <p:grpSpPr bwMode="auto">
            <a:xfrm>
              <a:off x="5012" y="0"/>
              <a:ext cx="5527" cy="1920"/>
              <a:chOff x="912" y="1344"/>
              <a:chExt cx="5527" cy="1920"/>
            </a:xfrm>
          </p:grpSpPr>
          <p:pic>
            <p:nvPicPr>
              <p:cNvPr id="122888" name="Picture 8">
                <a:extLst>
                  <a:ext uri="{FF2B5EF4-FFF2-40B4-BE49-F238E27FC236}">
                    <a16:creationId xmlns:a16="http://schemas.microsoft.com/office/drawing/2014/main" id="{D5F34371-C0B6-994B-912D-5245E24D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 y="1344"/>
                <a:ext cx="919" cy="1890"/>
              </a:xfrm>
              <a:prstGeom prst="rect">
                <a:avLst/>
              </a:prstGeom>
              <a:noFill/>
              <a:extLst>
                <a:ext uri="{909E8E84-426E-40DD-AFC4-6F175D3DCCD1}">
                  <a14:hiddenFill xmlns:a14="http://schemas.microsoft.com/office/drawing/2010/main">
                    <a:solidFill>
                      <a:srgbClr val="FFFFFF"/>
                    </a:solidFill>
                  </a14:hiddenFill>
                </a:ext>
              </a:extLst>
            </p:spPr>
          </p:pic>
          <p:grpSp>
            <p:nvGrpSpPr>
              <p:cNvPr id="122889" name="Group 9">
                <a:extLst>
                  <a:ext uri="{FF2B5EF4-FFF2-40B4-BE49-F238E27FC236}">
                    <a16:creationId xmlns:a16="http://schemas.microsoft.com/office/drawing/2014/main" id="{4002F93B-ECAD-8D42-81F3-E8AB78796BC5}"/>
                  </a:ext>
                </a:extLst>
              </p:cNvPr>
              <p:cNvGrpSpPr>
                <a:grpSpLocks/>
              </p:cNvGrpSpPr>
              <p:nvPr/>
            </p:nvGrpSpPr>
            <p:grpSpPr bwMode="auto">
              <a:xfrm>
                <a:off x="912" y="1344"/>
                <a:ext cx="967" cy="1920"/>
                <a:chOff x="624" y="1344"/>
                <a:chExt cx="967" cy="1920"/>
              </a:xfrm>
            </p:grpSpPr>
            <p:pic>
              <p:nvPicPr>
                <p:cNvPr id="122890" name="Picture 10">
                  <a:extLst>
                    <a:ext uri="{FF2B5EF4-FFF2-40B4-BE49-F238E27FC236}">
                      <a16:creationId xmlns:a16="http://schemas.microsoft.com/office/drawing/2014/main" id="{2C266F73-D038-2A47-9389-E45F56A73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891" name="Picture 11">
                  <a:extLst>
                    <a:ext uri="{FF2B5EF4-FFF2-40B4-BE49-F238E27FC236}">
                      <a16:creationId xmlns:a16="http://schemas.microsoft.com/office/drawing/2014/main" id="{C7F6DB1A-4998-9D4E-A480-7F77AD1A2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892" name="Oval 12">
                  <a:extLst>
                    <a:ext uri="{FF2B5EF4-FFF2-40B4-BE49-F238E27FC236}">
                      <a16:creationId xmlns:a16="http://schemas.microsoft.com/office/drawing/2014/main" id="{D069CC24-C004-A242-8A45-3B5E95B0CC73}"/>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3" name="Rectangle 13">
                  <a:extLst>
                    <a:ext uri="{FF2B5EF4-FFF2-40B4-BE49-F238E27FC236}">
                      <a16:creationId xmlns:a16="http://schemas.microsoft.com/office/drawing/2014/main" id="{A0B8C904-CF6D-B540-A0EE-E7D622EDAB21}"/>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894" name="Group 14">
                <a:extLst>
                  <a:ext uri="{FF2B5EF4-FFF2-40B4-BE49-F238E27FC236}">
                    <a16:creationId xmlns:a16="http://schemas.microsoft.com/office/drawing/2014/main" id="{FCBC39B9-7AFB-4840-9BA6-E8281B427AA9}"/>
                  </a:ext>
                </a:extLst>
              </p:cNvPr>
              <p:cNvGrpSpPr>
                <a:grpSpLocks/>
              </p:cNvGrpSpPr>
              <p:nvPr/>
            </p:nvGrpSpPr>
            <p:grpSpPr bwMode="auto">
              <a:xfrm>
                <a:off x="2736" y="1344"/>
                <a:ext cx="967" cy="1920"/>
                <a:chOff x="624" y="1344"/>
                <a:chExt cx="967" cy="1920"/>
              </a:xfrm>
            </p:grpSpPr>
            <p:pic>
              <p:nvPicPr>
                <p:cNvPr id="122895" name="Picture 15">
                  <a:extLst>
                    <a:ext uri="{FF2B5EF4-FFF2-40B4-BE49-F238E27FC236}">
                      <a16:creationId xmlns:a16="http://schemas.microsoft.com/office/drawing/2014/main" id="{9C7DAE12-C01F-C146-BB3D-EC0B3D9A2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896" name="Picture 16">
                  <a:extLst>
                    <a:ext uri="{FF2B5EF4-FFF2-40B4-BE49-F238E27FC236}">
                      <a16:creationId xmlns:a16="http://schemas.microsoft.com/office/drawing/2014/main" id="{7F282359-5C2E-1B42-BA18-FBDA67C17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897" name="Oval 17">
                  <a:extLst>
                    <a:ext uri="{FF2B5EF4-FFF2-40B4-BE49-F238E27FC236}">
                      <a16:creationId xmlns:a16="http://schemas.microsoft.com/office/drawing/2014/main" id="{D9A8A4B3-67B7-B24B-864E-C54484F4F194}"/>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8" name="Rectangle 18">
                  <a:extLst>
                    <a:ext uri="{FF2B5EF4-FFF2-40B4-BE49-F238E27FC236}">
                      <a16:creationId xmlns:a16="http://schemas.microsoft.com/office/drawing/2014/main" id="{0BCFA252-F1C6-FD41-A1A4-E7313BC5B4EE}"/>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899" name="Group 19">
                <a:extLst>
                  <a:ext uri="{FF2B5EF4-FFF2-40B4-BE49-F238E27FC236}">
                    <a16:creationId xmlns:a16="http://schemas.microsoft.com/office/drawing/2014/main" id="{08E8A780-B74B-4A47-8C39-39298625C9F8}"/>
                  </a:ext>
                </a:extLst>
              </p:cNvPr>
              <p:cNvGrpSpPr>
                <a:grpSpLocks/>
              </p:cNvGrpSpPr>
              <p:nvPr/>
            </p:nvGrpSpPr>
            <p:grpSpPr bwMode="auto">
              <a:xfrm>
                <a:off x="1824" y="1344"/>
                <a:ext cx="967" cy="1920"/>
                <a:chOff x="624" y="1344"/>
                <a:chExt cx="967" cy="1920"/>
              </a:xfrm>
            </p:grpSpPr>
            <p:pic>
              <p:nvPicPr>
                <p:cNvPr id="122900" name="Picture 20">
                  <a:extLst>
                    <a:ext uri="{FF2B5EF4-FFF2-40B4-BE49-F238E27FC236}">
                      <a16:creationId xmlns:a16="http://schemas.microsoft.com/office/drawing/2014/main" id="{F4A996E1-BE36-4449-B7B6-AF7E25550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901" name="Picture 21">
                  <a:extLst>
                    <a:ext uri="{FF2B5EF4-FFF2-40B4-BE49-F238E27FC236}">
                      <a16:creationId xmlns:a16="http://schemas.microsoft.com/office/drawing/2014/main" id="{E2E7C8E4-990B-D848-9128-447EBDBBC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902" name="Oval 22">
                  <a:extLst>
                    <a:ext uri="{FF2B5EF4-FFF2-40B4-BE49-F238E27FC236}">
                      <a16:creationId xmlns:a16="http://schemas.microsoft.com/office/drawing/2014/main" id="{B3539F83-D7F3-9D46-B6EE-8B3E93C5C331}"/>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3" name="Rectangle 23">
                  <a:extLst>
                    <a:ext uri="{FF2B5EF4-FFF2-40B4-BE49-F238E27FC236}">
                      <a16:creationId xmlns:a16="http://schemas.microsoft.com/office/drawing/2014/main" id="{20802FE5-57A4-F24A-B997-2319435C3A26}"/>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04" name="Group 24">
                <a:extLst>
                  <a:ext uri="{FF2B5EF4-FFF2-40B4-BE49-F238E27FC236}">
                    <a16:creationId xmlns:a16="http://schemas.microsoft.com/office/drawing/2014/main" id="{5457CAB4-3DC6-5545-839E-A95F818A085E}"/>
                  </a:ext>
                </a:extLst>
              </p:cNvPr>
              <p:cNvGrpSpPr>
                <a:grpSpLocks/>
              </p:cNvGrpSpPr>
              <p:nvPr/>
            </p:nvGrpSpPr>
            <p:grpSpPr bwMode="auto">
              <a:xfrm>
                <a:off x="4560" y="1344"/>
                <a:ext cx="967" cy="1920"/>
                <a:chOff x="624" y="1344"/>
                <a:chExt cx="967" cy="1920"/>
              </a:xfrm>
            </p:grpSpPr>
            <p:pic>
              <p:nvPicPr>
                <p:cNvPr id="122905" name="Picture 25">
                  <a:extLst>
                    <a:ext uri="{FF2B5EF4-FFF2-40B4-BE49-F238E27FC236}">
                      <a16:creationId xmlns:a16="http://schemas.microsoft.com/office/drawing/2014/main" id="{AE530E16-DB94-F04B-8917-9583F4ECB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906" name="Picture 26">
                  <a:extLst>
                    <a:ext uri="{FF2B5EF4-FFF2-40B4-BE49-F238E27FC236}">
                      <a16:creationId xmlns:a16="http://schemas.microsoft.com/office/drawing/2014/main" id="{F948A355-6095-B542-AA2C-F2CBA3F7B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907" name="Oval 27">
                  <a:extLst>
                    <a:ext uri="{FF2B5EF4-FFF2-40B4-BE49-F238E27FC236}">
                      <a16:creationId xmlns:a16="http://schemas.microsoft.com/office/drawing/2014/main" id="{D4900CCE-07EB-BA42-A7B0-3B8A158E60C5}"/>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8" name="Rectangle 28">
                  <a:extLst>
                    <a:ext uri="{FF2B5EF4-FFF2-40B4-BE49-F238E27FC236}">
                      <a16:creationId xmlns:a16="http://schemas.microsoft.com/office/drawing/2014/main" id="{7F983D0E-43EC-6649-97E9-3D088931CFF5}"/>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09" name="Group 29">
                <a:extLst>
                  <a:ext uri="{FF2B5EF4-FFF2-40B4-BE49-F238E27FC236}">
                    <a16:creationId xmlns:a16="http://schemas.microsoft.com/office/drawing/2014/main" id="{CD8F93E8-9F77-104A-ADD2-D3D30D257610}"/>
                  </a:ext>
                </a:extLst>
              </p:cNvPr>
              <p:cNvGrpSpPr>
                <a:grpSpLocks/>
              </p:cNvGrpSpPr>
              <p:nvPr/>
            </p:nvGrpSpPr>
            <p:grpSpPr bwMode="auto">
              <a:xfrm>
                <a:off x="5472" y="1344"/>
                <a:ext cx="967" cy="1920"/>
                <a:chOff x="624" y="1344"/>
                <a:chExt cx="967" cy="1920"/>
              </a:xfrm>
            </p:grpSpPr>
            <p:pic>
              <p:nvPicPr>
                <p:cNvPr id="122910" name="Picture 30">
                  <a:extLst>
                    <a:ext uri="{FF2B5EF4-FFF2-40B4-BE49-F238E27FC236}">
                      <a16:creationId xmlns:a16="http://schemas.microsoft.com/office/drawing/2014/main" id="{BD2492F4-F689-B14A-AAE7-6B512D6CE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911" name="Picture 31">
                  <a:extLst>
                    <a:ext uri="{FF2B5EF4-FFF2-40B4-BE49-F238E27FC236}">
                      <a16:creationId xmlns:a16="http://schemas.microsoft.com/office/drawing/2014/main" id="{7FD676BE-2FF3-CE42-A3A1-CF56CD44E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912" name="Oval 32">
                  <a:extLst>
                    <a:ext uri="{FF2B5EF4-FFF2-40B4-BE49-F238E27FC236}">
                      <a16:creationId xmlns:a16="http://schemas.microsoft.com/office/drawing/2014/main" id="{67385AA0-D0AC-5840-B00D-393127B2C1D9}"/>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3" name="Rectangle 33">
                  <a:extLst>
                    <a:ext uri="{FF2B5EF4-FFF2-40B4-BE49-F238E27FC236}">
                      <a16:creationId xmlns:a16="http://schemas.microsoft.com/office/drawing/2014/main" id="{557F921C-699C-1A48-A06D-7805D4AFE1BB}"/>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2914" name="Rectangle 34">
                <a:extLst>
                  <a:ext uri="{FF2B5EF4-FFF2-40B4-BE49-F238E27FC236}">
                    <a16:creationId xmlns:a16="http://schemas.microsoft.com/office/drawing/2014/main" id="{C8445594-E30E-C945-9BCF-F53DFF2EE50B}"/>
                  </a:ext>
                </a:extLst>
              </p:cNvPr>
              <p:cNvSpPr>
                <a:spLocks noChangeArrowheads="1"/>
              </p:cNvSpPr>
              <p:nvPr/>
            </p:nvSpPr>
            <p:spPr bwMode="auto">
              <a:xfrm>
                <a:off x="3696" y="3120"/>
                <a:ext cx="96" cy="144"/>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15" name="Group 35">
              <a:extLst>
                <a:ext uri="{FF2B5EF4-FFF2-40B4-BE49-F238E27FC236}">
                  <a16:creationId xmlns:a16="http://schemas.microsoft.com/office/drawing/2014/main" id="{40C4A341-A927-0444-9504-8CB96D0F6593}"/>
                </a:ext>
              </a:extLst>
            </p:cNvPr>
            <p:cNvGrpSpPr>
              <a:grpSpLocks/>
            </p:cNvGrpSpPr>
            <p:nvPr/>
          </p:nvGrpSpPr>
          <p:grpSpPr bwMode="auto">
            <a:xfrm>
              <a:off x="-432" y="0"/>
              <a:ext cx="967" cy="1920"/>
              <a:chOff x="624" y="1344"/>
              <a:chExt cx="967" cy="1920"/>
            </a:xfrm>
          </p:grpSpPr>
          <p:pic>
            <p:nvPicPr>
              <p:cNvPr id="122916" name="Picture 36">
                <a:extLst>
                  <a:ext uri="{FF2B5EF4-FFF2-40B4-BE49-F238E27FC236}">
                    <a16:creationId xmlns:a16="http://schemas.microsoft.com/office/drawing/2014/main" id="{A0556CCF-CB81-B14A-8C64-5C90AA331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917" name="Picture 37">
                <a:extLst>
                  <a:ext uri="{FF2B5EF4-FFF2-40B4-BE49-F238E27FC236}">
                    <a16:creationId xmlns:a16="http://schemas.microsoft.com/office/drawing/2014/main" id="{10EF1656-B2A6-2147-B911-0CCA1492E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918" name="Oval 38">
                <a:extLst>
                  <a:ext uri="{FF2B5EF4-FFF2-40B4-BE49-F238E27FC236}">
                    <a16:creationId xmlns:a16="http://schemas.microsoft.com/office/drawing/2014/main" id="{74B4F3C0-C980-F645-B66E-C0730938953D}"/>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9" name="Rectangle 39">
                <a:extLst>
                  <a:ext uri="{FF2B5EF4-FFF2-40B4-BE49-F238E27FC236}">
                    <a16:creationId xmlns:a16="http://schemas.microsoft.com/office/drawing/2014/main" id="{326ADC06-9093-8642-99D0-059D7257CCC7}"/>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20" name="Group 40">
              <a:extLst>
                <a:ext uri="{FF2B5EF4-FFF2-40B4-BE49-F238E27FC236}">
                  <a16:creationId xmlns:a16="http://schemas.microsoft.com/office/drawing/2014/main" id="{E2BABA21-D69C-9742-B215-D5D96DE5724D}"/>
                </a:ext>
              </a:extLst>
            </p:cNvPr>
            <p:cNvGrpSpPr>
              <a:grpSpLocks/>
            </p:cNvGrpSpPr>
            <p:nvPr/>
          </p:nvGrpSpPr>
          <p:grpSpPr bwMode="auto">
            <a:xfrm>
              <a:off x="1392" y="0"/>
              <a:ext cx="967" cy="1920"/>
              <a:chOff x="624" y="1344"/>
              <a:chExt cx="967" cy="1920"/>
            </a:xfrm>
          </p:grpSpPr>
          <p:pic>
            <p:nvPicPr>
              <p:cNvPr id="122921" name="Picture 41">
                <a:extLst>
                  <a:ext uri="{FF2B5EF4-FFF2-40B4-BE49-F238E27FC236}">
                    <a16:creationId xmlns:a16="http://schemas.microsoft.com/office/drawing/2014/main" id="{93A89CDB-0ECF-5045-A680-289FA73D9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922" name="Picture 42">
                <a:extLst>
                  <a:ext uri="{FF2B5EF4-FFF2-40B4-BE49-F238E27FC236}">
                    <a16:creationId xmlns:a16="http://schemas.microsoft.com/office/drawing/2014/main" id="{27A1F140-A077-8748-92EF-7B5F3CF4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923" name="Oval 43">
                <a:extLst>
                  <a:ext uri="{FF2B5EF4-FFF2-40B4-BE49-F238E27FC236}">
                    <a16:creationId xmlns:a16="http://schemas.microsoft.com/office/drawing/2014/main" id="{18B438C6-1CF8-BF4D-869A-273EDA116375}"/>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24" name="Rectangle 44">
                <a:extLst>
                  <a:ext uri="{FF2B5EF4-FFF2-40B4-BE49-F238E27FC236}">
                    <a16:creationId xmlns:a16="http://schemas.microsoft.com/office/drawing/2014/main" id="{00CFC4BD-771D-9745-8561-1E64712986A0}"/>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25" name="Group 45">
              <a:extLst>
                <a:ext uri="{FF2B5EF4-FFF2-40B4-BE49-F238E27FC236}">
                  <a16:creationId xmlns:a16="http://schemas.microsoft.com/office/drawing/2014/main" id="{9F74223E-B3AE-EA49-8651-75ED3F2FE9A4}"/>
                </a:ext>
              </a:extLst>
            </p:cNvPr>
            <p:cNvGrpSpPr>
              <a:grpSpLocks/>
            </p:cNvGrpSpPr>
            <p:nvPr/>
          </p:nvGrpSpPr>
          <p:grpSpPr bwMode="auto">
            <a:xfrm>
              <a:off x="480" y="0"/>
              <a:ext cx="967" cy="1920"/>
              <a:chOff x="624" y="1344"/>
              <a:chExt cx="967" cy="1920"/>
            </a:xfrm>
          </p:grpSpPr>
          <p:pic>
            <p:nvPicPr>
              <p:cNvPr id="122926" name="Picture 46">
                <a:extLst>
                  <a:ext uri="{FF2B5EF4-FFF2-40B4-BE49-F238E27FC236}">
                    <a16:creationId xmlns:a16="http://schemas.microsoft.com/office/drawing/2014/main" id="{08CC9ABF-F1B4-7445-A91D-2A177D2B2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927" name="Picture 47">
                <a:extLst>
                  <a:ext uri="{FF2B5EF4-FFF2-40B4-BE49-F238E27FC236}">
                    <a16:creationId xmlns:a16="http://schemas.microsoft.com/office/drawing/2014/main" id="{0D5B3A6E-BCF7-EB4A-BF8F-B3B52F465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928" name="Oval 48">
                <a:extLst>
                  <a:ext uri="{FF2B5EF4-FFF2-40B4-BE49-F238E27FC236}">
                    <a16:creationId xmlns:a16="http://schemas.microsoft.com/office/drawing/2014/main" id="{811EF1FA-3C34-DF49-A955-A7437F5CAAB8}"/>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29" name="Rectangle 49">
                <a:extLst>
                  <a:ext uri="{FF2B5EF4-FFF2-40B4-BE49-F238E27FC236}">
                    <a16:creationId xmlns:a16="http://schemas.microsoft.com/office/drawing/2014/main" id="{8D20ED6C-3EB0-4A43-A848-A5D968662762}"/>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30" name="Group 50">
              <a:extLst>
                <a:ext uri="{FF2B5EF4-FFF2-40B4-BE49-F238E27FC236}">
                  <a16:creationId xmlns:a16="http://schemas.microsoft.com/office/drawing/2014/main" id="{85F77670-6766-E846-94C3-7B125691CCFF}"/>
                </a:ext>
              </a:extLst>
            </p:cNvPr>
            <p:cNvGrpSpPr>
              <a:grpSpLocks/>
            </p:cNvGrpSpPr>
            <p:nvPr/>
          </p:nvGrpSpPr>
          <p:grpSpPr bwMode="auto">
            <a:xfrm>
              <a:off x="3216" y="0"/>
              <a:ext cx="967" cy="1920"/>
              <a:chOff x="624" y="1344"/>
              <a:chExt cx="967" cy="1920"/>
            </a:xfrm>
          </p:grpSpPr>
          <p:pic>
            <p:nvPicPr>
              <p:cNvPr id="122931" name="Picture 51">
                <a:extLst>
                  <a:ext uri="{FF2B5EF4-FFF2-40B4-BE49-F238E27FC236}">
                    <a16:creationId xmlns:a16="http://schemas.microsoft.com/office/drawing/2014/main" id="{B18A1996-B64F-214E-AA9B-78EA4C700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932" name="Picture 52">
                <a:extLst>
                  <a:ext uri="{FF2B5EF4-FFF2-40B4-BE49-F238E27FC236}">
                    <a16:creationId xmlns:a16="http://schemas.microsoft.com/office/drawing/2014/main" id="{556277A4-7371-C94E-B75C-1D32E1BF0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933" name="Oval 53">
                <a:extLst>
                  <a:ext uri="{FF2B5EF4-FFF2-40B4-BE49-F238E27FC236}">
                    <a16:creationId xmlns:a16="http://schemas.microsoft.com/office/drawing/2014/main" id="{801CB795-8003-BF4F-87D8-2B3D3CB2D354}"/>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34" name="Rectangle 54">
                <a:extLst>
                  <a:ext uri="{FF2B5EF4-FFF2-40B4-BE49-F238E27FC236}">
                    <a16:creationId xmlns:a16="http://schemas.microsoft.com/office/drawing/2014/main" id="{0626E6E7-5E95-3A4C-BFC1-5C4FA9862024}"/>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35" name="Group 55">
              <a:extLst>
                <a:ext uri="{FF2B5EF4-FFF2-40B4-BE49-F238E27FC236}">
                  <a16:creationId xmlns:a16="http://schemas.microsoft.com/office/drawing/2014/main" id="{B97A2F8E-B407-7E49-A8CF-B16F455B6FA5}"/>
                </a:ext>
              </a:extLst>
            </p:cNvPr>
            <p:cNvGrpSpPr>
              <a:grpSpLocks/>
            </p:cNvGrpSpPr>
            <p:nvPr/>
          </p:nvGrpSpPr>
          <p:grpSpPr bwMode="auto">
            <a:xfrm>
              <a:off x="4128" y="0"/>
              <a:ext cx="967" cy="1920"/>
              <a:chOff x="624" y="1344"/>
              <a:chExt cx="967" cy="1920"/>
            </a:xfrm>
          </p:grpSpPr>
          <p:pic>
            <p:nvPicPr>
              <p:cNvPr id="122936" name="Picture 56">
                <a:extLst>
                  <a:ext uri="{FF2B5EF4-FFF2-40B4-BE49-F238E27FC236}">
                    <a16:creationId xmlns:a16="http://schemas.microsoft.com/office/drawing/2014/main" id="{C5E31EF6-749E-DF4B-B646-7D0410CF5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2937" name="Picture 57">
                <a:extLst>
                  <a:ext uri="{FF2B5EF4-FFF2-40B4-BE49-F238E27FC236}">
                    <a16:creationId xmlns:a16="http://schemas.microsoft.com/office/drawing/2014/main" id="{01CE3BBF-D762-AE4B-AD47-3E0C9EF44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2938" name="Oval 58">
                <a:extLst>
                  <a:ext uri="{FF2B5EF4-FFF2-40B4-BE49-F238E27FC236}">
                    <a16:creationId xmlns:a16="http://schemas.microsoft.com/office/drawing/2014/main" id="{05E120F9-2E86-D343-8E83-14B9FF20A51B}"/>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39" name="Rectangle 59">
                <a:extLst>
                  <a:ext uri="{FF2B5EF4-FFF2-40B4-BE49-F238E27FC236}">
                    <a16:creationId xmlns:a16="http://schemas.microsoft.com/office/drawing/2014/main" id="{4F8AEA1B-89FA-1140-932D-E2AB8B8F75F2}"/>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2940" name="Rectangle 60">
              <a:extLst>
                <a:ext uri="{FF2B5EF4-FFF2-40B4-BE49-F238E27FC236}">
                  <a16:creationId xmlns:a16="http://schemas.microsoft.com/office/drawing/2014/main" id="{1BB94778-C2BD-8149-BB0A-6E2E776EB9A1}"/>
                </a:ext>
              </a:extLst>
            </p:cNvPr>
            <p:cNvSpPr>
              <a:spLocks noChangeArrowheads="1"/>
            </p:cNvSpPr>
            <p:nvPr/>
          </p:nvSpPr>
          <p:spPr bwMode="auto">
            <a:xfrm>
              <a:off x="2352" y="1776"/>
              <a:ext cx="96" cy="144"/>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22941" name="Picture 61">
            <a:extLst>
              <a:ext uri="{FF2B5EF4-FFF2-40B4-BE49-F238E27FC236}">
                <a16:creationId xmlns:a16="http://schemas.microsoft.com/office/drawing/2014/main" id="{0AFFDAB7-BB80-6C4A-AD09-5FF567CD1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381002"/>
            <a:ext cx="4532313"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2" name="Text Box 62">
            <a:extLst>
              <a:ext uri="{FF2B5EF4-FFF2-40B4-BE49-F238E27FC236}">
                <a16:creationId xmlns:a16="http://schemas.microsoft.com/office/drawing/2014/main" id="{D3E17B19-59FF-1B4F-B2A0-32403A5082AE}"/>
              </a:ext>
            </a:extLst>
          </p:cNvPr>
          <p:cNvSpPr txBox="1">
            <a:spLocks noChangeArrowheads="1"/>
          </p:cNvSpPr>
          <p:nvPr/>
        </p:nvSpPr>
        <p:spPr bwMode="auto">
          <a:xfrm>
            <a:off x="2286000" y="228602"/>
            <a:ext cx="16764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Corbetta, 2008</a:t>
            </a:r>
          </a:p>
        </p:txBody>
      </p:sp>
      <p:sp>
        <p:nvSpPr>
          <p:cNvPr id="122943" name="Rectangle 63">
            <a:extLst>
              <a:ext uri="{FF2B5EF4-FFF2-40B4-BE49-F238E27FC236}">
                <a16:creationId xmlns:a16="http://schemas.microsoft.com/office/drawing/2014/main" id="{C35F346A-2089-1247-8D92-0BBA9878CCD3}"/>
              </a:ext>
            </a:extLst>
          </p:cNvPr>
          <p:cNvSpPr>
            <a:spLocks noChangeArrowheads="1"/>
          </p:cNvSpPr>
          <p:nvPr/>
        </p:nvSpPr>
        <p:spPr bwMode="auto">
          <a:xfrm>
            <a:off x="2133600" y="228600"/>
            <a:ext cx="4495800" cy="2971800"/>
          </a:xfrm>
          <a:prstGeom prst="rect">
            <a:avLst/>
          </a:prstGeom>
          <a:noFill/>
          <a:ln w="76200"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4" name="Rectangle 64">
            <a:extLst>
              <a:ext uri="{FF2B5EF4-FFF2-40B4-BE49-F238E27FC236}">
                <a16:creationId xmlns:a16="http://schemas.microsoft.com/office/drawing/2014/main" id="{1ACE09ED-2961-484C-82CB-D497740A0FAD}"/>
              </a:ext>
            </a:extLst>
          </p:cNvPr>
          <p:cNvSpPr>
            <a:spLocks noChangeArrowheads="1"/>
          </p:cNvSpPr>
          <p:nvPr/>
        </p:nvSpPr>
        <p:spPr bwMode="auto">
          <a:xfrm>
            <a:off x="3733800" y="228600"/>
            <a:ext cx="2895600" cy="1524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5" name="Rectangle 65">
            <a:extLst>
              <a:ext uri="{FF2B5EF4-FFF2-40B4-BE49-F238E27FC236}">
                <a16:creationId xmlns:a16="http://schemas.microsoft.com/office/drawing/2014/main" id="{6A85092C-B14D-EF4F-9EDC-8D08E28A00DF}"/>
              </a:ext>
            </a:extLst>
          </p:cNvPr>
          <p:cNvSpPr>
            <a:spLocks noChangeArrowheads="1"/>
          </p:cNvSpPr>
          <p:nvPr/>
        </p:nvSpPr>
        <p:spPr bwMode="auto">
          <a:xfrm>
            <a:off x="5181600" y="152400"/>
            <a:ext cx="1524000" cy="31242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6" name="Rectangle 66">
            <a:extLst>
              <a:ext uri="{FF2B5EF4-FFF2-40B4-BE49-F238E27FC236}">
                <a16:creationId xmlns:a16="http://schemas.microsoft.com/office/drawing/2014/main" id="{107A6A3B-BC98-F54C-BECE-497F6926A5F1}"/>
              </a:ext>
            </a:extLst>
          </p:cNvPr>
          <p:cNvSpPr>
            <a:spLocks noChangeArrowheads="1"/>
          </p:cNvSpPr>
          <p:nvPr/>
        </p:nvSpPr>
        <p:spPr bwMode="auto">
          <a:xfrm>
            <a:off x="2057400" y="152400"/>
            <a:ext cx="228600" cy="31242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7" name="Rectangle 67">
            <a:extLst>
              <a:ext uri="{FF2B5EF4-FFF2-40B4-BE49-F238E27FC236}">
                <a16:creationId xmlns:a16="http://schemas.microsoft.com/office/drawing/2014/main" id="{F2C1B456-7EC9-AE4F-B266-6615F7BF6108}"/>
              </a:ext>
            </a:extLst>
          </p:cNvPr>
          <p:cNvSpPr>
            <a:spLocks noChangeArrowheads="1"/>
          </p:cNvSpPr>
          <p:nvPr/>
        </p:nvSpPr>
        <p:spPr bwMode="auto">
          <a:xfrm>
            <a:off x="3810000" y="152400"/>
            <a:ext cx="1371600" cy="31242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8" name="Rectangle 68">
            <a:extLst>
              <a:ext uri="{FF2B5EF4-FFF2-40B4-BE49-F238E27FC236}">
                <a16:creationId xmlns:a16="http://schemas.microsoft.com/office/drawing/2014/main" id="{10EECA5D-94F2-334C-91F2-FED4A966AE62}"/>
              </a:ext>
            </a:extLst>
          </p:cNvPr>
          <p:cNvSpPr>
            <a:spLocks noChangeArrowheads="1"/>
          </p:cNvSpPr>
          <p:nvPr/>
        </p:nvSpPr>
        <p:spPr bwMode="auto">
          <a:xfrm>
            <a:off x="2286000" y="152400"/>
            <a:ext cx="1524000" cy="31242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9" name="Rectangle 69">
            <a:extLst>
              <a:ext uri="{FF2B5EF4-FFF2-40B4-BE49-F238E27FC236}">
                <a16:creationId xmlns:a16="http://schemas.microsoft.com/office/drawing/2014/main" id="{9CF4CC27-BCD3-B045-8EEC-F2D0189E024D}"/>
              </a:ext>
            </a:extLst>
          </p:cNvPr>
          <p:cNvSpPr>
            <a:spLocks noChangeArrowheads="1"/>
          </p:cNvSpPr>
          <p:nvPr/>
        </p:nvSpPr>
        <p:spPr bwMode="auto">
          <a:xfrm>
            <a:off x="2286000" y="152400"/>
            <a:ext cx="4419600" cy="31242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50" name="Rectangle 70">
            <a:extLst>
              <a:ext uri="{FF2B5EF4-FFF2-40B4-BE49-F238E27FC236}">
                <a16:creationId xmlns:a16="http://schemas.microsoft.com/office/drawing/2014/main" id="{2D552765-06A3-A642-A88A-ECE75FC9A5C3}"/>
              </a:ext>
            </a:extLst>
          </p:cNvPr>
          <p:cNvSpPr>
            <a:spLocks noChangeArrowheads="1"/>
          </p:cNvSpPr>
          <p:nvPr/>
        </p:nvSpPr>
        <p:spPr bwMode="auto">
          <a:xfrm>
            <a:off x="4267200" y="3429000"/>
            <a:ext cx="5029200" cy="34290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51" name="Rectangle 71">
            <a:extLst>
              <a:ext uri="{FF2B5EF4-FFF2-40B4-BE49-F238E27FC236}">
                <a16:creationId xmlns:a16="http://schemas.microsoft.com/office/drawing/2014/main" id="{A16FCC7D-8EDD-3A4B-95B9-7B43AE940FE5}"/>
              </a:ext>
            </a:extLst>
          </p:cNvPr>
          <p:cNvSpPr>
            <a:spLocks noChangeArrowheads="1"/>
          </p:cNvSpPr>
          <p:nvPr/>
        </p:nvSpPr>
        <p:spPr bwMode="auto">
          <a:xfrm>
            <a:off x="0" y="3352800"/>
            <a:ext cx="2819400" cy="3505200"/>
          </a:xfrm>
          <a:prstGeom prst="rect">
            <a:avLst/>
          </a:prstGeom>
          <a:solidFill>
            <a:schemeClr val="tx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52" name="Rectangle 72">
            <a:extLst>
              <a:ext uri="{FF2B5EF4-FFF2-40B4-BE49-F238E27FC236}">
                <a16:creationId xmlns:a16="http://schemas.microsoft.com/office/drawing/2014/main" id="{14E5D93C-67CB-6A4B-82C0-DF9F7C3D7937}"/>
              </a:ext>
            </a:extLst>
          </p:cNvPr>
          <p:cNvSpPr>
            <a:spLocks noChangeArrowheads="1"/>
          </p:cNvSpPr>
          <p:nvPr/>
        </p:nvSpPr>
        <p:spPr bwMode="auto">
          <a:xfrm>
            <a:off x="5181600" y="228600"/>
            <a:ext cx="1447800" cy="29718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953" name="Picture 73">
            <a:extLst>
              <a:ext uri="{FF2B5EF4-FFF2-40B4-BE49-F238E27FC236}">
                <a16:creationId xmlns:a16="http://schemas.microsoft.com/office/drawing/2014/main" id="{2D377BB3-3EE2-0C46-9A1F-35577501D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29002"/>
            <a:ext cx="1371600" cy="3000375"/>
          </a:xfrm>
          <a:prstGeom prst="rect">
            <a:avLst/>
          </a:prstGeom>
          <a:noFill/>
          <a:extLst>
            <a:ext uri="{909E8E84-426E-40DD-AFC4-6F175D3DCCD1}">
              <a14:hiddenFill xmlns:a14="http://schemas.microsoft.com/office/drawing/2010/main">
                <a:solidFill>
                  <a:srgbClr val="FFFFFF"/>
                </a:solidFill>
              </a14:hiddenFill>
            </a:ext>
          </a:extLst>
        </p:spPr>
      </p:pic>
      <p:sp>
        <p:nvSpPr>
          <p:cNvPr id="122954" name="Oval 74">
            <a:extLst>
              <a:ext uri="{FF2B5EF4-FFF2-40B4-BE49-F238E27FC236}">
                <a16:creationId xmlns:a16="http://schemas.microsoft.com/office/drawing/2014/main" id="{5817D562-080F-BE43-A783-BC65AA997F91}"/>
              </a:ext>
            </a:extLst>
          </p:cNvPr>
          <p:cNvSpPr>
            <a:spLocks noChangeArrowheads="1"/>
          </p:cNvSpPr>
          <p:nvPr/>
        </p:nvSpPr>
        <p:spPr bwMode="auto">
          <a:xfrm>
            <a:off x="5334000" y="5486400"/>
            <a:ext cx="914400" cy="990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55" name="Oval 75">
            <a:extLst>
              <a:ext uri="{FF2B5EF4-FFF2-40B4-BE49-F238E27FC236}">
                <a16:creationId xmlns:a16="http://schemas.microsoft.com/office/drawing/2014/main" id="{39CF5B20-9D2C-6F43-861C-DD57D1AF7FA1}"/>
              </a:ext>
            </a:extLst>
          </p:cNvPr>
          <p:cNvSpPr>
            <a:spLocks noChangeArrowheads="1"/>
          </p:cNvSpPr>
          <p:nvPr/>
        </p:nvSpPr>
        <p:spPr bwMode="auto">
          <a:xfrm>
            <a:off x="914400" y="5334000"/>
            <a:ext cx="990600" cy="1066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56" name="Text Box 76">
            <a:extLst>
              <a:ext uri="{FF2B5EF4-FFF2-40B4-BE49-F238E27FC236}">
                <a16:creationId xmlns:a16="http://schemas.microsoft.com/office/drawing/2014/main" id="{4812AC37-350F-E043-BF6E-42476F7BDB03}"/>
              </a:ext>
            </a:extLst>
          </p:cNvPr>
          <p:cNvSpPr txBox="1">
            <a:spLocks noChangeArrowheads="1"/>
          </p:cNvSpPr>
          <p:nvPr/>
        </p:nvSpPr>
        <p:spPr bwMode="auto">
          <a:xfrm>
            <a:off x="674961" y="4876801"/>
            <a:ext cx="1552028" cy="369332"/>
          </a:xfrm>
          <a:prstGeom prst="rect">
            <a:avLst/>
          </a:prstGeom>
          <a:solidFill>
            <a:srgbClr val="FF0000"/>
          </a:solidFill>
          <a:ln w="381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chemeClr val="bg1"/>
                </a:solidFill>
              </a:rPr>
              <a:t>Miss this one?</a:t>
            </a:r>
          </a:p>
        </p:txBody>
      </p:sp>
      <p:sp>
        <p:nvSpPr>
          <p:cNvPr id="122957" name="Rectangle 77">
            <a:extLst>
              <a:ext uri="{FF2B5EF4-FFF2-40B4-BE49-F238E27FC236}">
                <a16:creationId xmlns:a16="http://schemas.microsoft.com/office/drawing/2014/main" id="{8D7B3F18-2FB1-7F47-A158-0AB5AF2A0B0A}"/>
              </a:ext>
            </a:extLst>
          </p:cNvPr>
          <p:cNvSpPr>
            <a:spLocks noChangeArrowheads="1"/>
          </p:cNvSpPr>
          <p:nvPr/>
        </p:nvSpPr>
        <p:spPr bwMode="auto">
          <a:xfrm>
            <a:off x="2133600" y="152400"/>
            <a:ext cx="1752600" cy="31242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753214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22957"/>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2295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295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294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22947"/>
                                        </p:tgtEl>
                                        <p:attrNameLst>
                                          <p:attrName>style.visibility</p:attrName>
                                        </p:attrNameLst>
                                      </p:cBhvr>
                                      <p:to>
                                        <p:strVal val="hidden"/>
                                      </p:to>
                                    </p:set>
                                  </p:childTnLst>
                                </p:cTn>
                              </p:par>
                              <p:par>
                                <p:cTn id="19" presetID="35" presetClass="path" presetSubtype="0" fill="hold" nodeType="withEffect">
                                  <p:stCondLst>
                                    <p:cond delay="0"/>
                                  </p:stCondLst>
                                  <p:childTnLst>
                                    <p:animMotion origin="layout" path="M -2.77778E-7 3.7821E-6 L -0.87726 3.7821E-6 " pathEditMode="relative" rAng="0" ptsTypes="AA">
                                      <p:cBhvr>
                                        <p:cTn id="20" dur="5000" fill="hold"/>
                                        <p:tgtEl>
                                          <p:spTgt spid="122882"/>
                                        </p:tgtEl>
                                        <p:attrNameLst>
                                          <p:attrName>ppt_x</p:attrName>
                                          <p:attrName>ppt_y</p:attrName>
                                        </p:attrNameLst>
                                      </p:cBhvr>
                                      <p:rCtr x="-43872" y="0"/>
                                    </p:animMotion>
                                  </p:childTnLst>
                                </p:cTn>
                              </p:par>
                            </p:childTnLst>
                          </p:cTn>
                        </p:par>
                        <p:par>
                          <p:cTn id="21" fill="hold" nodeType="afterGroup">
                            <p:stCondLst>
                              <p:cond delay="5000"/>
                            </p:stCondLst>
                            <p:childTnLst>
                              <p:par>
                                <p:cTn id="22" presetID="1" presetClass="entr" presetSubtype="0" fill="hold" nodeType="afterEffect">
                                  <p:stCondLst>
                                    <p:cond delay="0"/>
                                  </p:stCondLst>
                                  <p:childTnLst>
                                    <p:set>
                                      <p:cBhvr>
                                        <p:cTn id="23" dur="1" fill="hold">
                                          <p:stCondLst>
                                            <p:cond delay="0"/>
                                          </p:stCondLst>
                                        </p:cTn>
                                        <p:tgtEl>
                                          <p:spTgt spid="122947"/>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12294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22952"/>
                                        </p:tgtEl>
                                        <p:attrNameLst>
                                          <p:attrName>style.visibility</p:attrName>
                                        </p:attrNameLst>
                                      </p:cBhvr>
                                      <p:to>
                                        <p:strVal val="visible"/>
                                      </p:to>
                                    </p:set>
                                  </p:childTnLst>
                                </p:cTn>
                              </p:par>
                              <p:par>
                                <p:cTn id="28" presetID="35" presetClass="emph" presetSubtype="0" repeatCount="indefinite" fill="hold" nodeType="withEffect">
                                  <p:stCondLst>
                                    <p:cond delay="0"/>
                                  </p:stCondLst>
                                  <p:endCondLst>
                                    <p:cond evt="onNext" delay="0">
                                      <p:tgtEl>
                                        <p:sldTgt/>
                                      </p:tgtEl>
                                    </p:cond>
                                  </p:endCondLst>
                                  <p:childTnLst>
                                    <p:anim calcmode="discrete" valueType="str">
                                      <p:cBhvr>
                                        <p:cTn id="29" dur="1000" fill="hold"/>
                                        <p:tgtEl>
                                          <p:spTgt spid="122952"/>
                                        </p:tgtEl>
                                        <p:attrNameLst>
                                          <p:attrName>style.visibility</p:attrName>
                                        </p:attrNameLst>
                                      </p:cBhvr>
                                      <p:tavLst>
                                        <p:tav tm="0">
                                          <p:val>
                                            <p:strVal val="hidden"/>
                                          </p:val>
                                        </p:tav>
                                        <p:tav tm="50000">
                                          <p:val>
                                            <p:strVal val="visible"/>
                                          </p:val>
                                        </p:tav>
                                      </p:tavLst>
                                    </p:anim>
                                  </p:childTnLst>
                                </p:cTn>
                              </p:par>
                              <p:par>
                                <p:cTn id="30" presetID="1" presetClass="entr" presetSubtype="0" fill="hold" nodeType="withEffect">
                                  <p:stCondLst>
                                    <p:cond delay="0"/>
                                  </p:stCondLst>
                                  <p:childTnLst>
                                    <p:set>
                                      <p:cBhvr>
                                        <p:cTn id="31" dur="1" fill="hold">
                                          <p:stCondLst>
                                            <p:cond delay="0"/>
                                          </p:stCondLst>
                                        </p:cTn>
                                        <p:tgtEl>
                                          <p:spTgt spid="122954"/>
                                        </p:tgtEl>
                                        <p:attrNameLst>
                                          <p:attrName>style.visibility</p:attrName>
                                        </p:attrNameLst>
                                      </p:cBhvr>
                                      <p:to>
                                        <p:strVal val="visible"/>
                                      </p:to>
                                    </p:set>
                                  </p:childTnLst>
                                </p:cTn>
                              </p:par>
                              <p:par>
                                <p:cTn id="32" presetID="35" presetClass="emph" presetSubtype="0" repeatCount="indefinite" fill="hold" nodeType="withEffect">
                                  <p:stCondLst>
                                    <p:cond delay="0"/>
                                  </p:stCondLst>
                                  <p:endCondLst>
                                    <p:cond evt="onNext" delay="0">
                                      <p:tgtEl>
                                        <p:sldTgt/>
                                      </p:tgtEl>
                                    </p:cond>
                                  </p:endCondLst>
                                  <p:childTnLst>
                                    <p:anim calcmode="discrete" valueType="str">
                                      <p:cBhvr>
                                        <p:cTn id="33" dur="1000" fill="hold"/>
                                        <p:tgtEl>
                                          <p:spTgt spid="122954"/>
                                        </p:tgtEl>
                                        <p:attrNameLst>
                                          <p:attrName>style.visibility</p:attrName>
                                        </p:attrNameLst>
                                      </p:cBhvr>
                                      <p:tavLst>
                                        <p:tav tm="0">
                                          <p:val>
                                            <p:strVal val="hidden"/>
                                          </p:val>
                                        </p:tav>
                                        <p:tav tm="50000">
                                          <p:val>
                                            <p:strVal val="visible"/>
                                          </p:val>
                                        </p:tav>
                                      </p:tavLst>
                                    </p:anim>
                                  </p:childTnLst>
                                </p:cTn>
                              </p:par>
                              <p:par>
                                <p:cTn id="34" presetID="1" presetClass="entr" presetSubtype="0" fill="hold" nodeType="withEffect">
                                  <p:stCondLst>
                                    <p:cond delay="0"/>
                                  </p:stCondLst>
                                  <p:childTnLst>
                                    <p:set>
                                      <p:cBhvr>
                                        <p:cTn id="35" dur="1" fill="hold">
                                          <p:stCondLst>
                                            <p:cond delay="0"/>
                                          </p:stCondLst>
                                        </p:cTn>
                                        <p:tgtEl>
                                          <p:spTgt spid="122953"/>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295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2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6E2BB237-4B2E-2740-A2B4-D699317FE9D1}"/>
              </a:ext>
            </a:extLst>
          </p:cNvPr>
          <p:cNvSpPr txBox="1">
            <a:spLocks noChangeArrowheads="1"/>
          </p:cNvSpPr>
          <p:nvPr/>
        </p:nvSpPr>
        <p:spPr bwMode="auto">
          <a:xfrm>
            <a:off x="1470291" y="2743201"/>
            <a:ext cx="600658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5400" b="1" dirty="0">
                <a:solidFill>
                  <a:schemeClr val="bg1"/>
                </a:solidFill>
              </a:rPr>
              <a:t>Let’s try that again…</a:t>
            </a:r>
          </a:p>
          <a:p>
            <a:pPr algn="ctr"/>
            <a:endParaRPr lang="en-US" altLang="en-US" sz="3600" b="1" dirty="0">
              <a:solidFill>
                <a:schemeClr val="bg1"/>
              </a:solidFill>
            </a:endParaRPr>
          </a:p>
          <a:p>
            <a:pPr algn="ctr"/>
            <a:r>
              <a:rPr lang="en-US" altLang="en-US" sz="2400" b="1" dirty="0">
                <a:solidFill>
                  <a:schemeClr val="bg1"/>
                </a:solidFill>
              </a:rPr>
              <a:t>… But, this time, use Verbal Override</a:t>
            </a:r>
          </a:p>
          <a:p>
            <a:pPr algn="ctr"/>
            <a:r>
              <a:rPr lang="en-US" altLang="en-US" sz="2400" b="1" dirty="0">
                <a:solidFill>
                  <a:schemeClr val="bg1"/>
                </a:solidFill>
              </a:rPr>
              <a:t>to continue to scan for threats:</a:t>
            </a:r>
          </a:p>
        </p:txBody>
      </p:sp>
    </p:spTree>
    <p:extLst>
      <p:ext uri="{BB962C8B-B14F-4D97-AF65-F5344CB8AC3E}">
        <p14:creationId xmlns:p14="http://schemas.microsoft.com/office/powerpoint/2010/main" val="1417458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2">
            <a:extLst>
              <a:ext uri="{FF2B5EF4-FFF2-40B4-BE49-F238E27FC236}">
                <a16:creationId xmlns:a16="http://schemas.microsoft.com/office/drawing/2014/main" id="{F1CC8CB1-5AC5-BB40-866D-01B0133056BF}"/>
              </a:ext>
            </a:extLst>
          </p:cNvPr>
          <p:cNvGrpSpPr>
            <a:grpSpLocks/>
          </p:cNvGrpSpPr>
          <p:nvPr/>
        </p:nvGrpSpPr>
        <p:grpSpPr bwMode="auto">
          <a:xfrm>
            <a:off x="-152400" y="3429000"/>
            <a:ext cx="17416463" cy="3048000"/>
            <a:chOff x="-432" y="0"/>
            <a:chExt cx="10971" cy="1920"/>
          </a:xfrm>
        </p:grpSpPr>
        <p:pic>
          <p:nvPicPr>
            <p:cNvPr id="124931" name="Picture 3">
              <a:extLst>
                <a:ext uri="{FF2B5EF4-FFF2-40B4-BE49-F238E27FC236}">
                  <a16:creationId xmlns:a16="http://schemas.microsoft.com/office/drawing/2014/main" id="{F0F1BFA1-EE9E-D643-8C9F-EE359A86A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 y="0"/>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32" name="Picture 4">
              <a:extLst>
                <a:ext uri="{FF2B5EF4-FFF2-40B4-BE49-F238E27FC236}">
                  <a16:creationId xmlns:a16="http://schemas.microsoft.com/office/drawing/2014/main" id="{58F2E462-A140-0941-B5B6-0C118F34D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2832" y="1344"/>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33" name="Oval 5">
              <a:extLst>
                <a:ext uri="{FF2B5EF4-FFF2-40B4-BE49-F238E27FC236}">
                  <a16:creationId xmlns:a16="http://schemas.microsoft.com/office/drawing/2014/main" id="{4DFD2069-DAB9-234C-9A44-71A86FFD9A22}"/>
                </a:ext>
              </a:extLst>
            </p:cNvPr>
            <p:cNvSpPr>
              <a:spLocks noChangeArrowheads="1"/>
            </p:cNvSpPr>
            <p:nvPr/>
          </p:nvSpPr>
          <p:spPr bwMode="auto">
            <a:xfrm>
              <a:off x="2928" y="1584"/>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4" name="Rectangle 6">
              <a:extLst>
                <a:ext uri="{FF2B5EF4-FFF2-40B4-BE49-F238E27FC236}">
                  <a16:creationId xmlns:a16="http://schemas.microsoft.com/office/drawing/2014/main" id="{85ABB71E-87E8-634E-9BCE-6E0D068245F4}"/>
                </a:ext>
              </a:extLst>
            </p:cNvPr>
            <p:cNvSpPr>
              <a:spLocks noChangeArrowheads="1"/>
            </p:cNvSpPr>
            <p:nvPr/>
          </p:nvSpPr>
          <p:spPr bwMode="auto">
            <a:xfrm>
              <a:off x="2016" y="1824"/>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4935" name="Group 7">
              <a:extLst>
                <a:ext uri="{FF2B5EF4-FFF2-40B4-BE49-F238E27FC236}">
                  <a16:creationId xmlns:a16="http://schemas.microsoft.com/office/drawing/2014/main" id="{2230B99D-8F71-5547-9142-0D0EBAD15B52}"/>
                </a:ext>
              </a:extLst>
            </p:cNvPr>
            <p:cNvGrpSpPr>
              <a:grpSpLocks/>
            </p:cNvGrpSpPr>
            <p:nvPr/>
          </p:nvGrpSpPr>
          <p:grpSpPr bwMode="auto">
            <a:xfrm>
              <a:off x="5012" y="0"/>
              <a:ext cx="5527" cy="1920"/>
              <a:chOff x="912" y="1344"/>
              <a:chExt cx="5527" cy="1920"/>
            </a:xfrm>
          </p:grpSpPr>
          <p:pic>
            <p:nvPicPr>
              <p:cNvPr id="124936" name="Picture 8">
                <a:extLst>
                  <a:ext uri="{FF2B5EF4-FFF2-40B4-BE49-F238E27FC236}">
                    <a16:creationId xmlns:a16="http://schemas.microsoft.com/office/drawing/2014/main" id="{44E38FBF-958E-3C48-BF3F-80615174A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 y="1344"/>
                <a:ext cx="919" cy="1890"/>
              </a:xfrm>
              <a:prstGeom prst="rect">
                <a:avLst/>
              </a:prstGeom>
              <a:noFill/>
              <a:extLst>
                <a:ext uri="{909E8E84-426E-40DD-AFC4-6F175D3DCCD1}">
                  <a14:hiddenFill xmlns:a14="http://schemas.microsoft.com/office/drawing/2010/main">
                    <a:solidFill>
                      <a:srgbClr val="FFFFFF"/>
                    </a:solidFill>
                  </a14:hiddenFill>
                </a:ext>
              </a:extLst>
            </p:spPr>
          </p:pic>
          <p:grpSp>
            <p:nvGrpSpPr>
              <p:cNvPr id="124937" name="Group 9">
                <a:extLst>
                  <a:ext uri="{FF2B5EF4-FFF2-40B4-BE49-F238E27FC236}">
                    <a16:creationId xmlns:a16="http://schemas.microsoft.com/office/drawing/2014/main" id="{9CDA2E5A-D5D8-BA4C-9B4D-35C752DBDE50}"/>
                  </a:ext>
                </a:extLst>
              </p:cNvPr>
              <p:cNvGrpSpPr>
                <a:grpSpLocks/>
              </p:cNvGrpSpPr>
              <p:nvPr/>
            </p:nvGrpSpPr>
            <p:grpSpPr bwMode="auto">
              <a:xfrm>
                <a:off x="912" y="1344"/>
                <a:ext cx="967" cy="1920"/>
                <a:chOff x="624" y="1344"/>
                <a:chExt cx="967" cy="1920"/>
              </a:xfrm>
            </p:grpSpPr>
            <p:pic>
              <p:nvPicPr>
                <p:cNvPr id="124938" name="Picture 10">
                  <a:extLst>
                    <a:ext uri="{FF2B5EF4-FFF2-40B4-BE49-F238E27FC236}">
                      <a16:creationId xmlns:a16="http://schemas.microsoft.com/office/drawing/2014/main" id="{E5B1F66A-DBD9-8846-95BB-EB179BD2F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39" name="Picture 11">
                  <a:extLst>
                    <a:ext uri="{FF2B5EF4-FFF2-40B4-BE49-F238E27FC236}">
                      <a16:creationId xmlns:a16="http://schemas.microsoft.com/office/drawing/2014/main" id="{48FC51A5-9BF9-4D4D-BD71-834B73F4B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40" name="Oval 12">
                  <a:extLst>
                    <a:ext uri="{FF2B5EF4-FFF2-40B4-BE49-F238E27FC236}">
                      <a16:creationId xmlns:a16="http://schemas.microsoft.com/office/drawing/2014/main" id="{91D8CE96-AA29-7647-A35E-947E7A83E0B8}"/>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41" name="Rectangle 13">
                  <a:extLst>
                    <a:ext uri="{FF2B5EF4-FFF2-40B4-BE49-F238E27FC236}">
                      <a16:creationId xmlns:a16="http://schemas.microsoft.com/office/drawing/2014/main" id="{58EFCF28-787E-1A44-9FA4-962D2FB57E8E}"/>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42" name="Group 14">
                <a:extLst>
                  <a:ext uri="{FF2B5EF4-FFF2-40B4-BE49-F238E27FC236}">
                    <a16:creationId xmlns:a16="http://schemas.microsoft.com/office/drawing/2014/main" id="{ED7CEDC0-6D89-694C-9F3E-23F664BB2E2B}"/>
                  </a:ext>
                </a:extLst>
              </p:cNvPr>
              <p:cNvGrpSpPr>
                <a:grpSpLocks/>
              </p:cNvGrpSpPr>
              <p:nvPr/>
            </p:nvGrpSpPr>
            <p:grpSpPr bwMode="auto">
              <a:xfrm>
                <a:off x="2736" y="1344"/>
                <a:ext cx="967" cy="1920"/>
                <a:chOff x="624" y="1344"/>
                <a:chExt cx="967" cy="1920"/>
              </a:xfrm>
            </p:grpSpPr>
            <p:pic>
              <p:nvPicPr>
                <p:cNvPr id="124943" name="Picture 15">
                  <a:extLst>
                    <a:ext uri="{FF2B5EF4-FFF2-40B4-BE49-F238E27FC236}">
                      <a16:creationId xmlns:a16="http://schemas.microsoft.com/office/drawing/2014/main" id="{A81894A3-AECC-6346-9F08-C05F0612D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44" name="Picture 16">
                  <a:extLst>
                    <a:ext uri="{FF2B5EF4-FFF2-40B4-BE49-F238E27FC236}">
                      <a16:creationId xmlns:a16="http://schemas.microsoft.com/office/drawing/2014/main" id="{102903A3-90B0-F842-8F85-408FC7F55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45" name="Oval 17">
                  <a:extLst>
                    <a:ext uri="{FF2B5EF4-FFF2-40B4-BE49-F238E27FC236}">
                      <a16:creationId xmlns:a16="http://schemas.microsoft.com/office/drawing/2014/main" id="{AA13F17D-CB90-F843-98CB-D28C43956E6A}"/>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46" name="Rectangle 18">
                  <a:extLst>
                    <a:ext uri="{FF2B5EF4-FFF2-40B4-BE49-F238E27FC236}">
                      <a16:creationId xmlns:a16="http://schemas.microsoft.com/office/drawing/2014/main" id="{363F3527-0F28-984D-A9FB-B26445CF7219}"/>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47" name="Group 19">
                <a:extLst>
                  <a:ext uri="{FF2B5EF4-FFF2-40B4-BE49-F238E27FC236}">
                    <a16:creationId xmlns:a16="http://schemas.microsoft.com/office/drawing/2014/main" id="{4DA1A649-26A9-214B-990F-B20F4B14CB3B}"/>
                  </a:ext>
                </a:extLst>
              </p:cNvPr>
              <p:cNvGrpSpPr>
                <a:grpSpLocks/>
              </p:cNvGrpSpPr>
              <p:nvPr/>
            </p:nvGrpSpPr>
            <p:grpSpPr bwMode="auto">
              <a:xfrm>
                <a:off x="1824" y="1344"/>
                <a:ext cx="967" cy="1920"/>
                <a:chOff x="624" y="1344"/>
                <a:chExt cx="967" cy="1920"/>
              </a:xfrm>
            </p:grpSpPr>
            <p:pic>
              <p:nvPicPr>
                <p:cNvPr id="124948" name="Picture 20">
                  <a:extLst>
                    <a:ext uri="{FF2B5EF4-FFF2-40B4-BE49-F238E27FC236}">
                      <a16:creationId xmlns:a16="http://schemas.microsoft.com/office/drawing/2014/main" id="{A20A86D2-D56A-5946-8F5E-4F0D9F7D6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49" name="Picture 21">
                  <a:extLst>
                    <a:ext uri="{FF2B5EF4-FFF2-40B4-BE49-F238E27FC236}">
                      <a16:creationId xmlns:a16="http://schemas.microsoft.com/office/drawing/2014/main" id="{C9C54B39-EEE3-D940-A607-2A8317E8F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50" name="Oval 22">
                  <a:extLst>
                    <a:ext uri="{FF2B5EF4-FFF2-40B4-BE49-F238E27FC236}">
                      <a16:creationId xmlns:a16="http://schemas.microsoft.com/office/drawing/2014/main" id="{222846FF-F5B6-3640-9EE2-DD8F10C2F544}"/>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1" name="Rectangle 23">
                  <a:extLst>
                    <a:ext uri="{FF2B5EF4-FFF2-40B4-BE49-F238E27FC236}">
                      <a16:creationId xmlns:a16="http://schemas.microsoft.com/office/drawing/2014/main" id="{D2788A8E-166E-CE49-835C-D5597E3D3364}"/>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52" name="Group 24">
                <a:extLst>
                  <a:ext uri="{FF2B5EF4-FFF2-40B4-BE49-F238E27FC236}">
                    <a16:creationId xmlns:a16="http://schemas.microsoft.com/office/drawing/2014/main" id="{0CB0AAAA-53F4-E94E-9EDC-C1694F5E7D8E}"/>
                  </a:ext>
                </a:extLst>
              </p:cNvPr>
              <p:cNvGrpSpPr>
                <a:grpSpLocks/>
              </p:cNvGrpSpPr>
              <p:nvPr/>
            </p:nvGrpSpPr>
            <p:grpSpPr bwMode="auto">
              <a:xfrm>
                <a:off x="4560" y="1344"/>
                <a:ext cx="967" cy="1920"/>
                <a:chOff x="624" y="1344"/>
                <a:chExt cx="967" cy="1920"/>
              </a:xfrm>
            </p:grpSpPr>
            <p:pic>
              <p:nvPicPr>
                <p:cNvPr id="124953" name="Picture 25">
                  <a:extLst>
                    <a:ext uri="{FF2B5EF4-FFF2-40B4-BE49-F238E27FC236}">
                      <a16:creationId xmlns:a16="http://schemas.microsoft.com/office/drawing/2014/main" id="{B5AF37F1-5BED-C049-A496-DC3279F82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54" name="Picture 26">
                  <a:extLst>
                    <a:ext uri="{FF2B5EF4-FFF2-40B4-BE49-F238E27FC236}">
                      <a16:creationId xmlns:a16="http://schemas.microsoft.com/office/drawing/2014/main" id="{CF814709-BA11-6745-A3B4-3D20D5883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55" name="Oval 27">
                  <a:extLst>
                    <a:ext uri="{FF2B5EF4-FFF2-40B4-BE49-F238E27FC236}">
                      <a16:creationId xmlns:a16="http://schemas.microsoft.com/office/drawing/2014/main" id="{2925C156-C42A-1249-B853-DCBAB4F67B32}"/>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6" name="Rectangle 28">
                  <a:extLst>
                    <a:ext uri="{FF2B5EF4-FFF2-40B4-BE49-F238E27FC236}">
                      <a16:creationId xmlns:a16="http://schemas.microsoft.com/office/drawing/2014/main" id="{86B8183E-0DFD-0440-9915-9C357134DEF0}"/>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57" name="Group 29">
                <a:extLst>
                  <a:ext uri="{FF2B5EF4-FFF2-40B4-BE49-F238E27FC236}">
                    <a16:creationId xmlns:a16="http://schemas.microsoft.com/office/drawing/2014/main" id="{90F0F643-B6EA-A84F-BB13-0738F13DC3B2}"/>
                  </a:ext>
                </a:extLst>
              </p:cNvPr>
              <p:cNvGrpSpPr>
                <a:grpSpLocks/>
              </p:cNvGrpSpPr>
              <p:nvPr/>
            </p:nvGrpSpPr>
            <p:grpSpPr bwMode="auto">
              <a:xfrm>
                <a:off x="5472" y="1344"/>
                <a:ext cx="967" cy="1920"/>
                <a:chOff x="624" y="1344"/>
                <a:chExt cx="967" cy="1920"/>
              </a:xfrm>
            </p:grpSpPr>
            <p:pic>
              <p:nvPicPr>
                <p:cNvPr id="124958" name="Picture 30">
                  <a:extLst>
                    <a:ext uri="{FF2B5EF4-FFF2-40B4-BE49-F238E27FC236}">
                      <a16:creationId xmlns:a16="http://schemas.microsoft.com/office/drawing/2014/main" id="{4D77018A-1309-6940-AA9B-7005140DE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59" name="Picture 31">
                  <a:extLst>
                    <a:ext uri="{FF2B5EF4-FFF2-40B4-BE49-F238E27FC236}">
                      <a16:creationId xmlns:a16="http://schemas.microsoft.com/office/drawing/2014/main" id="{11EEBD7E-3BE5-5A48-8A0B-DE200BD28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60" name="Oval 32">
                  <a:extLst>
                    <a:ext uri="{FF2B5EF4-FFF2-40B4-BE49-F238E27FC236}">
                      <a16:creationId xmlns:a16="http://schemas.microsoft.com/office/drawing/2014/main" id="{FA7D3792-AC75-D34F-9619-DA23E298781D}"/>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1" name="Rectangle 33">
                  <a:extLst>
                    <a:ext uri="{FF2B5EF4-FFF2-40B4-BE49-F238E27FC236}">
                      <a16:creationId xmlns:a16="http://schemas.microsoft.com/office/drawing/2014/main" id="{83A58BA7-01EC-424C-A726-C36A09CC0A70}"/>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4962" name="Rectangle 34">
                <a:extLst>
                  <a:ext uri="{FF2B5EF4-FFF2-40B4-BE49-F238E27FC236}">
                    <a16:creationId xmlns:a16="http://schemas.microsoft.com/office/drawing/2014/main" id="{CF648F15-B121-164A-9654-58F9B5D6CC78}"/>
                  </a:ext>
                </a:extLst>
              </p:cNvPr>
              <p:cNvSpPr>
                <a:spLocks noChangeArrowheads="1"/>
              </p:cNvSpPr>
              <p:nvPr/>
            </p:nvSpPr>
            <p:spPr bwMode="auto">
              <a:xfrm>
                <a:off x="3696" y="3120"/>
                <a:ext cx="96" cy="144"/>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63" name="Group 35">
              <a:extLst>
                <a:ext uri="{FF2B5EF4-FFF2-40B4-BE49-F238E27FC236}">
                  <a16:creationId xmlns:a16="http://schemas.microsoft.com/office/drawing/2014/main" id="{A2DCDB96-7E3B-AB4B-80B6-F0F5EF7AB94A}"/>
                </a:ext>
              </a:extLst>
            </p:cNvPr>
            <p:cNvGrpSpPr>
              <a:grpSpLocks/>
            </p:cNvGrpSpPr>
            <p:nvPr/>
          </p:nvGrpSpPr>
          <p:grpSpPr bwMode="auto">
            <a:xfrm>
              <a:off x="-432" y="0"/>
              <a:ext cx="967" cy="1920"/>
              <a:chOff x="624" y="1344"/>
              <a:chExt cx="967" cy="1920"/>
            </a:xfrm>
          </p:grpSpPr>
          <p:pic>
            <p:nvPicPr>
              <p:cNvPr id="124964" name="Picture 36">
                <a:extLst>
                  <a:ext uri="{FF2B5EF4-FFF2-40B4-BE49-F238E27FC236}">
                    <a16:creationId xmlns:a16="http://schemas.microsoft.com/office/drawing/2014/main" id="{27C31C00-47A1-1448-99A0-E9A249E90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65" name="Picture 37">
                <a:extLst>
                  <a:ext uri="{FF2B5EF4-FFF2-40B4-BE49-F238E27FC236}">
                    <a16:creationId xmlns:a16="http://schemas.microsoft.com/office/drawing/2014/main" id="{3B56C53A-CA26-2B41-92D1-3DA05212A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66" name="Oval 38">
                <a:extLst>
                  <a:ext uri="{FF2B5EF4-FFF2-40B4-BE49-F238E27FC236}">
                    <a16:creationId xmlns:a16="http://schemas.microsoft.com/office/drawing/2014/main" id="{C9339658-E77B-3045-9FA8-3CFFC64E0357}"/>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7" name="Rectangle 39">
                <a:extLst>
                  <a:ext uri="{FF2B5EF4-FFF2-40B4-BE49-F238E27FC236}">
                    <a16:creationId xmlns:a16="http://schemas.microsoft.com/office/drawing/2014/main" id="{EE4E13BB-2C1A-2C4A-931F-82D1898E0A12}"/>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68" name="Group 40">
              <a:extLst>
                <a:ext uri="{FF2B5EF4-FFF2-40B4-BE49-F238E27FC236}">
                  <a16:creationId xmlns:a16="http://schemas.microsoft.com/office/drawing/2014/main" id="{CF69047D-2ECE-644A-9092-96136D4161B3}"/>
                </a:ext>
              </a:extLst>
            </p:cNvPr>
            <p:cNvGrpSpPr>
              <a:grpSpLocks/>
            </p:cNvGrpSpPr>
            <p:nvPr/>
          </p:nvGrpSpPr>
          <p:grpSpPr bwMode="auto">
            <a:xfrm>
              <a:off x="1392" y="0"/>
              <a:ext cx="967" cy="1920"/>
              <a:chOff x="624" y="1344"/>
              <a:chExt cx="967" cy="1920"/>
            </a:xfrm>
          </p:grpSpPr>
          <p:pic>
            <p:nvPicPr>
              <p:cNvPr id="124969" name="Picture 41">
                <a:extLst>
                  <a:ext uri="{FF2B5EF4-FFF2-40B4-BE49-F238E27FC236}">
                    <a16:creationId xmlns:a16="http://schemas.microsoft.com/office/drawing/2014/main" id="{D09EE256-8F49-7A43-86D9-CD666ADD7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70" name="Picture 42">
                <a:extLst>
                  <a:ext uri="{FF2B5EF4-FFF2-40B4-BE49-F238E27FC236}">
                    <a16:creationId xmlns:a16="http://schemas.microsoft.com/office/drawing/2014/main" id="{8EBB4899-F759-534A-9F46-9875AA9BB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71" name="Oval 43">
                <a:extLst>
                  <a:ext uri="{FF2B5EF4-FFF2-40B4-BE49-F238E27FC236}">
                    <a16:creationId xmlns:a16="http://schemas.microsoft.com/office/drawing/2014/main" id="{8A317F64-67A0-BE4E-AD8A-C230F5CBBE0C}"/>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72" name="Rectangle 44">
                <a:extLst>
                  <a:ext uri="{FF2B5EF4-FFF2-40B4-BE49-F238E27FC236}">
                    <a16:creationId xmlns:a16="http://schemas.microsoft.com/office/drawing/2014/main" id="{918C5699-4F20-384C-92FF-E58472ED1B45}"/>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73" name="Group 45">
              <a:extLst>
                <a:ext uri="{FF2B5EF4-FFF2-40B4-BE49-F238E27FC236}">
                  <a16:creationId xmlns:a16="http://schemas.microsoft.com/office/drawing/2014/main" id="{59129148-8811-6846-9073-5C35399B87C0}"/>
                </a:ext>
              </a:extLst>
            </p:cNvPr>
            <p:cNvGrpSpPr>
              <a:grpSpLocks/>
            </p:cNvGrpSpPr>
            <p:nvPr/>
          </p:nvGrpSpPr>
          <p:grpSpPr bwMode="auto">
            <a:xfrm>
              <a:off x="480" y="0"/>
              <a:ext cx="967" cy="1920"/>
              <a:chOff x="624" y="1344"/>
              <a:chExt cx="967" cy="1920"/>
            </a:xfrm>
          </p:grpSpPr>
          <p:pic>
            <p:nvPicPr>
              <p:cNvPr id="124974" name="Picture 46">
                <a:extLst>
                  <a:ext uri="{FF2B5EF4-FFF2-40B4-BE49-F238E27FC236}">
                    <a16:creationId xmlns:a16="http://schemas.microsoft.com/office/drawing/2014/main" id="{FF99BA44-D519-2B40-8AD7-C89D7BCB4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75" name="Picture 47">
                <a:extLst>
                  <a:ext uri="{FF2B5EF4-FFF2-40B4-BE49-F238E27FC236}">
                    <a16:creationId xmlns:a16="http://schemas.microsoft.com/office/drawing/2014/main" id="{68834487-E994-614C-84F2-FBB2F79E3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76" name="Oval 48">
                <a:extLst>
                  <a:ext uri="{FF2B5EF4-FFF2-40B4-BE49-F238E27FC236}">
                    <a16:creationId xmlns:a16="http://schemas.microsoft.com/office/drawing/2014/main" id="{E3D3382E-BDA5-554B-88A9-39841FC16D1A}"/>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77" name="Rectangle 49">
                <a:extLst>
                  <a:ext uri="{FF2B5EF4-FFF2-40B4-BE49-F238E27FC236}">
                    <a16:creationId xmlns:a16="http://schemas.microsoft.com/office/drawing/2014/main" id="{6CF5625F-B0F9-C44B-9F39-DBD22915B93E}"/>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78" name="Group 50">
              <a:extLst>
                <a:ext uri="{FF2B5EF4-FFF2-40B4-BE49-F238E27FC236}">
                  <a16:creationId xmlns:a16="http://schemas.microsoft.com/office/drawing/2014/main" id="{022A4470-1FE7-0F4B-ADDD-BD7E2D44F872}"/>
                </a:ext>
              </a:extLst>
            </p:cNvPr>
            <p:cNvGrpSpPr>
              <a:grpSpLocks/>
            </p:cNvGrpSpPr>
            <p:nvPr/>
          </p:nvGrpSpPr>
          <p:grpSpPr bwMode="auto">
            <a:xfrm>
              <a:off x="3216" y="0"/>
              <a:ext cx="967" cy="1920"/>
              <a:chOff x="624" y="1344"/>
              <a:chExt cx="967" cy="1920"/>
            </a:xfrm>
          </p:grpSpPr>
          <p:pic>
            <p:nvPicPr>
              <p:cNvPr id="124979" name="Picture 51">
                <a:extLst>
                  <a:ext uri="{FF2B5EF4-FFF2-40B4-BE49-F238E27FC236}">
                    <a16:creationId xmlns:a16="http://schemas.microsoft.com/office/drawing/2014/main" id="{BB52F7F3-631C-B740-A00A-02EBAD9A9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80" name="Picture 52">
                <a:extLst>
                  <a:ext uri="{FF2B5EF4-FFF2-40B4-BE49-F238E27FC236}">
                    <a16:creationId xmlns:a16="http://schemas.microsoft.com/office/drawing/2014/main" id="{6970DB70-E96E-074B-B4E8-516D0A3D3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81" name="Oval 53">
                <a:extLst>
                  <a:ext uri="{FF2B5EF4-FFF2-40B4-BE49-F238E27FC236}">
                    <a16:creationId xmlns:a16="http://schemas.microsoft.com/office/drawing/2014/main" id="{51AF3E72-9118-AD48-B632-A4E8CD0E3CD5}"/>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82" name="Rectangle 54">
                <a:extLst>
                  <a:ext uri="{FF2B5EF4-FFF2-40B4-BE49-F238E27FC236}">
                    <a16:creationId xmlns:a16="http://schemas.microsoft.com/office/drawing/2014/main" id="{ED0D15F0-EEC3-7D4F-8AA7-3A275EA5FAE3}"/>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983" name="Group 55">
              <a:extLst>
                <a:ext uri="{FF2B5EF4-FFF2-40B4-BE49-F238E27FC236}">
                  <a16:creationId xmlns:a16="http://schemas.microsoft.com/office/drawing/2014/main" id="{2399FE9B-D60F-A748-87C9-D08556A97965}"/>
                </a:ext>
              </a:extLst>
            </p:cNvPr>
            <p:cNvGrpSpPr>
              <a:grpSpLocks/>
            </p:cNvGrpSpPr>
            <p:nvPr/>
          </p:nvGrpSpPr>
          <p:grpSpPr bwMode="auto">
            <a:xfrm>
              <a:off x="4128" y="0"/>
              <a:ext cx="967" cy="1920"/>
              <a:chOff x="624" y="1344"/>
              <a:chExt cx="967" cy="1920"/>
            </a:xfrm>
          </p:grpSpPr>
          <p:pic>
            <p:nvPicPr>
              <p:cNvPr id="124984" name="Picture 56">
                <a:extLst>
                  <a:ext uri="{FF2B5EF4-FFF2-40B4-BE49-F238E27FC236}">
                    <a16:creationId xmlns:a16="http://schemas.microsoft.com/office/drawing/2014/main" id="{A6845FF7-BD16-384B-8339-3CE8931F6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1344"/>
                <a:ext cx="919" cy="1890"/>
              </a:xfrm>
              <a:prstGeom prst="rect">
                <a:avLst/>
              </a:prstGeom>
              <a:noFill/>
              <a:extLst>
                <a:ext uri="{909E8E84-426E-40DD-AFC4-6F175D3DCCD1}">
                  <a14:hiddenFill xmlns:a14="http://schemas.microsoft.com/office/drawing/2010/main">
                    <a:solidFill>
                      <a:srgbClr val="FFFFFF"/>
                    </a:solidFill>
                  </a14:hiddenFill>
                </a:ext>
              </a:extLst>
            </p:spPr>
          </p:pic>
          <p:pic>
            <p:nvPicPr>
              <p:cNvPr id="124985" name="Picture 57">
                <a:extLst>
                  <a:ext uri="{FF2B5EF4-FFF2-40B4-BE49-F238E27FC236}">
                    <a16:creationId xmlns:a16="http://schemas.microsoft.com/office/drawing/2014/main" id="{64162191-DD70-E04F-AA96-D6349C124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152" y="2688"/>
                <a:ext cx="264" cy="219"/>
              </a:xfrm>
              <a:prstGeom prst="rect">
                <a:avLst/>
              </a:prstGeom>
              <a:noFill/>
              <a:extLst>
                <a:ext uri="{909E8E84-426E-40DD-AFC4-6F175D3DCCD1}">
                  <a14:hiddenFill xmlns:a14="http://schemas.microsoft.com/office/drawing/2010/main">
                    <a:solidFill>
                      <a:srgbClr val="FFFFFF"/>
                    </a:solidFill>
                  </a14:hiddenFill>
                </a:ext>
              </a:extLst>
            </p:spPr>
          </p:pic>
          <p:sp>
            <p:nvSpPr>
              <p:cNvPr id="124986" name="Oval 58">
                <a:extLst>
                  <a:ext uri="{FF2B5EF4-FFF2-40B4-BE49-F238E27FC236}">
                    <a16:creationId xmlns:a16="http://schemas.microsoft.com/office/drawing/2014/main" id="{7F7EDB37-DC6A-0441-A70A-D43F9451751E}"/>
                  </a:ext>
                </a:extLst>
              </p:cNvPr>
              <p:cNvSpPr>
                <a:spLocks noChangeArrowheads="1"/>
              </p:cNvSpPr>
              <p:nvPr/>
            </p:nvSpPr>
            <p:spPr bwMode="auto">
              <a:xfrm>
                <a:off x="1248" y="2928"/>
                <a:ext cx="96" cy="48"/>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87" name="Rectangle 59">
                <a:extLst>
                  <a:ext uri="{FF2B5EF4-FFF2-40B4-BE49-F238E27FC236}">
                    <a16:creationId xmlns:a16="http://schemas.microsoft.com/office/drawing/2014/main" id="{447F3A6E-3890-6F4A-A57E-BF72F8A3E180}"/>
                  </a:ext>
                </a:extLst>
              </p:cNvPr>
              <p:cNvSpPr>
                <a:spLocks noChangeArrowheads="1"/>
              </p:cNvSpPr>
              <p:nvPr/>
            </p:nvSpPr>
            <p:spPr bwMode="auto">
              <a:xfrm>
                <a:off x="624" y="3168"/>
                <a:ext cx="144" cy="96"/>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4988" name="Rectangle 60">
              <a:extLst>
                <a:ext uri="{FF2B5EF4-FFF2-40B4-BE49-F238E27FC236}">
                  <a16:creationId xmlns:a16="http://schemas.microsoft.com/office/drawing/2014/main" id="{291B11AA-9EED-D34D-AAA2-4C89A4137CA3}"/>
                </a:ext>
              </a:extLst>
            </p:cNvPr>
            <p:cNvSpPr>
              <a:spLocks noChangeArrowheads="1"/>
            </p:cNvSpPr>
            <p:nvPr/>
          </p:nvSpPr>
          <p:spPr bwMode="auto">
            <a:xfrm>
              <a:off x="2352" y="1776"/>
              <a:ext cx="96" cy="144"/>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24989" name="Picture 61">
            <a:extLst>
              <a:ext uri="{FF2B5EF4-FFF2-40B4-BE49-F238E27FC236}">
                <a16:creationId xmlns:a16="http://schemas.microsoft.com/office/drawing/2014/main" id="{E8807BF8-8C13-814B-B1FF-76DEF7494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381002"/>
            <a:ext cx="4532313"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90" name="Text Box 62">
            <a:extLst>
              <a:ext uri="{FF2B5EF4-FFF2-40B4-BE49-F238E27FC236}">
                <a16:creationId xmlns:a16="http://schemas.microsoft.com/office/drawing/2014/main" id="{4756A79C-9D7A-7341-9D23-BD5D99CF01F1}"/>
              </a:ext>
            </a:extLst>
          </p:cNvPr>
          <p:cNvSpPr txBox="1">
            <a:spLocks noChangeArrowheads="1"/>
          </p:cNvSpPr>
          <p:nvPr/>
        </p:nvSpPr>
        <p:spPr bwMode="auto">
          <a:xfrm>
            <a:off x="2286000" y="228602"/>
            <a:ext cx="16764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Corbetta, 2008</a:t>
            </a:r>
          </a:p>
        </p:txBody>
      </p:sp>
      <p:sp>
        <p:nvSpPr>
          <p:cNvPr id="124991" name="Rectangle 63">
            <a:extLst>
              <a:ext uri="{FF2B5EF4-FFF2-40B4-BE49-F238E27FC236}">
                <a16:creationId xmlns:a16="http://schemas.microsoft.com/office/drawing/2014/main" id="{0F63709D-7736-B849-A1AC-3C086C07D564}"/>
              </a:ext>
            </a:extLst>
          </p:cNvPr>
          <p:cNvSpPr>
            <a:spLocks noChangeArrowheads="1"/>
          </p:cNvSpPr>
          <p:nvPr/>
        </p:nvSpPr>
        <p:spPr bwMode="auto">
          <a:xfrm>
            <a:off x="2133600" y="228600"/>
            <a:ext cx="4495800" cy="2971800"/>
          </a:xfrm>
          <a:prstGeom prst="rect">
            <a:avLst/>
          </a:prstGeom>
          <a:noFill/>
          <a:ln w="76200"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92" name="Rectangle 64">
            <a:extLst>
              <a:ext uri="{FF2B5EF4-FFF2-40B4-BE49-F238E27FC236}">
                <a16:creationId xmlns:a16="http://schemas.microsoft.com/office/drawing/2014/main" id="{D06BDA2F-0F73-D74D-B3EA-7F711AAE9661}"/>
              </a:ext>
            </a:extLst>
          </p:cNvPr>
          <p:cNvSpPr>
            <a:spLocks noChangeArrowheads="1"/>
          </p:cNvSpPr>
          <p:nvPr/>
        </p:nvSpPr>
        <p:spPr bwMode="auto">
          <a:xfrm>
            <a:off x="3733800" y="228600"/>
            <a:ext cx="2895600" cy="1524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93" name="Rectangle 65">
            <a:extLst>
              <a:ext uri="{FF2B5EF4-FFF2-40B4-BE49-F238E27FC236}">
                <a16:creationId xmlns:a16="http://schemas.microsoft.com/office/drawing/2014/main" id="{1606B1DF-6D78-9341-AB3F-8CD82CF83E55}"/>
              </a:ext>
            </a:extLst>
          </p:cNvPr>
          <p:cNvSpPr>
            <a:spLocks noChangeArrowheads="1"/>
          </p:cNvSpPr>
          <p:nvPr/>
        </p:nvSpPr>
        <p:spPr bwMode="auto">
          <a:xfrm>
            <a:off x="5181600" y="152400"/>
            <a:ext cx="1524000" cy="31242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94" name="Rectangle 66">
            <a:extLst>
              <a:ext uri="{FF2B5EF4-FFF2-40B4-BE49-F238E27FC236}">
                <a16:creationId xmlns:a16="http://schemas.microsoft.com/office/drawing/2014/main" id="{49430DA2-E577-4F44-A55D-1450AF2E30F7}"/>
              </a:ext>
            </a:extLst>
          </p:cNvPr>
          <p:cNvSpPr>
            <a:spLocks noChangeArrowheads="1"/>
          </p:cNvSpPr>
          <p:nvPr/>
        </p:nvSpPr>
        <p:spPr bwMode="auto">
          <a:xfrm>
            <a:off x="2057400" y="152400"/>
            <a:ext cx="228600" cy="31242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95" name="Rectangle 67">
            <a:extLst>
              <a:ext uri="{FF2B5EF4-FFF2-40B4-BE49-F238E27FC236}">
                <a16:creationId xmlns:a16="http://schemas.microsoft.com/office/drawing/2014/main" id="{EBA048E5-02A3-974A-8602-7EBE75AA02D8}"/>
              </a:ext>
            </a:extLst>
          </p:cNvPr>
          <p:cNvSpPr>
            <a:spLocks noChangeArrowheads="1"/>
          </p:cNvSpPr>
          <p:nvPr/>
        </p:nvSpPr>
        <p:spPr bwMode="auto">
          <a:xfrm>
            <a:off x="3810000" y="152400"/>
            <a:ext cx="1371600" cy="31242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96" name="Rectangle 68">
            <a:extLst>
              <a:ext uri="{FF2B5EF4-FFF2-40B4-BE49-F238E27FC236}">
                <a16:creationId xmlns:a16="http://schemas.microsoft.com/office/drawing/2014/main" id="{2B1214F8-BF72-E249-B0C5-9071E4649289}"/>
              </a:ext>
            </a:extLst>
          </p:cNvPr>
          <p:cNvSpPr>
            <a:spLocks noChangeArrowheads="1"/>
          </p:cNvSpPr>
          <p:nvPr/>
        </p:nvSpPr>
        <p:spPr bwMode="auto">
          <a:xfrm>
            <a:off x="2286000" y="152400"/>
            <a:ext cx="1524000" cy="31242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97" name="Rectangle 69">
            <a:extLst>
              <a:ext uri="{FF2B5EF4-FFF2-40B4-BE49-F238E27FC236}">
                <a16:creationId xmlns:a16="http://schemas.microsoft.com/office/drawing/2014/main" id="{021B8725-B950-5046-8443-6383072A5EFE}"/>
              </a:ext>
            </a:extLst>
          </p:cNvPr>
          <p:cNvSpPr>
            <a:spLocks noChangeArrowheads="1"/>
          </p:cNvSpPr>
          <p:nvPr/>
        </p:nvSpPr>
        <p:spPr bwMode="auto">
          <a:xfrm>
            <a:off x="2286000" y="152400"/>
            <a:ext cx="4419600" cy="31242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98" name="Rectangle 70">
            <a:extLst>
              <a:ext uri="{FF2B5EF4-FFF2-40B4-BE49-F238E27FC236}">
                <a16:creationId xmlns:a16="http://schemas.microsoft.com/office/drawing/2014/main" id="{E9FC2495-CA2F-1748-85C3-9B399E30A8EE}"/>
              </a:ext>
            </a:extLst>
          </p:cNvPr>
          <p:cNvSpPr>
            <a:spLocks noChangeArrowheads="1"/>
          </p:cNvSpPr>
          <p:nvPr/>
        </p:nvSpPr>
        <p:spPr bwMode="auto">
          <a:xfrm>
            <a:off x="4267200" y="3429000"/>
            <a:ext cx="5029200" cy="34290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99" name="Rectangle 71">
            <a:extLst>
              <a:ext uri="{FF2B5EF4-FFF2-40B4-BE49-F238E27FC236}">
                <a16:creationId xmlns:a16="http://schemas.microsoft.com/office/drawing/2014/main" id="{25849E70-B36C-F242-AF80-658E6F07A5A1}"/>
              </a:ext>
            </a:extLst>
          </p:cNvPr>
          <p:cNvSpPr>
            <a:spLocks noChangeArrowheads="1"/>
          </p:cNvSpPr>
          <p:nvPr/>
        </p:nvSpPr>
        <p:spPr bwMode="auto">
          <a:xfrm>
            <a:off x="0" y="3352800"/>
            <a:ext cx="2819400" cy="3505200"/>
          </a:xfrm>
          <a:prstGeom prst="rect">
            <a:avLst/>
          </a:prstGeom>
          <a:solidFill>
            <a:schemeClr val="tx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000" name="Rectangle 72">
            <a:extLst>
              <a:ext uri="{FF2B5EF4-FFF2-40B4-BE49-F238E27FC236}">
                <a16:creationId xmlns:a16="http://schemas.microsoft.com/office/drawing/2014/main" id="{DEAAB352-D2FA-7144-B567-D4787F8EC791}"/>
              </a:ext>
            </a:extLst>
          </p:cNvPr>
          <p:cNvSpPr>
            <a:spLocks noChangeArrowheads="1"/>
          </p:cNvSpPr>
          <p:nvPr/>
        </p:nvSpPr>
        <p:spPr bwMode="auto">
          <a:xfrm>
            <a:off x="5181600" y="228600"/>
            <a:ext cx="1447800" cy="2971800"/>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5001" name="Picture 73">
            <a:extLst>
              <a:ext uri="{FF2B5EF4-FFF2-40B4-BE49-F238E27FC236}">
                <a16:creationId xmlns:a16="http://schemas.microsoft.com/office/drawing/2014/main" id="{90F287C2-EE38-DA44-BDFF-4EF9F68BC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29002"/>
            <a:ext cx="13716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125002" name="Picture 74" descr="brain">
            <a:extLst>
              <a:ext uri="{FF2B5EF4-FFF2-40B4-BE49-F238E27FC236}">
                <a16:creationId xmlns:a16="http://schemas.microsoft.com/office/drawing/2014/main" id="{BD5D9AB9-5204-784E-8249-CF707448A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3810000" cy="2914650"/>
          </a:xfrm>
          <a:prstGeom prst="rect">
            <a:avLst/>
          </a:prstGeom>
          <a:noFill/>
          <a:extLst>
            <a:ext uri="{909E8E84-426E-40DD-AFC4-6F175D3DCCD1}">
              <a14:hiddenFill xmlns:a14="http://schemas.microsoft.com/office/drawing/2010/main">
                <a:solidFill>
                  <a:srgbClr val="FFFFFF"/>
                </a:solidFill>
              </a14:hiddenFill>
            </a:ext>
          </a:extLst>
        </p:spPr>
      </p:pic>
      <p:sp>
        <p:nvSpPr>
          <p:cNvPr id="125003" name="Oval 75">
            <a:extLst>
              <a:ext uri="{FF2B5EF4-FFF2-40B4-BE49-F238E27FC236}">
                <a16:creationId xmlns:a16="http://schemas.microsoft.com/office/drawing/2014/main" id="{7678F22D-0BE1-DE4F-9490-2CEAA7522AF0}"/>
              </a:ext>
            </a:extLst>
          </p:cNvPr>
          <p:cNvSpPr>
            <a:spLocks noChangeArrowheads="1"/>
          </p:cNvSpPr>
          <p:nvPr/>
        </p:nvSpPr>
        <p:spPr bwMode="auto">
          <a:xfrm>
            <a:off x="1409700" y="916940"/>
            <a:ext cx="838200" cy="838200"/>
          </a:xfrm>
          <a:prstGeom prst="ellipse">
            <a:avLst/>
          </a:prstGeom>
          <a:gradFill rotWithShape="1">
            <a:gsLst>
              <a:gs pos="0">
                <a:srgbClr val="0099CC">
                  <a:alpha val="70000"/>
                </a:srgbClr>
              </a:gs>
              <a:gs pos="100000">
                <a:srgbClr val="0099CC">
                  <a:gamma/>
                  <a:shade val="46275"/>
                  <a:invGamma/>
                  <a:alpha val="70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a:t>External</a:t>
            </a:r>
          </a:p>
        </p:txBody>
      </p:sp>
      <p:sp>
        <p:nvSpPr>
          <p:cNvPr id="125004" name="Oval 76">
            <a:extLst>
              <a:ext uri="{FF2B5EF4-FFF2-40B4-BE49-F238E27FC236}">
                <a16:creationId xmlns:a16="http://schemas.microsoft.com/office/drawing/2014/main" id="{068AC5A6-A640-004B-8FA9-136A59289444}"/>
              </a:ext>
            </a:extLst>
          </p:cNvPr>
          <p:cNvSpPr>
            <a:spLocks noChangeArrowheads="1"/>
          </p:cNvSpPr>
          <p:nvPr/>
        </p:nvSpPr>
        <p:spPr bwMode="auto">
          <a:xfrm>
            <a:off x="762000" y="473077"/>
            <a:ext cx="762000" cy="762000"/>
          </a:xfrm>
          <a:prstGeom prst="ellipse">
            <a:avLst/>
          </a:prstGeom>
          <a:gradFill rotWithShape="1">
            <a:gsLst>
              <a:gs pos="0">
                <a:srgbClr val="98A16B">
                  <a:alpha val="71001"/>
                </a:srgbClr>
              </a:gs>
              <a:gs pos="100000">
                <a:srgbClr val="98A16B">
                  <a:gamma/>
                  <a:shade val="46275"/>
                  <a:invGamma/>
                  <a:alpha val="70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Internal</a:t>
            </a:r>
          </a:p>
        </p:txBody>
      </p:sp>
      <p:sp>
        <p:nvSpPr>
          <p:cNvPr id="125005" name="Oval 77">
            <a:extLst>
              <a:ext uri="{FF2B5EF4-FFF2-40B4-BE49-F238E27FC236}">
                <a16:creationId xmlns:a16="http://schemas.microsoft.com/office/drawing/2014/main" id="{51601DEC-43E1-6C44-BF0E-E1C5535BC66C}"/>
              </a:ext>
            </a:extLst>
          </p:cNvPr>
          <p:cNvSpPr>
            <a:spLocks noChangeArrowheads="1"/>
          </p:cNvSpPr>
          <p:nvPr/>
        </p:nvSpPr>
        <p:spPr bwMode="auto">
          <a:xfrm>
            <a:off x="914400" y="699673"/>
            <a:ext cx="457200" cy="381000"/>
          </a:xfrm>
          <a:prstGeom prst="ellipse">
            <a:avLst/>
          </a:prstGeom>
          <a:gradFill rotWithShape="1">
            <a:gsLst>
              <a:gs pos="0">
                <a:srgbClr val="98A16B">
                  <a:alpha val="71001"/>
                </a:srgbClr>
              </a:gs>
              <a:gs pos="100000">
                <a:srgbClr val="98A16B">
                  <a:gamma/>
                  <a:shade val="46275"/>
                  <a:invGamma/>
                  <a:alpha val="70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000"/>
              <a:t>Internal</a:t>
            </a:r>
          </a:p>
        </p:txBody>
      </p:sp>
      <p:sp>
        <p:nvSpPr>
          <p:cNvPr id="125006" name="Oval 78">
            <a:extLst>
              <a:ext uri="{FF2B5EF4-FFF2-40B4-BE49-F238E27FC236}">
                <a16:creationId xmlns:a16="http://schemas.microsoft.com/office/drawing/2014/main" id="{516D1A46-95C1-984C-AA7A-81C71C68947E}"/>
              </a:ext>
            </a:extLst>
          </p:cNvPr>
          <p:cNvSpPr>
            <a:spLocks noChangeArrowheads="1"/>
          </p:cNvSpPr>
          <p:nvPr/>
        </p:nvSpPr>
        <p:spPr bwMode="auto">
          <a:xfrm>
            <a:off x="1567656" y="1092307"/>
            <a:ext cx="533400" cy="457200"/>
          </a:xfrm>
          <a:prstGeom prst="ellipse">
            <a:avLst/>
          </a:prstGeom>
          <a:gradFill rotWithShape="1">
            <a:gsLst>
              <a:gs pos="0">
                <a:srgbClr val="0099CC">
                  <a:alpha val="70000"/>
                </a:srgbClr>
              </a:gs>
              <a:gs pos="100000">
                <a:srgbClr val="0099CC">
                  <a:gamma/>
                  <a:shade val="46275"/>
                  <a:invGamma/>
                  <a:alpha val="70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900" b="1"/>
              <a:t>External</a:t>
            </a:r>
          </a:p>
        </p:txBody>
      </p:sp>
      <p:grpSp>
        <p:nvGrpSpPr>
          <p:cNvPr id="125010" name="Group 82">
            <a:extLst>
              <a:ext uri="{FF2B5EF4-FFF2-40B4-BE49-F238E27FC236}">
                <a16:creationId xmlns:a16="http://schemas.microsoft.com/office/drawing/2014/main" id="{BC53A484-80C8-ED42-B8FA-6D3E3D04135C}"/>
              </a:ext>
            </a:extLst>
          </p:cNvPr>
          <p:cNvGrpSpPr>
            <a:grpSpLocks/>
          </p:cNvGrpSpPr>
          <p:nvPr/>
        </p:nvGrpSpPr>
        <p:grpSpPr bwMode="auto">
          <a:xfrm rot="2474127">
            <a:off x="1324490" y="411366"/>
            <a:ext cx="911602" cy="611188"/>
            <a:chOff x="2422" y="3124"/>
            <a:chExt cx="703" cy="385"/>
          </a:xfrm>
        </p:grpSpPr>
        <p:sp>
          <p:nvSpPr>
            <p:cNvPr id="125011" name="Freeform 83">
              <a:extLst>
                <a:ext uri="{FF2B5EF4-FFF2-40B4-BE49-F238E27FC236}">
                  <a16:creationId xmlns:a16="http://schemas.microsoft.com/office/drawing/2014/main" id="{CBA83147-ACB2-F246-876A-00DFE330AB88}"/>
                </a:ext>
              </a:extLst>
            </p:cNvPr>
            <p:cNvSpPr>
              <a:spLocks/>
            </p:cNvSpPr>
            <p:nvPr/>
          </p:nvSpPr>
          <p:spPr bwMode="auto">
            <a:xfrm rot="-1082057">
              <a:off x="2422" y="3261"/>
              <a:ext cx="703" cy="248"/>
            </a:xfrm>
            <a:custGeom>
              <a:avLst/>
              <a:gdLst>
                <a:gd name="T0" fmla="*/ 816 w 816"/>
                <a:gd name="T1" fmla="*/ 200 h 248"/>
                <a:gd name="T2" fmla="*/ 480 w 816"/>
                <a:gd name="T3" fmla="*/ 8 h 248"/>
                <a:gd name="T4" fmla="*/ 0 w 816"/>
                <a:gd name="T5" fmla="*/ 248 h 248"/>
              </a:gdLst>
              <a:ahLst/>
              <a:cxnLst>
                <a:cxn ang="0">
                  <a:pos x="T0" y="T1"/>
                </a:cxn>
                <a:cxn ang="0">
                  <a:pos x="T2" y="T3"/>
                </a:cxn>
                <a:cxn ang="0">
                  <a:pos x="T4" y="T5"/>
                </a:cxn>
              </a:cxnLst>
              <a:rect l="0" t="0" r="r" b="b"/>
              <a:pathLst>
                <a:path w="816" h="248">
                  <a:moveTo>
                    <a:pt x="816" y="200"/>
                  </a:moveTo>
                  <a:cubicBezTo>
                    <a:pt x="716" y="100"/>
                    <a:pt x="616" y="0"/>
                    <a:pt x="480" y="8"/>
                  </a:cubicBezTo>
                  <a:cubicBezTo>
                    <a:pt x="344" y="16"/>
                    <a:pt x="172" y="132"/>
                    <a:pt x="0" y="248"/>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012" name="Text Box 84">
              <a:extLst>
                <a:ext uri="{FF2B5EF4-FFF2-40B4-BE49-F238E27FC236}">
                  <a16:creationId xmlns:a16="http://schemas.microsoft.com/office/drawing/2014/main" id="{405A8EF0-5368-4641-B426-46905FCA1F34}"/>
                </a:ext>
              </a:extLst>
            </p:cNvPr>
            <p:cNvSpPr txBox="1">
              <a:spLocks noChangeArrowheads="1"/>
            </p:cNvSpPr>
            <p:nvPr/>
          </p:nvSpPr>
          <p:spPr bwMode="auto">
            <a:xfrm rot="20517943">
              <a:off x="2510" y="3124"/>
              <a:ext cx="545" cy="252"/>
            </a:xfrm>
            <a:prstGeom prst="rect">
              <a:avLst/>
            </a:prstGeom>
            <a:solidFill>
              <a:srgbClr val="00CC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rPr>
                <a:t>Reset</a:t>
              </a:r>
            </a:p>
          </p:txBody>
        </p:sp>
      </p:grpSp>
      <p:sp>
        <p:nvSpPr>
          <p:cNvPr id="125014" name="Text Box 86">
            <a:extLst>
              <a:ext uri="{FF2B5EF4-FFF2-40B4-BE49-F238E27FC236}">
                <a16:creationId xmlns:a16="http://schemas.microsoft.com/office/drawing/2014/main" id="{D6E86B6B-7E2E-5747-A5DA-80FCED31A563}"/>
              </a:ext>
            </a:extLst>
          </p:cNvPr>
          <p:cNvSpPr txBox="1">
            <a:spLocks noChangeArrowheads="1"/>
          </p:cNvSpPr>
          <p:nvPr/>
        </p:nvSpPr>
        <p:spPr bwMode="auto">
          <a:xfrm>
            <a:off x="416337" y="152400"/>
            <a:ext cx="3545651" cy="369332"/>
          </a:xfrm>
          <a:prstGeom prst="rect">
            <a:avLst/>
          </a:prstGeom>
          <a:solidFill>
            <a:srgbClr val="FF0000"/>
          </a:solidFill>
          <a:ln w="285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i="1">
                <a:solidFill>
                  <a:schemeClr val="bg1"/>
                </a:solidFill>
              </a:rPr>
              <a:t>Verbal Override</a:t>
            </a:r>
            <a:r>
              <a:rPr lang="en-US" altLang="en-US" b="1">
                <a:solidFill>
                  <a:schemeClr val="bg1"/>
                </a:solidFill>
              </a:rPr>
              <a:t>: “Scan for Threats”</a:t>
            </a:r>
          </a:p>
        </p:txBody>
      </p:sp>
      <p:sp>
        <p:nvSpPr>
          <p:cNvPr id="125015" name="Oval 87">
            <a:extLst>
              <a:ext uri="{FF2B5EF4-FFF2-40B4-BE49-F238E27FC236}">
                <a16:creationId xmlns:a16="http://schemas.microsoft.com/office/drawing/2014/main" id="{BE446C46-C12B-A943-86C2-D12F0FC6C86A}"/>
              </a:ext>
            </a:extLst>
          </p:cNvPr>
          <p:cNvSpPr>
            <a:spLocks noChangeArrowheads="1"/>
          </p:cNvSpPr>
          <p:nvPr/>
        </p:nvSpPr>
        <p:spPr bwMode="auto">
          <a:xfrm>
            <a:off x="914400" y="5486400"/>
            <a:ext cx="914400" cy="990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016" name="Oval 88">
            <a:extLst>
              <a:ext uri="{FF2B5EF4-FFF2-40B4-BE49-F238E27FC236}">
                <a16:creationId xmlns:a16="http://schemas.microsoft.com/office/drawing/2014/main" id="{1C0FA1B5-0C24-A449-A0E2-2DCA0BE00658}"/>
              </a:ext>
            </a:extLst>
          </p:cNvPr>
          <p:cNvSpPr>
            <a:spLocks noChangeArrowheads="1"/>
          </p:cNvSpPr>
          <p:nvPr/>
        </p:nvSpPr>
        <p:spPr bwMode="auto">
          <a:xfrm>
            <a:off x="5334000" y="5486400"/>
            <a:ext cx="914400" cy="990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017" name="Oval 89">
            <a:extLst>
              <a:ext uri="{FF2B5EF4-FFF2-40B4-BE49-F238E27FC236}">
                <a16:creationId xmlns:a16="http://schemas.microsoft.com/office/drawing/2014/main" id="{05345D8D-DE6E-BF4E-9409-C48ED0105067}"/>
              </a:ext>
            </a:extLst>
          </p:cNvPr>
          <p:cNvSpPr>
            <a:spLocks noChangeArrowheads="1"/>
          </p:cNvSpPr>
          <p:nvPr/>
        </p:nvSpPr>
        <p:spPr bwMode="auto">
          <a:xfrm>
            <a:off x="2438400" y="5486400"/>
            <a:ext cx="914400" cy="990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018" name="Oval 90">
            <a:extLst>
              <a:ext uri="{FF2B5EF4-FFF2-40B4-BE49-F238E27FC236}">
                <a16:creationId xmlns:a16="http://schemas.microsoft.com/office/drawing/2014/main" id="{1FB8729C-C53E-0247-8470-908BCEFB6B62}"/>
              </a:ext>
            </a:extLst>
          </p:cNvPr>
          <p:cNvSpPr>
            <a:spLocks noChangeArrowheads="1"/>
          </p:cNvSpPr>
          <p:nvPr/>
        </p:nvSpPr>
        <p:spPr bwMode="auto">
          <a:xfrm>
            <a:off x="3962400" y="5486400"/>
            <a:ext cx="914400" cy="990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019" name="Rectangle 91">
            <a:extLst>
              <a:ext uri="{FF2B5EF4-FFF2-40B4-BE49-F238E27FC236}">
                <a16:creationId xmlns:a16="http://schemas.microsoft.com/office/drawing/2014/main" id="{14A83661-4085-A541-905D-BA5627FFC20B}"/>
              </a:ext>
            </a:extLst>
          </p:cNvPr>
          <p:cNvSpPr>
            <a:spLocks noChangeArrowheads="1"/>
          </p:cNvSpPr>
          <p:nvPr/>
        </p:nvSpPr>
        <p:spPr bwMode="auto">
          <a:xfrm>
            <a:off x="2191172" y="0"/>
            <a:ext cx="2819400" cy="33528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129176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25019"/>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2499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499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499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24995"/>
                                        </p:tgtEl>
                                        <p:attrNameLst>
                                          <p:attrName>style.visibility</p:attrName>
                                        </p:attrNameLst>
                                      </p:cBhvr>
                                      <p:to>
                                        <p:strVal val="hidden"/>
                                      </p:to>
                                    </p:set>
                                  </p:childTnLst>
                                </p:cTn>
                              </p:par>
                              <p:par>
                                <p:cTn id="19" presetID="35" presetClass="path" presetSubtype="0" fill="hold" nodeType="withEffect">
                                  <p:stCondLst>
                                    <p:cond delay="0"/>
                                  </p:stCondLst>
                                  <p:childTnLst>
                                    <p:animMotion origin="layout" path="M -2.77778E-7 3.7821E-6 L -0.87726 3.7821E-6 " pathEditMode="relative" rAng="0" ptsTypes="AA">
                                      <p:cBhvr>
                                        <p:cTn id="20" dur="5000" fill="hold"/>
                                        <p:tgtEl>
                                          <p:spTgt spid="124930"/>
                                        </p:tgtEl>
                                        <p:attrNameLst>
                                          <p:attrName>ppt_x</p:attrName>
                                          <p:attrName>ppt_y</p:attrName>
                                        </p:attrNameLst>
                                      </p:cBhvr>
                                      <p:rCtr x="-43872" y="0"/>
                                    </p:animMotion>
                                  </p:childTnLst>
                                </p:cTn>
                              </p:par>
                            </p:childTnLst>
                          </p:cTn>
                        </p:par>
                        <p:par>
                          <p:cTn id="21" fill="hold" nodeType="afterGroup">
                            <p:stCondLst>
                              <p:cond delay="5000"/>
                            </p:stCondLst>
                            <p:childTnLst>
                              <p:par>
                                <p:cTn id="22" presetID="1" presetClass="entr" presetSubtype="0" fill="hold" nodeType="afterEffect">
                                  <p:stCondLst>
                                    <p:cond delay="0"/>
                                  </p:stCondLst>
                                  <p:childTnLst>
                                    <p:set>
                                      <p:cBhvr>
                                        <p:cTn id="23" dur="1" fill="hold">
                                          <p:stCondLst>
                                            <p:cond delay="0"/>
                                          </p:stCondLst>
                                        </p:cTn>
                                        <p:tgtEl>
                                          <p:spTgt spid="124995"/>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124993"/>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25000"/>
                                        </p:tgtEl>
                                        <p:attrNameLst>
                                          <p:attrName>style.visibility</p:attrName>
                                        </p:attrNameLst>
                                      </p:cBhvr>
                                      <p:to>
                                        <p:strVal val="visible"/>
                                      </p:to>
                                    </p:set>
                                  </p:childTnLst>
                                </p:cTn>
                              </p:par>
                              <p:par>
                                <p:cTn id="28" presetID="35" presetClass="emph" presetSubtype="0" repeatCount="indefinite" fill="hold" nodeType="withEffect">
                                  <p:stCondLst>
                                    <p:cond delay="0"/>
                                  </p:stCondLst>
                                  <p:endCondLst>
                                    <p:cond evt="onNext" delay="0">
                                      <p:tgtEl>
                                        <p:sldTgt/>
                                      </p:tgtEl>
                                    </p:cond>
                                  </p:endCondLst>
                                  <p:childTnLst>
                                    <p:anim calcmode="discrete" valueType="str">
                                      <p:cBhvr>
                                        <p:cTn id="29" dur="1000" fill="hold"/>
                                        <p:tgtEl>
                                          <p:spTgt spid="125000"/>
                                        </p:tgtEl>
                                        <p:attrNameLst>
                                          <p:attrName>style.visibility</p:attrName>
                                        </p:attrNameLst>
                                      </p:cBhvr>
                                      <p:tavLst>
                                        <p:tav tm="0">
                                          <p:val>
                                            <p:strVal val="hidden"/>
                                          </p:val>
                                        </p:tav>
                                        <p:tav tm="50000">
                                          <p:val>
                                            <p:strVal val="visible"/>
                                          </p:val>
                                        </p:tav>
                                      </p:tavLst>
                                    </p:anim>
                                  </p:childTnLst>
                                </p:cTn>
                              </p:par>
                              <p:par>
                                <p:cTn id="30" presetID="1" presetClass="entr" presetSubtype="0" fill="hold" nodeType="withEffect">
                                  <p:stCondLst>
                                    <p:cond delay="0"/>
                                  </p:stCondLst>
                                  <p:childTnLst>
                                    <p:set>
                                      <p:cBhvr>
                                        <p:cTn id="31" dur="1" fill="hold">
                                          <p:stCondLst>
                                            <p:cond delay="0"/>
                                          </p:stCondLst>
                                        </p:cTn>
                                        <p:tgtEl>
                                          <p:spTgt spid="125016"/>
                                        </p:tgtEl>
                                        <p:attrNameLst>
                                          <p:attrName>style.visibility</p:attrName>
                                        </p:attrNameLst>
                                      </p:cBhvr>
                                      <p:to>
                                        <p:strVal val="visible"/>
                                      </p:to>
                                    </p:set>
                                  </p:childTnLst>
                                </p:cTn>
                              </p:par>
                              <p:par>
                                <p:cTn id="32" presetID="35" presetClass="emph" presetSubtype="0" repeatCount="indefinite" fill="hold" grpId="0" nodeType="withEffect">
                                  <p:stCondLst>
                                    <p:cond delay="0"/>
                                  </p:stCondLst>
                                  <p:endCondLst>
                                    <p:cond evt="onNext" delay="0">
                                      <p:tgtEl>
                                        <p:sldTgt/>
                                      </p:tgtEl>
                                    </p:cond>
                                  </p:endCondLst>
                                  <p:childTnLst>
                                    <p:anim calcmode="discrete" valueType="str">
                                      <p:cBhvr>
                                        <p:cTn id="33" dur="1000" fill="hold"/>
                                        <p:tgtEl>
                                          <p:spTgt spid="125016"/>
                                        </p:tgtEl>
                                        <p:attrNameLst>
                                          <p:attrName>style.visibility</p:attrName>
                                        </p:attrNameLst>
                                      </p:cBhvr>
                                      <p:tavLst>
                                        <p:tav tm="0">
                                          <p:val>
                                            <p:strVal val="hidden"/>
                                          </p:val>
                                        </p:tav>
                                        <p:tav tm="50000">
                                          <p:val>
                                            <p:strVal val="visible"/>
                                          </p:val>
                                        </p:tav>
                                      </p:tavLst>
                                    </p:anim>
                                  </p:childTnLst>
                                </p:cTn>
                              </p:par>
                              <p:par>
                                <p:cTn id="34" presetID="1" presetClass="entr" presetSubtype="0" fill="hold" nodeType="withEffect">
                                  <p:stCondLst>
                                    <p:cond delay="0"/>
                                  </p:stCondLst>
                                  <p:childTnLst>
                                    <p:set>
                                      <p:cBhvr>
                                        <p:cTn id="35" dur="1" fill="hold">
                                          <p:stCondLst>
                                            <p:cond delay="0"/>
                                          </p:stCondLst>
                                        </p:cTn>
                                        <p:tgtEl>
                                          <p:spTgt spid="12500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2500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500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5006"/>
                                        </p:tgtEl>
                                        <p:attrNameLst>
                                          <p:attrName>style.visibility</p:attrName>
                                        </p:attrNameLst>
                                      </p:cBhvr>
                                      <p:to>
                                        <p:strVal val="visible"/>
                                      </p:to>
                                    </p:set>
                                  </p:childTnLst>
                                </p:cTn>
                              </p:par>
                              <p:par>
                                <p:cTn id="44" presetID="23" presetClass="entr" presetSubtype="16" fill="hold" grpId="0" nodeType="withEffect">
                                  <p:stCondLst>
                                    <p:cond delay="0"/>
                                  </p:stCondLst>
                                  <p:childTnLst>
                                    <p:set>
                                      <p:cBhvr>
                                        <p:cTn id="45" dur="1" fill="hold">
                                          <p:stCondLst>
                                            <p:cond delay="0"/>
                                          </p:stCondLst>
                                        </p:cTn>
                                        <p:tgtEl>
                                          <p:spTgt spid="125003"/>
                                        </p:tgtEl>
                                        <p:attrNameLst>
                                          <p:attrName>style.visibility</p:attrName>
                                        </p:attrNameLst>
                                      </p:cBhvr>
                                      <p:to>
                                        <p:strVal val="visible"/>
                                      </p:to>
                                    </p:set>
                                    <p:anim calcmode="lin" valueType="num">
                                      <p:cBhvr>
                                        <p:cTn id="46" dur="500" fill="hold"/>
                                        <p:tgtEl>
                                          <p:spTgt spid="125003"/>
                                        </p:tgtEl>
                                        <p:attrNameLst>
                                          <p:attrName>ppt_w</p:attrName>
                                        </p:attrNameLst>
                                      </p:cBhvr>
                                      <p:tavLst>
                                        <p:tav tm="0">
                                          <p:val>
                                            <p:fltVal val="0"/>
                                          </p:val>
                                        </p:tav>
                                        <p:tav tm="100000">
                                          <p:val>
                                            <p:strVal val="#ppt_w"/>
                                          </p:val>
                                        </p:tav>
                                      </p:tavLst>
                                    </p:anim>
                                    <p:anim calcmode="lin" valueType="num">
                                      <p:cBhvr>
                                        <p:cTn id="47" dur="500" fill="hold"/>
                                        <p:tgtEl>
                                          <p:spTgt spid="125003"/>
                                        </p:tgtEl>
                                        <p:attrNameLst>
                                          <p:attrName>ppt_h</p:attrName>
                                        </p:attrNameLst>
                                      </p:cBhvr>
                                      <p:tavLst>
                                        <p:tav tm="0">
                                          <p:val>
                                            <p:fltVal val="0"/>
                                          </p:val>
                                        </p:tav>
                                        <p:tav tm="100000">
                                          <p:val>
                                            <p:strVal val="#ppt_h"/>
                                          </p:val>
                                        </p:tav>
                                      </p:tavLst>
                                    </p:anim>
                                  </p:childTnLst>
                                </p:cTn>
                              </p:par>
                              <p:par>
                                <p:cTn id="48" presetID="23" presetClass="exit" presetSubtype="32" fill="hold" grpId="1" nodeType="withEffect">
                                  <p:stCondLst>
                                    <p:cond delay="0"/>
                                  </p:stCondLst>
                                  <p:childTnLst>
                                    <p:anim calcmode="lin" valueType="num">
                                      <p:cBhvr>
                                        <p:cTn id="49" dur="500"/>
                                        <p:tgtEl>
                                          <p:spTgt spid="125006"/>
                                        </p:tgtEl>
                                        <p:attrNameLst>
                                          <p:attrName>ppt_w</p:attrName>
                                        </p:attrNameLst>
                                      </p:cBhvr>
                                      <p:tavLst>
                                        <p:tav tm="0">
                                          <p:val>
                                            <p:strVal val="ppt_w"/>
                                          </p:val>
                                        </p:tav>
                                        <p:tav tm="100000">
                                          <p:val>
                                            <p:fltVal val="0"/>
                                          </p:val>
                                        </p:tav>
                                      </p:tavLst>
                                    </p:anim>
                                    <p:anim calcmode="lin" valueType="num">
                                      <p:cBhvr>
                                        <p:cTn id="50" dur="500"/>
                                        <p:tgtEl>
                                          <p:spTgt spid="125006"/>
                                        </p:tgtEl>
                                        <p:attrNameLst>
                                          <p:attrName>ppt_h</p:attrName>
                                        </p:attrNameLst>
                                      </p:cBhvr>
                                      <p:tavLst>
                                        <p:tav tm="0">
                                          <p:val>
                                            <p:strVal val="ppt_h"/>
                                          </p:val>
                                        </p:tav>
                                        <p:tav tm="100000">
                                          <p:val>
                                            <p:fltVal val="0"/>
                                          </p:val>
                                        </p:tav>
                                      </p:tavLst>
                                    </p:anim>
                                    <p:set>
                                      <p:cBhvr>
                                        <p:cTn id="51" dur="1" fill="hold">
                                          <p:stCondLst>
                                            <p:cond delay="499"/>
                                          </p:stCondLst>
                                        </p:cTn>
                                        <p:tgtEl>
                                          <p:spTgt spid="125006"/>
                                        </p:tgtEl>
                                        <p:attrNameLst>
                                          <p:attrName>style.visibility</p:attrName>
                                        </p:attrNameLst>
                                      </p:cBhvr>
                                      <p:to>
                                        <p:strVal val="hidden"/>
                                      </p:to>
                                    </p:set>
                                  </p:childTnLst>
                                </p:cTn>
                              </p:par>
                              <p:par>
                                <p:cTn id="52" presetID="23" presetClass="exit" presetSubtype="32" fill="hold" grpId="1" nodeType="withEffect">
                                  <p:stCondLst>
                                    <p:cond delay="0"/>
                                  </p:stCondLst>
                                  <p:childTnLst>
                                    <p:anim calcmode="lin" valueType="num">
                                      <p:cBhvr>
                                        <p:cTn id="53" dur="500"/>
                                        <p:tgtEl>
                                          <p:spTgt spid="125004"/>
                                        </p:tgtEl>
                                        <p:attrNameLst>
                                          <p:attrName>ppt_w</p:attrName>
                                        </p:attrNameLst>
                                      </p:cBhvr>
                                      <p:tavLst>
                                        <p:tav tm="0">
                                          <p:val>
                                            <p:strVal val="ppt_w"/>
                                          </p:val>
                                        </p:tav>
                                        <p:tav tm="100000">
                                          <p:val>
                                            <p:fltVal val="0"/>
                                          </p:val>
                                        </p:tav>
                                      </p:tavLst>
                                    </p:anim>
                                    <p:anim calcmode="lin" valueType="num">
                                      <p:cBhvr>
                                        <p:cTn id="54" dur="500"/>
                                        <p:tgtEl>
                                          <p:spTgt spid="125004"/>
                                        </p:tgtEl>
                                        <p:attrNameLst>
                                          <p:attrName>ppt_h</p:attrName>
                                        </p:attrNameLst>
                                      </p:cBhvr>
                                      <p:tavLst>
                                        <p:tav tm="0">
                                          <p:val>
                                            <p:strVal val="ppt_h"/>
                                          </p:val>
                                        </p:tav>
                                        <p:tav tm="100000">
                                          <p:val>
                                            <p:fltVal val="0"/>
                                          </p:val>
                                        </p:tav>
                                      </p:tavLst>
                                    </p:anim>
                                    <p:set>
                                      <p:cBhvr>
                                        <p:cTn id="55" dur="1" fill="hold">
                                          <p:stCondLst>
                                            <p:cond delay="499"/>
                                          </p:stCondLst>
                                        </p:cTn>
                                        <p:tgtEl>
                                          <p:spTgt spid="125004"/>
                                        </p:tgtEl>
                                        <p:attrNameLst>
                                          <p:attrName>style.visibility</p:attrName>
                                        </p:attrNameLst>
                                      </p:cBhvr>
                                      <p:to>
                                        <p:strVal val="hidden"/>
                                      </p:to>
                                    </p:set>
                                  </p:childTnLst>
                                </p:cTn>
                              </p:par>
                              <p:par>
                                <p:cTn id="56" presetID="23" presetClass="entr" presetSubtype="16" fill="hold" grpId="0" nodeType="withEffect">
                                  <p:stCondLst>
                                    <p:cond delay="0"/>
                                  </p:stCondLst>
                                  <p:childTnLst>
                                    <p:set>
                                      <p:cBhvr>
                                        <p:cTn id="57" dur="1" fill="hold">
                                          <p:stCondLst>
                                            <p:cond delay="0"/>
                                          </p:stCondLst>
                                        </p:cTn>
                                        <p:tgtEl>
                                          <p:spTgt spid="125005"/>
                                        </p:tgtEl>
                                        <p:attrNameLst>
                                          <p:attrName>style.visibility</p:attrName>
                                        </p:attrNameLst>
                                      </p:cBhvr>
                                      <p:to>
                                        <p:strVal val="visible"/>
                                      </p:to>
                                    </p:set>
                                    <p:anim calcmode="lin" valueType="num">
                                      <p:cBhvr>
                                        <p:cTn id="58" dur="500" fill="hold"/>
                                        <p:tgtEl>
                                          <p:spTgt spid="125005"/>
                                        </p:tgtEl>
                                        <p:attrNameLst>
                                          <p:attrName>ppt_w</p:attrName>
                                        </p:attrNameLst>
                                      </p:cBhvr>
                                      <p:tavLst>
                                        <p:tav tm="0">
                                          <p:val>
                                            <p:fltVal val="0"/>
                                          </p:val>
                                        </p:tav>
                                        <p:tav tm="100000">
                                          <p:val>
                                            <p:strVal val="#ppt_w"/>
                                          </p:val>
                                        </p:tav>
                                      </p:tavLst>
                                    </p:anim>
                                    <p:anim calcmode="lin" valueType="num">
                                      <p:cBhvr>
                                        <p:cTn id="59" dur="500" fill="hold"/>
                                        <p:tgtEl>
                                          <p:spTgt spid="125005"/>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125010"/>
                                        </p:tgtEl>
                                        <p:attrNameLst>
                                          <p:attrName>style.visibility</p:attrName>
                                        </p:attrNameLst>
                                      </p:cBhvr>
                                      <p:to>
                                        <p:strVal val="visible"/>
                                      </p:to>
                                    </p:set>
                                    <p:animEffect transition="in" filter="wipe(right)">
                                      <p:cBhvr>
                                        <p:cTn id="64" dur="500"/>
                                        <p:tgtEl>
                                          <p:spTgt spid="12501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5014"/>
                                        </p:tgtEl>
                                        <p:attrNameLst>
                                          <p:attrName>style.visibility</p:attrName>
                                        </p:attrNameLst>
                                      </p:cBhvr>
                                      <p:to>
                                        <p:strVal val="visible"/>
                                      </p:to>
                                    </p:set>
                                  </p:childTnLst>
                                </p:cTn>
                              </p:par>
                              <p:par>
                                <p:cTn id="69" presetID="23" presetClass="exit" presetSubtype="32" fill="hold" grpId="1" nodeType="withEffect">
                                  <p:stCondLst>
                                    <p:cond delay="0"/>
                                  </p:stCondLst>
                                  <p:childTnLst>
                                    <p:anim calcmode="lin" valueType="num">
                                      <p:cBhvr>
                                        <p:cTn id="70" dur="500"/>
                                        <p:tgtEl>
                                          <p:spTgt spid="125005"/>
                                        </p:tgtEl>
                                        <p:attrNameLst>
                                          <p:attrName>ppt_w</p:attrName>
                                        </p:attrNameLst>
                                      </p:cBhvr>
                                      <p:tavLst>
                                        <p:tav tm="0">
                                          <p:val>
                                            <p:strVal val="ppt_w"/>
                                          </p:val>
                                        </p:tav>
                                        <p:tav tm="100000">
                                          <p:val>
                                            <p:fltVal val="0"/>
                                          </p:val>
                                        </p:tav>
                                      </p:tavLst>
                                    </p:anim>
                                    <p:anim calcmode="lin" valueType="num">
                                      <p:cBhvr>
                                        <p:cTn id="71" dur="500"/>
                                        <p:tgtEl>
                                          <p:spTgt spid="125005"/>
                                        </p:tgtEl>
                                        <p:attrNameLst>
                                          <p:attrName>ppt_h</p:attrName>
                                        </p:attrNameLst>
                                      </p:cBhvr>
                                      <p:tavLst>
                                        <p:tav tm="0">
                                          <p:val>
                                            <p:strVal val="ppt_h"/>
                                          </p:val>
                                        </p:tav>
                                        <p:tav tm="100000">
                                          <p:val>
                                            <p:fltVal val="0"/>
                                          </p:val>
                                        </p:tav>
                                      </p:tavLst>
                                    </p:anim>
                                    <p:set>
                                      <p:cBhvr>
                                        <p:cTn id="72" dur="1" fill="hold">
                                          <p:stCondLst>
                                            <p:cond delay="499"/>
                                          </p:stCondLst>
                                        </p:cTn>
                                        <p:tgtEl>
                                          <p:spTgt spid="125005"/>
                                        </p:tgtEl>
                                        <p:attrNameLst>
                                          <p:attrName>style.visibility</p:attrName>
                                        </p:attrNameLst>
                                      </p:cBhvr>
                                      <p:to>
                                        <p:strVal val="hidden"/>
                                      </p:to>
                                    </p:set>
                                  </p:childTnLst>
                                </p:cTn>
                              </p:par>
                              <p:par>
                                <p:cTn id="73" presetID="23" presetClass="entr" presetSubtype="16" fill="hold" grpId="2" nodeType="withEffect">
                                  <p:stCondLst>
                                    <p:cond delay="0"/>
                                  </p:stCondLst>
                                  <p:childTnLst>
                                    <p:set>
                                      <p:cBhvr>
                                        <p:cTn id="74" dur="1" fill="hold">
                                          <p:stCondLst>
                                            <p:cond delay="0"/>
                                          </p:stCondLst>
                                        </p:cTn>
                                        <p:tgtEl>
                                          <p:spTgt spid="125004"/>
                                        </p:tgtEl>
                                        <p:attrNameLst>
                                          <p:attrName>style.visibility</p:attrName>
                                        </p:attrNameLst>
                                      </p:cBhvr>
                                      <p:to>
                                        <p:strVal val="visible"/>
                                      </p:to>
                                    </p:set>
                                    <p:anim calcmode="lin" valueType="num">
                                      <p:cBhvr>
                                        <p:cTn id="75" dur="500" fill="hold"/>
                                        <p:tgtEl>
                                          <p:spTgt spid="125004"/>
                                        </p:tgtEl>
                                        <p:attrNameLst>
                                          <p:attrName>ppt_w</p:attrName>
                                        </p:attrNameLst>
                                      </p:cBhvr>
                                      <p:tavLst>
                                        <p:tav tm="0">
                                          <p:val>
                                            <p:fltVal val="0"/>
                                          </p:val>
                                        </p:tav>
                                        <p:tav tm="100000">
                                          <p:val>
                                            <p:strVal val="#ppt_w"/>
                                          </p:val>
                                        </p:tav>
                                      </p:tavLst>
                                    </p:anim>
                                    <p:anim calcmode="lin" valueType="num">
                                      <p:cBhvr>
                                        <p:cTn id="76" dur="500" fill="hold"/>
                                        <p:tgtEl>
                                          <p:spTgt spid="125004"/>
                                        </p:tgtEl>
                                        <p:attrNameLst>
                                          <p:attrName>ppt_h</p:attrName>
                                        </p:attrNameLst>
                                      </p:cBhvr>
                                      <p:tavLst>
                                        <p:tav tm="0">
                                          <p:val>
                                            <p:fltVal val="0"/>
                                          </p:val>
                                        </p:tav>
                                        <p:tav tm="100000">
                                          <p:val>
                                            <p:strVal val="#ppt_h"/>
                                          </p:val>
                                        </p:tav>
                                      </p:tavLst>
                                    </p:anim>
                                  </p:childTnLst>
                                </p:cTn>
                              </p:par>
                              <p:par>
                                <p:cTn id="77" presetID="23" presetClass="entr" presetSubtype="16" fill="hold" grpId="2" nodeType="withEffect">
                                  <p:stCondLst>
                                    <p:cond delay="0"/>
                                  </p:stCondLst>
                                  <p:childTnLst>
                                    <p:set>
                                      <p:cBhvr>
                                        <p:cTn id="78" dur="1" fill="hold">
                                          <p:stCondLst>
                                            <p:cond delay="0"/>
                                          </p:stCondLst>
                                        </p:cTn>
                                        <p:tgtEl>
                                          <p:spTgt spid="125006"/>
                                        </p:tgtEl>
                                        <p:attrNameLst>
                                          <p:attrName>style.visibility</p:attrName>
                                        </p:attrNameLst>
                                      </p:cBhvr>
                                      <p:to>
                                        <p:strVal val="visible"/>
                                      </p:to>
                                    </p:set>
                                    <p:anim calcmode="lin" valueType="num">
                                      <p:cBhvr>
                                        <p:cTn id="79" dur="500" fill="hold"/>
                                        <p:tgtEl>
                                          <p:spTgt spid="125006"/>
                                        </p:tgtEl>
                                        <p:attrNameLst>
                                          <p:attrName>ppt_w</p:attrName>
                                        </p:attrNameLst>
                                      </p:cBhvr>
                                      <p:tavLst>
                                        <p:tav tm="0">
                                          <p:val>
                                            <p:fltVal val="0"/>
                                          </p:val>
                                        </p:tav>
                                        <p:tav tm="100000">
                                          <p:val>
                                            <p:strVal val="#ppt_w"/>
                                          </p:val>
                                        </p:tav>
                                      </p:tavLst>
                                    </p:anim>
                                    <p:anim calcmode="lin" valueType="num">
                                      <p:cBhvr>
                                        <p:cTn id="80" dur="500" fill="hold"/>
                                        <p:tgtEl>
                                          <p:spTgt spid="125006"/>
                                        </p:tgtEl>
                                        <p:attrNameLst>
                                          <p:attrName>ppt_h</p:attrName>
                                        </p:attrNameLst>
                                      </p:cBhvr>
                                      <p:tavLst>
                                        <p:tav tm="0">
                                          <p:val>
                                            <p:fltVal val="0"/>
                                          </p:val>
                                        </p:tav>
                                        <p:tav tm="100000">
                                          <p:val>
                                            <p:strVal val="#ppt_h"/>
                                          </p:val>
                                        </p:tav>
                                      </p:tavLst>
                                    </p:anim>
                                  </p:childTnLst>
                                </p:cTn>
                              </p:par>
                              <p:par>
                                <p:cTn id="81" presetID="1" presetClass="exit" presetSubtype="0" fill="hold" nodeType="withEffect">
                                  <p:stCondLst>
                                    <p:cond delay="0"/>
                                  </p:stCondLst>
                                  <p:childTnLst>
                                    <p:set>
                                      <p:cBhvr>
                                        <p:cTn id="82" dur="1" fill="hold">
                                          <p:stCondLst>
                                            <p:cond delay="0"/>
                                          </p:stCondLst>
                                        </p:cTn>
                                        <p:tgtEl>
                                          <p:spTgt spid="1250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25003"/>
                                        </p:tgtEl>
                                      </p:cBhvr>
                                    </p:animEffect>
                                    <p:set>
                                      <p:cBhvr>
                                        <p:cTn id="85" dur="1" fill="hold">
                                          <p:stCondLst>
                                            <p:cond delay="499"/>
                                          </p:stCondLst>
                                        </p:cTn>
                                        <p:tgtEl>
                                          <p:spTgt spid="12500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25016"/>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125018"/>
                                        </p:tgtEl>
                                        <p:attrNameLst>
                                          <p:attrName>style.visibility</p:attrName>
                                        </p:attrNameLst>
                                      </p:cBhvr>
                                      <p:to>
                                        <p:strVal val="visible"/>
                                      </p:to>
                                    </p:set>
                                  </p:childTnLst>
                                </p:cTn>
                              </p:par>
                            </p:childTnLst>
                          </p:cTn>
                        </p:par>
                        <p:par>
                          <p:cTn id="90" fill="hold" nodeType="afterGroup">
                            <p:stCondLst>
                              <p:cond delay="500"/>
                            </p:stCondLst>
                            <p:childTnLst>
                              <p:par>
                                <p:cTn id="91" presetID="1" presetClass="exit" presetSubtype="0" fill="hold" nodeType="afterEffect">
                                  <p:stCondLst>
                                    <p:cond delay="500"/>
                                  </p:stCondLst>
                                  <p:childTnLst>
                                    <p:set>
                                      <p:cBhvr>
                                        <p:cTn id="92" dur="1" fill="hold">
                                          <p:stCondLst>
                                            <p:cond delay="0"/>
                                          </p:stCondLst>
                                        </p:cTn>
                                        <p:tgtEl>
                                          <p:spTgt spid="125018"/>
                                        </p:tgtEl>
                                        <p:attrNameLst>
                                          <p:attrName>style.visibility</p:attrName>
                                        </p:attrNameLst>
                                      </p:cBhvr>
                                      <p:to>
                                        <p:strVal val="hidden"/>
                                      </p:to>
                                    </p:set>
                                  </p:childTnLst>
                                </p:cTn>
                              </p:par>
                            </p:childTnLst>
                          </p:cTn>
                        </p:par>
                        <p:par>
                          <p:cTn id="93" fill="hold" nodeType="afterGroup">
                            <p:stCondLst>
                              <p:cond delay="1000"/>
                            </p:stCondLst>
                            <p:childTnLst>
                              <p:par>
                                <p:cTn id="94" presetID="1" presetClass="entr" presetSubtype="0" fill="hold" nodeType="afterEffect">
                                  <p:stCondLst>
                                    <p:cond delay="100"/>
                                  </p:stCondLst>
                                  <p:childTnLst>
                                    <p:set>
                                      <p:cBhvr>
                                        <p:cTn id="95" dur="1" fill="hold">
                                          <p:stCondLst>
                                            <p:cond delay="0"/>
                                          </p:stCondLst>
                                        </p:cTn>
                                        <p:tgtEl>
                                          <p:spTgt spid="125017"/>
                                        </p:tgtEl>
                                        <p:attrNameLst>
                                          <p:attrName>style.visibility</p:attrName>
                                        </p:attrNameLst>
                                      </p:cBhvr>
                                      <p:to>
                                        <p:strVal val="visible"/>
                                      </p:to>
                                    </p:set>
                                  </p:childTnLst>
                                </p:cTn>
                              </p:par>
                            </p:childTnLst>
                          </p:cTn>
                        </p:par>
                        <p:par>
                          <p:cTn id="96" fill="hold" nodeType="afterGroup">
                            <p:stCondLst>
                              <p:cond delay="1100"/>
                            </p:stCondLst>
                            <p:childTnLst>
                              <p:par>
                                <p:cTn id="97" presetID="1" presetClass="exit" presetSubtype="0" fill="hold" nodeType="afterEffect">
                                  <p:stCondLst>
                                    <p:cond delay="500"/>
                                  </p:stCondLst>
                                  <p:childTnLst>
                                    <p:set>
                                      <p:cBhvr>
                                        <p:cTn id="98" dur="1" fill="hold">
                                          <p:stCondLst>
                                            <p:cond delay="0"/>
                                          </p:stCondLst>
                                        </p:cTn>
                                        <p:tgtEl>
                                          <p:spTgt spid="125017"/>
                                        </p:tgtEl>
                                        <p:attrNameLst>
                                          <p:attrName>style.visibility</p:attrName>
                                        </p:attrNameLst>
                                      </p:cBhvr>
                                      <p:to>
                                        <p:strVal val="hidden"/>
                                      </p:to>
                                    </p:set>
                                  </p:childTnLst>
                                </p:cTn>
                              </p:par>
                            </p:childTnLst>
                          </p:cTn>
                        </p:par>
                        <p:par>
                          <p:cTn id="99" fill="hold" nodeType="afterGroup">
                            <p:stCondLst>
                              <p:cond delay="1600"/>
                            </p:stCondLst>
                            <p:childTnLst>
                              <p:par>
                                <p:cTn id="100" presetID="1" presetClass="entr" presetSubtype="0" fill="hold" nodeType="afterEffect">
                                  <p:stCondLst>
                                    <p:cond delay="100"/>
                                  </p:stCondLst>
                                  <p:childTnLst>
                                    <p:set>
                                      <p:cBhvr>
                                        <p:cTn id="101" dur="1" fill="hold">
                                          <p:stCondLst>
                                            <p:cond delay="0"/>
                                          </p:stCondLst>
                                        </p:cTn>
                                        <p:tgtEl>
                                          <p:spTgt spid="125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03" grpId="0" animBg="1"/>
      <p:bldP spid="125003" grpId="1" animBg="1"/>
      <p:bldP spid="125004" grpId="0" animBg="1"/>
      <p:bldP spid="125004" grpId="1" animBg="1"/>
      <p:bldP spid="125004" grpId="2" animBg="1"/>
      <p:bldP spid="125005" grpId="0" animBg="1"/>
      <p:bldP spid="125005" grpId="1" animBg="1"/>
      <p:bldP spid="125006" grpId="0" animBg="1"/>
      <p:bldP spid="125006" grpId="1" animBg="1"/>
      <p:bldP spid="125006" grpId="2" animBg="1"/>
      <p:bldP spid="125014" grpId="0" animBg="1"/>
      <p:bldP spid="1250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854" y="2885441"/>
            <a:ext cx="1457707" cy="1015663"/>
          </a:xfrm>
          <a:prstGeom prst="rect">
            <a:avLst/>
          </a:prstGeom>
          <a:noFill/>
        </p:spPr>
        <p:txBody>
          <a:bodyPr wrap="none" rtlCol="0">
            <a:spAutoFit/>
          </a:bodyPr>
          <a:lstStyle/>
          <a:p>
            <a:r>
              <a:rPr lang="en-US" sz="6000" b="1" dirty="0" err="1">
                <a:solidFill>
                  <a:schemeClr val="bg1"/>
                </a:solidFill>
              </a:rPr>
              <a:t>rTPJ</a:t>
            </a:r>
            <a:endParaRPr lang="en-US" sz="6000" b="1" dirty="0">
              <a:solidFill>
                <a:schemeClr val="bg1"/>
              </a:solidFill>
            </a:endParaRPr>
          </a:p>
        </p:txBody>
      </p:sp>
      <p:sp>
        <p:nvSpPr>
          <p:cNvPr id="4" name="TextBox 3"/>
          <p:cNvSpPr txBox="1"/>
          <p:nvPr/>
        </p:nvSpPr>
        <p:spPr>
          <a:xfrm>
            <a:off x="4916524" y="1406215"/>
            <a:ext cx="3064365" cy="1569660"/>
          </a:xfrm>
          <a:prstGeom prst="rect">
            <a:avLst/>
          </a:prstGeom>
          <a:noFill/>
        </p:spPr>
        <p:txBody>
          <a:bodyPr wrap="none" rtlCol="0">
            <a:spAutoFit/>
          </a:bodyPr>
          <a:lstStyle/>
          <a:p>
            <a:pPr algn="ctr"/>
            <a:r>
              <a:rPr lang="en-US" sz="4800" b="1" dirty="0">
                <a:solidFill>
                  <a:srgbClr val="0070C0"/>
                </a:solidFill>
              </a:rPr>
              <a:t>Attentional</a:t>
            </a:r>
          </a:p>
          <a:p>
            <a:pPr algn="ctr"/>
            <a:r>
              <a:rPr lang="en-US" sz="4800" b="1" dirty="0">
                <a:solidFill>
                  <a:srgbClr val="0070C0"/>
                </a:solidFill>
              </a:rPr>
              <a:t>Control</a:t>
            </a:r>
          </a:p>
        </p:txBody>
      </p:sp>
      <p:sp>
        <p:nvSpPr>
          <p:cNvPr id="5" name="TextBox 4"/>
          <p:cNvSpPr txBox="1"/>
          <p:nvPr/>
        </p:nvSpPr>
        <p:spPr>
          <a:xfrm>
            <a:off x="4660053" y="3815624"/>
            <a:ext cx="3839641" cy="1323439"/>
          </a:xfrm>
          <a:prstGeom prst="rect">
            <a:avLst/>
          </a:prstGeom>
          <a:noFill/>
        </p:spPr>
        <p:txBody>
          <a:bodyPr wrap="none" rtlCol="0">
            <a:spAutoFit/>
          </a:bodyPr>
          <a:lstStyle/>
          <a:p>
            <a:pPr algn="ctr"/>
            <a:r>
              <a:rPr lang="en-US" sz="4000" b="1" dirty="0" err="1">
                <a:solidFill>
                  <a:srgbClr val="00FF00"/>
                </a:solidFill>
              </a:rPr>
              <a:t>ToM</a:t>
            </a:r>
            <a:r>
              <a:rPr lang="en-US" sz="4000" b="1" dirty="0">
                <a:solidFill>
                  <a:srgbClr val="00FF00"/>
                </a:solidFill>
              </a:rPr>
              <a:t> Network/</a:t>
            </a:r>
          </a:p>
          <a:p>
            <a:pPr algn="ctr"/>
            <a:r>
              <a:rPr lang="en-US" sz="4000" b="1" dirty="0">
                <a:solidFill>
                  <a:srgbClr val="00FF00"/>
                </a:solidFill>
              </a:rPr>
              <a:t>Social Perception</a:t>
            </a:r>
          </a:p>
        </p:txBody>
      </p:sp>
      <p:sp>
        <p:nvSpPr>
          <p:cNvPr id="6" name="Right Arrow 5"/>
          <p:cNvSpPr/>
          <p:nvPr/>
        </p:nvSpPr>
        <p:spPr>
          <a:xfrm rot="20319346">
            <a:off x="1861373" y="2550111"/>
            <a:ext cx="2776349" cy="250614"/>
          </a:xfrm>
          <a:prstGeom prst="rightArrow">
            <a:avLst>
              <a:gd name="adj1" fmla="val 50000"/>
              <a:gd name="adj2" fmla="val 10490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128260">
            <a:off x="1878979" y="3775679"/>
            <a:ext cx="2712580" cy="250614"/>
          </a:xfrm>
          <a:prstGeom prst="rightArrow">
            <a:avLst>
              <a:gd name="adj1" fmla="val 50000"/>
              <a:gd name="adj2" fmla="val 104902"/>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59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30140" y="284154"/>
            <a:ext cx="4148251" cy="461665"/>
          </a:xfrm>
          <a:prstGeom prst="rect">
            <a:avLst/>
          </a:prstGeom>
          <a:noFill/>
        </p:spPr>
        <p:txBody>
          <a:bodyPr wrap="none" rtlCol="0">
            <a:spAutoFit/>
          </a:bodyPr>
          <a:lstStyle/>
          <a:p>
            <a:r>
              <a:rPr lang="en-US" sz="2400" b="1" dirty="0">
                <a:solidFill>
                  <a:schemeClr val="bg1"/>
                </a:solidFill>
              </a:rPr>
              <a:t>Surprise = Expected - Observed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154" y="2249498"/>
            <a:ext cx="4740805" cy="355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1268167" y="3843782"/>
            <a:ext cx="1591974" cy="369332"/>
          </a:xfrm>
          <a:prstGeom prst="rect">
            <a:avLst/>
          </a:prstGeom>
          <a:noFill/>
        </p:spPr>
        <p:txBody>
          <a:bodyPr wrap="none" rtlCol="0">
            <a:spAutoFit/>
          </a:bodyPr>
          <a:lstStyle/>
          <a:p>
            <a:r>
              <a:rPr lang="en-US" b="1" dirty="0" err="1">
                <a:solidFill>
                  <a:srgbClr val="FF0000"/>
                </a:solidFill>
              </a:rPr>
              <a:t>rTPJ</a:t>
            </a:r>
            <a:r>
              <a:rPr lang="en-US" b="1" dirty="0">
                <a:solidFill>
                  <a:srgbClr val="FF0000"/>
                </a:solidFill>
              </a:rPr>
              <a:t> Activation</a:t>
            </a:r>
          </a:p>
        </p:txBody>
      </p:sp>
      <p:cxnSp>
        <p:nvCxnSpPr>
          <p:cNvPr id="6" name="Straight Connector 5"/>
          <p:cNvCxnSpPr/>
          <p:nvPr/>
        </p:nvCxnSpPr>
        <p:spPr>
          <a:xfrm flipV="1">
            <a:off x="2839813" y="2682779"/>
            <a:ext cx="3528907" cy="2519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60077" y="818336"/>
            <a:ext cx="5457327" cy="461665"/>
          </a:xfrm>
          <a:prstGeom prst="rect">
            <a:avLst/>
          </a:prstGeom>
          <a:noFill/>
        </p:spPr>
        <p:txBody>
          <a:bodyPr wrap="none" rtlCol="0">
            <a:spAutoFit/>
          </a:bodyPr>
          <a:lstStyle/>
          <a:p>
            <a:pPr algn="ctr"/>
            <a:r>
              <a:rPr lang="en-US" sz="2400" b="1" dirty="0">
                <a:solidFill>
                  <a:schemeClr val="bg1"/>
                </a:solidFill>
              </a:rPr>
              <a:t>Surprise can be instructive. Up to a point.</a:t>
            </a:r>
          </a:p>
        </p:txBody>
      </p:sp>
      <p:sp>
        <p:nvSpPr>
          <p:cNvPr id="9" name="Rectangle 8"/>
          <p:cNvSpPr/>
          <p:nvPr/>
        </p:nvSpPr>
        <p:spPr>
          <a:xfrm>
            <a:off x="433494" y="1392181"/>
            <a:ext cx="8459892" cy="461665"/>
          </a:xfrm>
          <a:prstGeom prst="rect">
            <a:avLst/>
          </a:prstGeom>
        </p:spPr>
        <p:txBody>
          <a:bodyPr wrap="square">
            <a:spAutoFit/>
          </a:bodyPr>
          <a:lstStyle/>
          <a:p>
            <a:pPr algn="ctr"/>
            <a:r>
              <a:rPr lang="en-US" sz="2400" b="1" dirty="0">
                <a:solidFill>
                  <a:srgbClr val="FF0000"/>
                </a:solidFill>
              </a:rPr>
              <a:t>Even prior to that point, though, it can distract from intention</a:t>
            </a:r>
          </a:p>
        </p:txBody>
      </p:sp>
    </p:spTree>
    <p:extLst>
      <p:ext uri="{BB962C8B-B14F-4D97-AF65-F5344CB8AC3E}">
        <p14:creationId xmlns:p14="http://schemas.microsoft.com/office/powerpoint/2010/main" val="373376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973" y="821267"/>
            <a:ext cx="6604000" cy="4953000"/>
          </a:xfrm>
          <a:prstGeom prst="rect">
            <a:avLst/>
          </a:prstGeom>
        </p:spPr>
      </p:pic>
      <p:sp>
        <p:nvSpPr>
          <p:cNvPr id="7" name="Rounded Rectangle 6"/>
          <p:cNvSpPr/>
          <p:nvPr/>
        </p:nvSpPr>
        <p:spPr>
          <a:xfrm>
            <a:off x="1788160" y="2431627"/>
            <a:ext cx="1137920" cy="1110826"/>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75680" y="2431627"/>
            <a:ext cx="1131148" cy="11142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531948" y="6366933"/>
            <a:ext cx="1361270" cy="369332"/>
          </a:xfrm>
          <a:prstGeom prst="rect">
            <a:avLst/>
          </a:prstGeom>
          <a:noFill/>
        </p:spPr>
        <p:txBody>
          <a:bodyPr wrap="none" rtlCol="0">
            <a:spAutoFit/>
          </a:bodyPr>
          <a:lstStyle/>
          <a:p>
            <a:r>
              <a:rPr lang="en-US" b="1" dirty="0"/>
              <a:t>Munis, 2015</a:t>
            </a:r>
          </a:p>
        </p:txBody>
      </p:sp>
    </p:spTree>
    <p:extLst>
      <p:ext uri="{BB962C8B-B14F-4D97-AF65-F5344CB8AC3E}">
        <p14:creationId xmlns:p14="http://schemas.microsoft.com/office/powerpoint/2010/main" val="123347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rm33\Downloads\AdobeStock_15943804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78" y="947702"/>
            <a:ext cx="7572587" cy="5048391"/>
          </a:xfrm>
          <a:prstGeom prst="rect">
            <a:avLst/>
          </a:prstGeom>
          <a:gradFill>
            <a:gsLst>
              <a:gs pos="52000">
                <a:srgbClr val="00B050"/>
              </a:gs>
              <a:gs pos="53000">
                <a:schemeClr val="accent1">
                  <a:tint val="44500"/>
                  <a:satMod val="160000"/>
                </a:schemeClr>
              </a:gs>
              <a:gs pos="52000">
                <a:srgbClr val="3940C5"/>
              </a:gs>
            </a:gsLst>
            <a:lin ang="0" scaled="1"/>
          </a:gradFill>
        </p:spPr>
      </p:pic>
      <p:pic>
        <p:nvPicPr>
          <p:cNvPr id="1028" name="Picture 4" descr="Image result for paul buny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44" y="947702"/>
            <a:ext cx="1645329" cy="123399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384385" y="2492587"/>
            <a:ext cx="1859282" cy="3346026"/>
            <a:chOff x="384385" y="2492587"/>
            <a:chExt cx="1859282" cy="3346026"/>
          </a:xfrm>
        </p:grpSpPr>
        <p:sp>
          <p:nvSpPr>
            <p:cNvPr id="21" name="Rounded Rectangle 20"/>
            <p:cNvSpPr/>
            <p:nvPr/>
          </p:nvSpPr>
          <p:spPr>
            <a:xfrm>
              <a:off x="690878" y="3598893"/>
              <a:ext cx="1273388" cy="447039"/>
            </a:xfrm>
            <a:prstGeom prst="roundRect">
              <a:avLst/>
            </a:prstGeom>
            <a:solidFill>
              <a:srgbClr val="E13C38"/>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Didactic</a:t>
              </a:r>
            </a:p>
          </p:txBody>
        </p:sp>
        <p:sp>
          <p:nvSpPr>
            <p:cNvPr id="22" name="Rounded Rectangle 21"/>
            <p:cNvSpPr/>
            <p:nvPr/>
          </p:nvSpPr>
          <p:spPr>
            <a:xfrm>
              <a:off x="384385" y="4386861"/>
              <a:ext cx="1859282" cy="611860"/>
            </a:xfrm>
            <a:prstGeom prst="roundRect">
              <a:avLst/>
            </a:prstGeom>
            <a:solidFill>
              <a:srgbClr val="E13C38"/>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Force-on Force</a:t>
              </a:r>
            </a:p>
            <a:p>
              <a:pPr algn="ctr"/>
              <a:r>
                <a:rPr lang="en-US" b="1" dirty="0"/>
                <a:t>Simulation</a:t>
              </a:r>
            </a:p>
          </p:txBody>
        </p:sp>
        <p:sp>
          <p:nvSpPr>
            <p:cNvPr id="23" name="Rounded Rectangle 22"/>
            <p:cNvSpPr/>
            <p:nvPr/>
          </p:nvSpPr>
          <p:spPr>
            <a:xfrm>
              <a:off x="384385" y="5388187"/>
              <a:ext cx="1859282" cy="450426"/>
            </a:xfrm>
            <a:prstGeom prst="roundRect">
              <a:avLst/>
            </a:prstGeom>
            <a:solidFill>
              <a:srgbClr val="E13C38"/>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Live-Fire Range</a:t>
              </a:r>
            </a:p>
          </p:txBody>
        </p:sp>
        <p:sp>
          <p:nvSpPr>
            <p:cNvPr id="24" name="Down Arrow 23"/>
            <p:cNvSpPr/>
            <p:nvPr/>
          </p:nvSpPr>
          <p:spPr>
            <a:xfrm>
              <a:off x="1166705" y="2939626"/>
              <a:ext cx="321734" cy="776111"/>
            </a:xfrm>
            <a:prstGeom prst="downArrow">
              <a:avLst/>
            </a:prstGeom>
            <a:solidFill>
              <a:schemeClr val="tx1"/>
            </a:solidFill>
            <a:ln>
              <a:solidFill>
                <a:srgbClr val="E13C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1166705" y="4045932"/>
              <a:ext cx="321734" cy="431241"/>
            </a:xfrm>
            <a:prstGeom prst="downArrow">
              <a:avLst/>
            </a:prstGeom>
            <a:solidFill>
              <a:schemeClr val="tx1"/>
            </a:solidFill>
            <a:ln>
              <a:solidFill>
                <a:srgbClr val="E13C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1153159" y="4998721"/>
              <a:ext cx="321734" cy="487680"/>
            </a:xfrm>
            <a:prstGeom prst="downArrow">
              <a:avLst/>
            </a:prstGeom>
            <a:solidFill>
              <a:schemeClr val="tx1"/>
            </a:solidFill>
            <a:ln>
              <a:solidFill>
                <a:srgbClr val="E13C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558799" y="2492587"/>
              <a:ext cx="1510453" cy="447039"/>
            </a:xfrm>
            <a:prstGeom prst="roundRect">
              <a:avLst/>
            </a:prstGeom>
            <a:solidFill>
              <a:schemeClr val="tx2"/>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ISTM (L.E.)</a:t>
              </a:r>
            </a:p>
          </p:txBody>
        </p:sp>
      </p:grpSp>
      <p:grpSp>
        <p:nvGrpSpPr>
          <p:cNvPr id="28" name="Group 27"/>
          <p:cNvGrpSpPr/>
          <p:nvPr/>
        </p:nvGrpSpPr>
        <p:grpSpPr>
          <a:xfrm>
            <a:off x="6412650" y="2492587"/>
            <a:ext cx="1869444" cy="3346026"/>
            <a:chOff x="6412650" y="2492587"/>
            <a:chExt cx="1869444" cy="3346026"/>
          </a:xfrm>
        </p:grpSpPr>
        <p:sp>
          <p:nvSpPr>
            <p:cNvPr id="29" name="Rounded Rectangle 28"/>
            <p:cNvSpPr/>
            <p:nvPr/>
          </p:nvSpPr>
          <p:spPr>
            <a:xfrm>
              <a:off x="6412650" y="3595506"/>
              <a:ext cx="1859282" cy="450426"/>
            </a:xfrm>
            <a:prstGeom prst="roundRect">
              <a:avLst/>
            </a:prstGeom>
            <a:solidFill>
              <a:srgbClr val="E13C38"/>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Hostage Rescue</a:t>
              </a:r>
            </a:p>
          </p:txBody>
        </p:sp>
        <p:sp>
          <p:nvSpPr>
            <p:cNvPr id="30" name="Rounded Rectangle 29"/>
            <p:cNvSpPr/>
            <p:nvPr/>
          </p:nvSpPr>
          <p:spPr>
            <a:xfrm>
              <a:off x="6422812" y="4467578"/>
              <a:ext cx="1859282" cy="450426"/>
            </a:xfrm>
            <a:prstGeom prst="roundRect">
              <a:avLst/>
            </a:prstGeom>
            <a:solidFill>
              <a:srgbClr val="E13C38"/>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Target Extraction</a:t>
              </a:r>
            </a:p>
          </p:txBody>
        </p:sp>
        <p:sp>
          <p:nvSpPr>
            <p:cNvPr id="31" name="Rounded Rectangle 30"/>
            <p:cNvSpPr/>
            <p:nvPr/>
          </p:nvSpPr>
          <p:spPr>
            <a:xfrm>
              <a:off x="6422812" y="5388187"/>
              <a:ext cx="1859282" cy="450426"/>
            </a:xfrm>
            <a:prstGeom prst="roundRect">
              <a:avLst/>
            </a:prstGeom>
            <a:solidFill>
              <a:srgbClr val="E13C38"/>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Low-Signature</a:t>
              </a:r>
            </a:p>
          </p:txBody>
        </p:sp>
        <p:sp>
          <p:nvSpPr>
            <p:cNvPr id="32" name="Down Arrow 31"/>
            <p:cNvSpPr/>
            <p:nvPr/>
          </p:nvSpPr>
          <p:spPr>
            <a:xfrm>
              <a:off x="7181424" y="2939625"/>
              <a:ext cx="321734" cy="776111"/>
            </a:xfrm>
            <a:prstGeom prst="downArrow">
              <a:avLst/>
            </a:prstGeom>
            <a:solidFill>
              <a:schemeClr val="tx1"/>
            </a:solidFill>
            <a:ln>
              <a:solidFill>
                <a:srgbClr val="E13C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715759" y="2492587"/>
              <a:ext cx="1273388" cy="447039"/>
            </a:xfrm>
            <a:prstGeom prst="roundRect">
              <a:avLst/>
            </a:prstGeom>
            <a:gradFill flip="none" rotWithShape="1">
              <a:gsLst>
                <a:gs pos="52000">
                  <a:srgbClr val="007635"/>
                </a:gs>
                <a:gs pos="56000">
                  <a:srgbClr val="002060"/>
                </a:gs>
                <a:gs pos="54000">
                  <a:schemeClr val="tx2"/>
                </a:gs>
              </a:gsLst>
              <a:lin ang="0" scaled="1"/>
              <a:tileRect/>
            </a:gra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Military</a:t>
              </a:r>
            </a:p>
          </p:txBody>
        </p:sp>
        <p:sp>
          <p:nvSpPr>
            <p:cNvPr id="34" name="Down Arrow 33"/>
            <p:cNvSpPr/>
            <p:nvPr/>
          </p:nvSpPr>
          <p:spPr>
            <a:xfrm>
              <a:off x="7191586" y="4036337"/>
              <a:ext cx="321734" cy="515343"/>
            </a:xfrm>
            <a:prstGeom prst="downArrow">
              <a:avLst/>
            </a:prstGeom>
            <a:solidFill>
              <a:schemeClr val="tx1"/>
            </a:solidFill>
            <a:ln>
              <a:solidFill>
                <a:srgbClr val="E13C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7191586" y="4918003"/>
              <a:ext cx="321734" cy="568397"/>
            </a:xfrm>
            <a:prstGeom prst="downArrow">
              <a:avLst/>
            </a:prstGeom>
            <a:solidFill>
              <a:schemeClr val="tx1"/>
            </a:solidFill>
            <a:ln>
              <a:solidFill>
                <a:srgbClr val="E13C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056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3416" y="653443"/>
            <a:ext cx="8114344" cy="5447645"/>
          </a:xfrm>
          <a:prstGeom prst="rect">
            <a:avLst/>
          </a:prstGeom>
          <a:noFill/>
        </p:spPr>
        <p:txBody>
          <a:bodyPr wrap="square" rtlCol="0">
            <a:spAutoFit/>
          </a:bodyPr>
          <a:lstStyle/>
          <a:p>
            <a:r>
              <a:rPr lang="en-US" sz="4000" b="1" dirty="0">
                <a:solidFill>
                  <a:schemeClr val="bg1"/>
                </a:solidFill>
              </a:rPr>
              <a:t>Putting it all together - Shoot Houses, Snatch Vehicles &amp; Other Scenarios:</a:t>
            </a:r>
          </a:p>
          <a:p>
            <a:endParaRPr lang="en-US" sz="4000" b="1" dirty="0">
              <a:solidFill>
                <a:schemeClr val="bg1"/>
              </a:solidFill>
            </a:endParaRPr>
          </a:p>
          <a:p>
            <a:pPr marL="571500" indent="-571500">
              <a:buFont typeface="Arial" panose="020B0604020202020204" pitchFamily="34" charset="0"/>
              <a:buChar char="•"/>
            </a:pPr>
            <a:r>
              <a:rPr lang="en-US" sz="4000" b="1" dirty="0">
                <a:solidFill>
                  <a:schemeClr val="bg1"/>
                </a:solidFill>
              </a:rPr>
              <a:t>Realistic</a:t>
            </a:r>
          </a:p>
          <a:p>
            <a:pPr marL="571500" indent="-571500">
              <a:buFont typeface="Arial" panose="020B0604020202020204" pitchFamily="34" charset="0"/>
              <a:buChar char="•"/>
            </a:pPr>
            <a:r>
              <a:rPr lang="en-US" sz="4000" b="1" dirty="0">
                <a:solidFill>
                  <a:schemeClr val="bg1"/>
                </a:solidFill>
              </a:rPr>
              <a:t>Reconfigurable</a:t>
            </a:r>
          </a:p>
          <a:p>
            <a:pPr marL="571500" indent="-571500">
              <a:buFont typeface="Arial" panose="020B0604020202020204" pitchFamily="34" charset="0"/>
              <a:buChar char="•"/>
            </a:pPr>
            <a:r>
              <a:rPr lang="en-US" sz="4000" b="1" dirty="0">
                <a:solidFill>
                  <a:schemeClr val="bg1"/>
                </a:solidFill>
              </a:rPr>
              <a:t>(reasonably) Safe</a:t>
            </a:r>
          </a:p>
          <a:p>
            <a:pPr marL="571500" indent="-571500">
              <a:buFont typeface="Arial" panose="020B0604020202020204" pitchFamily="34" charset="0"/>
              <a:buChar char="•"/>
            </a:pPr>
            <a:r>
              <a:rPr lang="en-US" sz="4000" b="1" dirty="0">
                <a:solidFill>
                  <a:schemeClr val="bg1"/>
                </a:solidFill>
              </a:rPr>
              <a:t>Debriefings</a:t>
            </a:r>
          </a:p>
          <a:p>
            <a:endParaRPr lang="en-US" sz="4000" b="1" dirty="0">
              <a:solidFill>
                <a:schemeClr val="bg1"/>
              </a:solidFill>
            </a:endParaRPr>
          </a:p>
          <a:p>
            <a:endParaRPr lang="en-US" sz="2800" b="1" dirty="0">
              <a:solidFill>
                <a:schemeClr val="bg1"/>
              </a:solidFill>
            </a:endParaRPr>
          </a:p>
        </p:txBody>
      </p:sp>
    </p:spTree>
    <p:extLst>
      <p:ext uri="{BB962C8B-B14F-4D97-AF65-F5344CB8AC3E}">
        <p14:creationId xmlns:p14="http://schemas.microsoft.com/office/powerpoint/2010/main" val="1904553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rot="1754719">
            <a:off x="7426883" y="3079998"/>
            <a:ext cx="740566" cy="379379"/>
            <a:chOff x="7504777" y="2624965"/>
            <a:chExt cx="740566" cy="379379"/>
          </a:xfrm>
        </p:grpSpPr>
        <p:sp>
          <p:nvSpPr>
            <p:cNvPr id="34" name="Rectangle 33">
              <a:extLst>
                <a:ext uri="{FF2B5EF4-FFF2-40B4-BE49-F238E27FC236}">
                  <a16:creationId xmlns:a16="http://schemas.microsoft.com/office/drawing/2014/main" id="{A26B27F8-59BB-EE44-97DE-9BF705B0F87A}"/>
                </a:ext>
              </a:extLst>
            </p:cNvPr>
            <p:cNvSpPr/>
            <p:nvPr/>
          </p:nvSpPr>
          <p:spPr>
            <a:xfrm rot="19867557">
              <a:off x="7504777" y="2887613"/>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FE0D44B6-79B3-F749-B71B-DF032EDD84B5}"/>
                </a:ext>
              </a:extLst>
            </p:cNvPr>
            <p:cNvSpPr/>
            <p:nvPr/>
          </p:nvSpPr>
          <p:spPr>
            <a:xfrm>
              <a:off x="7914602" y="2624965"/>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7" name="Right Arrow 26"/>
          <p:cNvSpPr/>
          <p:nvPr/>
        </p:nvSpPr>
        <p:spPr>
          <a:xfrm rot="19327103">
            <a:off x="1297890" y="1697938"/>
            <a:ext cx="2511626" cy="73152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692401" y="1180867"/>
            <a:ext cx="3652005" cy="1569660"/>
            <a:chOff x="1331073" y="997969"/>
            <a:chExt cx="3652005" cy="1569660"/>
          </a:xfrm>
        </p:grpSpPr>
        <p:sp>
          <p:nvSpPr>
            <p:cNvPr id="21" name="Right Arrow 20"/>
            <p:cNvSpPr/>
            <p:nvPr/>
          </p:nvSpPr>
          <p:spPr>
            <a:xfrm rot="2219588">
              <a:off x="2484551" y="1549648"/>
              <a:ext cx="2498527" cy="73152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31073" y="997969"/>
              <a:ext cx="2241972" cy="1569660"/>
            </a:xfrm>
            <a:prstGeom prst="rect">
              <a:avLst/>
            </a:prstGeom>
            <a:solidFill>
              <a:srgbClr val="FFFF00"/>
            </a:solidFill>
          </p:spPr>
          <p:txBody>
            <a:bodyPr wrap="square" rtlCol="0">
              <a:spAutoFit/>
            </a:bodyPr>
            <a:lstStyle/>
            <a:p>
              <a:pPr algn="ctr"/>
              <a:r>
                <a:rPr lang="en-US" sz="2400" b="1" i="1" u="sng" dirty="0"/>
                <a:t>Perceptual Set</a:t>
              </a:r>
            </a:p>
            <a:p>
              <a:pPr algn="ctr"/>
              <a:r>
                <a:rPr lang="en-US" b="1" dirty="0"/>
                <a:t>Visual</a:t>
              </a:r>
            </a:p>
            <a:p>
              <a:pPr algn="ctr"/>
              <a:r>
                <a:rPr lang="en-US" b="1" dirty="0"/>
                <a:t>Auditory</a:t>
              </a:r>
            </a:p>
            <a:p>
              <a:pPr algn="ctr"/>
              <a:r>
                <a:rPr lang="en-US" b="1" dirty="0"/>
                <a:t>Vestibular</a:t>
              </a:r>
            </a:p>
            <a:p>
              <a:pPr algn="ctr"/>
              <a:r>
                <a:rPr lang="en-US" b="1" dirty="0"/>
                <a:t>Proprioceptive</a:t>
              </a:r>
            </a:p>
          </p:txBody>
        </p:sp>
      </p:grpSp>
      <p:sp>
        <p:nvSpPr>
          <p:cNvPr id="15" name="Rounded Rectangle 14"/>
          <p:cNvSpPr/>
          <p:nvPr/>
        </p:nvSpPr>
        <p:spPr>
          <a:xfrm>
            <a:off x="2004907" y="256750"/>
            <a:ext cx="3596640" cy="6211146"/>
          </a:xfrm>
          <a:prstGeom prst="roundRect">
            <a:avLst/>
          </a:prstGeom>
          <a:noFill/>
          <a:ln w="508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372333" y="4016917"/>
            <a:ext cx="4962931" cy="1647094"/>
            <a:chOff x="11005" y="4180114"/>
            <a:chExt cx="4962931" cy="1647094"/>
          </a:xfrm>
        </p:grpSpPr>
        <p:sp>
          <p:nvSpPr>
            <p:cNvPr id="24" name="Right Arrow 23"/>
            <p:cNvSpPr/>
            <p:nvPr/>
          </p:nvSpPr>
          <p:spPr>
            <a:xfrm rot="8601944">
              <a:off x="2662703" y="4324312"/>
              <a:ext cx="2311233" cy="7315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2800286">
              <a:off x="11005" y="4180114"/>
              <a:ext cx="1677189" cy="7315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300368" y="4257548"/>
              <a:ext cx="2241973" cy="1569660"/>
            </a:xfrm>
            <a:prstGeom prst="rect">
              <a:avLst/>
            </a:prstGeom>
            <a:solidFill>
              <a:srgbClr val="0070C0"/>
            </a:solidFill>
          </p:spPr>
          <p:txBody>
            <a:bodyPr wrap="square" rtlCol="0">
              <a:spAutoFit/>
            </a:bodyPr>
            <a:lstStyle/>
            <a:p>
              <a:pPr algn="ctr"/>
              <a:r>
                <a:rPr lang="en-US" sz="2400" b="1" i="1" u="sng" dirty="0">
                  <a:solidFill>
                    <a:schemeClr val="bg1"/>
                  </a:solidFill>
                </a:rPr>
                <a:t>Motor Set</a:t>
              </a:r>
            </a:p>
            <a:p>
              <a:pPr algn="ctr"/>
              <a:r>
                <a:rPr lang="en-US" b="1" dirty="0">
                  <a:solidFill>
                    <a:schemeClr val="bg1"/>
                  </a:solidFill>
                </a:rPr>
                <a:t>Movement</a:t>
              </a:r>
            </a:p>
            <a:p>
              <a:pPr algn="ctr"/>
              <a:r>
                <a:rPr lang="en-US" b="1" dirty="0">
                  <a:solidFill>
                    <a:schemeClr val="bg1"/>
                  </a:solidFill>
                </a:rPr>
                <a:t>Position</a:t>
              </a:r>
            </a:p>
            <a:p>
              <a:pPr algn="ctr"/>
              <a:r>
                <a:rPr lang="en-US" b="1" dirty="0">
                  <a:solidFill>
                    <a:schemeClr val="bg1"/>
                  </a:solidFill>
                </a:rPr>
                <a:t>Tool Deployment</a:t>
              </a:r>
            </a:p>
            <a:p>
              <a:pPr algn="ctr"/>
              <a:r>
                <a:rPr lang="en-US" b="1" dirty="0">
                  <a:solidFill>
                    <a:schemeClr val="bg1"/>
                  </a:solidFill>
                </a:rPr>
                <a:t>Weapon Deployment</a:t>
              </a:r>
            </a:p>
          </p:txBody>
        </p:sp>
      </p:grpSp>
      <p:sp>
        <p:nvSpPr>
          <p:cNvPr id="16" name="Rounded Rectangle 15"/>
          <p:cNvSpPr/>
          <p:nvPr/>
        </p:nvSpPr>
        <p:spPr>
          <a:xfrm>
            <a:off x="2167467" y="3840480"/>
            <a:ext cx="3291840" cy="2510352"/>
          </a:xfrm>
          <a:prstGeom prst="roundRect">
            <a:avLst/>
          </a:prstGeom>
          <a:noFill/>
          <a:ln w="508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16601" y="381780"/>
            <a:ext cx="3074624" cy="400110"/>
          </a:xfrm>
          <a:prstGeom prst="rect">
            <a:avLst/>
          </a:prstGeom>
          <a:noFill/>
        </p:spPr>
        <p:txBody>
          <a:bodyPr wrap="none" rtlCol="0">
            <a:spAutoFit/>
          </a:bodyPr>
          <a:lstStyle/>
          <a:p>
            <a:r>
              <a:rPr lang="en-US" sz="2000" b="1" dirty="0">
                <a:solidFill>
                  <a:srgbClr val="FFFF00"/>
                </a:solidFill>
              </a:rPr>
              <a:t>Intentional Attention Shifts</a:t>
            </a:r>
          </a:p>
        </p:txBody>
      </p:sp>
      <p:sp>
        <p:nvSpPr>
          <p:cNvPr id="18" name="TextBox 17"/>
          <p:cNvSpPr txBox="1"/>
          <p:nvPr/>
        </p:nvSpPr>
        <p:spPr>
          <a:xfrm>
            <a:off x="2444361" y="5855895"/>
            <a:ext cx="2819105" cy="400110"/>
          </a:xfrm>
          <a:prstGeom prst="rect">
            <a:avLst/>
          </a:prstGeom>
          <a:noFill/>
        </p:spPr>
        <p:txBody>
          <a:bodyPr wrap="none" rtlCol="0">
            <a:spAutoFit/>
          </a:bodyPr>
          <a:lstStyle/>
          <a:p>
            <a:r>
              <a:rPr lang="en-US" sz="2000" b="1" dirty="0">
                <a:solidFill>
                  <a:srgbClr val="0070C0"/>
                </a:solidFill>
              </a:rPr>
              <a:t>Conditioned Motor Skills</a:t>
            </a:r>
          </a:p>
        </p:txBody>
      </p:sp>
      <p:sp>
        <p:nvSpPr>
          <p:cNvPr id="5" name="Oval 4"/>
          <p:cNvSpPr/>
          <p:nvPr/>
        </p:nvSpPr>
        <p:spPr>
          <a:xfrm>
            <a:off x="6030098" y="2545771"/>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400" b="1" dirty="0">
                <a:solidFill>
                  <a:prstClr val="white"/>
                </a:solidFill>
              </a:rPr>
              <a:t>Feeder</a:t>
            </a:r>
          </a:p>
        </p:txBody>
      </p:sp>
      <p:sp>
        <p:nvSpPr>
          <p:cNvPr id="26" name="Oval 25"/>
          <p:cNvSpPr/>
          <p:nvPr/>
        </p:nvSpPr>
        <p:spPr>
          <a:xfrm>
            <a:off x="108260" y="2577302"/>
            <a:ext cx="1540934" cy="1568029"/>
          </a:xfrm>
          <a:prstGeom prst="ellipse">
            <a:avLst/>
          </a:prstGeom>
          <a:solidFill>
            <a:srgbClr val="FF000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b="1" dirty="0">
                <a:solidFill>
                  <a:prstClr val="white"/>
                </a:solidFill>
              </a:rPr>
              <a:t>Enemy/</a:t>
            </a:r>
          </a:p>
          <a:p>
            <a:pPr algn="ctr"/>
            <a:r>
              <a:rPr lang="en-US" b="1" dirty="0">
                <a:solidFill>
                  <a:prstClr val="white"/>
                </a:solidFill>
              </a:rPr>
              <a:t>Receiver</a:t>
            </a:r>
          </a:p>
        </p:txBody>
      </p:sp>
      <p:sp>
        <p:nvSpPr>
          <p:cNvPr id="28" name="Oval 27"/>
          <p:cNvSpPr/>
          <p:nvPr/>
        </p:nvSpPr>
        <p:spPr>
          <a:xfrm>
            <a:off x="7220261" y="397668"/>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000" b="1" dirty="0">
                <a:solidFill>
                  <a:prstClr val="white"/>
                </a:solidFill>
              </a:rPr>
              <a:t>On-Site</a:t>
            </a:r>
          </a:p>
          <a:p>
            <a:pPr algn="ctr"/>
            <a:r>
              <a:rPr lang="en-US" sz="1400" b="1" dirty="0">
                <a:solidFill>
                  <a:prstClr val="white"/>
                </a:solidFill>
              </a:rPr>
              <a:t>Confederate</a:t>
            </a:r>
          </a:p>
        </p:txBody>
      </p:sp>
      <p:sp>
        <p:nvSpPr>
          <p:cNvPr id="29" name="Oval 28"/>
          <p:cNvSpPr/>
          <p:nvPr/>
        </p:nvSpPr>
        <p:spPr>
          <a:xfrm>
            <a:off x="7220261" y="4782803"/>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000" b="1" dirty="0">
                <a:solidFill>
                  <a:prstClr val="white"/>
                </a:solidFill>
              </a:rPr>
              <a:t>Off-Site</a:t>
            </a:r>
          </a:p>
          <a:p>
            <a:pPr algn="ctr"/>
            <a:r>
              <a:rPr lang="en-US" sz="1400" b="1" dirty="0">
                <a:solidFill>
                  <a:prstClr val="white"/>
                </a:solidFill>
              </a:rPr>
              <a:t>Confederate</a:t>
            </a:r>
          </a:p>
        </p:txBody>
      </p:sp>
      <p:sp>
        <p:nvSpPr>
          <p:cNvPr id="30" name="Left-Right Arrow 29"/>
          <p:cNvSpPr/>
          <p:nvPr/>
        </p:nvSpPr>
        <p:spPr>
          <a:xfrm rot="17952544">
            <a:off x="6687246" y="1779852"/>
            <a:ext cx="1479079" cy="808590"/>
          </a:xfrm>
          <a:prstGeom prst="leftRightArrow">
            <a:avLst/>
          </a:prstGeom>
          <a:solidFill>
            <a:srgbClr val="00B050"/>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Lensing</a:t>
            </a:r>
          </a:p>
        </p:txBody>
      </p:sp>
      <p:sp>
        <p:nvSpPr>
          <p:cNvPr id="31" name="Left-Right Arrow 30"/>
          <p:cNvSpPr/>
          <p:nvPr/>
        </p:nvSpPr>
        <p:spPr>
          <a:xfrm rot="3887022">
            <a:off x="6701046" y="4141408"/>
            <a:ext cx="1479079" cy="808590"/>
          </a:xfrm>
          <a:prstGeom prst="leftRightArrow">
            <a:avLst/>
          </a:prstGeom>
          <a:solidFill>
            <a:srgbClr val="00B050"/>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Lensing</a:t>
            </a:r>
          </a:p>
        </p:txBody>
      </p:sp>
      <p:sp>
        <p:nvSpPr>
          <p:cNvPr id="32" name="Left-Right Arrow 31"/>
          <p:cNvSpPr/>
          <p:nvPr/>
        </p:nvSpPr>
        <p:spPr>
          <a:xfrm>
            <a:off x="1448083" y="2945978"/>
            <a:ext cx="4830798" cy="808590"/>
          </a:xfrm>
          <a:prstGeom prst="leftRightArrow">
            <a:avLst/>
          </a:prstGeom>
          <a:gradFill flip="none" rotWithShape="1">
            <a:gsLst>
              <a:gs pos="51000">
                <a:srgbClr val="00B050"/>
              </a:gs>
              <a:gs pos="50000">
                <a:srgbClr val="FF0000"/>
              </a:gs>
              <a:gs pos="50000">
                <a:schemeClr val="accent1">
                  <a:tint val="44500"/>
                  <a:satMod val="160000"/>
                </a:schemeClr>
              </a:gs>
              <a:gs pos="49000">
                <a:srgbClr val="FF0000"/>
              </a:gs>
            </a:gsLst>
            <a:lin ang="0" scaled="1"/>
            <a:tileRect/>
          </a:gra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rPr>
              <a:t>Lensing/Illusion/Distraction</a:t>
            </a:r>
          </a:p>
        </p:txBody>
      </p:sp>
    </p:spTree>
    <p:extLst>
      <p:ext uri="{BB962C8B-B14F-4D97-AF65-F5344CB8AC3E}">
        <p14:creationId xmlns:p14="http://schemas.microsoft.com/office/powerpoint/2010/main" val="16782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16" grpId="0" animBg="1"/>
      <p:bldP spid="17" grpId="0"/>
      <p:bldP spid="18" grpId="0"/>
      <p:bldP spid="26" grpId="0" animBg="1"/>
      <p:bldP spid="28" grpId="0" animBg="1"/>
      <p:bldP spid="29" grpId="0" animBg="1"/>
      <p:bldP spid="30" grpId="0" animBg="1"/>
      <p:bldP spid="31" grpId="0" animBg="1"/>
      <p:bldP spid="3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7380859" y="2656053"/>
            <a:ext cx="740566" cy="379379"/>
            <a:chOff x="7504777" y="2624965"/>
            <a:chExt cx="740566" cy="379379"/>
          </a:xfrm>
        </p:grpSpPr>
        <p:sp>
          <p:nvSpPr>
            <p:cNvPr id="34" name="Rectangle 33">
              <a:extLst>
                <a:ext uri="{FF2B5EF4-FFF2-40B4-BE49-F238E27FC236}">
                  <a16:creationId xmlns:a16="http://schemas.microsoft.com/office/drawing/2014/main" id="{A26B27F8-59BB-EE44-97DE-9BF705B0F87A}"/>
                </a:ext>
              </a:extLst>
            </p:cNvPr>
            <p:cNvSpPr/>
            <p:nvPr/>
          </p:nvSpPr>
          <p:spPr>
            <a:xfrm rot="19867557">
              <a:off x="7504777" y="2887613"/>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FE0D44B6-79B3-F749-B71B-DF032EDD84B5}"/>
                </a:ext>
              </a:extLst>
            </p:cNvPr>
            <p:cNvSpPr/>
            <p:nvPr/>
          </p:nvSpPr>
          <p:spPr>
            <a:xfrm>
              <a:off x="7914602" y="2624965"/>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TextBox 19"/>
          <p:cNvSpPr txBox="1"/>
          <p:nvPr/>
        </p:nvSpPr>
        <p:spPr>
          <a:xfrm>
            <a:off x="2692401" y="1180867"/>
            <a:ext cx="2241972" cy="1569660"/>
          </a:xfrm>
          <a:prstGeom prst="rect">
            <a:avLst/>
          </a:prstGeom>
          <a:solidFill>
            <a:srgbClr val="FFFF00">
              <a:alpha val="21000"/>
            </a:srgbClr>
          </a:solidFill>
        </p:spPr>
        <p:txBody>
          <a:bodyPr wrap="square" rtlCol="0">
            <a:spAutoFit/>
          </a:bodyPr>
          <a:lstStyle/>
          <a:p>
            <a:pPr algn="ctr"/>
            <a:r>
              <a:rPr lang="en-US" sz="2400" b="1" i="1" u="sng" dirty="0">
                <a:solidFill>
                  <a:prstClr val="black"/>
                </a:solidFill>
              </a:rPr>
              <a:t>Perceptual Set</a:t>
            </a:r>
          </a:p>
          <a:p>
            <a:pPr algn="ctr"/>
            <a:r>
              <a:rPr lang="en-US" b="1" dirty="0">
                <a:solidFill>
                  <a:prstClr val="black"/>
                </a:solidFill>
              </a:rPr>
              <a:t>Visual</a:t>
            </a:r>
          </a:p>
          <a:p>
            <a:pPr algn="ctr"/>
            <a:r>
              <a:rPr lang="en-US" b="1" dirty="0">
                <a:solidFill>
                  <a:prstClr val="black"/>
                </a:solidFill>
              </a:rPr>
              <a:t>Auditory</a:t>
            </a:r>
          </a:p>
          <a:p>
            <a:pPr algn="ctr"/>
            <a:r>
              <a:rPr lang="en-US" b="1" dirty="0">
                <a:solidFill>
                  <a:prstClr val="black"/>
                </a:solidFill>
              </a:rPr>
              <a:t>Vestibular</a:t>
            </a:r>
          </a:p>
          <a:p>
            <a:pPr algn="ctr"/>
            <a:r>
              <a:rPr lang="en-US" b="1" dirty="0">
                <a:solidFill>
                  <a:prstClr val="black"/>
                </a:solidFill>
              </a:rPr>
              <a:t>Proprioceptive</a:t>
            </a:r>
          </a:p>
        </p:txBody>
      </p:sp>
      <p:sp>
        <p:nvSpPr>
          <p:cNvPr id="15" name="Rounded Rectangle 14"/>
          <p:cNvSpPr/>
          <p:nvPr/>
        </p:nvSpPr>
        <p:spPr>
          <a:xfrm>
            <a:off x="2004907" y="256750"/>
            <a:ext cx="3596640" cy="6211146"/>
          </a:xfrm>
          <a:prstGeom prst="roundRect">
            <a:avLst/>
          </a:prstGeom>
          <a:noFill/>
          <a:ln w="508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1372333" y="4016917"/>
            <a:ext cx="4962931" cy="1647094"/>
            <a:chOff x="11005" y="4180114"/>
            <a:chExt cx="4962931" cy="1647094"/>
          </a:xfrm>
        </p:grpSpPr>
        <p:sp>
          <p:nvSpPr>
            <p:cNvPr id="24" name="Right Arrow 23"/>
            <p:cNvSpPr/>
            <p:nvPr/>
          </p:nvSpPr>
          <p:spPr>
            <a:xfrm rot="8601944">
              <a:off x="2662703" y="4324312"/>
              <a:ext cx="2311233" cy="7315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Arrow 24"/>
            <p:cNvSpPr/>
            <p:nvPr/>
          </p:nvSpPr>
          <p:spPr>
            <a:xfrm rot="12800286">
              <a:off x="11005" y="4180114"/>
              <a:ext cx="1677189" cy="7315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1300368" y="4257548"/>
              <a:ext cx="2241973" cy="1569660"/>
            </a:xfrm>
            <a:prstGeom prst="rect">
              <a:avLst/>
            </a:prstGeom>
            <a:solidFill>
              <a:srgbClr val="0070C0"/>
            </a:solidFill>
          </p:spPr>
          <p:txBody>
            <a:bodyPr wrap="square" rtlCol="0">
              <a:spAutoFit/>
            </a:bodyPr>
            <a:lstStyle/>
            <a:p>
              <a:pPr algn="ctr"/>
              <a:r>
                <a:rPr lang="en-US" sz="2400" b="1" i="1" u="sng" dirty="0">
                  <a:solidFill>
                    <a:schemeClr val="bg1"/>
                  </a:solidFill>
                </a:rPr>
                <a:t>Motor Set</a:t>
              </a:r>
            </a:p>
            <a:p>
              <a:pPr algn="ctr"/>
              <a:r>
                <a:rPr lang="en-US" b="1" dirty="0">
                  <a:solidFill>
                    <a:schemeClr val="bg1"/>
                  </a:solidFill>
                </a:rPr>
                <a:t>Movement</a:t>
              </a:r>
            </a:p>
            <a:p>
              <a:pPr algn="ctr"/>
              <a:r>
                <a:rPr lang="en-US" b="1" dirty="0">
                  <a:solidFill>
                    <a:schemeClr val="bg1"/>
                  </a:solidFill>
                </a:rPr>
                <a:t>Body Position</a:t>
              </a:r>
            </a:p>
            <a:p>
              <a:pPr algn="ctr"/>
              <a:r>
                <a:rPr lang="en-US" b="1" dirty="0">
                  <a:solidFill>
                    <a:prstClr val="white"/>
                  </a:solidFill>
                </a:rPr>
                <a:t>Tool Deployment</a:t>
              </a:r>
            </a:p>
            <a:p>
              <a:pPr algn="ctr"/>
              <a:r>
                <a:rPr lang="en-US" b="1" dirty="0">
                  <a:solidFill>
                    <a:schemeClr val="bg1"/>
                  </a:solidFill>
                </a:rPr>
                <a:t>Weapon Deployment</a:t>
              </a:r>
            </a:p>
          </p:txBody>
        </p:sp>
      </p:grpSp>
      <p:sp>
        <p:nvSpPr>
          <p:cNvPr id="16" name="Rounded Rectangle 15"/>
          <p:cNvSpPr/>
          <p:nvPr/>
        </p:nvSpPr>
        <p:spPr>
          <a:xfrm>
            <a:off x="2167467" y="3840480"/>
            <a:ext cx="3291840" cy="2510352"/>
          </a:xfrm>
          <a:prstGeom prst="roundRect">
            <a:avLst/>
          </a:prstGeom>
          <a:noFill/>
          <a:ln w="508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316601" y="381780"/>
            <a:ext cx="3074624" cy="400110"/>
          </a:xfrm>
          <a:prstGeom prst="rect">
            <a:avLst/>
          </a:prstGeom>
          <a:noFill/>
        </p:spPr>
        <p:txBody>
          <a:bodyPr wrap="none" rtlCol="0">
            <a:spAutoFit/>
          </a:bodyPr>
          <a:lstStyle/>
          <a:p>
            <a:r>
              <a:rPr lang="en-US" sz="2000" b="1" dirty="0">
                <a:solidFill>
                  <a:srgbClr val="FFFF00"/>
                </a:solidFill>
              </a:rPr>
              <a:t>Intentional Attention Shifts</a:t>
            </a:r>
          </a:p>
        </p:txBody>
      </p:sp>
      <p:sp>
        <p:nvSpPr>
          <p:cNvPr id="18" name="TextBox 17"/>
          <p:cNvSpPr txBox="1"/>
          <p:nvPr/>
        </p:nvSpPr>
        <p:spPr>
          <a:xfrm>
            <a:off x="2444361" y="5855895"/>
            <a:ext cx="2819105" cy="400110"/>
          </a:xfrm>
          <a:prstGeom prst="rect">
            <a:avLst/>
          </a:prstGeom>
          <a:noFill/>
        </p:spPr>
        <p:txBody>
          <a:bodyPr wrap="none" rtlCol="0">
            <a:spAutoFit/>
          </a:bodyPr>
          <a:lstStyle/>
          <a:p>
            <a:r>
              <a:rPr lang="en-US" sz="2000" b="1" dirty="0">
                <a:solidFill>
                  <a:srgbClr val="0070C0"/>
                </a:solidFill>
              </a:rPr>
              <a:t>Conditioned Motor Skills</a:t>
            </a:r>
          </a:p>
        </p:txBody>
      </p:sp>
      <p:sp>
        <p:nvSpPr>
          <p:cNvPr id="5" name="Oval 4"/>
          <p:cNvSpPr/>
          <p:nvPr/>
        </p:nvSpPr>
        <p:spPr>
          <a:xfrm>
            <a:off x="6030098" y="2545771"/>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400" b="1" dirty="0">
                <a:solidFill>
                  <a:prstClr val="white"/>
                </a:solidFill>
              </a:rPr>
              <a:t>Feeder</a:t>
            </a:r>
          </a:p>
        </p:txBody>
      </p:sp>
      <p:sp>
        <p:nvSpPr>
          <p:cNvPr id="26" name="Oval 25"/>
          <p:cNvSpPr/>
          <p:nvPr/>
        </p:nvSpPr>
        <p:spPr>
          <a:xfrm>
            <a:off x="108260" y="2577302"/>
            <a:ext cx="1540934" cy="1568029"/>
          </a:xfrm>
          <a:prstGeom prst="ellipse">
            <a:avLst/>
          </a:prstGeom>
          <a:solidFill>
            <a:srgbClr val="FF000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b="1" dirty="0">
                <a:solidFill>
                  <a:prstClr val="white"/>
                </a:solidFill>
              </a:rPr>
              <a:t>Enemy/</a:t>
            </a:r>
          </a:p>
          <a:p>
            <a:pPr algn="ctr"/>
            <a:r>
              <a:rPr lang="en-US" b="1" dirty="0">
                <a:solidFill>
                  <a:prstClr val="white"/>
                </a:solidFill>
              </a:rPr>
              <a:t>Receiver</a:t>
            </a:r>
          </a:p>
        </p:txBody>
      </p:sp>
      <p:sp>
        <p:nvSpPr>
          <p:cNvPr id="28" name="Oval 27"/>
          <p:cNvSpPr/>
          <p:nvPr/>
        </p:nvSpPr>
        <p:spPr>
          <a:xfrm>
            <a:off x="7220261" y="397668"/>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000" b="1" dirty="0">
                <a:solidFill>
                  <a:prstClr val="white"/>
                </a:solidFill>
              </a:rPr>
              <a:t>On-Site</a:t>
            </a:r>
          </a:p>
          <a:p>
            <a:pPr algn="ctr"/>
            <a:r>
              <a:rPr lang="en-US" sz="1400" b="1" dirty="0">
                <a:solidFill>
                  <a:prstClr val="white"/>
                </a:solidFill>
              </a:rPr>
              <a:t>Confederate</a:t>
            </a:r>
          </a:p>
        </p:txBody>
      </p:sp>
      <p:sp>
        <p:nvSpPr>
          <p:cNvPr id="29" name="Oval 28"/>
          <p:cNvSpPr/>
          <p:nvPr/>
        </p:nvSpPr>
        <p:spPr>
          <a:xfrm>
            <a:off x="7220261" y="4782803"/>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000" b="1" dirty="0">
                <a:solidFill>
                  <a:prstClr val="white"/>
                </a:solidFill>
              </a:rPr>
              <a:t>Off-Site</a:t>
            </a:r>
          </a:p>
          <a:p>
            <a:pPr algn="ctr"/>
            <a:r>
              <a:rPr lang="en-US" sz="1400" b="1" dirty="0">
                <a:solidFill>
                  <a:prstClr val="white"/>
                </a:solidFill>
              </a:rPr>
              <a:t>Confederate</a:t>
            </a:r>
          </a:p>
        </p:txBody>
      </p:sp>
      <p:sp>
        <p:nvSpPr>
          <p:cNvPr id="30" name="Left-Right Arrow 29"/>
          <p:cNvSpPr/>
          <p:nvPr/>
        </p:nvSpPr>
        <p:spPr>
          <a:xfrm rot="17952544">
            <a:off x="6687246" y="1779852"/>
            <a:ext cx="1479079" cy="808590"/>
          </a:xfrm>
          <a:prstGeom prst="leftRightArrow">
            <a:avLst/>
          </a:prstGeom>
          <a:solidFill>
            <a:srgbClr val="00B050"/>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Lensing</a:t>
            </a:r>
          </a:p>
        </p:txBody>
      </p:sp>
      <p:sp>
        <p:nvSpPr>
          <p:cNvPr id="31" name="Left-Right Arrow 30"/>
          <p:cNvSpPr/>
          <p:nvPr/>
        </p:nvSpPr>
        <p:spPr>
          <a:xfrm rot="3887022">
            <a:off x="6701046" y="4141408"/>
            <a:ext cx="1479079" cy="808590"/>
          </a:xfrm>
          <a:prstGeom prst="leftRightArrow">
            <a:avLst/>
          </a:prstGeom>
          <a:solidFill>
            <a:srgbClr val="00B050"/>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Lensing</a:t>
            </a:r>
          </a:p>
        </p:txBody>
      </p:sp>
      <p:sp>
        <p:nvSpPr>
          <p:cNvPr id="32" name="Left-Right Arrow 31"/>
          <p:cNvSpPr/>
          <p:nvPr/>
        </p:nvSpPr>
        <p:spPr>
          <a:xfrm>
            <a:off x="1448083" y="2945978"/>
            <a:ext cx="4830798" cy="808590"/>
          </a:xfrm>
          <a:prstGeom prst="leftRightArrow">
            <a:avLst/>
          </a:prstGeom>
          <a:gradFill flip="none" rotWithShape="1">
            <a:gsLst>
              <a:gs pos="51000">
                <a:srgbClr val="00B050"/>
              </a:gs>
              <a:gs pos="50000">
                <a:srgbClr val="FF0000"/>
              </a:gs>
              <a:gs pos="50000">
                <a:schemeClr val="accent1">
                  <a:tint val="44500"/>
                  <a:satMod val="160000"/>
                </a:schemeClr>
              </a:gs>
              <a:gs pos="49000">
                <a:srgbClr val="FF0000"/>
              </a:gs>
            </a:gsLst>
            <a:lin ang="0" scaled="1"/>
            <a:tileRect/>
          </a:gradFill>
          <a:ln>
            <a:solidFill>
              <a:schemeClr val="tx1"/>
            </a:solid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rPr>
              <a:t>Lensing/Illusion/Distraction</a:t>
            </a:r>
          </a:p>
        </p:txBody>
      </p:sp>
    </p:spTree>
    <p:extLst>
      <p:ext uri="{BB962C8B-B14F-4D97-AF65-F5344CB8AC3E}">
        <p14:creationId xmlns:p14="http://schemas.microsoft.com/office/powerpoint/2010/main" val="408489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4989" y="1122588"/>
            <a:ext cx="7157537" cy="4339650"/>
          </a:xfrm>
          <a:prstGeom prst="rect">
            <a:avLst/>
          </a:prstGeom>
          <a:noFill/>
        </p:spPr>
        <p:txBody>
          <a:bodyPr wrap="none" rtlCol="0">
            <a:spAutoFit/>
          </a:bodyPr>
          <a:lstStyle/>
          <a:p>
            <a:r>
              <a:rPr lang="en-US" sz="4000" b="1" dirty="0">
                <a:solidFill>
                  <a:schemeClr val="bg1"/>
                </a:solidFill>
              </a:rPr>
              <a:t>Asymmetric (unfair) Advantages:</a:t>
            </a:r>
          </a:p>
          <a:p>
            <a:endParaRPr lang="en-US" sz="4000" b="1" dirty="0">
              <a:solidFill>
                <a:schemeClr val="bg1"/>
              </a:solidFill>
            </a:endParaRPr>
          </a:p>
          <a:p>
            <a:pPr marL="457200" indent="-457200">
              <a:buFont typeface="Arial" panose="020B0604020202020204" pitchFamily="34" charset="0"/>
              <a:buChar char="•"/>
            </a:pPr>
            <a:r>
              <a:rPr lang="en-US" sz="2800" b="1" dirty="0">
                <a:solidFill>
                  <a:schemeClr val="bg1"/>
                </a:solidFill>
              </a:rPr>
              <a:t>Night Vision (NOD/NVG)</a:t>
            </a:r>
          </a:p>
          <a:p>
            <a:pPr marL="457200" indent="-457200">
              <a:buFont typeface="Arial" panose="020B0604020202020204" pitchFamily="34" charset="0"/>
              <a:buChar char="•"/>
            </a:pPr>
            <a:r>
              <a:rPr lang="en-US" sz="2800" b="1" dirty="0">
                <a:solidFill>
                  <a:schemeClr val="bg1"/>
                </a:solidFill>
              </a:rPr>
              <a:t>IR Illumination/IR Laser Targeting</a:t>
            </a:r>
          </a:p>
          <a:p>
            <a:pPr marL="457200" indent="-457200">
              <a:buFont typeface="Arial" panose="020B0604020202020204" pitchFamily="34" charset="0"/>
              <a:buChar char="•"/>
            </a:pPr>
            <a:r>
              <a:rPr lang="en-US" sz="2800" b="1" dirty="0">
                <a:solidFill>
                  <a:schemeClr val="bg1"/>
                </a:solidFill>
              </a:rPr>
              <a:t>Com Sets</a:t>
            </a:r>
          </a:p>
          <a:p>
            <a:pPr marL="457200" indent="-457200">
              <a:buFont typeface="Arial" panose="020B0604020202020204" pitchFamily="34" charset="0"/>
              <a:buChar char="•"/>
            </a:pPr>
            <a:r>
              <a:rPr lang="en-US" sz="2800" b="1" dirty="0">
                <a:solidFill>
                  <a:schemeClr val="bg1"/>
                </a:solidFill>
              </a:rPr>
              <a:t>Off-site Coordination (TOC)</a:t>
            </a:r>
          </a:p>
          <a:p>
            <a:pPr marL="457200" indent="-457200">
              <a:buFont typeface="Arial" panose="020B0604020202020204" pitchFamily="34" charset="0"/>
              <a:buChar char="•"/>
            </a:pPr>
            <a:r>
              <a:rPr lang="en-US" sz="2800" b="1" dirty="0">
                <a:solidFill>
                  <a:schemeClr val="bg1"/>
                </a:solidFill>
              </a:rPr>
              <a:t>Real Time Video Feeds (ISR)</a:t>
            </a:r>
          </a:p>
          <a:p>
            <a:pPr marL="457200" indent="-457200">
              <a:buFont typeface="Arial" panose="020B0604020202020204" pitchFamily="34" charset="0"/>
              <a:buChar char="•"/>
            </a:pPr>
            <a:r>
              <a:rPr lang="en-US" sz="2800" b="1" dirty="0">
                <a:solidFill>
                  <a:schemeClr val="bg1"/>
                </a:solidFill>
              </a:rPr>
              <a:t>Real time Heads-up Displays</a:t>
            </a:r>
          </a:p>
          <a:p>
            <a:endParaRPr lang="en-US" sz="2800" b="1" dirty="0">
              <a:solidFill>
                <a:schemeClr val="bg1"/>
              </a:solidFill>
            </a:endParaRPr>
          </a:p>
        </p:txBody>
      </p:sp>
      <p:sp>
        <p:nvSpPr>
          <p:cNvPr id="5" name="TextBox 4"/>
          <p:cNvSpPr txBox="1"/>
          <p:nvPr/>
        </p:nvSpPr>
        <p:spPr>
          <a:xfrm>
            <a:off x="422167" y="5560906"/>
            <a:ext cx="8203180" cy="646331"/>
          </a:xfrm>
          <a:prstGeom prst="rect">
            <a:avLst/>
          </a:prstGeom>
          <a:noFill/>
        </p:spPr>
        <p:txBody>
          <a:bodyPr wrap="square" rtlCol="0">
            <a:spAutoFit/>
          </a:bodyPr>
          <a:lstStyle/>
          <a:p>
            <a:r>
              <a:rPr lang="en-US" b="1" dirty="0">
                <a:solidFill>
                  <a:schemeClr val="bg1"/>
                </a:solidFill>
              </a:rPr>
              <a:t>Collectively, these tools harness Visual (including invisible thermal and IR) and Auditory </a:t>
            </a:r>
            <a:r>
              <a:rPr lang="en-US" b="1" dirty="0">
                <a:solidFill>
                  <a:srgbClr val="FFFF00"/>
                </a:solidFill>
              </a:rPr>
              <a:t>afferent</a:t>
            </a:r>
            <a:r>
              <a:rPr lang="en-US" b="1" dirty="0">
                <a:solidFill>
                  <a:schemeClr val="bg1"/>
                </a:solidFill>
              </a:rPr>
              <a:t> information and communicate that information to </a:t>
            </a:r>
            <a:r>
              <a:rPr lang="en-US" b="1" dirty="0">
                <a:solidFill>
                  <a:srgbClr val="00B0F0"/>
                </a:solidFill>
              </a:rPr>
              <a:t>efferent</a:t>
            </a:r>
            <a:r>
              <a:rPr lang="en-US" b="1" dirty="0">
                <a:solidFill>
                  <a:schemeClr val="bg1"/>
                </a:solidFill>
              </a:rPr>
              <a:t> actors.</a:t>
            </a:r>
          </a:p>
        </p:txBody>
      </p:sp>
      <p:sp>
        <p:nvSpPr>
          <p:cNvPr id="2" name="TextBox 1"/>
          <p:cNvSpPr txBox="1"/>
          <p:nvPr/>
        </p:nvSpPr>
        <p:spPr>
          <a:xfrm>
            <a:off x="129612" y="216748"/>
            <a:ext cx="2769220" cy="707886"/>
          </a:xfrm>
          <a:prstGeom prst="rect">
            <a:avLst/>
          </a:prstGeom>
          <a:noFill/>
        </p:spPr>
        <p:txBody>
          <a:bodyPr wrap="none" rtlCol="0">
            <a:spAutoFit/>
          </a:bodyPr>
          <a:lstStyle/>
          <a:p>
            <a:r>
              <a:rPr lang="en-US" sz="4000" b="1" dirty="0">
                <a:solidFill>
                  <a:srgbClr val="FF0000"/>
                </a:solidFill>
              </a:rPr>
              <a:t>Remember?</a:t>
            </a:r>
          </a:p>
        </p:txBody>
      </p:sp>
    </p:spTree>
    <p:extLst>
      <p:ext uri="{BB962C8B-B14F-4D97-AF65-F5344CB8AC3E}">
        <p14:creationId xmlns:p14="http://schemas.microsoft.com/office/powerpoint/2010/main" val="7190146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7380859" y="2656053"/>
            <a:ext cx="740566" cy="379379"/>
            <a:chOff x="7504777" y="2624965"/>
            <a:chExt cx="740566" cy="379379"/>
          </a:xfrm>
        </p:grpSpPr>
        <p:sp>
          <p:nvSpPr>
            <p:cNvPr id="34" name="Rectangle 33">
              <a:extLst>
                <a:ext uri="{FF2B5EF4-FFF2-40B4-BE49-F238E27FC236}">
                  <a16:creationId xmlns:a16="http://schemas.microsoft.com/office/drawing/2014/main" id="{A26B27F8-59BB-EE44-97DE-9BF705B0F87A}"/>
                </a:ext>
              </a:extLst>
            </p:cNvPr>
            <p:cNvSpPr/>
            <p:nvPr/>
          </p:nvSpPr>
          <p:spPr>
            <a:xfrm rot="19867557">
              <a:off x="7504777" y="2887613"/>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FE0D44B6-79B3-F749-B71B-DF032EDD84B5}"/>
                </a:ext>
              </a:extLst>
            </p:cNvPr>
            <p:cNvSpPr/>
            <p:nvPr/>
          </p:nvSpPr>
          <p:spPr>
            <a:xfrm>
              <a:off x="7914602" y="2624965"/>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TextBox 19"/>
          <p:cNvSpPr txBox="1"/>
          <p:nvPr/>
        </p:nvSpPr>
        <p:spPr>
          <a:xfrm>
            <a:off x="2692401" y="1180867"/>
            <a:ext cx="2241972" cy="1569660"/>
          </a:xfrm>
          <a:prstGeom prst="rect">
            <a:avLst/>
          </a:prstGeom>
          <a:solidFill>
            <a:srgbClr val="FFFF00">
              <a:alpha val="21000"/>
            </a:srgbClr>
          </a:solidFill>
        </p:spPr>
        <p:txBody>
          <a:bodyPr wrap="square" rtlCol="0">
            <a:spAutoFit/>
          </a:bodyPr>
          <a:lstStyle/>
          <a:p>
            <a:pPr algn="ctr"/>
            <a:r>
              <a:rPr lang="en-US" sz="2400" b="1" i="1" u="sng" dirty="0">
                <a:solidFill>
                  <a:prstClr val="black"/>
                </a:solidFill>
              </a:rPr>
              <a:t>Perceptual Set</a:t>
            </a:r>
          </a:p>
          <a:p>
            <a:pPr algn="ctr"/>
            <a:r>
              <a:rPr lang="en-US" b="1" dirty="0">
                <a:solidFill>
                  <a:prstClr val="black"/>
                </a:solidFill>
              </a:rPr>
              <a:t>Visual</a:t>
            </a:r>
          </a:p>
          <a:p>
            <a:pPr algn="ctr"/>
            <a:r>
              <a:rPr lang="en-US" b="1" dirty="0">
                <a:solidFill>
                  <a:prstClr val="black"/>
                </a:solidFill>
              </a:rPr>
              <a:t>Auditory</a:t>
            </a:r>
          </a:p>
          <a:p>
            <a:pPr algn="ctr"/>
            <a:r>
              <a:rPr lang="en-US" b="1" dirty="0">
                <a:solidFill>
                  <a:prstClr val="black"/>
                </a:solidFill>
              </a:rPr>
              <a:t>Vestibular</a:t>
            </a:r>
          </a:p>
          <a:p>
            <a:pPr algn="ctr"/>
            <a:r>
              <a:rPr lang="en-US" b="1" dirty="0">
                <a:solidFill>
                  <a:prstClr val="black"/>
                </a:solidFill>
              </a:rPr>
              <a:t>Proprioceptive</a:t>
            </a:r>
          </a:p>
        </p:txBody>
      </p:sp>
      <p:sp>
        <p:nvSpPr>
          <p:cNvPr id="15" name="Rounded Rectangle 14"/>
          <p:cNvSpPr/>
          <p:nvPr/>
        </p:nvSpPr>
        <p:spPr>
          <a:xfrm>
            <a:off x="2004907" y="256750"/>
            <a:ext cx="3596640" cy="6211146"/>
          </a:xfrm>
          <a:prstGeom prst="roundRect">
            <a:avLst/>
          </a:prstGeom>
          <a:noFill/>
          <a:ln w="508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1372333" y="4016917"/>
            <a:ext cx="4962931" cy="1647094"/>
            <a:chOff x="11005" y="4180114"/>
            <a:chExt cx="4962931" cy="1647094"/>
          </a:xfrm>
        </p:grpSpPr>
        <p:sp>
          <p:nvSpPr>
            <p:cNvPr id="24" name="Right Arrow 23"/>
            <p:cNvSpPr/>
            <p:nvPr/>
          </p:nvSpPr>
          <p:spPr>
            <a:xfrm rot="8601944">
              <a:off x="2662703" y="4324312"/>
              <a:ext cx="2311233" cy="7315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Arrow 24"/>
            <p:cNvSpPr/>
            <p:nvPr/>
          </p:nvSpPr>
          <p:spPr>
            <a:xfrm rot="12800286">
              <a:off x="11005" y="4180114"/>
              <a:ext cx="1677189" cy="7315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1300368" y="4257548"/>
              <a:ext cx="2241973" cy="1569660"/>
            </a:xfrm>
            <a:prstGeom prst="rect">
              <a:avLst/>
            </a:prstGeom>
            <a:solidFill>
              <a:srgbClr val="0070C0"/>
            </a:solidFill>
          </p:spPr>
          <p:txBody>
            <a:bodyPr wrap="square" rtlCol="0">
              <a:spAutoFit/>
            </a:bodyPr>
            <a:lstStyle/>
            <a:p>
              <a:pPr algn="ctr"/>
              <a:r>
                <a:rPr lang="en-US" sz="2400" b="1" i="1" u="sng" dirty="0">
                  <a:solidFill>
                    <a:prstClr val="white"/>
                  </a:solidFill>
                </a:rPr>
                <a:t>Motor Set</a:t>
              </a:r>
            </a:p>
            <a:p>
              <a:pPr algn="ctr"/>
              <a:r>
                <a:rPr lang="en-US" b="1" dirty="0">
                  <a:solidFill>
                    <a:prstClr val="white"/>
                  </a:solidFill>
                </a:rPr>
                <a:t>Movement</a:t>
              </a:r>
            </a:p>
            <a:p>
              <a:pPr algn="ctr"/>
              <a:r>
                <a:rPr lang="en-US" b="1" dirty="0">
                  <a:solidFill>
                    <a:prstClr val="white"/>
                  </a:solidFill>
                </a:rPr>
                <a:t>Body Position</a:t>
              </a:r>
            </a:p>
            <a:p>
              <a:pPr algn="ctr"/>
              <a:r>
                <a:rPr lang="en-US" b="1" dirty="0">
                  <a:solidFill>
                    <a:prstClr val="white"/>
                  </a:solidFill>
                </a:rPr>
                <a:t>Tool Deployment</a:t>
              </a:r>
            </a:p>
            <a:p>
              <a:pPr algn="ctr"/>
              <a:r>
                <a:rPr lang="en-US" b="1" dirty="0">
                  <a:solidFill>
                    <a:prstClr val="white"/>
                  </a:solidFill>
                </a:rPr>
                <a:t>Weapon Deployment</a:t>
              </a:r>
            </a:p>
          </p:txBody>
        </p:sp>
      </p:grpSp>
      <p:sp>
        <p:nvSpPr>
          <p:cNvPr id="16" name="Rounded Rectangle 15"/>
          <p:cNvSpPr/>
          <p:nvPr/>
        </p:nvSpPr>
        <p:spPr>
          <a:xfrm>
            <a:off x="2167467" y="3840480"/>
            <a:ext cx="3291840" cy="2510352"/>
          </a:xfrm>
          <a:prstGeom prst="roundRect">
            <a:avLst/>
          </a:prstGeom>
          <a:noFill/>
          <a:ln w="508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316601" y="381780"/>
            <a:ext cx="3074624" cy="400110"/>
          </a:xfrm>
          <a:prstGeom prst="rect">
            <a:avLst/>
          </a:prstGeom>
          <a:noFill/>
        </p:spPr>
        <p:txBody>
          <a:bodyPr wrap="none" rtlCol="0">
            <a:spAutoFit/>
          </a:bodyPr>
          <a:lstStyle/>
          <a:p>
            <a:r>
              <a:rPr lang="en-US" sz="2000" b="1" dirty="0">
                <a:solidFill>
                  <a:srgbClr val="FFFF00"/>
                </a:solidFill>
              </a:rPr>
              <a:t>Intentional Attention Shifts</a:t>
            </a:r>
          </a:p>
        </p:txBody>
      </p:sp>
      <p:sp>
        <p:nvSpPr>
          <p:cNvPr id="18" name="TextBox 17"/>
          <p:cNvSpPr txBox="1"/>
          <p:nvPr/>
        </p:nvSpPr>
        <p:spPr>
          <a:xfrm>
            <a:off x="2444361" y="5855895"/>
            <a:ext cx="2819105" cy="400110"/>
          </a:xfrm>
          <a:prstGeom prst="rect">
            <a:avLst/>
          </a:prstGeom>
          <a:noFill/>
        </p:spPr>
        <p:txBody>
          <a:bodyPr wrap="none" rtlCol="0">
            <a:spAutoFit/>
          </a:bodyPr>
          <a:lstStyle/>
          <a:p>
            <a:r>
              <a:rPr lang="en-US" sz="2000" b="1" dirty="0">
                <a:solidFill>
                  <a:srgbClr val="0070C0"/>
                </a:solidFill>
              </a:rPr>
              <a:t>Conditioned Motor Skills</a:t>
            </a:r>
          </a:p>
        </p:txBody>
      </p:sp>
      <p:sp>
        <p:nvSpPr>
          <p:cNvPr id="5" name="Oval 4"/>
          <p:cNvSpPr/>
          <p:nvPr/>
        </p:nvSpPr>
        <p:spPr>
          <a:xfrm>
            <a:off x="6030098" y="2545771"/>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400" b="1" dirty="0">
                <a:solidFill>
                  <a:prstClr val="white"/>
                </a:solidFill>
              </a:rPr>
              <a:t>Feeder</a:t>
            </a:r>
          </a:p>
        </p:txBody>
      </p:sp>
      <p:sp>
        <p:nvSpPr>
          <p:cNvPr id="26" name="Oval 25"/>
          <p:cNvSpPr/>
          <p:nvPr/>
        </p:nvSpPr>
        <p:spPr>
          <a:xfrm>
            <a:off x="108260" y="2577302"/>
            <a:ext cx="1540934" cy="1568029"/>
          </a:xfrm>
          <a:prstGeom prst="ellipse">
            <a:avLst/>
          </a:prstGeom>
          <a:solidFill>
            <a:srgbClr val="FF000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b="1" dirty="0">
                <a:solidFill>
                  <a:prstClr val="white"/>
                </a:solidFill>
              </a:rPr>
              <a:t>Enemy/</a:t>
            </a:r>
          </a:p>
          <a:p>
            <a:pPr algn="ctr"/>
            <a:r>
              <a:rPr lang="en-US" b="1" dirty="0">
                <a:solidFill>
                  <a:prstClr val="white"/>
                </a:solidFill>
              </a:rPr>
              <a:t>Receiver</a:t>
            </a:r>
          </a:p>
        </p:txBody>
      </p:sp>
      <p:sp>
        <p:nvSpPr>
          <p:cNvPr id="28" name="Oval 27"/>
          <p:cNvSpPr/>
          <p:nvPr/>
        </p:nvSpPr>
        <p:spPr>
          <a:xfrm>
            <a:off x="7220261" y="397668"/>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000" b="1" dirty="0">
                <a:solidFill>
                  <a:prstClr val="white"/>
                </a:solidFill>
              </a:rPr>
              <a:t>On-Site</a:t>
            </a:r>
          </a:p>
          <a:p>
            <a:pPr algn="ctr"/>
            <a:r>
              <a:rPr lang="en-US" sz="1400" b="1" dirty="0">
                <a:solidFill>
                  <a:prstClr val="white"/>
                </a:solidFill>
              </a:rPr>
              <a:t>Confederate</a:t>
            </a:r>
          </a:p>
        </p:txBody>
      </p:sp>
      <p:sp>
        <p:nvSpPr>
          <p:cNvPr id="29" name="Oval 28"/>
          <p:cNvSpPr/>
          <p:nvPr/>
        </p:nvSpPr>
        <p:spPr>
          <a:xfrm>
            <a:off x="7220261" y="4782803"/>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000" b="1" dirty="0">
                <a:solidFill>
                  <a:prstClr val="white"/>
                </a:solidFill>
              </a:rPr>
              <a:t>Off-Site</a:t>
            </a:r>
          </a:p>
          <a:p>
            <a:pPr algn="ctr"/>
            <a:r>
              <a:rPr lang="en-US" sz="1400" b="1" dirty="0">
                <a:solidFill>
                  <a:prstClr val="white"/>
                </a:solidFill>
              </a:rPr>
              <a:t>Confederate</a:t>
            </a:r>
          </a:p>
        </p:txBody>
      </p:sp>
      <p:sp>
        <p:nvSpPr>
          <p:cNvPr id="30" name="Left-Right Arrow 29"/>
          <p:cNvSpPr/>
          <p:nvPr/>
        </p:nvSpPr>
        <p:spPr>
          <a:xfrm rot="17952544">
            <a:off x="6687246" y="1779852"/>
            <a:ext cx="1479079" cy="808590"/>
          </a:xfrm>
          <a:prstGeom prst="leftRightArrow">
            <a:avLst/>
          </a:prstGeom>
          <a:solidFill>
            <a:srgbClr val="00B050"/>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Lensing</a:t>
            </a:r>
          </a:p>
        </p:txBody>
      </p:sp>
      <p:sp>
        <p:nvSpPr>
          <p:cNvPr id="31" name="Left-Right Arrow 30"/>
          <p:cNvSpPr/>
          <p:nvPr/>
        </p:nvSpPr>
        <p:spPr>
          <a:xfrm rot="3887022">
            <a:off x="6701046" y="4141408"/>
            <a:ext cx="1479079" cy="808590"/>
          </a:xfrm>
          <a:prstGeom prst="leftRightArrow">
            <a:avLst/>
          </a:prstGeom>
          <a:solidFill>
            <a:srgbClr val="00B050"/>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Lensing</a:t>
            </a:r>
          </a:p>
        </p:txBody>
      </p:sp>
      <p:sp>
        <p:nvSpPr>
          <p:cNvPr id="32" name="Left-Right Arrow 31"/>
          <p:cNvSpPr/>
          <p:nvPr/>
        </p:nvSpPr>
        <p:spPr>
          <a:xfrm>
            <a:off x="1448083" y="2945978"/>
            <a:ext cx="4830798" cy="808590"/>
          </a:xfrm>
          <a:prstGeom prst="leftRightArrow">
            <a:avLst/>
          </a:prstGeom>
          <a:gradFill flip="none" rotWithShape="1">
            <a:gsLst>
              <a:gs pos="51000">
                <a:srgbClr val="00B050"/>
              </a:gs>
              <a:gs pos="50000">
                <a:srgbClr val="FF0000"/>
              </a:gs>
              <a:gs pos="50000">
                <a:schemeClr val="accent1">
                  <a:tint val="44500"/>
                  <a:satMod val="160000"/>
                </a:schemeClr>
              </a:gs>
              <a:gs pos="49000">
                <a:srgbClr val="FF0000"/>
              </a:gs>
            </a:gsLst>
            <a:lin ang="0" scaled="1"/>
            <a:tileRect/>
          </a:gra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rPr>
              <a:t>Lensing/Illusion/Distraction</a:t>
            </a:r>
          </a:p>
        </p:txBody>
      </p:sp>
    </p:spTree>
    <p:extLst>
      <p:ext uri="{BB962C8B-B14F-4D97-AF65-F5344CB8AC3E}">
        <p14:creationId xmlns:p14="http://schemas.microsoft.com/office/powerpoint/2010/main" val="583621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ight Arrow 36"/>
          <p:cNvSpPr/>
          <p:nvPr/>
        </p:nvSpPr>
        <p:spPr>
          <a:xfrm rot="2219588">
            <a:off x="3840638" y="1748213"/>
            <a:ext cx="2550601" cy="73152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rot="1754719">
            <a:off x="7426883" y="3079998"/>
            <a:ext cx="740566" cy="379379"/>
            <a:chOff x="7504777" y="2624965"/>
            <a:chExt cx="740566" cy="379379"/>
          </a:xfrm>
        </p:grpSpPr>
        <p:sp>
          <p:nvSpPr>
            <p:cNvPr id="34" name="Rectangle 33">
              <a:extLst>
                <a:ext uri="{FF2B5EF4-FFF2-40B4-BE49-F238E27FC236}">
                  <a16:creationId xmlns:a16="http://schemas.microsoft.com/office/drawing/2014/main" id="{A26B27F8-59BB-EE44-97DE-9BF705B0F87A}"/>
                </a:ext>
              </a:extLst>
            </p:cNvPr>
            <p:cNvSpPr/>
            <p:nvPr/>
          </p:nvSpPr>
          <p:spPr>
            <a:xfrm rot="19867557">
              <a:off x="7504777" y="2887613"/>
              <a:ext cx="535022" cy="1167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FE0D44B6-79B3-F749-B71B-DF032EDD84B5}"/>
                </a:ext>
              </a:extLst>
            </p:cNvPr>
            <p:cNvSpPr/>
            <p:nvPr/>
          </p:nvSpPr>
          <p:spPr>
            <a:xfrm>
              <a:off x="7914602" y="2624965"/>
              <a:ext cx="330741" cy="321013"/>
            </a:xfrm>
            <a:prstGeom prst="ellipse">
              <a:avLst/>
            </a:prstGeom>
            <a:solidFill>
              <a:srgbClr val="FF0000"/>
            </a:solidFill>
            <a:ln>
              <a:noFill/>
            </a:ln>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7" name="Right Arrow 26"/>
          <p:cNvSpPr/>
          <p:nvPr/>
        </p:nvSpPr>
        <p:spPr>
          <a:xfrm rot="19327103">
            <a:off x="1297890" y="1697938"/>
            <a:ext cx="2511626" cy="73152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a:off x="2004907" y="256750"/>
            <a:ext cx="3596640" cy="6211146"/>
          </a:xfrm>
          <a:prstGeom prst="roundRect">
            <a:avLst/>
          </a:prstGeom>
          <a:solidFill>
            <a:srgbClr val="FFFF00"/>
          </a:solidFill>
          <a:ln w="508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1372333" y="4016917"/>
            <a:ext cx="4962931" cy="1647094"/>
            <a:chOff x="11005" y="4180114"/>
            <a:chExt cx="4962931" cy="1647094"/>
          </a:xfrm>
        </p:grpSpPr>
        <p:sp>
          <p:nvSpPr>
            <p:cNvPr id="24" name="Right Arrow 23"/>
            <p:cNvSpPr/>
            <p:nvPr/>
          </p:nvSpPr>
          <p:spPr>
            <a:xfrm rot="8601944">
              <a:off x="2662703" y="4324312"/>
              <a:ext cx="2311233" cy="7315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Arrow 24"/>
            <p:cNvSpPr/>
            <p:nvPr/>
          </p:nvSpPr>
          <p:spPr>
            <a:xfrm rot="12800286">
              <a:off x="11005" y="4180114"/>
              <a:ext cx="1677189" cy="73152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1300368" y="4257548"/>
              <a:ext cx="2241973" cy="1569660"/>
            </a:xfrm>
            <a:prstGeom prst="rect">
              <a:avLst/>
            </a:prstGeom>
            <a:solidFill>
              <a:srgbClr val="0070C0"/>
            </a:solidFill>
          </p:spPr>
          <p:txBody>
            <a:bodyPr wrap="square" rtlCol="0">
              <a:spAutoFit/>
            </a:bodyPr>
            <a:lstStyle/>
            <a:p>
              <a:pPr algn="ctr"/>
              <a:r>
                <a:rPr lang="en-US" sz="2400" b="1" i="1" u="sng" dirty="0">
                  <a:solidFill>
                    <a:schemeClr val="bg1"/>
                  </a:solidFill>
                </a:rPr>
                <a:t>Motor Set</a:t>
              </a:r>
            </a:p>
            <a:p>
              <a:pPr algn="ctr"/>
              <a:r>
                <a:rPr lang="en-US" b="1" dirty="0">
                  <a:solidFill>
                    <a:schemeClr val="bg1"/>
                  </a:solidFill>
                </a:rPr>
                <a:t>Movement</a:t>
              </a:r>
            </a:p>
            <a:p>
              <a:pPr algn="ctr"/>
              <a:r>
                <a:rPr lang="en-US" b="1" dirty="0">
                  <a:solidFill>
                    <a:schemeClr val="bg1"/>
                  </a:solidFill>
                </a:rPr>
                <a:t>Position</a:t>
              </a:r>
            </a:p>
            <a:p>
              <a:pPr algn="ctr"/>
              <a:r>
                <a:rPr lang="en-US" b="1" dirty="0">
                  <a:solidFill>
                    <a:prstClr val="white"/>
                  </a:solidFill>
                </a:rPr>
                <a:t>Tool Deployment</a:t>
              </a:r>
            </a:p>
            <a:p>
              <a:pPr algn="ctr"/>
              <a:r>
                <a:rPr lang="en-US" b="1" dirty="0">
                  <a:solidFill>
                    <a:schemeClr val="bg1"/>
                  </a:solidFill>
                </a:rPr>
                <a:t>Weapon Deployment</a:t>
              </a:r>
            </a:p>
          </p:txBody>
        </p:sp>
      </p:grpSp>
      <p:sp>
        <p:nvSpPr>
          <p:cNvPr id="16" name="Rounded Rectangle 15"/>
          <p:cNvSpPr/>
          <p:nvPr/>
        </p:nvSpPr>
        <p:spPr>
          <a:xfrm>
            <a:off x="2167467" y="3840480"/>
            <a:ext cx="3291840" cy="2510352"/>
          </a:xfrm>
          <a:prstGeom prst="roundRect">
            <a:avLst/>
          </a:prstGeom>
          <a:noFill/>
          <a:ln w="508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2444361" y="5855895"/>
            <a:ext cx="2819105" cy="400110"/>
          </a:xfrm>
          <a:prstGeom prst="rect">
            <a:avLst/>
          </a:prstGeom>
          <a:noFill/>
        </p:spPr>
        <p:txBody>
          <a:bodyPr wrap="none" rtlCol="0">
            <a:spAutoFit/>
          </a:bodyPr>
          <a:lstStyle/>
          <a:p>
            <a:r>
              <a:rPr lang="en-US" sz="2000" b="1" dirty="0">
                <a:solidFill>
                  <a:srgbClr val="0070C0"/>
                </a:solidFill>
              </a:rPr>
              <a:t>Conditioned Motor Skills</a:t>
            </a:r>
          </a:p>
        </p:txBody>
      </p:sp>
      <p:sp>
        <p:nvSpPr>
          <p:cNvPr id="5" name="Oval 4"/>
          <p:cNvSpPr/>
          <p:nvPr/>
        </p:nvSpPr>
        <p:spPr>
          <a:xfrm>
            <a:off x="6030098" y="2545771"/>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400" b="1" dirty="0">
                <a:solidFill>
                  <a:prstClr val="white"/>
                </a:solidFill>
              </a:rPr>
              <a:t>Feeder</a:t>
            </a:r>
          </a:p>
        </p:txBody>
      </p:sp>
      <p:sp>
        <p:nvSpPr>
          <p:cNvPr id="26" name="Oval 25"/>
          <p:cNvSpPr/>
          <p:nvPr/>
        </p:nvSpPr>
        <p:spPr>
          <a:xfrm>
            <a:off x="108260" y="2577302"/>
            <a:ext cx="1540934" cy="1568029"/>
          </a:xfrm>
          <a:prstGeom prst="ellipse">
            <a:avLst/>
          </a:prstGeom>
          <a:solidFill>
            <a:srgbClr val="FF000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b="1" dirty="0">
                <a:solidFill>
                  <a:prstClr val="white"/>
                </a:solidFill>
              </a:rPr>
              <a:t>Enemy/</a:t>
            </a:r>
          </a:p>
          <a:p>
            <a:pPr algn="ctr"/>
            <a:r>
              <a:rPr lang="en-US" b="1" dirty="0">
                <a:solidFill>
                  <a:prstClr val="white"/>
                </a:solidFill>
              </a:rPr>
              <a:t>Receiver</a:t>
            </a:r>
          </a:p>
        </p:txBody>
      </p:sp>
      <p:sp>
        <p:nvSpPr>
          <p:cNvPr id="28" name="Oval 27"/>
          <p:cNvSpPr/>
          <p:nvPr/>
        </p:nvSpPr>
        <p:spPr>
          <a:xfrm>
            <a:off x="7220261" y="397668"/>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000" b="1" dirty="0">
                <a:solidFill>
                  <a:prstClr val="white"/>
                </a:solidFill>
              </a:rPr>
              <a:t>On-Site</a:t>
            </a:r>
          </a:p>
          <a:p>
            <a:pPr algn="ctr"/>
            <a:r>
              <a:rPr lang="en-US" sz="1400" b="1" dirty="0">
                <a:solidFill>
                  <a:prstClr val="white"/>
                </a:solidFill>
              </a:rPr>
              <a:t>Confederate</a:t>
            </a:r>
          </a:p>
        </p:txBody>
      </p:sp>
      <p:sp>
        <p:nvSpPr>
          <p:cNvPr id="29" name="Oval 28"/>
          <p:cNvSpPr/>
          <p:nvPr/>
        </p:nvSpPr>
        <p:spPr>
          <a:xfrm>
            <a:off x="7220261" y="4782803"/>
            <a:ext cx="1540934" cy="1568029"/>
          </a:xfrm>
          <a:prstGeom prst="ellipse">
            <a:avLst/>
          </a:prstGeom>
          <a:solidFill>
            <a:srgbClr val="00B050"/>
          </a:solidFill>
          <a:ln>
            <a:noFill/>
          </a:ln>
          <a:effectLst/>
          <a:scene3d>
            <a:camera prst="orthographicFront"/>
            <a:lightRig rig="threePt" dir="t"/>
          </a:scene3d>
          <a:sp3d>
            <a:bevelT w="304800" h="304800"/>
            <a:bevelB w="304800" h="304800"/>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r>
              <a:rPr lang="en-US" sz="2000" b="1" dirty="0">
                <a:solidFill>
                  <a:prstClr val="white"/>
                </a:solidFill>
              </a:rPr>
              <a:t>Off-Site</a:t>
            </a:r>
          </a:p>
          <a:p>
            <a:pPr algn="ctr"/>
            <a:r>
              <a:rPr lang="en-US" sz="1400" b="1" dirty="0">
                <a:solidFill>
                  <a:prstClr val="white"/>
                </a:solidFill>
              </a:rPr>
              <a:t>Confederate</a:t>
            </a:r>
          </a:p>
        </p:txBody>
      </p:sp>
      <p:sp>
        <p:nvSpPr>
          <p:cNvPr id="30" name="Left-Right Arrow 29"/>
          <p:cNvSpPr/>
          <p:nvPr/>
        </p:nvSpPr>
        <p:spPr>
          <a:xfrm rot="17952544">
            <a:off x="6687246" y="1779852"/>
            <a:ext cx="1479079" cy="808590"/>
          </a:xfrm>
          <a:prstGeom prst="leftRightArrow">
            <a:avLst/>
          </a:prstGeom>
          <a:solidFill>
            <a:srgbClr val="00B050"/>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Lensing</a:t>
            </a:r>
          </a:p>
        </p:txBody>
      </p:sp>
      <p:sp>
        <p:nvSpPr>
          <p:cNvPr id="31" name="Left-Right Arrow 30"/>
          <p:cNvSpPr/>
          <p:nvPr/>
        </p:nvSpPr>
        <p:spPr>
          <a:xfrm rot="3887022">
            <a:off x="6701046" y="4141408"/>
            <a:ext cx="1479079" cy="808590"/>
          </a:xfrm>
          <a:prstGeom prst="leftRightArrow">
            <a:avLst/>
          </a:prstGeom>
          <a:solidFill>
            <a:srgbClr val="00B050"/>
          </a:soli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Lensing</a:t>
            </a:r>
          </a:p>
        </p:txBody>
      </p:sp>
      <p:sp>
        <p:nvSpPr>
          <p:cNvPr id="32" name="Left-Right Arrow 31"/>
          <p:cNvSpPr/>
          <p:nvPr/>
        </p:nvSpPr>
        <p:spPr>
          <a:xfrm>
            <a:off x="1448083" y="2945978"/>
            <a:ext cx="4830798" cy="808590"/>
          </a:xfrm>
          <a:prstGeom prst="leftRightArrow">
            <a:avLst/>
          </a:prstGeom>
          <a:gradFill flip="none" rotWithShape="1">
            <a:gsLst>
              <a:gs pos="51000">
                <a:srgbClr val="00B050"/>
              </a:gs>
              <a:gs pos="50000">
                <a:srgbClr val="FF0000"/>
              </a:gs>
              <a:gs pos="50000">
                <a:schemeClr val="accent1">
                  <a:tint val="44500"/>
                  <a:satMod val="160000"/>
                </a:schemeClr>
              </a:gs>
              <a:gs pos="49000">
                <a:srgbClr val="FF0000"/>
              </a:gs>
            </a:gsLst>
            <a:lin ang="0" scaled="1"/>
            <a:tileRect/>
          </a:gradFill>
          <a:ln>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rPr>
              <a:t>Lensing/Illusion/Distraction</a:t>
            </a:r>
          </a:p>
        </p:txBody>
      </p:sp>
      <p:grpSp>
        <p:nvGrpSpPr>
          <p:cNvPr id="19" name="Group 18"/>
          <p:cNvGrpSpPr/>
          <p:nvPr/>
        </p:nvGrpSpPr>
        <p:grpSpPr>
          <a:xfrm>
            <a:off x="2079413" y="1003901"/>
            <a:ext cx="3522134" cy="2123658"/>
            <a:chOff x="666115" y="878752"/>
            <a:chExt cx="4316963" cy="2123658"/>
          </a:xfrm>
        </p:grpSpPr>
        <p:sp>
          <p:nvSpPr>
            <p:cNvPr id="21" name="Right Arrow 20"/>
            <p:cNvSpPr/>
            <p:nvPr/>
          </p:nvSpPr>
          <p:spPr>
            <a:xfrm rot="2219588">
              <a:off x="2484551" y="1549648"/>
              <a:ext cx="2498527" cy="73152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66115" y="878752"/>
              <a:ext cx="4316963" cy="2123658"/>
            </a:xfrm>
            <a:prstGeom prst="rect">
              <a:avLst/>
            </a:prstGeom>
            <a:solidFill>
              <a:srgbClr val="FFFF00"/>
            </a:solidFill>
          </p:spPr>
          <p:txBody>
            <a:bodyPr wrap="square" rtlCol="0">
              <a:spAutoFit/>
            </a:bodyPr>
            <a:lstStyle/>
            <a:p>
              <a:pPr algn="ctr"/>
              <a:r>
                <a:rPr lang="en-US" sz="2400" b="1" i="1" u="sng" dirty="0"/>
                <a:t>Perceptual Set</a:t>
              </a:r>
            </a:p>
            <a:p>
              <a:pPr algn="ctr"/>
              <a:r>
                <a:rPr lang="en-US" b="1" dirty="0"/>
                <a:t>Visual (NODs/IR targeting)</a:t>
              </a:r>
            </a:p>
            <a:p>
              <a:pPr algn="ctr"/>
              <a:r>
                <a:rPr lang="en-US" b="1" dirty="0"/>
                <a:t>Visual Attention (eye tracking/cueing/heads-up)</a:t>
              </a:r>
            </a:p>
            <a:p>
              <a:pPr algn="ctr"/>
              <a:r>
                <a:rPr lang="en-US" b="1" dirty="0"/>
                <a:t>Auditory (Com Sets/cueing)</a:t>
              </a:r>
            </a:p>
            <a:p>
              <a:pPr algn="ctr"/>
              <a:r>
                <a:rPr lang="en-US" b="1" dirty="0"/>
                <a:t>Vestibular (GVS)</a:t>
              </a:r>
            </a:p>
            <a:p>
              <a:pPr algn="ctr"/>
              <a:r>
                <a:rPr lang="en-US" b="1" dirty="0"/>
                <a:t>Proprioceptive (Haptic)</a:t>
              </a:r>
            </a:p>
          </p:txBody>
        </p:sp>
      </p:grpSp>
      <p:sp>
        <p:nvSpPr>
          <p:cNvPr id="2" name="TextBox 1"/>
          <p:cNvSpPr txBox="1"/>
          <p:nvPr/>
        </p:nvSpPr>
        <p:spPr>
          <a:xfrm>
            <a:off x="2710010" y="552239"/>
            <a:ext cx="2287806" cy="584775"/>
          </a:xfrm>
          <a:prstGeom prst="rect">
            <a:avLst/>
          </a:prstGeom>
          <a:noFill/>
        </p:spPr>
        <p:txBody>
          <a:bodyPr wrap="none" rtlCol="0">
            <a:spAutoFit/>
          </a:bodyPr>
          <a:lstStyle/>
          <a:p>
            <a:r>
              <a:rPr lang="en-US" sz="3200" dirty="0">
                <a:latin typeface="Stencil" panose="040409050D0802020404" pitchFamily="82" charset="0"/>
              </a:rPr>
              <a:t>ENHANCED</a:t>
            </a:r>
          </a:p>
        </p:txBody>
      </p:sp>
      <p:cxnSp>
        <p:nvCxnSpPr>
          <p:cNvPr id="4" name="Straight Connector 3"/>
          <p:cNvCxnSpPr/>
          <p:nvPr/>
        </p:nvCxnSpPr>
        <p:spPr>
          <a:xfrm>
            <a:off x="2004907" y="1033860"/>
            <a:ext cx="37456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40560" y="611871"/>
            <a:ext cx="37456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92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08343" y="657014"/>
            <a:ext cx="4050454" cy="5753946"/>
            <a:chOff x="4708343" y="657014"/>
            <a:chExt cx="4050454" cy="5753946"/>
          </a:xfrm>
        </p:grpSpPr>
        <p:sp>
          <p:nvSpPr>
            <p:cNvPr id="6" name="Rounded Rectangle 5"/>
            <p:cNvSpPr/>
            <p:nvPr/>
          </p:nvSpPr>
          <p:spPr>
            <a:xfrm>
              <a:off x="4708343" y="680721"/>
              <a:ext cx="4050454" cy="5730239"/>
            </a:xfrm>
            <a:prstGeom prst="roundRect">
              <a:avLst/>
            </a:prstGeom>
            <a:solidFill>
              <a:srgbClr val="00763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95754" y="657014"/>
              <a:ext cx="3475631" cy="1508105"/>
            </a:xfrm>
            <a:prstGeom prst="rect">
              <a:avLst/>
            </a:prstGeom>
            <a:noFill/>
          </p:spPr>
          <p:txBody>
            <a:bodyPr wrap="none" rtlCol="0">
              <a:spAutoFit/>
            </a:bodyPr>
            <a:lstStyle/>
            <a:p>
              <a:pPr algn="ctr"/>
              <a:r>
                <a:rPr lang="en-US" sz="6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Medical</a:t>
              </a:r>
            </a:p>
            <a:p>
              <a:pPr algn="ctr"/>
              <a:r>
                <a:rPr lang="en-U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(non-oppositional)</a:t>
              </a:r>
            </a:p>
          </p:txBody>
        </p:sp>
        <p:sp>
          <p:nvSpPr>
            <p:cNvPr id="9" name="Rectangle 8"/>
            <p:cNvSpPr/>
            <p:nvPr/>
          </p:nvSpPr>
          <p:spPr>
            <a:xfrm>
              <a:off x="5138905" y="2885775"/>
              <a:ext cx="3332480" cy="2246769"/>
            </a:xfrm>
            <a:prstGeom prst="rect">
              <a:avLst/>
            </a:prstGeom>
          </p:spPr>
          <p:txBody>
            <a:bodyPr wrap="square">
              <a:spAutoFit/>
            </a:bodyPr>
            <a:lstStyle/>
            <a:p>
              <a:r>
                <a:rPr lang="en-US" sz="2800" b="1" dirty="0">
                  <a:solidFill>
                    <a:prstClr val="white"/>
                  </a:solidFill>
                </a:rPr>
                <a:t>You’re minding your own business until something bad happens (you start as the </a:t>
              </a:r>
              <a:r>
                <a:rPr lang="en-US" sz="2800" b="1" i="1" u="sng" dirty="0">
                  <a:solidFill>
                    <a:prstClr val="white"/>
                  </a:solidFill>
                </a:rPr>
                <a:t>Receiver</a:t>
              </a:r>
              <a:r>
                <a:rPr lang="en-US" sz="2800" b="1" dirty="0">
                  <a:solidFill>
                    <a:prstClr val="white"/>
                  </a:solidFill>
                </a:rPr>
                <a:t>).</a:t>
              </a:r>
            </a:p>
          </p:txBody>
        </p:sp>
      </p:grpSp>
      <p:grpSp>
        <p:nvGrpSpPr>
          <p:cNvPr id="12" name="Group 11"/>
          <p:cNvGrpSpPr/>
          <p:nvPr/>
        </p:nvGrpSpPr>
        <p:grpSpPr>
          <a:xfrm>
            <a:off x="372971" y="657014"/>
            <a:ext cx="4050454" cy="5753946"/>
            <a:chOff x="372971" y="657014"/>
            <a:chExt cx="4050454" cy="5753946"/>
          </a:xfrm>
        </p:grpSpPr>
        <p:sp>
          <p:nvSpPr>
            <p:cNvPr id="5" name="Rounded Rectangle 4"/>
            <p:cNvSpPr/>
            <p:nvPr/>
          </p:nvSpPr>
          <p:spPr>
            <a:xfrm>
              <a:off x="372971" y="680721"/>
              <a:ext cx="4050454" cy="5730239"/>
            </a:xfrm>
            <a:prstGeom prst="roundRect">
              <a:avLst/>
            </a:prstGeom>
            <a:solidFill>
              <a:srgbClr val="E13C38"/>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110827" y="657014"/>
              <a:ext cx="2668694" cy="2492990"/>
            </a:xfrm>
            <a:prstGeom prst="rect">
              <a:avLst/>
            </a:prstGeom>
            <a:noFill/>
          </p:spPr>
          <p:txBody>
            <a:bodyPr wrap="square" rtlCol="0">
              <a:spAutoFit/>
            </a:bodyPr>
            <a:lstStyle/>
            <a:p>
              <a:r>
                <a:rPr lang="en-US" sz="6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Tactical</a:t>
              </a:r>
            </a:p>
            <a:p>
              <a:r>
                <a:rPr lang="en-U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(oppositional)</a:t>
              </a:r>
            </a:p>
            <a:p>
              <a:endParaRPr lang="en-U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US" sz="3200" b="1" dirty="0">
                <a:solidFill>
                  <a:schemeClr val="bg1"/>
                </a:solidFill>
              </a:endParaRPr>
            </a:p>
          </p:txBody>
        </p:sp>
        <p:sp>
          <p:nvSpPr>
            <p:cNvPr id="10" name="Rectangle 9"/>
            <p:cNvSpPr/>
            <p:nvPr/>
          </p:nvSpPr>
          <p:spPr>
            <a:xfrm>
              <a:off x="731958" y="2778055"/>
              <a:ext cx="3332480" cy="523220"/>
            </a:xfrm>
            <a:prstGeom prst="rect">
              <a:avLst/>
            </a:prstGeom>
          </p:spPr>
          <p:txBody>
            <a:bodyPr wrap="square">
              <a:spAutoFit/>
            </a:bodyPr>
            <a:lstStyle/>
            <a:p>
              <a:endParaRPr lang="en-US" sz="2800" b="1" dirty="0">
                <a:solidFill>
                  <a:prstClr val="white"/>
                </a:solidFill>
              </a:endParaRPr>
            </a:p>
          </p:txBody>
        </p:sp>
        <p:sp>
          <p:nvSpPr>
            <p:cNvPr id="11" name="Rectangle 10"/>
            <p:cNvSpPr/>
            <p:nvPr/>
          </p:nvSpPr>
          <p:spPr>
            <a:xfrm>
              <a:off x="778934" y="2885775"/>
              <a:ext cx="3332480" cy="2677656"/>
            </a:xfrm>
            <a:prstGeom prst="rect">
              <a:avLst/>
            </a:prstGeom>
          </p:spPr>
          <p:txBody>
            <a:bodyPr wrap="square">
              <a:spAutoFit/>
            </a:bodyPr>
            <a:lstStyle/>
            <a:p>
              <a:r>
                <a:rPr lang="en-US" sz="2800" b="1" dirty="0">
                  <a:solidFill>
                    <a:prstClr val="white"/>
                  </a:solidFill>
                </a:rPr>
                <a:t>You plan to make something bad happen, then force the targets to respond (you start as the </a:t>
              </a:r>
              <a:r>
                <a:rPr lang="en-US" sz="2800" b="1" i="1" u="sng" dirty="0">
                  <a:solidFill>
                    <a:prstClr val="white"/>
                  </a:solidFill>
                </a:rPr>
                <a:t>Feeder</a:t>
              </a:r>
              <a:r>
                <a:rPr lang="en-US" sz="2800" b="1" dirty="0">
                  <a:solidFill>
                    <a:prstClr val="white"/>
                  </a:solidFill>
                </a:rPr>
                <a:t>). </a:t>
              </a:r>
            </a:p>
          </p:txBody>
        </p:sp>
      </p:grpSp>
      <p:sp>
        <p:nvSpPr>
          <p:cNvPr id="7" name="Right Arrow 6"/>
          <p:cNvSpPr/>
          <p:nvPr/>
        </p:nvSpPr>
        <p:spPr>
          <a:xfrm>
            <a:off x="3813827" y="3271520"/>
            <a:ext cx="1394430" cy="1259840"/>
          </a:xfrm>
          <a:prstGeom prst="rightArrow">
            <a:avLst/>
          </a:prstGeom>
          <a:solidFill>
            <a:srgbClr val="FFFF00"/>
          </a:solidFill>
          <a:ln>
            <a:noFill/>
          </a:ln>
          <a:effectLst>
            <a:outerShdw blurRad="76200" dist="635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13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1865" y="126531"/>
            <a:ext cx="7118039" cy="1323439"/>
          </a:xfrm>
          <a:prstGeom prst="rect">
            <a:avLst/>
          </a:prstGeom>
          <a:noFill/>
        </p:spPr>
        <p:txBody>
          <a:bodyPr wrap="none" rtlCol="0">
            <a:spAutoFit/>
          </a:bodyPr>
          <a:lstStyle/>
          <a:p>
            <a:r>
              <a:rPr lang="en-US" sz="4000" b="1" dirty="0">
                <a:solidFill>
                  <a:srgbClr val="00B0F0"/>
                </a:solidFill>
              </a:rPr>
              <a:t>How does this apply to medicine</a:t>
            </a:r>
          </a:p>
          <a:p>
            <a:pPr algn="ctr"/>
            <a:r>
              <a:rPr lang="en-US" sz="4000" b="1" dirty="0">
                <a:solidFill>
                  <a:srgbClr val="00B0F0"/>
                </a:solidFill>
              </a:rPr>
              <a:t>or to medical simulation?</a:t>
            </a:r>
          </a:p>
        </p:txBody>
      </p:sp>
      <p:sp>
        <p:nvSpPr>
          <p:cNvPr id="5" name="TextBox 4"/>
          <p:cNvSpPr txBox="1"/>
          <p:nvPr/>
        </p:nvSpPr>
        <p:spPr>
          <a:xfrm>
            <a:off x="318343" y="1449970"/>
            <a:ext cx="8405707" cy="5078313"/>
          </a:xfrm>
          <a:prstGeom prst="rect">
            <a:avLst/>
          </a:prstGeom>
          <a:noFill/>
        </p:spPr>
        <p:txBody>
          <a:bodyPr wrap="square" rtlCol="0">
            <a:spAutoFit/>
          </a:bodyPr>
          <a:lstStyle/>
          <a:p>
            <a:endParaRPr lang="en-US" b="1" dirty="0">
              <a:solidFill>
                <a:schemeClr val="bg1"/>
              </a:solidFill>
            </a:endParaRPr>
          </a:p>
          <a:p>
            <a:pPr marL="457200" indent="-457200">
              <a:buFont typeface="+mj-lt"/>
              <a:buAutoNum type="arabicPeriod"/>
            </a:pPr>
            <a:r>
              <a:rPr lang="en-US" b="1" dirty="0">
                <a:solidFill>
                  <a:schemeClr val="bg1"/>
                </a:solidFill>
              </a:rPr>
              <a:t>Validation for a repertoire of useful and rehearsed diagnostic scripts and corresponding interventions (nothing especially new here except the advice to keep it small and to keep it simple).</a:t>
            </a:r>
          </a:p>
          <a:p>
            <a:pPr marL="457200" indent="-457200">
              <a:buFont typeface="+mj-lt"/>
              <a:buAutoNum type="arabicPeriod"/>
            </a:pPr>
            <a:endParaRPr lang="en-US" b="1" dirty="0">
              <a:solidFill>
                <a:schemeClr val="bg1"/>
              </a:solidFill>
            </a:endParaRPr>
          </a:p>
          <a:p>
            <a:pPr marL="457200" indent="-457200">
              <a:buFont typeface="+mj-lt"/>
              <a:buAutoNum type="arabicPeriod"/>
            </a:pPr>
            <a:r>
              <a:rPr lang="en-US" b="1" dirty="0">
                <a:solidFill>
                  <a:schemeClr val="bg1"/>
                </a:solidFill>
              </a:rPr>
              <a:t>Endorsement of a deliberately rehearsed ability to shift from external to internal attention networks (verbal override).</a:t>
            </a:r>
          </a:p>
          <a:p>
            <a:pPr marL="457200" indent="-457200">
              <a:buFont typeface="+mj-lt"/>
              <a:buAutoNum type="arabicPeriod"/>
            </a:pPr>
            <a:endParaRPr lang="en-US" b="1" dirty="0">
              <a:solidFill>
                <a:schemeClr val="bg1"/>
              </a:solidFill>
            </a:endParaRPr>
          </a:p>
          <a:p>
            <a:pPr marL="457200" indent="-457200">
              <a:buFont typeface="+mj-lt"/>
              <a:buAutoNum type="arabicPeriod"/>
            </a:pPr>
            <a:r>
              <a:rPr lang="en-US" b="1" dirty="0">
                <a:solidFill>
                  <a:schemeClr val="bg1"/>
                </a:solidFill>
              </a:rPr>
              <a:t>A motor component to a response is a two-edged sword: it can lock a participant into a perseveration mode, or it can help to avoid attentional hijacking by the external attention network. Verbal override favors the latter over the former and preserves intention.</a:t>
            </a:r>
          </a:p>
          <a:p>
            <a:pPr marL="457200" indent="-457200">
              <a:buFont typeface="+mj-lt"/>
              <a:buAutoNum type="arabicPeriod"/>
            </a:pPr>
            <a:endParaRPr lang="en-US" b="1" dirty="0">
              <a:solidFill>
                <a:schemeClr val="bg1"/>
              </a:solidFill>
            </a:endParaRPr>
          </a:p>
          <a:p>
            <a:pPr marL="457200" indent="-457200">
              <a:buFont typeface="+mj-lt"/>
              <a:buAutoNum type="arabicPeriod"/>
            </a:pPr>
            <a:r>
              <a:rPr lang="en-US" b="1" dirty="0">
                <a:solidFill>
                  <a:schemeClr val="bg1"/>
                </a:solidFill>
              </a:rPr>
              <a:t>Perceptual enhancement devices may, ironically, </a:t>
            </a:r>
            <a:r>
              <a:rPr lang="en-US" b="1" i="1" dirty="0">
                <a:solidFill>
                  <a:schemeClr val="bg1"/>
                </a:solidFill>
              </a:rPr>
              <a:t>decrease</a:t>
            </a:r>
            <a:r>
              <a:rPr lang="en-US" b="1" dirty="0">
                <a:solidFill>
                  <a:schemeClr val="bg1"/>
                </a:solidFill>
              </a:rPr>
              <a:t> distraction and maintain top-down intentional control of attention.</a:t>
            </a:r>
          </a:p>
          <a:p>
            <a:pPr marL="457200" indent="-457200">
              <a:buFont typeface="+mj-lt"/>
              <a:buAutoNum type="arabicPeriod"/>
            </a:pPr>
            <a:endParaRPr lang="en-US" b="1" dirty="0">
              <a:solidFill>
                <a:schemeClr val="bg1"/>
              </a:solidFill>
            </a:endParaRPr>
          </a:p>
          <a:p>
            <a:pPr marL="457200" indent="-457200">
              <a:buFont typeface="+mj-lt"/>
              <a:buAutoNum type="arabicPeriod"/>
            </a:pPr>
            <a:r>
              <a:rPr lang="en-US" b="1" dirty="0">
                <a:solidFill>
                  <a:schemeClr val="bg1"/>
                </a:solidFill>
              </a:rPr>
              <a:t>All this may help to prevent an emergency from becoming a crisis.</a:t>
            </a:r>
          </a:p>
          <a:p>
            <a:endParaRPr lang="en-US" b="1" dirty="0">
              <a:solidFill>
                <a:schemeClr val="bg1"/>
              </a:solidFill>
            </a:endParaRPr>
          </a:p>
        </p:txBody>
      </p:sp>
    </p:spTree>
    <p:extLst>
      <p:ext uri="{BB962C8B-B14F-4D97-AF65-F5344CB8AC3E}">
        <p14:creationId xmlns:p14="http://schemas.microsoft.com/office/powerpoint/2010/main" val="41338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013" y="223520"/>
            <a:ext cx="3267113" cy="523220"/>
          </a:xfrm>
          <a:prstGeom prst="rect">
            <a:avLst/>
          </a:prstGeom>
          <a:noFill/>
        </p:spPr>
        <p:txBody>
          <a:bodyPr wrap="none" rtlCol="0">
            <a:spAutoFit/>
          </a:bodyPr>
          <a:lstStyle/>
          <a:p>
            <a:r>
              <a:rPr lang="en-US" sz="2800" b="1" dirty="0">
                <a:solidFill>
                  <a:srgbClr val="00B0F0"/>
                </a:solidFill>
              </a:rPr>
              <a:t>Selected References:</a:t>
            </a:r>
          </a:p>
        </p:txBody>
      </p:sp>
      <p:sp>
        <p:nvSpPr>
          <p:cNvPr id="5" name="Rectangle 4"/>
          <p:cNvSpPr/>
          <p:nvPr/>
        </p:nvSpPr>
        <p:spPr>
          <a:xfrm>
            <a:off x="149010" y="1135605"/>
            <a:ext cx="8757919" cy="5447645"/>
          </a:xfrm>
          <a:prstGeom prst="rect">
            <a:avLst/>
          </a:prstGeom>
        </p:spPr>
        <p:txBody>
          <a:bodyPr wrap="square">
            <a:spAutoFit/>
          </a:bodyPr>
          <a:lstStyle/>
          <a:p>
            <a:pPr lvl="0"/>
            <a:r>
              <a:rPr lang="en-US" sz="1200" b="1" dirty="0" err="1">
                <a:solidFill>
                  <a:schemeClr val="bg1"/>
                </a:solidFill>
              </a:rPr>
              <a:t>Corbetta</a:t>
            </a:r>
            <a:r>
              <a:rPr lang="en-US" sz="1200" b="1" dirty="0">
                <a:solidFill>
                  <a:schemeClr val="bg1"/>
                </a:solidFill>
              </a:rPr>
              <a:t> M and Shulman GL, Control of goal-directed and stimulus-driven attention in the brain</a:t>
            </a:r>
            <a:r>
              <a:rPr lang="en-US" sz="1200" b="1" i="1" dirty="0">
                <a:solidFill>
                  <a:schemeClr val="bg1"/>
                </a:solidFill>
              </a:rPr>
              <a:t>. Nature Reviews / Neuroscience</a:t>
            </a:r>
            <a:r>
              <a:rPr lang="en-US" sz="1200" b="1" dirty="0">
                <a:solidFill>
                  <a:schemeClr val="bg1"/>
                </a:solidFill>
              </a:rPr>
              <a:t> (3) 201-215, 2002.</a:t>
            </a:r>
          </a:p>
          <a:p>
            <a:pPr lvl="0"/>
            <a:endParaRPr lang="en-US" sz="1200" b="1" dirty="0">
              <a:solidFill>
                <a:schemeClr val="bg1"/>
              </a:solidFill>
            </a:endParaRPr>
          </a:p>
          <a:p>
            <a:pPr lvl="0"/>
            <a:r>
              <a:rPr lang="en-US" sz="1200" b="1" dirty="0">
                <a:solidFill>
                  <a:schemeClr val="bg1"/>
                </a:solidFill>
              </a:rPr>
              <a:t>Kubit B, and Jack AI, Rethinking the role of the </a:t>
            </a:r>
            <a:r>
              <a:rPr lang="en-US" sz="1200" b="1" dirty="0" err="1">
                <a:solidFill>
                  <a:schemeClr val="bg1"/>
                </a:solidFill>
              </a:rPr>
              <a:t>rTPJ</a:t>
            </a:r>
            <a:r>
              <a:rPr lang="en-US" sz="1200" b="1" dirty="0">
                <a:solidFill>
                  <a:schemeClr val="bg1"/>
                </a:solidFill>
              </a:rPr>
              <a:t> in attention and social cognition in light of the opposing domains hypothesis. </a:t>
            </a:r>
            <a:r>
              <a:rPr lang="en-US" sz="1200" b="1" i="1" dirty="0">
                <a:solidFill>
                  <a:schemeClr val="bg1"/>
                </a:solidFill>
              </a:rPr>
              <a:t>Frontiers in Human Neuroscience</a:t>
            </a:r>
            <a:r>
              <a:rPr lang="en-US" sz="1200" b="1" dirty="0">
                <a:solidFill>
                  <a:schemeClr val="bg1"/>
                </a:solidFill>
              </a:rPr>
              <a:t> (7) 1-18, 2013.</a:t>
            </a:r>
          </a:p>
          <a:p>
            <a:pPr lvl="0"/>
            <a:endParaRPr lang="en-US" sz="1200" b="1" dirty="0">
              <a:solidFill>
                <a:schemeClr val="bg1"/>
              </a:solidFill>
            </a:endParaRPr>
          </a:p>
          <a:p>
            <a:pPr lvl="0"/>
            <a:r>
              <a:rPr lang="en-US" sz="1200" b="1" dirty="0" err="1">
                <a:solidFill>
                  <a:schemeClr val="bg1"/>
                </a:solidFill>
              </a:rPr>
              <a:t>Schuwerk</a:t>
            </a:r>
            <a:r>
              <a:rPr lang="en-US" sz="1200" b="1" dirty="0">
                <a:solidFill>
                  <a:schemeClr val="bg1"/>
                </a:solidFill>
              </a:rPr>
              <a:t> T </a:t>
            </a:r>
            <a:r>
              <a:rPr lang="en-US" sz="1200" b="1" i="1" dirty="0">
                <a:solidFill>
                  <a:schemeClr val="bg1"/>
                </a:solidFill>
              </a:rPr>
              <a:t>et al</a:t>
            </a:r>
            <a:r>
              <a:rPr lang="en-US" sz="1200" b="1" dirty="0">
                <a:solidFill>
                  <a:schemeClr val="bg1"/>
                </a:solidFill>
              </a:rPr>
              <a:t>. The </a:t>
            </a:r>
            <a:r>
              <a:rPr lang="en-US" sz="1200" b="1" dirty="0" err="1">
                <a:solidFill>
                  <a:schemeClr val="bg1"/>
                </a:solidFill>
              </a:rPr>
              <a:t>rTPJ’s</a:t>
            </a:r>
            <a:r>
              <a:rPr lang="en-US" sz="1200" b="1" dirty="0">
                <a:solidFill>
                  <a:schemeClr val="bg1"/>
                </a:solidFill>
              </a:rPr>
              <a:t> overarching cognitive function in networks for attention and theory of mind. </a:t>
            </a:r>
            <a:r>
              <a:rPr lang="en-US" sz="1200" b="1" i="1" dirty="0">
                <a:solidFill>
                  <a:schemeClr val="bg1"/>
                </a:solidFill>
              </a:rPr>
              <a:t>Social Cognitive and Affective Neuroscience</a:t>
            </a:r>
            <a:r>
              <a:rPr lang="en-US" sz="1200" b="1" dirty="0">
                <a:solidFill>
                  <a:schemeClr val="bg1"/>
                </a:solidFill>
              </a:rPr>
              <a:t> (12) 157-168, 2017.</a:t>
            </a:r>
          </a:p>
          <a:p>
            <a:pPr lvl="0"/>
            <a:endParaRPr lang="en-US" sz="1200" dirty="0">
              <a:solidFill>
                <a:schemeClr val="bg1"/>
              </a:solidFill>
            </a:endParaRPr>
          </a:p>
          <a:p>
            <a:r>
              <a:rPr lang="en-US" sz="1200" b="1" dirty="0" err="1">
                <a:solidFill>
                  <a:schemeClr val="bg1"/>
                </a:solidFill>
              </a:rPr>
              <a:t>Eckhoff</a:t>
            </a:r>
            <a:r>
              <a:rPr lang="en-US" sz="1200" b="1" dirty="0">
                <a:solidFill>
                  <a:schemeClr val="bg1"/>
                </a:solidFill>
              </a:rPr>
              <a:t> P et al., Optimality and robustness of a biophysical decision-making model under norepinephrine modulation. </a:t>
            </a:r>
            <a:r>
              <a:rPr lang="en-US" sz="1200" b="1" i="1" dirty="0">
                <a:solidFill>
                  <a:schemeClr val="bg1"/>
                </a:solidFill>
              </a:rPr>
              <a:t>J </a:t>
            </a:r>
            <a:r>
              <a:rPr lang="en-US" sz="1200" b="1" i="1" dirty="0" err="1">
                <a:solidFill>
                  <a:schemeClr val="bg1"/>
                </a:solidFill>
              </a:rPr>
              <a:t>Neurosci</a:t>
            </a:r>
            <a:r>
              <a:rPr lang="en-US" sz="1200" b="1" dirty="0">
                <a:solidFill>
                  <a:schemeClr val="bg1"/>
                </a:solidFill>
              </a:rPr>
              <a:t> (29) 4301-4311, 2009.</a:t>
            </a:r>
            <a:endParaRPr lang="en-US" sz="1200" dirty="0">
              <a:solidFill>
                <a:schemeClr val="bg1"/>
              </a:solidFill>
            </a:endParaRPr>
          </a:p>
          <a:p>
            <a:endParaRPr lang="en-US" sz="1200" dirty="0">
              <a:solidFill>
                <a:schemeClr val="bg1"/>
              </a:solidFill>
            </a:endParaRPr>
          </a:p>
          <a:p>
            <a:pPr lvl="0"/>
            <a:r>
              <a:rPr lang="en-US" sz="1200" b="1" dirty="0" err="1">
                <a:solidFill>
                  <a:schemeClr val="bg1"/>
                </a:solidFill>
              </a:rPr>
              <a:t>Corbetta</a:t>
            </a:r>
            <a:r>
              <a:rPr lang="en-US" sz="1200" b="1" dirty="0">
                <a:solidFill>
                  <a:schemeClr val="bg1"/>
                </a:solidFill>
              </a:rPr>
              <a:t> M, Patel G, Shulman GL, The reorienting system of the human brain: from environment to theory of mind. </a:t>
            </a:r>
            <a:r>
              <a:rPr lang="en-US" sz="1200" b="1" i="1" dirty="0">
                <a:solidFill>
                  <a:schemeClr val="bg1"/>
                </a:solidFill>
              </a:rPr>
              <a:t>Neuron</a:t>
            </a:r>
            <a:r>
              <a:rPr lang="en-US" sz="1200" b="1" dirty="0">
                <a:solidFill>
                  <a:schemeClr val="bg1"/>
                </a:solidFill>
              </a:rPr>
              <a:t> (58) 306-324, 2008.</a:t>
            </a:r>
            <a:endParaRPr lang="en-US" sz="1200" dirty="0">
              <a:solidFill>
                <a:schemeClr val="bg1"/>
              </a:solidFill>
            </a:endParaRPr>
          </a:p>
          <a:p>
            <a:endParaRPr lang="en-US" sz="1200" dirty="0">
              <a:solidFill>
                <a:schemeClr val="bg1"/>
              </a:solidFill>
            </a:endParaRPr>
          </a:p>
          <a:p>
            <a:r>
              <a:rPr lang="en-US" sz="1200" b="1" dirty="0">
                <a:solidFill>
                  <a:schemeClr val="bg1"/>
                </a:solidFill>
              </a:rPr>
              <a:t>Sara SJ, The locus </a:t>
            </a:r>
            <a:r>
              <a:rPr lang="en-US" sz="1200" b="1" dirty="0" err="1">
                <a:solidFill>
                  <a:schemeClr val="bg1"/>
                </a:solidFill>
              </a:rPr>
              <a:t>coeruleus</a:t>
            </a:r>
            <a:r>
              <a:rPr lang="en-US" sz="1200" b="1" dirty="0">
                <a:solidFill>
                  <a:schemeClr val="bg1"/>
                </a:solidFill>
              </a:rPr>
              <a:t> and noradrenergic modulation of cognition. </a:t>
            </a:r>
            <a:r>
              <a:rPr lang="en-US" sz="1200" b="1" i="1" dirty="0">
                <a:solidFill>
                  <a:schemeClr val="bg1"/>
                </a:solidFill>
              </a:rPr>
              <a:t>Nature Reviews / Neuroscience</a:t>
            </a:r>
            <a:r>
              <a:rPr lang="en-US" sz="1200" b="1" dirty="0">
                <a:solidFill>
                  <a:schemeClr val="bg1"/>
                </a:solidFill>
              </a:rPr>
              <a:t> (10) 211-223, 2009. </a:t>
            </a:r>
            <a:endParaRPr lang="en-US" sz="1200" dirty="0">
              <a:solidFill>
                <a:schemeClr val="bg1"/>
              </a:solidFill>
            </a:endParaRPr>
          </a:p>
          <a:p>
            <a:r>
              <a:rPr lang="en-US" sz="1200" b="1" dirty="0">
                <a:solidFill>
                  <a:schemeClr val="bg1"/>
                </a:solidFill>
              </a:rPr>
              <a:t> </a:t>
            </a:r>
            <a:endParaRPr lang="en-US" sz="1200" dirty="0">
              <a:solidFill>
                <a:schemeClr val="bg1"/>
              </a:solidFill>
            </a:endParaRPr>
          </a:p>
          <a:p>
            <a:r>
              <a:rPr lang="en-US" sz="1200" b="1" dirty="0" err="1">
                <a:solidFill>
                  <a:schemeClr val="bg1"/>
                </a:solidFill>
              </a:rPr>
              <a:t>Dimsdale</a:t>
            </a:r>
            <a:r>
              <a:rPr lang="en-US" sz="1200" b="1" dirty="0">
                <a:solidFill>
                  <a:schemeClr val="bg1"/>
                </a:solidFill>
              </a:rPr>
              <a:t> JE and Moss J, Plasma </a:t>
            </a:r>
            <a:r>
              <a:rPr lang="en-US" sz="1200" b="1" dirty="0" err="1">
                <a:solidFill>
                  <a:schemeClr val="bg1"/>
                </a:solidFill>
              </a:rPr>
              <a:t>Catecholamines</a:t>
            </a:r>
            <a:r>
              <a:rPr lang="en-US" sz="1200" b="1" dirty="0">
                <a:solidFill>
                  <a:schemeClr val="bg1"/>
                </a:solidFill>
              </a:rPr>
              <a:t> in Stress and Exercise. </a:t>
            </a:r>
            <a:r>
              <a:rPr lang="en-US" sz="1200" b="1" i="1" dirty="0">
                <a:solidFill>
                  <a:schemeClr val="bg1"/>
                </a:solidFill>
              </a:rPr>
              <a:t>JAMA </a:t>
            </a:r>
            <a:r>
              <a:rPr lang="en-US" sz="1200" b="1" dirty="0">
                <a:solidFill>
                  <a:schemeClr val="bg1"/>
                </a:solidFill>
              </a:rPr>
              <a:t>(243) 340-342,1980.</a:t>
            </a:r>
          </a:p>
          <a:p>
            <a:endParaRPr lang="en-US" sz="1200" dirty="0">
              <a:solidFill>
                <a:schemeClr val="bg1"/>
              </a:solidFill>
            </a:endParaRPr>
          </a:p>
          <a:p>
            <a:pPr lvl="0"/>
            <a:r>
              <a:rPr lang="en-US" sz="1200" b="1" dirty="0">
                <a:solidFill>
                  <a:schemeClr val="bg1"/>
                </a:solidFill>
              </a:rPr>
              <a:t>Grossman D and Christensen LW, </a:t>
            </a:r>
            <a:r>
              <a:rPr lang="en-US" sz="1200" b="1" i="1" dirty="0">
                <a:solidFill>
                  <a:schemeClr val="bg1"/>
                </a:solidFill>
              </a:rPr>
              <a:t>On Combat</a:t>
            </a:r>
            <a:r>
              <a:rPr lang="en-US" sz="1200" b="1" dirty="0">
                <a:solidFill>
                  <a:schemeClr val="bg1"/>
                </a:solidFill>
              </a:rPr>
              <a:t>: </a:t>
            </a:r>
            <a:r>
              <a:rPr lang="en-US" sz="1200" b="1" i="1" dirty="0">
                <a:solidFill>
                  <a:schemeClr val="bg1"/>
                </a:solidFill>
              </a:rPr>
              <a:t>The Psychology and Physiology of Deadly Conflict in War and in Peace</a:t>
            </a:r>
            <a:r>
              <a:rPr lang="en-US" sz="1200" b="1" dirty="0">
                <a:solidFill>
                  <a:schemeClr val="bg1"/>
                </a:solidFill>
              </a:rPr>
              <a:t>, 2008.</a:t>
            </a:r>
          </a:p>
          <a:p>
            <a:pPr lvl="0"/>
            <a:endParaRPr lang="en-US" sz="1200" b="1" dirty="0">
              <a:solidFill>
                <a:schemeClr val="bg1"/>
              </a:solidFill>
            </a:endParaRPr>
          </a:p>
          <a:p>
            <a:pPr lvl="0"/>
            <a:r>
              <a:rPr lang="en-US" sz="1200" b="1" dirty="0">
                <a:solidFill>
                  <a:schemeClr val="bg1"/>
                </a:solidFill>
              </a:rPr>
              <a:t>Munis JR, </a:t>
            </a:r>
            <a:r>
              <a:rPr lang="en-US" sz="1200" b="1" i="1" dirty="0">
                <a:solidFill>
                  <a:schemeClr val="bg1"/>
                </a:solidFill>
              </a:rPr>
              <a:t>More A than I: Why Artificial Intelligence Isn’t, but You Are, IEEE SMC 2015.</a:t>
            </a:r>
          </a:p>
          <a:p>
            <a:pPr lvl="0"/>
            <a:endParaRPr lang="en-US" sz="1200" b="1" dirty="0">
              <a:solidFill>
                <a:schemeClr val="bg1"/>
              </a:solidFill>
            </a:endParaRPr>
          </a:p>
          <a:p>
            <a:pPr lvl="0"/>
            <a:r>
              <a:rPr lang="en-US" sz="1200" b="1" dirty="0">
                <a:solidFill>
                  <a:schemeClr val="bg1"/>
                </a:solidFill>
              </a:rPr>
              <a:t>Munis JR </a:t>
            </a:r>
            <a:r>
              <a:rPr lang="en-US" sz="1200" b="1" i="1" dirty="0">
                <a:solidFill>
                  <a:schemeClr val="bg1"/>
                </a:solidFill>
              </a:rPr>
              <a:t>Physical Performance Enhancement in the Tactical Environment,</a:t>
            </a:r>
            <a:r>
              <a:rPr lang="en-US" sz="1200" b="1" dirty="0">
                <a:solidFill>
                  <a:schemeClr val="bg1"/>
                </a:solidFill>
              </a:rPr>
              <a:t> International School of Tactical Medicine - Module C, 2013.</a:t>
            </a:r>
          </a:p>
          <a:p>
            <a:pPr lvl="0"/>
            <a:endParaRPr lang="en-US" sz="1200" b="1" dirty="0">
              <a:solidFill>
                <a:schemeClr val="bg1"/>
              </a:solidFill>
            </a:endParaRPr>
          </a:p>
          <a:p>
            <a:pPr lvl="0"/>
            <a:r>
              <a:rPr lang="en-US" sz="1200" b="1" dirty="0">
                <a:solidFill>
                  <a:schemeClr val="bg1"/>
                </a:solidFill>
              </a:rPr>
              <a:t>Munis JR </a:t>
            </a:r>
            <a:r>
              <a:rPr lang="en-US" sz="1200" b="1" i="1" dirty="0">
                <a:solidFill>
                  <a:schemeClr val="bg1"/>
                </a:solidFill>
              </a:rPr>
              <a:t>Stress and Combat Physiology,</a:t>
            </a:r>
            <a:r>
              <a:rPr lang="en-US" sz="1200" b="1" dirty="0">
                <a:solidFill>
                  <a:schemeClr val="bg1"/>
                </a:solidFill>
              </a:rPr>
              <a:t> International School of Tactical Medicine - Module C, 2013.</a:t>
            </a:r>
          </a:p>
          <a:p>
            <a:pPr lvl="0"/>
            <a:endParaRPr lang="en-US" sz="1200" b="1" dirty="0">
              <a:solidFill>
                <a:schemeClr val="bg1"/>
              </a:solidFill>
            </a:endParaRPr>
          </a:p>
          <a:p>
            <a:pPr lvl="0"/>
            <a:r>
              <a:rPr lang="en-US" sz="1200" b="1" dirty="0">
                <a:solidFill>
                  <a:schemeClr val="bg1"/>
                </a:solidFill>
              </a:rPr>
              <a:t>Munis JR, </a:t>
            </a:r>
            <a:r>
              <a:rPr lang="en-US" sz="1200" b="1" i="1" dirty="0">
                <a:solidFill>
                  <a:schemeClr val="bg1"/>
                </a:solidFill>
              </a:rPr>
              <a:t>High Yield Combatives</a:t>
            </a:r>
            <a:r>
              <a:rPr lang="en-US" sz="1200" b="1" dirty="0">
                <a:solidFill>
                  <a:schemeClr val="bg1"/>
                </a:solidFill>
              </a:rPr>
              <a:t>, </a:t>
            </a:r>
            <a:r>
              <a:rPr lang="en-US" sz="1200" b="1" i="1" dirty="0">
                <a:solidFill>
                  <a:schemeClr val="bg1"/>
                </a:solidFill>
              </a:rPr>
              <a:t>Training Manual for The STG, </a:t>
            </a:r>
            <a:r>
              <a:rPr lang="en-US" sz="1200" b="1" dirty="0">
                <a:solidFill>
                  <a:schemeClr val="bg1"/>
                </a:solidFill>
              </a:rPr>
              <a:t>2017.</a:t>
            </a:r>
            <a:endParaRPr lang="en-US" sz="1200" dirty="0">
              <a:solidFill>
                <a:schemeClr val="bg1"/>
              </a:solidFill>
            </a:endParaRPr>
          </a:p>
        </p:txBody>
      </p:sp>
    </p:spTree>
    <p:extLst>
      <p:ext uri="{BB962C8B-B14F-4D97-AF65-F5344CB8AC3E}">
        <p14:creationId xmlns:p14="http://schemas.microsoft.com/office/powerpoint/2010/main" val="9437680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1679" y="3332480"/>
            <a:ext cx="3354508" cy="461665"/>
          </a:xfrm>
          <a:prstGeom prst="rect">
            <a:avLst/>
          </a:prstGeom>
          <a:noFill/>
        </p:spPr>
        <p:txBody>
          <a:bodyPr wrap="none" rtlCol="0">
            <a:spAutoFit/>
          </a:bodyPr>
          <a:lstStyle/>
          <a:p>
            <a:r>
              <a:rPr lang="en-US" sz="2400" b="1" dirty="0">
                <a:solidFill>
                  <a:srgbClr val="00B0F0"/>
                </a:solidFill>
              </a:rPr>
              <a:t>munis.james@mayo.edu</a:t>
            </a:r>
          </a:p>
        </p:txBody>
      </p:sp>
    </p:spTree>
    <p:extLst>
      <p:ext uri="{BB962C8B-B14F-4D97-AF65-F5344CB8AC3E}">
        <p14:creationId xmlns:p14="http://schemas.microsoft.com/office/powerpoint/2010/main" val="411864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4320" y="1054280"/>
            <a:ext cx="4721014" cy="3785652"/>
          </a:xfrm>
          <a:prstGeom prst="rect">
            <a:avLst/>
          </a:prstGeom>
          <a:noFill/>
        </p:spPr>
        <p:txBody>
          <a:bodyPr wrap="square" rtlCol="0">
            <a:spAutoFit/>
          </a:bodyPr>
          <a:lstStyle/>
          <a:p>
            <a:r>
              <a:rPr lang="en-US" sz="2400" b="1" dirty="0">
                <a:solidFill>
                  <a:schemeClr val="bg1"/>
                </a:solidFill>
              </a:rPr>
              <a:t>To a physiologist, a tactical problem is simply a matrix of interlocking feedback loops between autonomous but communicating agents. The sequence plays out between oppositional forces who are using both designed and improvised tools, and in an environment that is often complex, cluttered, dark, and kinetic.</a:t>
            </a:r>
          </a:p>
        </p:txBody>
      </p:sp>
      <p:sp>
        <p:nvSpPr>
          <p:cNvPr id="6" name="Rounded Rectangle 5"/>
          <p:cNvSpPr/>
          <p:nvPr/>
        </p:nvSpPr>
        <p:spPr>
          <a:xfrm>
            <a:off x="511540" y="1054280"/>
            <a:ext cx="3034145" cy="2230696"/>
          </a:xfrm>
          <a:prstGeom prst="roundRect">
            <a:avLst/>
          </a:prstGeom>
          <a:blipFill>
            <a:blip r:embed="rId3"/>
            <a:stretch>
              <a:fillRect/>
            </a:stretch>
          </a:blipFill>
          <a:ln w="25400" cap="flat" cmpd="sng" algn="ctr">
            <a:noFill/>
            <a:prstDash val="solid"/>
          </a:ln>
          <a:effectLst>
            <a:outerShdw blurRad="76200" dist="76200" dir="2700000" algn="tl" rotWithShape="0">
              <a:prstClr val="black">
                <a:alpha val="40000"/>
              </a:prstClr>
            </a:outerShdw>
          </a:effectLst>
          <a:scene3d>
            <a:camera prst="orthographicFront"/>
            <a:lightRig rig="threePt" dir="t"/>
          </a:scene3d>
          <a:sp3d>
            <a:bevelT w="304800" h="304800"/>
            <a:bevelB w="304800" h="3048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4084320" y="5026896"/>
            <a:ext cx="4781976" cy="830997"/>
          </a:xfrm>
          <a:prstGeom prst="rect">
            <a:avLst/>
          </a:prstGeom>
          <a:noFill/>
        </p:spPr>
        <p:txBody>
          <a:bodyPr wrap="square" rtlCol="0">
            <a:spAutoFit/>
          </a:bodyPr>
          <a:lstStyle/>
          <a:p>
            <a:endParaRPr lang="en-US" sz="2400" b="1" dirty="0">
              <a:solidFill>
                <a:schemeClr val="bg1"/>
              </a:solidFill>
            </a:endParaRPr>
          </a:p>
          <a:p>
            <a:r>
              <a:rPr lang="en-US" sz="2400" b="1" dirty="0">
                <a:solidFill>
                  <a:schemeClr val="bg1"/>
                </a:solidFill>
              </a:rPr>
              <a:t>Does any of this apply to medicine?</a:t>
            </a:r>
          </a:p>
        </p:txBody>
      </p:sp>
      <p:sp>
        <p:nvSpPr>
          <p:cNvPr id="9" name="Rounded Rectangle 8"/>
          <p:cNvSpPr/>
          <p:nvPr/>
        </p:nvSpPr>
        <p:spPr>
          <a:xfrm>
            <a:off x="511537" y="3941442"/>
            <a:ext cx="3034145" cy="1963864"/>
          </a:xfrm>
          <a:prstGeom prst="roundRect">
            <a:avLst/>
          </a:prstGeom>
          <a:blipFill>
            <a:blip r:embed="rId4"/>
            <a:stretch>
              <a:fillRect/>
            </a:stretch>
          </a:blipFill>
          <a:ln w="25400" cap="flat" cmpd="sng" algn="ctr">
            <a:noFill/>
            <a:prstDash val="solid"/>
          </a:ln>
          <a:effectLst>
            <a:outerShdw blurRad="76200" dist="76200" dir="2700000" algn="tl" rotWithShape="0">
              <a:prstClr val="black">
                <a:alpha val="40000"/>
              </a:prstClr>
            </a:outerShdw>
          </a:effectLst>
          <a:scene3d>
            <a:camera prst="orthographicFront"/>
            <a:lightRig rig="threePt" dir="t"/>
          </a:scene3d>
          <a:sp3d>
            <a:bevelT w="304800" h="304800"/>
            <a:bevelB w="304800" h="3048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88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4989" y="662001"/>
            <a:ext cx="7157537" cy="4339650"/>
          </a:xfrm>
          <a:prstGeom prst="rect">
            <a:avLst/>
          </a:prstGeom>
          <a:noFill/>
        </p:spPr>
        <p:txBody>
          <a:bodyPr wrap="none" rtlCol="0">
            <a:spAutoFit/>
          </a:bodyPr>
          <a:lstStyle/>
          <a:p>
            <a:r>
              <a:rPr lang="en-US" sz="4000" b="1" dirty="0">
                <a:solidFill>
                  <a:schemeClr val="bg1"/>
                </a:solidFill>
              </a:rPr>
              <a:t>Asymmetric (unfair) Advantages:</a:t>
            </a:r>
          </a:p>
          <a:p>
            <a:endParaRPr lang="en-US" sz="4000" b="1" dirty="0">
              <a:solidFill>
                <a:schemeClr val="bg1"/>
              </a:solidFill>
            </a:endParaRPr>
          </a:p>
          <a:p>
            <a:pPr marL="457200" indent="-457200">
              <a:buFont typeface="Arial" panose="020B0604020202020204" pitchFamily="34" charset="0"/>
              <a:buChar char="•"/>
            </a:pPr>
            <a:r>
              <a:rPr lang="en-US" sz="2800" b="1" dirty="0">
                <a:solidFill>
                  <a:schemeClr val="bg1"/>
                </a:solidFill>
              </a:rPr>
              <a:t>Night Vision (NOD/NVG)</a:t>
            </a:r>
          </a:p>
          <a:p>
            <a:pPr marL="457200" indent="-457200">
              <a:buFont typeface="Arial" panose="020B0604020202020204" pitchFamily="34" charset="0"/>
              <a:buChar char="•"/>
            </a:pPr>
            <a:r>
              <a:rPr lang="en-US" sz="2800" b="1" dirty="0">
                <a:solidFill>
                  <a:schemeClr val="bg1"/>
                </a:solidFill>
              </a:rPr>
              <a:t>IR Illumination/IR Laser Targeting</a:t>
            </a:r>
          </a:p>
          <a:p>
            <a:pPr marL="457200" indent="-457200">
              <a:buFont typeface="Arial" panose="020B0604020202020204" pitchFamily="34" charset="0"/>
              <a:buChar char="•"/>
            </a:pPr>
            <a:r>
              <a:rPr lang="en-US" sz="2800" b="1" dirty="0">
                <a:solidFill>
                  <a:schemeClr val="bg1"/>
                </a:solidFill>
              </a:rPr>
              <a:t>Com Sets</a:t>
            </a:r>
          </a:p>
          <a:p>
            <a:pPr marL="457200" indent="-457200">
              <a:buFont typeface="Arial" panose="020B0604020202020204" pitchFamily="34" charset="0"/>
              <a:buChar char="•"/>
            </a:pPr>
            <a:r>
              <a:rPr lang="en-US" sz="2800" b="1" dirty="0">
                <a:solidFill>
                  <a:schemeClr val="bg1"/>
                </a:solidFill>
              </a:rPr>
              <a:t>Off-site Coordination (TOC)</a:t>
            </a:r>
          </a:p>
          <a:p>
            <a:pPr marL="457200" indent="-457200">
              <a:buFont typeface="Arial" panose="020B0604020202020204" pitchFamily="34" charset="0"/>
              <a:buChar char="•"/>
            </a:pPr>
            <a:r>
              <a:rPr lang="en-US" sz="2800" b="1" dirty="0">
                <a:solidFill>
                  <a:schemeClr val="bg1"/>
                </a:solidFill>
              </a:rPr>
              <a:t>Real Time Video Feeds (ISR)</a:t>
            </a:r>
          </a:p>
          <a:p>
            <a:pPr marL="457200" indent="-457200">
              <a:buFont typeface="Arial" panose="020B0604020202020204" pitchFamily="34" charset="0"/>
              <a:buChar char="•"/>
            </a:pPr>
            <a:r>
              <a:rPr lang="en-US" sz="2800" b="1" dirty="0">
                <a:solidFill>
                  <a:schemeClr val="bg1"/>
                </a:solidFill>
              </a:rPr>
              <a:t>Real time Heads-up Displays</a:t>
            </a:r>
          </a:p>
          <a:p>
            <a:endParaRPr lang="en-US" sz="2800" b="1" dirty="0">
              <a:solidFill>
                <a:schemeClr val="bg1"/>
              </a:solidFill>
            </a:endParaRPr>
          </a:p>
        </p:txBody>
      </p:sp>
      <p:sp>
        <p:nvSpPr>
          <p:cNvPr id="5" name="TextBox 4"/>
          <p:cNvSpPr txBox="1"/>
          <p:nvPr/>
        </p:nvSpPr>
        <p:spPr>
          <a:xfrm>
            <a:off x="422168" y="5147733"/>
            <a:ext cx="8203180" cy="646331"/>
          </a:xfrm>
          <a:prstGeom prst="rect">
            <a:avLst/>
          </a:prstGeom>
          <a:noFill/>
        </p:spPr>
        <p:txBody>
          <a:bodyPr wrap="square" rtlCol="0">
            <a:spAutoFit/>
          </a:bodyPr>
          <a:lstStyle/>
          <a:p>
            <a:r>
              <a:rPr lang="en-US" b="1" dirty="0">
                <a:solidFill>
                  <a:schemeClr val="bg1"/>
                </a:solidFill>
              </a:rPr>
              <a:t>Collectively, these tools harness Visual (including invisible thermal and IR) and Auditory </a:t>
            </a:r>
            <a:r>
              <a:rPr lang="en-US" b="1" dirty="0">
                <a:solidFill>
                  <a:srgbClr val="FFFF00"/>
                </a:solidFill>
              </a:rPr>
              <a:t>afferent</a:t>
            </a:r>
            <a:r>
              <a:rPr lang="en-US" b="1" dirty="0">
                <a:solidFill>
                  <a:schemeClr val="bg1"/>
                </a:solidFill>
              </a:rPr>
              <a:t> information and communicate that information to </a:t>
            </a:r>
            <a:r>
              <a:rPr lang="en-US" b="1" dirty="0">
                <a:solidFill>
                  <a:srgbClr val="00B0F0"/>
                </a:solidFill>
              </a:rPr>
              <a:t>efferent</a:t>
            </a:r>
            <a:r>
              <a:rPr lang="en-US" b="1" dirty="0">
                <a:solidFill>
                  <a:schemeClr val="bg1"/>
                </a:solidFill>
              </a:rPr>
              <a:t> actors.</a:t>
            </a:r>
          </a:p>
        </p:txBody>
      </p:sp>
    </p:spTree>
    <p:extLst>
      <p:ext uri="{BB962C8B-B14F-4D97-AF65-F5344CB8AC3E}">
        <p14:creationId xmlns:p14="http://schemas.microsoft.com/office/powerpoint/2010/main" val="3638279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000" y="2206354"/>
            <a:ext cx="5251333" cy="3938500"/>
          </a:xfrm>
          <a:prstGeom prst="rect">
            <a:avLst/>
          </a:prstGeom>
        </p:spPr>
      </p:pic>
      <p:sp>
        <p:nvSpPr>
          <p:cNvPr id="5" name="TextBox 4"/>
          <p:cNvSpPr txBox="1"/>
          <p:nvPr/>
        </p:nvSpPr>
        <p:spPr>
          <a:xfrm>
            <a:off x="366226" y="636695"/>
            <a:ext cx="8378147" cy="5847755"/>
          </a:xfrm>
          <a:prstGeom prst="rect">
            <a:avLst/>
          </a:prstGeom>
          <a:noFill/>
        </p:spPr>
        <p:txBody>
          <a:bodyPr wrap="square" rtlCol="0">
            <a:spAutoFit/>
          </a:bodyPr>
          <a:lstStyle/>
          <a:p>
            <a:pPr algn="ctr"/>
            <a:r>
              <a:rPr lang="en-US" sz="4000" b="1" dirty="0">
                <a:solidFill>
                  <a:schemeClr val="bg1"/>
                </a:solidFill>
              </a:rPr>
              <a:t>Building a simple </a:t>
            </a:r>
            <a:r>
              <a:rPr lang="en-US" sz="4000" b="1" dirty="0">
                <a:solidFill>
                  <a:srgbClr val="00B0F0"/>
                </a:solidFill>
              </a:rPr>
              <a:t>model</a:t>
            </a:r>
            <a:r>
              <a:rPr lang="en-US" sz="4000" b="1" dirty="0">
                <a:solidFill>
                  <a:schemeClr val="bg1"/>
                </a:solidFill>
              </a:rPr>
              <a:t> that includes a </a:t>
            </a:r>
            <a:r>
              <a:rPr lang="en-US" sz="4000" b="1" dirty="0">
                <a:solidFill>
                  <a:srgbClr val="00B0F0"/>
                </a:solidFill>
              </a:rPr>
              <a:t>semi-autonomous agent </a:t>
            </a:r>
            <a:r>
              <a:rPr lang="en-US" sz="4000" b="1" dirty="0">
                <a:solidFill>
                  <a:schemeClr val="bg1"/>
                </a:solidFill>
              </a:rPr>
              <a:t>with:</a:t>
            </a:r>
          </a:p>
          <a:p>
            <a:pPr marL="342900" indent="-342900">
              <a:buFont typeface="+mj-lt"/>
              <a:buAutoNum type="arabicPeriod"/>
            </a:pPr>
            <a:endParaRPr lang="en-US" b="1" dirty="0">
              <a:solidFill>
                <a:schemeClr val="bg1"/>
              </a:solidFill>
            </a:endParaRPr>
          </a:p>
          <a:p>
            <a:pPr marL="342900" indent="-342900">
              <a:buFont typeface="+mj-lt"/>
              <a:buAutoNum type="arabicPeriod"/>
            </a:pPr>
            <a:r>
              <a:rPr lang="en-US" sz="2400" b="1" dirty="0">
                <a:solidFill>
                  <a:schemeClr val="bg1"/>
                </a:solidFill>
              </a:rPr>
              <a:t>Internal Attention Network</a:t>
            </a:r>
          </a:p>
          <a:p>
            <a:pPr marL="342900" indent="-342900">
              <a:buFont typeface="+mj-lt"/>
              <a:buAutoNum type="arabicPeriod"/>
            </a:pPr>
            <a:r>
              <a:rPr lang="en-US" sz="2400" b="1" dirty="0">
                <a:solidFill>
                  <a:schemeClr val="bg1"/>
                </a:solidFill>
              </a:rPr>
              <a:t>External Attention Network</a:t>
            </a:r>
          </a:p>
          <a:p>
            <a:pPr marL="342900" indent="-342900">
              <a:buFont typeface="+mj-lt"/>
              <a:buAutoNum type="arabicPeriod"/>
            </a:pPr>
            <a:r>
              <a:rPr lang="en-US" sz="2400" b="1" dirty="0">
                <a:solidFill>
                  <a:schemeClr val="bg1"/>
                </a:solidFill>
              </a:rPr>
              <a:t>Constrained Visual Field of Reference</a:t>
            </a:r>
          </a:p>
          <a:p>
            <a:pPr marL="342900" indent="-342900">
              <a:buFont typeface="+mj-lt"/>
              <a:buAutoNum type="arabicPeriod"/>
            </a:pPr>
            <a:r>
              <a:rPr lang="en-US" sz="2400" b="1" dirty="0">
                <a:solidFill>
                  <a:schemeClr val="bg1"/>
                </a:solidFill>
              </a:rPr>
              <a:t>Unconstrained Auditory Field of Reference</a:t>
            </a:r>
          </a:p>
          <a:p>
            <a:pPr marL="342900" indent="-342900">
              <a:buFont typeface="+mj-lt"/>
              <a:buAutoNum type="arabicPeriod"/>
            </a:pPr>
            <a:r>
              <a:rPr lang="en-US" sz="2400" b="1" dirty="0">
                <a:solidFill>
                  <a:schemeClr val="bg1"/>
                </a:solidFill>
              </a:rPr>
              <a:t>Motor Capability (translational)</a:t>
            </a:r>
          </a:p>
          <a:p>
            <a:pPr marL="342900" indent="-342900">
              <a:buFont typeface="+mj-lt"/>
              <a:buAutoNum type="arabicPeriod"/>
            </a:pPr>
            <a:r>
              <a:rPr lang="en-US" sz="2400" b="1" dirty="0">
                <a:solidFill>
                  <a:schemeClr val="bg1"/>
                </a:solidFill>
              </a:rPr>
              <a:t>Motor Capability (combative)</a:t>
            </a:r>
          </a:p>
          <a:p>
            <a:pPr marL="342900" indent="-342900">
              <a:buFont typeface="+mj-lt"/>
              <a:buAutoNum type="arabicPeriod"/>
            </a:pPr>
            <a:r>
              <a:rPr lang="en-US" sz="2400" b="1" dirty="0">
                <a:solidFill>
                  <a:schemeClr val="bg1"/>
                </a:solidFill>
              </a:rPr>
              <a:t>Motor Capability (reflexive)</a:t>
            </a:r>
          </a:p>
          <a:p>
            <a:pPr marL="342900" indent="-342900">
              <a:buFont typeface="+mj-lt"/>
              <a:buAutoNum type="arabicPeriod"/>
            </a:pPr>
            <a:r>
              <a:rPr lang="en-US" sz="2400" b="1" dirty="0">
                <a:solidFill>
                  <a:schemeClr val="bg1"/>
                </a:solidFill>
              </a:rPr>
              <a:t>Differential (asymmetric) Visual Field Advantage</a:t>
            </a:r>
          </a:p>
          <a:p>
            <a:pPr marL="342900" indent="-342900">
              <a:buFont typeface="+mj-lt"/>
              <a:buAutoNum type="arabicPeriod"/>
            </a:pPr>
            <a:r>
              <a:rPr lang="en-US" sz="2400" b="1" dirty="0">
                <a:solidFill>
                  <a:schemeClr val="bg1"/>
                </a:solidFill>
              </a:rPr>
              <a:t>Possibility of Auditory &amp; Visual Coordination</a:t>
            </a:r>
          </a:p>
          <a:p>
            <a:pPr marL="342900" indent="-342900">
              <a:buFont typeface="+mj-lt"/>
              <a:buAutoNum type="arabicPeriod"/>
            </a:pPr>
            <a:r>
              <a:rPr lang="en-US" sz="2400" b="1" dirty="0">
                <a:solidFill>
                  <a:schemeClr val="bg1"/>
                </a:solidFill>
              </a:rPr>
              <a:t>Volitional (Intentional) Planning and Override</a:t>
            </a:r>
          </a:p>
          <a:p>
            <a:endParaRPr lang="en-US" b="1" dirty="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359131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500"/>
                                        <p:tgtEl>
                                          <p:spTgt spid="5">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fade">
                                      <p:cBhvr>
                                        <p:cTn id="45" dur="500"/>
                                        <p:tgtEl>
                                          <p:spTgt spid="5">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9" end="9"/>
                                            </p:txEl>
                                          </p:spTgt>
                                        </p:tgtEl>
                                        <p:attrNameLst>
                                          <p:attrName>style.visibility</p:attrName>
                                        </p:attrNameLst>
                                      </p:cBhvr>
                                      <p:to>
                                        <p:strVal val="visible"/>
                                      </p:to>
                                    </p:set>
                                    <p:animEffect transition="in" filter="fade">
                                      <p:cBhvr>
                                        <p:cTn id="50" dur="500"/>
                                        <p:tgtEl>
                                          <p:spTgt spid="5">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animEffect transition="in" filter="fade">
                                      <p:cBhvr>
                                        <p:cTn id="55" dur="500"/>
                                        <p:tgtEl>
                                          <p:spTgt spid="5">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11" end="11"/>
                                            </p:txEl>
                                          </p:spTgt>
                                        </p:tgtEl>
                                        <p:attrNameLst>
                                          <p:attrName>style.visibility</p:attrName>
                                        </p:attrNameLst>
                                      </p:cBhvr>
                                      <p:to>
                                        <p:strVal val="visible"/>
                                      </p:to>
                                    </p:set>
                                    <p:animEffect transition="in" filter="fade">
                                      <p:cBhvr>
                                        <p:cTn id="60"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Blank Presentation">
  <a:themeElements>
    <a:clrScheme name="">
      <a:dk1>
        <a:srgbClr val="B2B2B2"/>
      </a:dk1>
      <a:lt1>
        <a:srgbClr val="FFFFFF"/>
      </a:lt1>
      <a:dk2>
        <a:srgbClr val="0033CC"/>
      </a:dk2>
      <a:lt2>
        <a:srgbClr val="000000"/>
      </a:lt2>
      <a:accent1>
        <a:srgbClr val="FFFFFF"/>
      </a:accent1>
      <a:accent2>
        <a:srgbClr val="3333CC"/>
      </a:accent2>
      <a:accent3>
        <a:srgbClr val="AAADE2"/>
      </a:accent3>
      <a:accent4>
        <a:srgbClr val="DADADA"/>
      </a:accent4>
      <a:accent5>
        <a:srgbClr val="FFFFFF"/>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outerShdw dist="35921"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a:noFill/>
        </a:ln>
        <a:effectLst>
          <a:outerShdw dist="35921"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2249</TotalTime>
  <Words>1937</Words>
  <Application>Microsoft Macintosh PowerPoint</Application>
  <PresentationFormat>On-screen Show (4:3)</PresentationFormat>
  <Paragraphs>552</Paragraphs>
  <Slides>69</Slides>
  <Notes>4</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69</vt:i4>
      </vt:variant>
    </vt:vector>
  </HeadingPairs>
  <TitlesOfParts>
    <vt:vector size="91" baseType="lpstr">
      <vt:lpstr>ＭＳ Ｐゴシック</vt:lpstr>
      <vt:lpstr>Arial</vt:lpstr>
      <vt:lpstr>Calibri</vt:lpstr>
      <vt:lpstr>Calibri Light</vt:lpstr>
      <vt:lpstr>Stencil</vt:lpstr>
      <vt:lpstr>Times New Roman</vt:lpstr>
      <vt:lpstr>Verdana</vt:lpstr>
      <vt:lpstr>Wingdings</vt:lpstr>
      <vt:lpstr>Office Theme</vt:lpstr>
      <vt:lpstr>1_Office Theme</vt:lpstr>
      <vt:lpstr>2_Office Theme</vt:lpstr>
      <vt:lpstr>3_Office Theme</vt:lpstr>
      <vt:lpstr>Blank Presentation</vt:lpstr>
      <vt:lpstr>4_Office Theme</vt:lpstr>
      <vt:lpstr>5_Office Theme</vt:lpstr>
      <vt:lpstr>Default Design</vt:lpstr>
      <vt:lpstr>1_Default Design</vt:lpstr>
      <vt:lpstr>7_Office Theme</vt:lpstr>
      <vt:lpstr>8_Office Theme</vt:lpstr>
      <vt:lpstr>1_Blank Presentation</vt:lpstr>
      <vt:lpstr>2_Default Design</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munis</dc:creator>
  <cp:lastModifiedBy>james munis</cp:lastModifiedBy>
  <cp:revision>283</cp:revision>
  <dcterms:created xsi:type="dcterms:W3CDTF">2018-04-08T01:49:18Z</dcterms:created>
  <dcterms:modified xsi:type="dcterms:W3CDTF">2018-11-11T16:53:15Z</dcterms:modified>
</cp:coreProperties>
</file>