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3"/>
  </p:notesMasterIdLst>
  <p:handoutMasterIdLst>
    <p:handoutMasterId r:id="rId4"/>
  </p:handoutMasterIdLst>
  <p:sldIdLst>
    <p:sldId id="256" r:id="rId2"/>
  </p:sldIdLst>
  <p:sldSz cx="42062400" cy="38404800"/>
  <p:notesSz cx="6858000" cy="9144000"/>
  <p:defaultTextStyle>
    <a:defPPr>
      <a:defRPr lang="en-US"/>
    </a:defPPr>
    <a:lvl1pPr marL="0" algn="l" defTabSz="3862426" rtl="0" eaLnBrk="1" latinLnBrk="0" hangingPunct="1">
      <a:defRPr sz="7603" kern="1200">
        <a:solidFill>
          <a:schemeClr val="tx1"/>
        </a:solidFill>
        <a:latin typeface="+mn-lt"/>
        <a:ea typeface="+mn-ea"/>
        <a:cs typeface="+mn-cs"/>
      </a:defRPr>
    </a:lvl1pPr>
    <a:lvl2pPr marL="1931213" algn="l" defTabSz="3862426" rtl="0" eaLnBrk="1" latinLnBrk="0" hangingPunct="1">
      <a:defRPr sz="7603" kern="1200">
        <a:solidFill>
          <a:schemeClr val="tx1"/>
        </a:solidFill>
        <a:latin typeface="+mn-lt"/>
        <a:ea typeface="+mn-ea"/>
        <a:cs typeface="+mn-cs"/>
      </a:defRPr>
    </a:lvl2pPr>
    <a:lvl3pPr marL="3862426" algn="l" defTabSz="3862426" rtl="0" eaLnBrk="1" latinLnBrk="0" hangingPunct="1">
      <a:defRPr sz="7603" kern="1200">
        <a:solidFill>
          <a:schemeClr val="tx1"/>
        </a:solidFill>
        <a:latin typeface="+mn-lt"/>
        <a:ea typeface="+mn-ea"/>
        <a:cs typeface="+mn-cs"/>
      </a:defRPr>
    </a:lvl3pPr>
    <a:lvl4pPr marL="5793638" algn="l" defTabSz="3862426" rtl="0" eaLnBrk="1" latinLnBrk="0" hangingPunct="1">
      <a:defRPr sz="7603" kern="1200">
        <a:solidFill>
          <a:schemeClr val="tx1"/>
        </a:solidFill>
        <a:latin typeface="+mn-lt"/>
        <a:ea typeface="+mn-ea"/>
        <a:cs typeface="+mn-cs"/>
      </a:defRPr>
    </a:lvl4pPr>
    <a:lvl5pPr marL="7724851" algn="l" defTabSz="3862426" rtl="0" eaLnBrk="1" latinLnBrk="0" hangingPunct="1">
      <a:defRPr sz="7603" kern="1200">
        <a:solidFill>
          <a:schemeClr val="tx1"/>
        </a:solidFill>
        <a:latin typeface="+mn-lt"/>
        <a:ea typeface="+mn-ea"/>
        <a:cs typeface="+mn-cs"/>
      </a:defRPr>
    </a:lvl5pPr>
    <a:lvl6pPr marL="9656064" algn="l" defTabSz="3862426" rtl="0" eaLnBrk="1" latinLnBrk="0" hangingPunct="1">
      <a:defRPr sz="7603" kern="1200">
        <a:solidFill>
          <a:schemeClr val="tx1"/>
        </a:solidFill>
        <a:latin typeface="+mn-lt"/>
        <a:ea typeface="+mn-ea"/>
        <a:cs typeface="+mn-cs"/>
      </a:defRPr>
    </a:lvl6pPr>
    <a:lvl7pPr marL="11587277" algn="l" defTabSz="3862426" rtl="0" eaLnBrk="1" latinLnBrk="0" hangingPunct="1">
      <a:defRPr sz="7603" kern="1200">
        <a:solidFill>
          <a:schemeClr val="tx1"/>
        </a:solidFill>
        <a:latin typeface="+mn-lt"/>
        <a:ea typeface="+mn-ea"/>
        <a:cs typeface="+mn-cs"/>
      </a:defRPr>
    </a:lvl7pPr>
    <a:lvl8pPr marL="13518490" algn="l" defTabSz="3862426" rtl="0" eaLnBrk="1" latinLnBrk="0" hangingPunct="1">
      <a:defRPr sz="7603" kern="1200">
        <a:solidFill>
          <a:schemeClr val="tx1"/>
        </a:solidFill>
        <a:latin typeface="+mn-lt"/>
        <a:ea typeface="+mn-ea"/>
        <a:cs typeface="+mn-cs"/>
      </a:defRPr>
    </a:lvl8pPr>
    <a:lvl9pPr marL="15449702" algn="l" defTabSz="3862426" rtl="0" eaLnBrk="1" latinLnBrk="0" hangingPunct="1">
      <a:defRPr sz="760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p15:clr>
            <a:srgbClr val="A4A3A4"/>
          </p15:clr>
        </p15:guide>
        <p15:guide id="2" pos="132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9E11"/>
    <a:srgbClr val="F3C663"/>
    <a:srgbClr val="EDAC1A"/>
    <a:srgbClr val="3D2463"/>
    <a:srgbClr val="C7B393"/>
    <a:srgbClr val="AE9162"/>
    <a:srgbClr val="5C5240"/>
    <a:srgbClr val="6E62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8777" autoAdjust="0"/>
    <p:restoredTop sz="96322" autoAdjust="0"/>
  </p:normalViewPr>
  <p:slideViewPr>
    <p:cSldViewPr snapToGrid="0">
      <p:cViewPr>
        <p:scale>
          <a:sx n="30" d="100"/>
          <a:sy n="30" d="100"/>
        </p:scale>
        <p:origin x="-400" y="-4368"/>
      </p:cViewPr>
      <p:guideLst>
        <p:guide orient="horz" pos="12096"/>
        <p:guide pos="13248"/>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r>
              <a:rPr lang="en-US" dirty="0"/>
              <a:t>Chart Title</a:t>
            </a:r>
          </a:p>
        </c:rich>
      </c:tx>
      <c:overlay val="0"/>
      <c:spPr>
        <a:noFill/>
        <a:ln>
          <a:noFill/>
        </a:ln>
        <a:effectLst/>
      </c:spPr>
      <c:txPr>
        <a:bodyPr rot="0" spcFirstLastPara="1" vertOverflow="ellipsis" vert="horz" wrap="square" anchor="ctr" anchorCtr="1"/>
        <a:lstStyle/>
        <a:p>
          <a:pPr>
            <a:defRPr sz="22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manualLayout>
          <c:layoutTarget val="inner"/>
          <c:xMode val="edge"/>
          <c:yMode val="edge"/>
          <c:x val="1.5956956372961701E-2"/>
          <c:y val="5.4830687336300402E-3"/>
          <c:w val="0.98358502594846098"/>
          <c:h val="0.92954137213672205"/>
        </c:manualLayout>
      </c:layout>
      <c:barChart>
        <c:barDir val="col"/>
        <c:grouping val="clustered"/>
        <c:varyColors val="0"/>
        <c:dLbls>
          <c:dLblPos val="outEnd"/>
          <c:showLegendKey val="0"/>
          <c:showVal val="1"/>
          <c:showCatName val="0"/>
          <c:showSerName val="0"/>
          <c:showPercent val="0"/>
          <c:showBubbleSize val="0"/>
        </c:dLbls>
        <c:gapWidth val="199"/>
        <c:axId val="467731584"/>
        <c:axId val="467980336"/>
      </c:barChart>
      <c:catAx>
        <c:axId val="467731584"/>
        <c:scaling>
          <c:orientation val="minMax"/>
        </c:scaling>
        <c:delete val="0"/>
        <c:axPos val="b"/>
        <c:title>
          <c:overlay val="0"/>
          <c:spPr>
            <a:noFill/>
            <a:ln>
              <a:noFill/>
            </a:ln>
            <a:effectLst/>
          </c:spPr>
          <c:txPr>
            <a:bodyPr rot="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cap="none" spc="0" normalizeH="0" baseline="0">
                <a:solidFill>
                  <a:schemeClr val="tx1">
                    <a:lumMod val="65000"/>
                    <a:lumOff val="35000"/>
                  </a:schemeClr>
                </a:solidFill>
                <a:latin typeface="+mn-lt"/>
                <a:ea typeface="+mn-ea"/>
                <a:cs typeface="+mn-cs"/>
              </a:defRPr>
            </a:pPr>
            <a:endParaRPr lang="en-US"/>
          </a:p>
        </c:txPr>
        <c:crossAx val="467980336"/>
        <c:crosses val="autoZero"/>
        <c:auto val="1"/>
        <c:lblAlgn val="ctr"/>
        <c:lblOffset val="100"/>
        <c:noMultiLvlLbl val="0"/>
      </c:catAx>
      <c:valAx>
        <c:axId val="467980336"/>
        <c:scaling>
          <c:orientation val="minMax"/>
        </c:scaling>
        <c:delete val="0"/>
        <c:axPos val="l"/>
        <c:majorGridlines>
          <c:spPr>
            <a:ln w="9525" cap="flat" cmpd="sng" algn="ctr">
              <a:solidFill>
                <a:schemeClr val="tx1">
                  <a:lumMod val="15000"/>
                  <a:lumOff val="85000"/>
                </a:schemeClr>
              </a:solidFill>
              <a:round/>
            </a:ln>
            <a:effectLst/>
          </c:spPr>
        </c:majorGridlines>
        <c:title>
          <c:overlay val="0"/>
          <c:spPr>
            <a:noFill/>
            <a:ln>
              <a:noFill/>
            </a:ln>
            <a:effectLst/>
          </c:spPr>
          <c:txPr>
            <a:bodyPr rot="-5400000" spcFirstLastPara="1" vertOverflow="ellipsis" vert="horz" wrap="square" anchor="ctr" anchorCtr="1"/>
            <a:lstStyle/>
            <a:p>
              <a:pPr>
                <a:defRPr sz="1197" b="0" i="0" u="none" strike="noStrike" kern="1200" cap="all"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67731584"/>
        <c:crosses val="autoZero"/>
        <c:crossBetween val="between"/>
      </c:valAx>
      <c:spPr>
        <a:noFill/>
        <a:ln w="25400">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2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drawings/_rels/drawing1.xml.rels><?xml version="1.0" encoding="UTF-8" standalone="yes"?>
<Relationships xmlns="http://schemas.openxmlformats.org/package/2006/relationships"><Relationship Id="rId1" Type="http://schemas.openxmlformats.org/officeDocument/2006/relationships/image" Target="../media/image3.png"/></Relationships>
</file>

<file path=ppt/drawings/drawing1.xml><?xml version="1.0" encoding="utf-8"?>
<c:userShapes xmlns:c="http://schemas.openxmlformats.org/drawingml/2006/chart">
  <cdr:relSizeAnchor xmlns:cdr="http://schemas.openxmlformats.org/drawingml/2006/chartDrawing">
    <cdr:from>
      <cdr:x>0</cdr:x>
      <cdr:y>0.11647</cdr:y>
    </cdr:from>
    <cdr:to>
      <cdr:x>0.96362</cdr:x>
      <cdr:y>0.87497</cdr:y>
    </cdr:to>
    <cdr:pic>
      <cdr:nvPicPr>
        <cdr:cNvPr id="2" name="chart">
          <a:extLst xmlns:a="http://schemas.openxmlformats.org/drawingml/2006/main">
            <a:ext uri="{FF2B5EF4-FFF2-40B4-BE49-F238E27FC236}">
              <a16:creationId xmlns:a16="http://schemas.microsoft.com/office/drawing/2014/main" id="{6E50C207-5051-46BE-8E6F-FCFDA1027B04}"/>
            </a:ext>
          </a:extLst>
        </cdr:cNvPr>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0" y="991989"/>
          <a:ext cx="9835896" cy="6460439"/>
        </a:xfrm>
        <a:prstGeom xmlns:a="http://schemas.openxmlformats.org/drawingml/2006/main" prst="rect">
          <a:avLst/>
        </a:prstGeom>
      </cdr:spPr>
    </cdr:pic>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6F810E6-42D5-3A4C-82BA-DC94D1B964C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EF2B653-57A8-364A-89E6-E2258EFFDB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A8D6538-56FC-064D-9BAB-69291E6FC374}" type="datetimeFigureOut">
              <a:rPr lang="en-US" smtClean="0"/>
              <a:t>2/26/2019</a:t>
            </a:fld>
            <a:endParaRPr lang="en-US"/>
          </a:p>
        </p:txBody>
      </p:sp>
      <p:sp>
        <p:nvSpPr>
          <p:cNvPr id="4" name="Footer Placeholder 3">
            <a:extLst>
              <a:ext uri="{FF2B5EF4-FFF2-40B4-BE49-F238E27FC236}">
                <a16:creationId xmlns:a16="http://schemas.microsoft.com/office/drawing/2014/main" id="{37081AAA-C606-A348-9A4E-4824F1028D9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6CAA4DE-DD85-F746-B719-D22F81B8BCF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5E5BCA-C9AC-9642-A43C-1C3CCE1AEB46}" type="slidenum">
              <a:rPr lang="en-US" smtClean="0"/>
              <a:t>‹#›</a:t>
            </a:fld>
            <a:endParaRPr lang="en-US"/>
          </a:p>
        </p:txBody>
      </p:sp>
    </p:spTree>
    <p:extLst>
      <p:ext uri="{BB962C8B-B14F-4D97-AF65-F5344CB8AC3E}">
        <p14:creationId xmlns:p14="http://schemas.microsoft.com/office/powerpoint/2010/main" val="3509833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AA03C9-2AEC-704D-9AB4-B47FCC035C1C}" type="datetimeFigureOut">
              <a:rPr lang="en-US" smtClean="0"/>
              <a:t>2/26/2019</a:t>
            </a:fld>
            <a:endParaRPr lang="en-US"/>
          </a:p>
        </p:txBody>
      </p:sp>
      <p:sp>
        <p:nvSpPr>
          <p:cNvPr id="4" name="Slide Image Placeholder 3"/>
          <p:cNvSpPr>
            <a:spLocks noGrp="1" noRot="1" noChangeAspect="1"/>
          </p:cNvSpPr>
          <p:nvPr>
            <p:ph type="sldImg" idx="2"/>
          </p:nvPr>
        </p:nvSpPr>
        <p:spPr>
          <a:xfrm>
            <a:off x="1738313" y="1143000"/>
            <a:ext cx="33813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9410EB-0EDC-A543-8AEF-8B53BEE13678}" type="slidenum">
              <a:rPr lang="en-US" smtClean="0"/>
              <a:t>‹#›</a:t>
            </a:fld>
            <a:endParaRPr lang="en-US"/>
          </a:p>
        </p:txBody>
      </p:sp>
    </p:spTree>
    <p:extLst>
      <p:ext uri="{BB962C8B-B14F-4D97-AF65-F5344CB8AC3E}">
        <p14:creationId xmlns:p14="http://schemas.microsoft.com/office/powerpoint/2010/main" val="249124864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9410EB-0EDC-A543-8AEF-8B53BEE13678}" type="slidenum">
              <a:rPr lang="en-US" smtClean="0"/>
              <a:t>1</a:t>
            </a:fld>
            <a:endParaRPr lang="en-US"/>
          </a:p>
        </p:txBody>
      </p:sp>
    </p:spTree>
    <p:extLst>
      <p:ext uri="{BB962C8B-B14F-4D97-AF65-F5344CB8AC3E}">
        <p14:creationId xmlns:p14="http://schemas.microsoft.com/office/powerpoint/2010/main" val="8068267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154680" y="6285233"/>
            <a:ext cx="35753040" cy="13370560"/>
          </a:xfrm>
        </p:spPr>
        <p:txBody>
          <a:bodyPr anchor="b"/>
          <a:lstStyle>
            <a:lvl1pPr algn="ctr">
              <a:defRPr sz="27600"/>
            </a:lvl1pPr>
          </a:lstStyle>
          <a:p>
            <a:r>
              <a:rPr lang="en-US"/>
              <a:t>Click to edit Master title style</a:t>
            </a:r>
            <a:endParaRPr lang="en-US" dirty="0"/>
          </a:p>
        </p:txBody>
      </p:sp>
      <p:sp>
        <p:nvSpPr>
          <p:cNvPr id="3" name="Subtitle 2"/>
          <p:cNvSpPr>
            <a:spLocks noGrp="1"/>
          </p:cNvSpPr>
          <p:nvPr>
            <p:ph type="subTitle" idx="1"/>
          </p:nvPr>
        </p:nvSpPr>
        <p:spPr>
          <a:xfrm>
            <a:off x="5257800" y="20171413"/>
            <a:ext cx="31546800" cy="9272267"/>
          </a:xfrm>
        </p:spPr>
        <p:txBody>
          <a:bodyPr/>
          <a:lstStyle>
            <a:lvl1pPr marL="0" indent="0" algn="ctr">
              <a:buNone/>
              <a:defRPr sz="11040"/>
            </a:lvl1pPr>
            <a:lvl2pPr marL="2103120" indent="0" algn="ctr">
              <a:buNone/>
              <a:defRPr sz="9200"/>
            </a:lvl2pPr>
            <a:lvl3pPr marL="4206240" indent="0" algn="ctr">
              <a:buNone/>
              <a:defRPr sz="8280"/>
            </a:lvl3pPr>
            <a:lvl4pPr marL="6309360" indent="0" algn="ctr">
              <a:buNone/>
              <a:defRPr sz="7360"/>
            </a:lvl4pPr>
            <a:lvl5pPr marL="8412480" indent="0" algn="ctr">
              <a:buNone/>
              <a:defRPr sz="7360"/>
            </a:lvl5pPr>
            <a:lvl6pPr marL="10515600" indent="0" algn="ctr">
              <a:buNone/>
              <a:defRPr sz="7360"/>
            </a:lvl6pPr>
            <a:lvl7pPr marL="12618720" indent="0" algn="ctr">
              <a:buNone/>
              <a:defRPr sz="7360"/>
            </a:lvl7pPr>
            <a:lvl8pPr marL="14721840" indent="0" algn="ctr">
              <a:buNone/>
              <a:defRPr sz="7360"/>
            </a:lvl8pPr>
            <a:lvl9pPr marL="16824960" indent="0" algn="ctr">
              <a:buNone/>
              <a:defRPr sz="7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37036949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3588634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100907" y="2044700"/>
            <a:ext cx="9069705" cy="3254629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891792" y="2044700"/>
            <a:ext cx="26683335" cy="3254629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1212213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4271905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69885" y="9574541"/>
            <a:ext cx="36278820" cy="15975327"/>
          </a:xfrm>
        </p:spPr>
        <p:txBody>
          <a:bodyPr anchor="b"/>
          <a:lstStyle>
            <a:lvl1pPr>
              <a:defRPr sz="27600"/>
            </a:lvl1pPr>
          </a:lstStyle>
          <a:p>
            <a:r>
              <a:rPr lang="en-US"/>
              <a:t>Click to edit Master title style</a:t>
            </a:r>
            <a:endParaRPr lang="en-US" dirty="0"/>
          </a:p>
        </p:txBody>
      </p:sp>
      <p:sp>
        <p:nvSpPr>
          <p:cNvPr id="3" name="Text Placeholder 2"/>
          <p:cNvSpPr>
            <a:spLocks noGrp="1"/>
          </p:cNvSpPr>
          <p:nvPr>
            <p:ph type="body" idx="1"/>
          </p:nvPr>
        </p:nvSpPr>
        <p:spPr>
          <a:xfrm>
            <a:off x="2869885" y="25701001"/>
            <a:ext cx="36278820" cy="8401047"/>
          </a:xfrm>
        </p:spPr>
        <p:txBody>
          <a:bodyPr/>
          <a:lstStyle>
            <a:lvl1pPr marL="0" indent="0">
              <a:buNone/>
              <a:defRPr sz="11040">
                <a:solidFill>
                  <a:schemeClr val="tx1"/>
                </a:solidFill>
              </a:defRPr>
            </a:lvl1pPr>
            <a:lvl2pPr marL="2103120" indent="0">
              <a:buNone/>
              <a:defRPr sz="9200">
                <a:solidFill>
                  <a:schemeClr val="tx1">
                    <a:tint val="75000"/>
                  </a:schemeClr>
                </a:solidFill>
              </a:defRPr>
            </a:lvl2pPr>
            <a:lvl3pPr marL="4206240" indent="0">
              <a:buNone/>
              <a:defRPr sz="8280">
                <a:solidFill>
                  <a:schemeClr val="tx1">
                    <a:tint val="75000"/>
                  </a:schemeClr>
                </a:solidFill>
              </a:defRPr>
            </a:lvl3pPr>
            <a:lvl4pPr marL="6309360" indent="0">
              <a:buNone/>
              <a:defRPr sz="7360">
                <a:solidFill>
                  <a:schemeClr val="tx1">
                    <a:tint val="75000"/>
                  </a:schemeClr>
                </a:solidFill>
              </a:defRPr>
            </a:lvl4pPr>
            <a:lvl5pPr marL="8412480" indent="0">
              <a:buNone/>
              <a:defRPr sz="7360">
                <a:solidFill>
                  <a:schemeClr val="tx1">
                    <a:tint val="75000"/>
                  </a:schemeClr>
                </a:solidFill>
              </a:defRPr>
            </a:lvl5pPr>
            <a:lvl6pPr marL="10515600" indent="0">
              <a:buNone/>
              <a:defRPr sz="7360">
                <a:solidFill>
                  <a:schemeClr val="tx1">
                    <a:tint val="75000"/>
                  </a:schemeClr>
                </a:solidFill>
              </a:defRPr>
            </a:lvl6pPr>
            <a:lvl7pPr marL="12618720" indent="0">
              <a:buNone/>
              <a:defRPr sz="7360">
                <a:solidFill>
                  <a:schemeClr val="tx1">
                    <a:tint val="75000"/>
                  </a:schemeClr>
                </a:solidFill>
              </a:defRPr>
            </a:lvl7pPr>
            <a:lvl8pPr marL="14721840" indent="0">
              <a:buNone/>
              <a:defRPr sz="7360">
                <a:solidFill>
                  <a:schemeClr val="tx1">
                    <a:tint val="75000"/>
                  </a:schemeClr>
                </a:solidFill>
              </a:defRPr>
            </a:lvl8pPr>
            <a:lvl9pPr marL="16824960" indent="0">
              <a:buNone/>
              <a:defRPr sz="7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2968014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891790" y="10223500"/>
            <a:ext cx="1787652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294090" y="10223500"/>
            <a:ext cx="17876520" cy="243674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137688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7269" y="2044708"/>
            <a:ext cx="36278820" cy="742315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897273" y="9414513"/>
            <a:ext cx="17794364" cy="4613907"/>
          </a:xfrm>
        </p:spPr>
        <p:txBody>
          <a:bodyPr anchor="b"/>
          <a:lstStyle>
            <a:lvl1pPr marL="0" indent="0">
              <a:buNone/>
              <a:defRPr sz="11040" b="1"/>
            </a:lvl1pPr>
            <a:lvl2pPr marL="2103120" indent="0">
              <a:buNone/>
              <a:defRPr sz="9200" b="1"/>
            </a:lvl2pPr>
            <a:lvl3pPr marL="4206240" indent="0">
              <a:buNone/>
              <a:defRPr sz="8280" b="1"/>
            </a:lvl3pPr>
            <a:lvl4pPr marL="6309360" indent="0">
              <a:buNone/>
              <a:defRPr sz="7360" b="1"/>
            </a:lvl4pPr>
            <a:lvl5pPr marL="8412480" indent="0">
              <a:buNone/>
              <a:defRPr sz="7360" b="1"/>
            </a:lvl5pPr>
            <a:lvl6pPr marL="10515600" indent="0">
              <a:buNone/>
              <a:defRPr sz="7360" b="1"/>
            </a:lvl6pPr>
            <a:lvl7pPr marL="12618720" indent="0">
              <a:buNone/>
              <a:defRPr sz="7360" b="1"/>
            </a:lvl7pPr>
            <a:lvl8pPr marL="14721840" indent="0">
              <a:buNone/>
              <a:defRPr sz="7360" b="1"/>
            </a:lvl8pPr>
            <a:lvl9pPr marL="16824960" indent="0">
              <a:buNone/>
              <a:defRPr sz="7360" b="1"/>
            </a:lvl9pPr>
          </a:lstStyle>
          <a:p>
            <a:pPr lvl="0"/>
            <a:r>
              <a:rPr lang="en-US"/>
              <a:t>Click to edit Master text styles</a:t>
            </a:r>
          </a:p>
        </p:txBody>
      </p:sp>
      <p:sp>
        <p:nvSpPr>
          <p:cNvPr id="4" name="Content Placeholder 3"/>
          <p:cNvSpPr>
            <a:spLocks noGrp="1"/>
          </p:cNvSpPr>
          <p:nvPr>
            <p:ph sz="half" idx="2"/>
          </p:nvPr>
        </p:nvSpPr>
        <p:spPr>
          <a:xfrm>
            <a:off x="2897273" y="14028420"/>
            <a:ext cx="17794364"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294092" y="9414513"/>
            <a:ext cx="17881999" cy="4613907"/>
          </a:xfrm>
        </p:spPr>
        <p:txBody>
          <a:bodyPr anchor="b"/>
          <a:lstStyle>
            <a:lvl1pPr marL="0" indent="0">
              <a:buNone/>
              <a:defRPr sz="11040" b="1"/>
            </a:lvl1pPr>
            <a:lvl2pPr marL="2103120" indent="0">
              <a:buNone/>
              <a:defRPr sz="9200" b="1"/>
            </a:lvl2pPr>
            <a:lvl3pPr marL="4206240" indent="0">
              <a:buNone/>
              <a:defRPr sz="8280" b="1"/>
            </a:lvl3pPr>
            <a:lvl4pPr marL="6309360" indent="0">
              <a:buNone/>
              <a:defRPr sz="7360" b="1"/>
            </a:lvl4pPr>
            <a:lvl5pPr marL="8412480" indent="0">
              <a:buNone/>
              <a:defRPr sz="7360" b="1"/>
            </a:lvl5pPr>
            <a:lvl6pPr marL="10515600" indent="0">
              <a:buNone/>
              <a:defRPr sz="7360" b="1"/>
            </a:lvl6pPr>
            <a:lvl7pPr marL="12618720" indent="0">
              <a:buNone/>
              <a:defRPr sz="7360" b="1"/>
            </a:lvl7pPr>
            <a:lvl8pPr marL="14721840" indent="0">
              <a:buNone/>
              <a:defRPr sz="7360" b="1"/>
            </a:lvl8pPr>
            <a:lvl9pPr marL="16824960" indent="0">
              <a:buNone/>
              <a:defRPr sz="7360" b="1"/>
            </a:lvl9pPr>
          </a:lstStyle>
          <a:p>
            <a:pPr lvl="0"/>
            <a:r>
              <a:rPr lang="en-US"/>
              <a:t>Click to edit Master text styles</a:t>
            </a:r>
          </a:p>
        </p:txBody>
      </p:sp>
      <p:sp>
        <p:nvSpPr>
          <p:cNvPr id="6" name="Content Placeholder 5"/>
          <p:cNvSpPr>
            <a:spLocks noGrp="1"/>
          </p:cNvSpPr>
          <p:nvPr>
            <p:ph sz="quarter" idx="4"/>
          </p:nvPr>
        </p:nvSpPr>
        <p:spPr>
          <a:xfrm>
            <a:off x="21294092" y="14028420"/>
            <a:ext cx="17881999" cy="206336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453497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8352077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4128907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97269" y="2560320"/>
            <a:ext cx="13566219" cy="8961120"/>
          </a:xfrm>
        </p:spPr>
        <p:txBody>
          <a:bodyPr anchor="b"/>
          <a:lstStyle>
            <a:lvl1pPr>
              <a:defRPr sz="14720"/>
            </a:lvl1pPr>
          </a:lstStyle>
          <a:p>
            <a:r>
              <a:rPr lang="en-US"/>
              <a:t>Click to edit Master title style</a:t>
            </a:r>
            <a:endParaRPr lang="en-US" dirty="0"/>
          </a:p>
        </p:txBody>
      </p:sp>
      <p:sp>
        <p:nvSpPr>
          <p:cNvPr id="3" name="Content Placeholder 2"/>
          <p:cNvSpPr>
            <a:spLocks noGrp="1"/>
          </p:cNvSpPr>
          <p:nvPr>
            <p:ph idx="1"/>
          </p:nvPr>
        </p:nvSpPr>
        <p:spPr>
          <a:xfrm>
            <a:off x="17881999" y="5529588"/>
            <a:ext cx="21294090" cy="27292300"/>
          </a:xfrm>
        </p:spPr>
        <p:txBody>
          <a:bodyPr/>
          <a:lstStyle>
            <a:lvl1pPr>
              <a:defRPr sz="14720"/>
            </a:lvl1pPr>
            <a:lvl2pPr>
              <a:defRPr sz="12880"/>
            </a:lvl2pPr>
            <a:lvl3pPr>
              <a:defRPr sz="11040"/>
            </a:lvl3pPr>
            <a:lvl4pPr>
              <a:defRPr sz="9200"/>
            </a:lvl4pPr>
            <a:lvl5pPr>
              <a:defRPr sz="9200"/>
            </a:lvl5pPr>
            <a:lvl6pPr>
              <a:defRPr sz="9200"/>
            </a:lvl6pPr>
            <a:lvl7pPr>
              <a:defRPr sz="9200"/>
            </a:lvl7pPr>
            <a:lvl8pPr>
              <a:defRPr sz="9200"/>
            </a:lvl8pPr>
            <a:lvl9pPr>
              <a:defRPr sz="9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897269" y="11521440"/>
            <a:ext cx="13566219" cy="21344893"/>
          </a:xfrm>
        </p:spPr>
        <p:txBody>
          <a:bodyPr/>
          <a:lstStyle>
            <a:lvl1pPr marL="0" indent="0">
              <a:buNone/>
              <a:defRPr sz="7360"/>
            </a:lvl1pPr>
            <a:lvl2pPr marL="2103120" indent="0">
              <a:buNone/>
              <a:defRPr sz="6440"/>
            </a:lvl2pPr>
            <a:lvl3pPr marL="4206240" indent="0">
              <a:buNone/>
              <a:defRPr sz="5520"/>
            </a:lvl3pPr>
            <a:lvl4pPr marL="6309360" indent="0">
              <a:buNone/>
              <a:defRPr sz="4600"/>
            </a:lvl4pPr>
            <a:lvl5pPr marL="8412480" indent="0">
              <a:buNone/>
              <a:defRPr sz="4600"/>
            </a:lvl5pPr>
            <a:lvl6pPr marL="10515600" indent="0">
              <a:buNone/>
              <a:defRPr sz="4600"/>
            </a:lvl6pPr>
            <a:lvl7pPr marL="12618720" indent="0">
              <a:buNone/>
              <a:defRPr sz="4600"/>
            </a:lvl7pPr>
            <a:lvl8pPr marL="14721840" indent="0">
              <a:buNone/>
              <a:defRPr sz="4600"/>
            </a:lvl8pPr>
            <a:lvl9pPr marL="16824960" indent="0">
              <a:buNone/>
              <a:defRPr sz="4600"/>
            </a:lvl9pPr>
          </a:lstStyle>
          <a:p>
            <a:pPr lvl="0"/>
            <a:r>
              <a:rPr lang="en-US"/>
              <a:t>Click to edit Master text styles</a:t>
            </a:r>
          </a:p>
        </p:txBody>
      </p:sp>
      <p:sp>
        <p:nvSpPr>
          <p:cNvPr id="5" name="Date Placeholder 4"/>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3686820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97269" y="2560320"/>
            <a:ext cx="13566219" cy="8961120"/>
          </a:xfrm>
        </p:spPr>
        <p:txBody>
          <a:bodyPr anchor="b"/>
          <a:lstStyle>
            <a:lvl1pPr>
              <a:defRPr sz="14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81999" y="5529588"/>
            <a:ext cx="21294090" cy="27292300"/>
          </a:xfrm>
        </p:spPr>
        <p:txBody>
          <a:bodyPr anchor="t"/>
          <a:lstStyle>
            <a:lvl1pPr marL="0" indent="0">
              <a:buNone/>
              <a:defRPr sz="14720"/>
            </a:lvl1pPr>
            <a:lvl2pPr marL="2103120" indent="0">
              <a:buNone/>
              <a:defRPr sz="12880"/>
            </a:lvl2pPr>
            <a:lvl3pPr marL="4206240" indent="0">
              <a:buNone/>
              <a:defRPr sz="11040"/>
            </a:lvl3pPr>
            <a:lvl4pPr marL="6309360" indent="0">
              <a:buNone/>
              <a:defRPr sz="9200"/>
            </a:lvl4pPr>
            <a:lvl5pPr marL="8412480" indent="0">
              <a:buNone/>
              <a:defRPr sz="9200"/>
            </a:lvl5pPr>
            <a:lvl6pPr marL="10515600" indent="0">
              <a:buNone/>
              <a:defRPr sz="9200"/>
            </a:lvl6pPr>
            <a:lvl7pPr marL="12618720" indent="0">
              <a:buNone/>
              <a:defRPr sz="9200"/>
            </a:lvl7pPr>
            <a:lvl8pPr marL="14721840" indent="0">
              <a:buNone/>
              <a:defRPr sz="9200"/>
            </a:lvl8pPr>
            <a:lvl9pPr marL="16824960" indent="0">
              <a:buNone/>
              <a:defRPr sz="9200"/>
            </a:lvl9pPr>
          </a:lstStyle>
          <a:p>
            <a:r>
              <a:rPr lang="en-US"/>
              <a:t>Click icon to add picture</a:t>
            </a:r>
            <a:endParaRPr lang="en-US" dirty="0"/>
          </a:p>
        </p:txBody>
      </p:sp>
      <p:sp>
        <p:nvSpPr>
          <p:cNvPr id="4" name="Text Placeholder 3"/>
          <p:cNvSpPr>
            <a:spLocks noGrp="1"/>
          </p:cNvSpPr>
          <p:nvPr>
            <p:ph type="body" sz="half" idx="2"/>
          </p:nvPr>
        </p:nvSpPr>
        <p:spPr>
          <a:xfrm>
            <a:off x="2897269" y="11521440"/>
            <a:ext cx="13566219" cy="21344893"/>
          </a:xfrm>
        </p:spPr>
        <p:txBody>
          <a:bodyPr/>
          <a:lstStyle>
            <a:lvl1pPr marL="0" indent="0">
              <a:buNone/>
              <a:defRPr sz="7360"/>
            </a:lvl1pPr>
            <a:lvl2pPr marL="2103120" indent="0">
              <a:buNone/>
              <a:defRPr sz="6440"/>
            </a:lvl2pPr>
            <a:lvl3pPr marL="4206240" indent="0">
              <a:buNone/>
              <a:defRPr sz="5520"/>
            </a:lvl3pPr>
            <a:lvl4pPr marL="6309360" indent="0">
              <a:buNone/>
              <a:defRPr sz="4600"/>
            </a:lvl4pPr>
            <a:lvl5pPr marL="8412480" indent="0">
              <a:buNone/>
              <a:defRPr sz="4600"/>
            </a:lvl5pPr>
            <a:lvl6pPr marL="10515600" indent="0">
              <a:buNone/>
              <a:defRPr sz="4600"/>
            </a:lvl6pPr>
            <a:lvl7pPr marL="12618720" indent="0">
              <a:buNone/>
              <a:defRPr sz="4600"/>
            </a:lvl7pPr>
            <a:lvl8pPr marL="14721840" indent="0">
              <a:buNone/>
              <a:defRPr sz="4600"/>
            </a:lvl8pPr>
            <a:lvl9pPr marL="16824960" indent="0">
              <a:buNone/>
              <a:defRPr sz="4600"/>
            </a:lvl9pPr>
          </a:lstStyle>
          <a:p>
            <a:pPr lvl="0"/>
            <a:r>
              <a:rPr lang="en-US"/>
              <a:t>Click to edit Master text styles</a:t>
            </a:r>
          </a:p>
        </p:txBody>
      </p:sp>
      <p:sp>
        <p:nvSpPr>
          <p:cNvPr id="5" name="Date Placeholder 4"/>
          <p:cNvSpPr>
            <a:spLocks noGrp="1"/>
          </p:cNvSpPr>
          <p:nvPr>
            <p:ph type="dt" sz="half" idx="10"/>
          </p:nvPr>
        </p:nvSpPr>
        <p:spPr/>
        <p:txBody>
          <a:bodyPr/>
          <a:lstStyle/>
          <a:p>
            <a:fld id="{4F20B532-B5DD-45C5-B78C-DF3FDEAD0301}" type="datetimeFigureOut">
              <a:rPr lang="en-US" smtClean="0"/>
              <a:t>2/26/2019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C442BB3-88B0-4FB4-9E37-2E416500A7DE}" type="slidenum">
              <a:rPr lang="en-US" smtClean="0"/>
              <a:t>‹#›</a:t>
            </a:fld>
            <a:endParaRPr lang="en-US" dirty="0"/>
          </a:p>
        </p:txBody>
      </p:sp>
    </p:spTree>
    <p:extLst>
      <p:ext uri="{BB962C8B-B14F-4D97-AF65-F5344CB8AC3E}">
        <p14:creationId xmlns:p14="http://schemas.microsoft.com/office/powerpoint/2010/main" val="1102565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91790" y="2044708"/>
            <a:ext cx="36278820" cy="742315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891790" y="10223500"/>
            <a:ext cx="36278820" cy="243674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891790" y="35595568"/>
            <a:ext cx="9464040" cy="2044700"/>
          </a:xfrm>
          <a:prstGeom prst="rect">
            <a:avLst/>
          </a:prstGeom>
        </p:spPr>
        <p:txBody>
          <a:bodyPr vert="horz" lIns="91440" tIns="45720" rIns="91440" bIns="45720" rtlCol="0" anchor="ctr"/>
          <a:lstStyle>
            <a:lvl1pPr algn="l">
              <a:defRPr sz="5520">
                <a:solidFill>
                  <a:schemeClr val="tx1">
                    <a:tint val="75000"/>
                  </a:schemeClr>
                </a:solidFill>
              </a:defRPr>
            </a:lvl1pPr>
          </a:lstStyle>
          <a:p>
            <a:fld id="{C764DE79-268F-4C1A-8933-263129D2AF90}" type="datetimeFigureOut">
              <a:rPr lang="en-US" dirty="0"/>
              <a:t>2/26/2019</a:t>
            </a:fld>
            <a:endParaRPr lang="en-US" dirty="0"/>
          </a:p>
        </p:txBody>
      </p:sp>
      <p:sp>
        <p:nvSpPr>
          <p:cNvPr id="5" name="Footer Placeholder 4"/>
          <p:cNvSpPr>
            <a:spLocks noGrp="1"/>
          </p:cNvSpPr>
          <p:nvPr>
            <p:ph type="ftr" sz="quarter" idx="3"/>
          </p:nvPr>
        </p:nvSpPr>
        <p:spPr>
          <a:xfrm>
            <a:off x="13933170" y="35595568"/>
            <a:ext cx="14196060" cy="2044700"/>
          </a:xfrm>
          <a:prstGeom prst="rect">
            <a:avLst/>
          </a:prstGeom>
        </p:spPr>
        <p:txBody>
          <a:bodyPr vert="horz" lIns="91440" tIns="45720" rIns="91440" bIns="45720" rtlCol="0" anchor="ctr"/>
          <a:lstStyle>
            <a:lvl1pPr algn="ctr">
              <a:defRPr sz="55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9706570" y="35595568"/>
            <a:ext cx="9464040" cy="2044700"/>
          </a:xfrm>
          <a:prstGeom prst="rect">
            <a:avLst/>
          </a:prstGeom>
        </p:spPr>
        <p:txBody>
          <a:bodyPr vert="horz" lIns="91440" tIns="45720" rIns="91440" bIns="45720" rtlCol="0" anchor="ctr"/>
          <a:lstStyle>
            <a:lvl1pPr algn="r">
              <a:defRPr sz="5520">
                <a:solidFill>
                  <a:schemeClr val="tx1">
                    <a:tint val="75000"/>
                  </a:schemeClr>
                </a:solidFill>
              </a:defRPr>
            </a:lvl1pPr>
          </a:lstStyle>
          <a:p>
            <a:fld id="{48F63A3B-78C7-47BE-AE5E-E10140E04643}" type="slidenum">
              <a:rPr lang="en-US" dirty="0"/>
              <a:t>‹#›</a:t>
            </a:fld>
            <a:endParaRPr lang="en-US" dirty="0"/>
          </a:p>
        </p:txBody>
      </p:sp>
      <p:sp>
        <p:nvSpPr>
          <p:cNvPr id="7" name="Rectangle 6"/>
          <p:cNvSpPr/>
          <p:nvPr userDrawn="1"/>
        </p:nvSpPr>
        <p:spPr>
          <a:xfrm>
            <a:off x="0" y="0"/>
            <a:ext cx="42062400" cy="384048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sp>
        <p:nvSpPr>
          <p:cNvPr id="8" name="Rectangle 7"/>
          <p:cNvSpPr/>
          <p:nvPr userDrawn="1"/>
        </p:nvSpPr>
        <p:spPr>
          <a:xfrm>
            <a:off x="498764" y="602975"/>
            <a:ext cx="41023309" cy="3707191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sp>
        <p:nvSpPr>
          <p:cNvPr id="9" name="Rectangle 8"/>
          <p:cNvSpPr/>
          <p:nvPr userDrawn="1"/>
        </p:nvSpPr>
        <p:spPr>
          <a:xfrm>
            <a:off x="789710" y="974035"/>
            <a:ext cx="40399854" cy="357045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cxnSp>
        <p:nvCxnSpPr>
          <p:cNvPr id="10" name="Straight Connector 9"/>
          <p:cNvCxnSpPr/>
          <p:nvPr userDrawn="1"/>
        </p:nvCxnSpPr>
        <p:spPr>
          <a:xfrm>
            <a:off x="14360707" y="7629108"/>
            <a:ext cx="0" cy="28473649"/>
          </a:xfrm>
          <a:prstGeom prst="line">
            <a:avLst/>
          </a:prstGeom>
          <a:ln>
            <a:solidFill>
              <a:schemeClr val="bg1">
                <a:lumMod val="85000"/>
              </a:schemeClr>
            </a:solidFill>
          </a:ln>
        </p:spPr>
        <p:style>
          <a:lnRef idx="1">
            <a:schemeClr val="accent3"/>
          </a:lnRef>
          <a:fillRef idx="0">
            <a:schemeClr val="accent3"/>
          </a:fillRef>
          <a:effectRef idx="0">
            <a:schemeClr val="accent3"/>
          </a:effectRef>
          <a:fontRef idx="minor">
            <a:schemeClr val="tx1"/>
          </a:fontRef>
        </p:style>
      </p:cxnSp>
      <p:cxnSp>
        <p:nvCxnSpPr>
          <p:cNvPr id="11" name="Straight Connector 10"/>
          <p:cNvCxnSpPr/>
          <p:nvPr userDrawn="1"/>
        </p:nvCxnSpPr>
        <p:spPr>
          <a:xfrm>
            <a:off x="27710236" y="7629108"/>
            <a:ext cx="0" cy="28473649"/>
          </a:xfrm>
          <a:prstGeom prst="line">
            <a:avLst/>
          </a:prstGeom>
          <a:ln>
            <a:solidFill>
              <a:schemeClr val="bg1">
                <a:lumMod val="85000"/>
              </a:schemeClr>
            </a:solidFill>
          </a:ln>
        </p:spPr>
        <p:style>
          <a:lnRef idx="1">
            <a:schemeClr val="accent3"/>
          </a:lnRef>
          <a:fillRef idx="0">
            <a:schemeClr val="accent3"/>
          </a:fillRef>
          <a:effectRef idx="0">
            <a:schemeClr val="accent3"/>
          </a:effectRef>
          <a:fontRef idx="minor">
            <a:schemeClr val="tx1"/>
          </a:fontRef>
        </p:style>
      </p:cxnSp>
      <p:cxnSp>
        <p:nvCxnSpPr>
          <p:cNvPr id="12" name="Straight Connector 11"/>
          <p:cNvCxnSpPr/>
          <p:nvPr userDrawn="1"/>
        </p:nvCxnSpPr>
        <p:spPr>
          <a:xfrm>
            <a:off x="1662545" y="7629108"/>
            <a:ext cx="38639630" cy="0"/>
          </a:xfrm>
          <a:prstGeom prst="line">
            <a:avLst/>
          </a:prstGeom>
          <a:ln>
            <a:solidFill>
              <a:schemeClr val="bg1">
                <a:lumMod val="85000"/>
              </a:schemeClr>
            </a:solidFill>
          </a:ln>
        </p:spPr>
        <p:style>
          <a:lnRef idx="1">
            <a:schemeClr val="accent3"/>
          </a:lnRef>
          <a:fillRef idx="0">
            <a:schemeClr val="accent3"/>
          </a:fillRef>
          <a:effectRef idx="0">
            <a:schemeClr val="accent3"/>
          </a:effectRef>
          <a:fontRef idx="minor">
            <a:schemeClr val="tx1"/>
          </a:fontRef>
        </p:style>
      </p:cxnSp>
      <p:sp>
        <p:nvSpPr>
          <p:cNvPr id="13" name="Rectangle 12"/>
          <p:cNvSpPr/>
          <p:nvPr userDrawn="1"/>
        </p:nvSpPr>
        <p:spPr>
          <a:xfrm>
            <a:off x="1332584" y="1852864"/>
            <a:ext cx="39421656" cy="53124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sp>
        <p:nvSpPr>
          <p:cNvPr id="14" name="Rectangle 13"/>
          <p:cNvSpPr/>
          <p:nvPr userDrawn="1"/>
        </p:nvSpPr>
        <p:spPr>
          <a:xfrm>
            <a:off x="14681903" y="8232082"/>
            <a:ext cx="12723015" cy="27870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sp>
        <p:nvSpPr>
          <p:cNvPr id="15" name="Rectangle 14"/>
          <p:cNvSpPr/>
          <p:nvPr userDrawn="1"/>
        </p:nvSpPr>
        <p:spPr>
          <a:xfrm>
            <a:off x="1332584" y="8232082"/>
            <a:ext cx="12723015" cy="27870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sp>
        <p:nvSpPr>
          <p:cNvPr id="17" name="Rectangle 16"/>
          <p:cNvSpPr/>
          <p:nvPr userDrawn="1"/>
        </p:nvSpPr>
        <p:spPr>
          <a:xfrm>
            <a:off x="28031225" y="8232082"/>
            <a:ext cx="12723015" cy="278706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603" dirty="0"/>
          </a:p>
        </p:txBody>
      </p:sp>
      <p:pic>
        <p:nvPicPr>
          <p:cNvPr id="18" name="Picture 17">
            <a:extLst>
              <a:ext uri="{FF2B5EF4-FFF2-40B4-BE49-F238E27FC236}">
                <a16:creationId xmlns:a16="http://schemas.microsoft.com/office/drawing/2014/main" id="{D30825F5-14AD-774E-9898-61C5841C85B0}"/>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8409374" y="3100119"/>
            <a:ext cx="12133987" cy="2131646"/>
          </a:xfrm>
          <a:prstGeom prst="rect">
            <a:avLst/>
          </a:prstGeom>
        </p:spPr>
      </p:pic>
      <p:sp>
        <p:nvSpPr>
          <p:cNvPr id="19" name="TextBox 18">
            <a:extLst>
              <a:ext uri="{FF2B5EF4-FFF2-40B4-BE49-F238E27FC236}">
                <a16:creationId xmlns:a16="http://schemas.microsoft.com/office/drawing/2014/main" id="{1BA25A12-1563-BE4B-82BB-BBF5C9DC8F80}"/>
              </a:ext>
            </a:extLst>
          </p:cNvPr>
          <p:cNvSpPr txBox="1"/>
          <p:nvPr userDrawn="1"/>
        </p:nvSpPr>
        <p:spPr>
          <a:xfrm>
            <a:off x="30409656" y="5529342"/>
            <a:ext cx="10344584" cy="584775"/>
          </a:xfrm>
          <a:prstGeom prst="rect">
            <a:avLst/>
          </a:prstGeom>
          <a:noFill/>
        </p:spPr>
        <p:txBody>
          <a:bodyPr wrap="square" rtlCol="0">
            <a:spAutoFit/>
          </a:bodyPr>
          <a:lstStyle/>
          <a:p>
            <a:r>
              <a:rPr lang="en-US" sz="3200" dirty="0">
                <a:solidFill>
                  <a:srgbClr val="005295"/>
                </a:solidFill>
              </a:rPr>
              <a:t>IMPACT Program         Eau Claire, Wis.           March 9, 2019</a:t>
            </a:r>
          </a:p>
        </p:txBody>
      </p:sp>
      <p:sp>
        <p:nvSpPr>
          <p:cNvPr id="20" name="TextBox 19">
            <a:extLst>
              <a:ext uri="{FF2B5EF4-FFF2-40B4-BE49-F238E27FC236}">
                <a16:creationId xmlns:a16="http://schemas.microsoft.com/office/drawing/2014/main" id="{DE104BF2-7033-DB4A-A7A8-135BA2E22D91}"/>
              </a:ext>
            </a:extLst>
          </p:cNvPr>
          <p:cNvSpPr txBox="1"/>
          <p:nvPr userDrawn="1"/>
        </p:nvSpPr>
        <p:spPr>
          <a:xfrm>
            <a:off x="872836" y="36910235"/>
            <a:ext cx="4306326" cy="523220"/>
          </a:xfrm>
          <a:prstGeom prst="rect">
            <a:avLst/>
          </a:prstGeom>
          <a:noFill/>
        </p:spPr>
        <p:txBody>
          <a:bodyPr wrap="square" rtlCol="0">
            <a:spAutoFit/>
          </a:bodyPr>
          <a:lstStyle/>
          <a:p>
            <a:pPr algn="l"/>
            <a:r>
              <a:rPr lang="en-US" sz="2800" dirty="0">
                <a:solidFill>
                  <a:schemeClr val="bg1"/>
                </a:solidFill>
              </a:rPr>
              <a:t>uwec.edu/impact-program</a:t>
            </a:r>
          </a:p>
        </p:txBody>
      </p:sp>
    </p:spTree>
    <p:extLst>
      <p:ext uri="{BB962C8B-B14F-4D97-AF65-F5344CB8AC3E}">
        <p14:creationId xmlns:p14="http://schemas.microsoft.com/office/powerpoint/2010/main" val="248240411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206240" rtl="0" eaLnBrk="1" latinLnBrk="0" hangingPunct="1">
        <a:lnSpc>
          <a:spcPct val="90000"/>
        </a:lnSpc>
        <a:spcBef>
          <a:spcPct val="0"/>
        </a:spcBef>
        <a:buNone/>
        <a:defRPr sz="20240" kern="1200">
          <a:solidFill>
            <a:schemeClr val="tx1"/>
          </a:solidFill>
          <a:latin typeface="+mj-lt"/>
          <a:ea typeface="+mj-ea"/>
          <a:cs typeface="+mj-cs"/>
        </a:defRPr>
      </a:lvl1pPr>
    </p:titleStyle>
    <p:bodyStyle>
      <a:lvl1pPr marL="1051560" indent="-1051560" algn="l" defTabSz="4206240" rtl="0" eaLnBrk="1" latinLnBrk="0" hangingPunct="1">
        <a:lnSpc>
          <a:spcPct val="90000"/>
        </a:lnSpc>
        <a:spcBef>
          <a:spcPts val="4600"/>
        </a:spcBef>
        <a:buFont typeface="Arial" panose="020B0604020202020204" pitchFamily="34" charset="0"/>
        <a:buChar char="•"/>
        <a:defRPr sz="12880" kern="1200">
          <a:solidFill>
            <a:schemeClr val="tx1"/>
          </a:solidFill>
          <a:latin typeface="+mn-lt"/>
          <a:ea typeface="+mn-ea"/>
          <a:cs typeface="+mn-cs"/>
        </a:defRPr>
      </a:lvl1pPr>
      <a:lvl2pPr marL="3154680" indent="-1051560" algn="l" defTabSz="4206240" rtl="0" eaLnBrk="1" latinLnBrk="0" hangingPunct="1">
        <a:lnSpc>
          <a:spcPct val="90000"/>
        </a:lnSpc>
        <a:spcBef>
          <a:spcPts val="2300"/>
        </a:spcBef>
        <a:buFont typeface="Arial" panose="020B0604020202020204" pitchFamily="34" charset="0"/>
        <a:buChar char="•"/>
        <a:defRPr sz="11040" kern="1200">
          <a:solidFill>
            <a:schemeClr val="tx1"/>
          </a:solidFill>
          <a:latin typeface="+mn-lt"/>
          <a:ea typeface="+mn-ea"/>
          <a:cs typeface="+mn-cs"/>
        </a:defRPr>
      </a:lvl2pPr>
      <a:lvl3pPr marL="5257800" indent="-1051560" algn="l" defTabSz="4206240" rtl="0" eaLnBrk="1" latinLnBrk="0" hangingPunct="1">
        <a:lnSpc>
          <a:spcPct val="90000"/>
        </a:lnSpc>
        <a:spcBef>
          <a:spcPts val="2300"/>
        </a:spcBef>
        <a:buFont typeface="Arial" panose="020B0604020202020204" pitchFamily="34" charset="0"/>
        <a:buChar char="•"/>
        <a:defRPr sz="9200" kern="1200">
          <a:solidFill>
            <a:schemeClr val="tx1"/>
          </a:solidFill>
          <a:latin typeface="+mn-lt"/>
          <a:ea typeface="+mn-ea"/>
          <a:cs typeface="+mn-cs"/>
        </a:defRPr>
      </a:lvl3pPr>
      <a:lvl4pPr marL="736092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4pPr>
      <a:lvl5pPr marL="946404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5pPr>
      <a:lvl6pPr marL="1156716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6pPr>
      <a:lvl7pPr marL="1367028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7pPr>
      <a:lvl8pPr marL="1577340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8pPr>
      <a:lvl9pPr marL="17876520" indent="-1051560" algn="l" defTabSz="4206240" rtl="0" eaLnBrk="1" latinLnBrk="0" hangingPunct="1">
        <a:lnSpc>
          <a:spcPct val="90000"/>
        </a:lnSpc>
        <a:spcBef>
          <a:spcPts val="2300"/>
        </a:spcBef>
        <a:buFont typeface="Arial" panose="020B0604020202020204" pitchFamily="34" charset="0"/>
        <a:buChar char="•"/>
        <a:defRPr sz="8280" kern="1200">
          <a:solidFill>
            <a:schemeClr val="tx1"/>
          </a:solidFill>
          <a:latin typeface="+mn-lt"/>
          <a:ea typeface="+mn-ea"/>
          <a:cs typeface="+mn-cs"/>
        </a:defRPr>
      </a:lvl9pPr>
    </p:bodyStyle>
    <p:otherStyle>
      <a:defPPr>
        <a:defRPr lang="en-US"/>
      </a:defPPr>
      <a:lvl1pPr marL="0" algn="l" defTabSz="4206240" rtl="0" eaLnBrk="1" latinLnBrk="0" hangingPunct="1">
        <a:defRPr sz="8280" kern="1200">
          <a:solidFill>
            <a:schemeClr val="tx1"/>
          </a:solidFill>
          <a:latin typeface="+mn-lt"/>
          <a:ea typeface="+mn-ea"/>
          <a:cs typeface="+mn-cs"/>
        </a:defRPr>
      </a:lvl1pPr>
      <a:lvl2pPr marL="2103120" algn="l" defTabSz="4206240" rtl="0" eaLnBrk="1" latinLnBrk="0" hangingPunct="1">
        <a:defRPr sz="8280" kern="1200">
          <a:solidFill>
            <a:schemeClr val="tx1"/>
          </a:solidFill>
          <a:latin typeface="+mn-lt"/>
          <a:ea typeface="+mn-ea"/>
          <a:cs typeface="+mn-cs"/>
        </a:defRPr>
      </a:lvl2pPr>
      <a:lvl3pPr marL="4206240" algn="l" defTabSz="4206240" rtl="0" eaLnBrk="1" latinLnBrk="0" hangingPunct="1">
        <a:defRPr sz="8280" kern="1200">
          <a:solidFill>
            <a:schemeClr val="tx1"/>
          </a:solidFill>
          <a:latin typeface="+mn-lt"/>
          <a:ea typeface="+mn-ea"/>
          <a:cs typeface="+mn-cs"/>
        </a:defRPr>
      </a:lvl3pPr>
      <a:lvl4pPr marL="6309360" algn="l" defTabSz="4206240" rtl="0" eaLnBrk="1" latinLnBrk="0" hangingPunct="1">
        <a:defRPr sz="8280" kern="1200">
          <a:solidFill>
            <a:schemeClr val="tx1"/>
          </a:solidFill>
          <a:latin typeface="+mn-lt"/>
          <a:ea typeface="+mn-ea"/>
          <a:cs typeface="+mn-cs"/>
        </a:defRPr>
      </a:lvl4pPr>
      <a:lvl5pPr marL="8412480" algn="l" defTabSz="4206240" rtl="0" eaLnBrk="1" latinLnBrk="0" hangingPunct="1">
        <a:defRPr sz="8280" kern="1200">
          <a:solidFill>
            <a:schemeClr val="tx1"/>
          </a:solidFill>
          <a:latin typeface="+mn-lt"/>
          <a:ea typeface="+mn-ea"/>
          <a:cs typeface="+mn-cs"/>
        </a:defRPr>
      </a:lvl5pPr>
      <a:lvl6pPr marL="10515600" algn="l" defTabSz="4206240" rtl="0" eaLnBrk="1" latinLnBrk="0" hangingPunct="1">
        <a:defRPr sz="8280" kern="1200">
          <a:solidFill>
            <a:schemeClr val="tx1"/>
          </a:solidFill>
          <a:latin typeface="+mn-lt"/>
          <a:ea typeface="+mn-ea"/>
          <a:cs typeface="+mn-cs"/>
        </a:defRPr>
      </a:lvl6pPr>
      <a:lvl7pPr marL="12618720" algn="l" defTabSz="4206240" rtl="0" eaLnBrk="1" latinLnBrk="0" hangingPunct="1">
        <a:defRPr sz="8280" kern="1200">
          <a:solidFill>
            <a:schemeClr val="tx1"/>
          </a:solidFill>
          <a:latin typeface="+mn-lt"/>
          <a:ea typeface="+mn-ea"/>
          <a:cs typeface="+mn-cs"/>
        </a:defRPr>
      </a:lvl7pPr>
      <a:lvl8pPr marL="14721840" algn="l" defTabSz="4206240" rtl="0" eaLnBrk="1" latinLnBrk="0" hangingPunct="1">
        <a:defRPr sz="8280" kern="1200">
          <a:solidFill>
            <a:schemeClr val="tx1"/>
          </a:solidFill>
          <a:latin typeface="+mn-lt"/>
          <a:ea typeface="+mn-ea"/>
          <a:cs typeface="+mn-cs"/>
        </a:defRPr>
      </a:lvl8pPr>
      <a:lvl9pPr marL="16824960" algn="l" defTabSz="4206240" rtl="0" eaLnBrk="1" latinLnBrk="0" hangingPunct="1">
        <a:defRPr sz="82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00798" y="2317415"/>
            <a:ext cx="22000029" cy="3463150"/>
          </a:xfrm>
        </p:spPr>
        <p:txBody>
          <a:bodyPr>
            <a:noAutofit/>
          </a:bodyPr>
          <a:lstStyle/>
          <a:p>
            <a:pPr algn="l"/>
            <a:r>
              <a:rPr lang="en-US" sz="9100" dirty="0">
                <a:latin typeface="Minion Pro" panose="02040503050306020203" pitchFamily="18" charset="0"/>
              </a:rPr>
              <a:t>Maternal Exposure to PM</a:t>
            </a:r>
            <a:r>
              <a:rPr lang="en-US" sz="9100" baseline="30000" dirty="0">
                <a:latin typeface="Minion Pro" panose="02040503050306020203"/>
                <a:ea typeface="Times New Roman" pitchFamily="18" charset="0"/>
                <a:cs typeface="Calibri" pitchFamily="34" charset="0"/>
              </a:rPr>
              <a:t>2.5</a:t>
            </a:r>
            <a:r>
              <a:rPr lang="en-US" sz="9100" dirty="0">
                <a:latin typeface="Minion Pro" panose="02040503050306020203" pitchFamily="18" charset="0"/>
              </a:rPr>
              <a:t> During Embryonic Cardiac Development Leads to HLHS</a:t>
            </a:r>
          </a:p>
        </p:txBody>
      </p:sp>
      <p:sp>
        <p:nvSpPr>
          <p:cNvPr id="6" name="Title 1"/>
          <p:cNvSpPr txBox="1">
            <a:spLocks/>
          </p:cNvSpPr>
          <p:nvPr/>
        </p:nvSpPr>
        <p:spPr>
          <a:xfrm>
            <a:off x="6518973" y="4631214"/>
            <a:ext cx="21391999" cy="4051237"/>
          </a:xfrm>
          <a:prstGeom prst="rect">
            <a:avLst/>
          </a:prstGeom>
        </p:spPr>
        <p:txBody>
          <a:bodyPr anchor="b"/>
          <a:lstStyle>
            <a:lvl1pPr algn="ctr" defTabSz="4023360" rtl="0" eaLnBrk="1" latinLnBrk="0" hangingPunct="1">
              <a:lnSpc>
                <a:spcPct val="90000"/>
              </a:lnSpc>
              <a:spcBef>
                <a:spcPct val="0"/>
              </a:spcBef>
              <a:buNone/>
              <a:defRPr sz="26400" kern="1200">
                <a:solidFill>
                  <a:schemeClr val="tx1"/>
                </a:solidFill>
                <a:latin typeface="+mj-lt"/>
                <a:ea typeface="+mj-ea"/>
                <a:cs typeface="+mj-cs"/>
              </a:defRPr>
            </a:lvl1pPr>
          </a:lstStyle>
          <a:p>
            <a:pPr algn="l"/>
            <a:r>
              <a:rPr lang="en-US" sz="4000" dirty="0">
                <a:ea typeface="Times New Roman" pitchFamily="18" charset="0"/>
                <a:cs typeface="Calibri" pitchFamily="34" charset="0"/>
              </a:rPr>
              <a:t>Madisyn Kephart</a:t>
            </a:r>
            <a:r>
              <a:rPr lang="en-US" sz="4000" baseline="30000" dirty="0">
                <a:ea typeface="Times New Roman" pitchFamily="18" charset="0"/>
                <a:cs typeface="Calibri" pitchFamily="34" charset="0"/>
              </a:rPr>
              <a:t>1</a:t>
            </a:r>
            <a:r>
              <a:rPr lang="en-US" sz="4000" dirty="0">
                <a:ea typeface="Times New Roman" pitchFamily="18" charset="0"/>
                <a:cs typeface="Calibri" pitchFamily="34" charset="0"/>
              </a:rPr>
              <a:t>, Shawna Helmuth</a:t>
            </a:r>
            <a:r>
              <a:rPr lang="en-US" sz="4000" baseline="30000" dirty="0">
                <a:ea typeface="Times New Roman" pitchFamily="18" charset="0"/>
                <a:cs typeface="Calibri" pitchFamily="34" charset="0"/>
              </a:rPr>
              <a:t>2</a:t>
            </a:r>
            <a:r>
              <a:rPr lang="en-US" sz="4000" dirty="0">
                <a:ea typeface="Times New Roman" pitchFamily="18" charset="0"/>
                <a:cs typeface="Calibri" pitchFamily="34" charset="0"/>
              </a:rPr>
              <a:t>, Summer Peoples</a:t>
            </a:r>
            <a:r>
              <a:rPr lang="en-US" sz="4000" baseline="30000" dirty="0">
                <a:ea typeface="Times New Roman" pitchFamily="18" charset="0"/>
                <a:cs typeface="Calibri" pitchFamily="34" charset="0"/>
              </a:rPr>
              <a:t>3</a:t>
            </a:r>
          </a:p>
          <a:p>
            <a:pPr algn="l"/>
            <a:r>
              <a:rPr lang="en-US" sz="4000" dirty="0">
                <a:ea typeface="Times New Roman" pitchFamily="18" charset="0"/>
                <a:cs typeface="Calibri" pitchFamily="34" charset="0"/>
              </a:rPr>
              <a:t>Department of Nursing</a:t>
            </a:r>
            <a:r>
              <a:rPr lang="en-US" sz="4000" baseline="30000" dirty="0">
                <a:ea typeface="Times New Roman" pitchFamily="18" charset="0"/>
                <a:cs typeface="Calibri" pitchFamily="34" charset="0"/>
              </a:rPr>
              <a:t>1</a:t>
            </a:r>
            <a:r>
              <a:rPr lang="en-US" sz="4000" dirty="0">
                <a:ea typeface="Times New Roman" pitchFamily="18" charset="0"/>
                <a:cs typeface="Calibri" pitchFamily="34" charset="0"/>
              </a:rPr>
              <a:t>, Department of Nursing</a:t>
            </a:r>
            <a:r>
              <a:rPr lang="en-US" sz="4000" baseline="30000" dirty="0">
                <a:ea typeface="Times New Roman" pitchFamily="18" charset="0"/>
                <a:cs typeface="Calibri" pitchFamily="34" charset="0"/>
              </a:rPr>
              <a:t>2</a:t>
            </a:r>
            <a:r>
              <a:rPr lang="en-US" sz="4000" dirty="0">
                <a:ea typeface="Times New Roman" pitchFamily="18" charset="0"/>
                <a:cs typeface="Calibri" pitchFamily="34" charset="0"/>
              </a:rPr>
              <a:t>, Department of Nursing</a:t>
            </a:r>
            <a:r>
              <a:rPr lang="en-US" sz="4000" baseline="30000" dirty="0">
                <a:ea typeface="Times New Roman" pitchFamily="18" charset="0"/>
                <a:cs typeface="Calibri" pitchFamily="34" charset="0"/>
              </a:rPr>
              <a:t>3</a:t>
            </a:r>
            <a:endParaRPr lang="en-US" sz="4000" dirty="0">
              <a:ea typeface="Times New Roman" pitchFamily="18" charset="0"/>
              <a:cs typeface="Calibri" pitchFamily="34" charset="0"/>
            </a:endParaRPr>
          </a:p>
          <a:p>
            <a:pPr algn="l"/>
            <a:r>
              <a:rPr lang="en-US" sz="4000" b="1" dirty="0">
                <a:ea typeface="Times New Roman" pitchFamily="18" charset="0"/>
                <a:cs typeface="Calibri" pitchFamily="34" charset="0"/>
              </a:rPr>
              <a:t>The University of Wisconsin-Eau Claire, Eau Claire, WI</a:t>
            </a:r>
          </a:p>
          <a:p>
            <a:pPr algn="l"/>
            <a:endParaRPr lang="en-US" sz="4000" dirty="0">
              <a:ea typeface="Times New Roman" pitchFamily="18" charset="0"/>
              <a:cs typeface="Calibri" pitchFamily="34" charset="0"/>
            </a:endParaRPr>
          </a:p>
          <a:p>
            <a:pPr algn="l"/>
            <a:endParaRPr lang="en-US" sz="4000" dirty="0">
              <a:solidFill>
                <a:schemeClr val="bg1">
                  <a:lumMod val="50000"/>
                </a:schemeClr>
              </a:solidFill>
              <a:latin typeface="Minion Pro" panose="02040503050306020203" pitchFamily="18" charset="0"/>
            </a:endParaRPr>
          </a:p>
        </p:txBody>
      </p:sp>
      <p:sp>
        <p:nvSpPr>
          <p:cNvPr id="8" name="Subtitle 2"/>
          <p:cNvSpPr txBox="1">
            <a:spLocks/>
          </p:cNvSpPr>
          <p:nvPr/>
        </p:nvSpPr>
        <p:spPr>
          <a:xfrm>
            <a:off x="1957986" y="9131290"/>
            <a:ext cx="11247026" cy="4950058"/>
          </a:xfrm>
          <a:prstGeom prst="rect">
            <a:avLst/>
          </a:prstGeom>
        </p:spPr>
        <p:txBody>
          <a:bodyPr/>
          <a:lstStyle>
            <a:lvl1pPr marL="0" indent="0" algn="ctr" defTabSz="4023360" rtl="0" eaLnBrk="1" latinLnBrk="0" hangingPunct="1">
              <a:lnSpc>
                <a:spcPct val="90000"/>
              </a:lnSpc>
              <a:spcBef>
                <a:spcPts val="4400"/>
              </a:spcBef>
              <a:buFont typeface="Arial" panose="020B0604020202020204" pitchFamily="34" charset="0"/>
              <a:buNone/>
              <a:defRPr sz="10560" kern="1200">
                <a:solidFill>
                  <a:schemeClr val="tx1"/>
                </a:solidFill>
                <a:latin typeface="+mn-lt"/>
                <a:ea typeface="+mn-ea"/>
                <a:cs typeface="+mn-cs"/>
              </a:defRPr>
            </a:lvl1pPr>
            <a:lvl2pPr marL="2011680" indent="0" algn="ctr" defTabSz="4023360" rtl="0" eaLnBrk="1" latinLnBrk="0" hangingPunct="1">
              <a:lnSpc>
                <a:spcPct val="90000"/>
              </a:lnSpc>
              <a:spcBef>
                <a:spcPts val="2200"/>
              </a:spcBef>
              <a:buFont typeface="Arial" panose="020B0604020202020204" pitchFamily="34" charset="0"/>
              <a:buNone/>
              <a:defRPr sz="8800" kern="1200">
                <a:solidFill>
                  <a:schemeClr val="tx1"/>
                </a:solidFill>
                <a:latin typeface="+mn-lt"/>
                <a:ea typeface="+mn-ea"/>
                <a:cs typeface="+mn-cs"/>
              </a:defRPr>
            </a:lvl2pPr>
            <a:lvl3pPr marL="4023360" indent="0" algn="ctr" defTabSz="4023360" rtl="0" eaLnBrk="1" latinLnBrk="0" hangingPunct="1">
              <a:lnSpc>
                <a:spcPct val="90000"/>
              </a:lnSpc>
              <a:spcBef>
                <a:spcPts val="2200"/>
              </a:spcBef>
              <a:buFont typeface="Arial" panose="020B0604020202020204" pitchFamily="34" charset="0"/>
              <a:buNone/>
              <a:defRPr sz="7920" kern="1200">
                <a:solidFill>
                  <a:schemeClr val="tx1"/>
                </a:solidFill>
                <a:latin typeface="+mn-lt"/>
                <a:ea typeface="+mn-ea"/>
                <a:cs typeface="+mn-cs"/>
              </a:defRPr>
            </a:lvl3pPr>
            <a:lvl4pPr marL="60350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4pPr>
            <a:lvl5pPr marL="804672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5pPr>
            <a:lvl6pPr marL="1005840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6pPr>
            <a:lvl7pPr marL="1207008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7pPr>
            <a:lvl8pPr marL="1408176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8pPr>
            <a:lvl9pPr marL="160934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9pPr>
          </a:lstStyle>
          <a:p>
            <a:pPr algn="l"/>
            <a:r>
              <a:rPr lang="en-US" sz="3000" dirty="0"/>
              <a:t>Particulate matter has dangerous effects during embryonic cardiac development. PM</a:t>
            </a:r>
            <a:r>
              <a:rPr lang="en-US" sz="3000" baseline="30000" dirty="0">
                <a:ea typeface="Times New Roman" pitchFamily="18" charset="0"/>
                <a:cs typeface="Calibri" pitchFamily="34" charset="0"/>
              </a:rPr>
              <a:t>2.5</a:t>
            </a:r>
            <a:r>
              <a:rPr lang="en-US" sz="3000" dirty="0"/>
              <a:t> is small enough to enter the bloodstream, cross the placenta, and access fetal circulation. High levels of PM</a:t>
            </a:r>
            <a:r>
              <a:rPr lang="en-US" sz="3000" baseline="30000" dirty="0">
                <a:ea typeface="Times New Roman" pitchFamily="18" charset="0"/>
                <a:cs typeface="Calibri" pitchFamily="34" charset="0"/>
              </a:rPr>
              <a:t>2.5</a:t>
            </a:r>
            <a:r>
              <a:rPr lang="en-US" sz="3000" dirty="0"/>
              <a:t> in the blood cause biomarkers of oxidative stress, which are similar to those found in HLHS. PM</a:t>
            </a:r>
            <a:r>
              <a:rPr lang="en-US" sz="3000" baseline="30000" dirty="0">
                <a:ea typeface="Times New Roman" pitchFamily="18" charset="0"/>
                <a:cs typeface="Calibri" pitchFamily="34" charset="0"/>
              </a:rPr>
              <a:t>2.5</a:t>
            </a:r>
            <a:r>
              <a:rPr lang="en-US" sz="3000" dirty="0"/>
              <a:t> levels are highest in urban areas, especially during the winter months. Seasonal trends indicate the incidence of HLHS is higher during the summer months. Blood levels of PM</a:t>
            </a:r>
            <a:r>
              <a:rPr lang="en-US" sz="3000" baseline="30000" dirty="0">
                <a:ea typeface="Times New Roman" pitchFamily="18" charset="0"/>
                <a:cs typeface="Calibri" pitchFamily="34" charset="0"/>
              </a:rPr>
              <a:t>2.5</a:t>
            </a:r>
            <a:r>
              <a:rPr lang="en-US" sz="3000" dirty="0"/>
              <a:t> should be tested during pregnancy and compared with postpartum blood analyses. With a high mortality rate and costly hospital stay, our hypothesis focuses on a preventative action for hypoplastic left heart syndrome (HLHS).</a:t>
            </a:r>
          </a:p>
        </p:txBody>
      </p:sp>
      <p:sp>
        <p:nvSpPr>
          <p:cNvPr id="10" name="Subtitle 2"/>
          <p:cNvSpPr txBox="1">
            <a:spLocks/>
          </p:cNvSpPr>
          <p:nvPr/>
        </p:nvSpPr>
        <p:spPr>
          <a:xfrm>
            <a:off x="15382332" y="20154025"/>
            <a:ext cx="10827763" cy="2933393"/>
          </a:xfrm>
          <a:prstGeom prst="rect">
            <a:avLst/>
          </a:prstGeom>
        </p:spPr>
        <p:txBody>
          <a:bodyPr/>
          <a:lstStyle>
            <a:lvl1pPr marL="0" indent="0" algn="ctr" defTabSz="4023360" rtl="0" eaLnBrk="1" latinLnBrk="0" hangingPunct="1">
              <a:lnSpc>
                <a:spcPct val="90000"/>
              </a:lnSpc>
              <a:spcBef>
                <a:spcPts val="4400"/>
              </a:spcBef>
              <a:buFont typeface="Arial" panose="020B0604020202020204" pitchFamily="34" charset="0"/>
              <a:buNone/>
              <a:defRPr sz="10560" kern="1200">
                <a:solidFill>
                  <a:schemeClr val="tx1"/>
                </a:solidFill>
                <a:latin typeface="+mn-lt"/>
                <a:ea typeface="+mn-ea"/>
                <a:cs typeface="+mn-cs"/>
              </a:defRPr>
            </a:lvl1pPr>
            <a:lvl2pPr marL="2011680" indent="0" algn="ctr" defTabSz="4023360" rtl="0" eaLnBrk="1" latinLnBrk="0" hangingPunct="1">
              <a:lnSpc>
                <a:spcPct val="90000"/>
              </a:lnSpc>
              <a:spcBef>
                <a:spcPts val="2200"/>
              </a:spcBef>
              <a:buFont typeface="Arial" panose="020B0604020202020204" pitchFamily="34" charset="0"/>
              <a:buNone/>
              <a:defRPr sz="8800" kern="1200">
                <a:solidFill>
                  <a:schemeClr val="tx1"/>
                </a:solidFill>
                <a:latin typeface="+mn-lt"/>
                <a:ea typeface="+mn-ea"/>
                <a:cs typeface="+mn-cs"/>
              </a:defRPr>
            </a:lvl2pPr>
            <a:lvl3pPr marL="4023360" indent="0" algn="ctr" defTabSz="4023360" rtl="0" eaLnBrk="1" latinLnBrk="0" hangingPunct="1">
              <a:lnSpc>
                <a:spcPct val="90000"/>
              </a:lnSpc>
              <a:spcBef>
                <a:spcPts val="2200"/>
              </a:spcBef>
              <a:buFont typeface="Arial" panose="020B0604020202020204" pitchFamily="34" charset="0"/>
              <a:buNone/>
              <a:defRPr sz="7920" kern="1200">
                <a:solidFill>
                  <a:schemeClr val="tx1"/>
                </a:solidFill>
                <a:latin typeface="+mn-lt"/>
                <a:ea typeface="+mn-ea"/>
                <a:cs typeface="+mn-cs"/>
              </a:defRPr>
            </a:lvl3pPr>
            <a:lvl4pPr marL="60350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4pPr>
            <a:lvl5pPr marL="804672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5pPr>
            <a:lvl6pPr marL="1005840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6pPr>
            <a:lvl7pPr marL="1207008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7pPr>
            <a:lvl8pPr marL="1408176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8pPr>
            <a:lvl9pPr marL="160934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9pPr>
          </a:lstStyle>
          <a:p>
            <a:pPr algn="l"/>
            <a:r>
              <a:rPr lang="en-US" sz="3000" dirty="0"/>
              <a:t>The incidence of HLHS varies by season with an increase in summer months</a:t>
            </a:r>
            <a:r>
              <a:rPr lang="en-US" sz="3000" baseline="30000" dirty="0"/>
              <a:t> 12</a:t>
            </a:r>
            <a:r>
              <a:rPr lang="en-US" sz="3000" dirty="0"/>
              <a:t> (see Figure 2). Infants conceived during the fall and born at term during summer months undergo embryonic cardiac development during winter months when PM</a:t>
            </a:r>
            <a:r>
              <a:rPr lang="en-US" sz="3000" baseline="30000" dirty="0"/>
              <a:t>2.5</a:t>
            </a:r>
            <a:r>
              <a:rPr lang="en-US" sz="3000" dirty="0"/>
              <a:t> levels are highest</a:t>
            </a:r>
            <a:r>
              <a:rPr lang="en-US" sz="3000" baseline="30000" dirty="0"/>
              <a:t> 13</a:t>
            </a:r>
            <a:r>
              <a:rPr lang="en-US" sz="3000" dirty="0"/>
              <a:t> (see Figure 3). </a:t>
            </a:r>
            <a:r>
              <a:rPr lang="en-US" sz="3000" b="1" dirty="0"/>
              <a:t>Therefore, we hypothesize exposure to high levels of PM</a:t>
            </a:r>
            <a:r>
              <a:rPr lang="en-US" sz="3000" b="1" baseline="30000" dirty="0"/>
              <a:t>2.5</a:t>
            </a:r>
            <a:r>
              <a:rPr lang="en-US" sz="3000" b="1" dirty="0"/>
              <a:t> during embryonic cardiac development causes HLHS.</a:t>
            </a:r>
          </a:p>
        </p:txBody>
      </p:sp>
      <p:sp>
        <p:nvSpPr>
          <p:cNvPr id="3" name="TextBox 2"/>
          <p:cNvSpPr txBox="1"/>
          <p:nvPr/>
        </p:nvSpPr>
        <p:spPr>
          <a:xfrm>
            <a:off x="1957986" y="8102943"/>
            <a:ext cx="6791499"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Abstract</a:t>
            </a:r>
          </a:p>
        </p:txBody>
      </p:sp>
      <p:sp>
        <p:nvSpPr>
          <p:cNvPr id="14" name="TextBox 13"/>
          <p:cNvSpPr txBox="1"/>
          <p:nvPr/>
        </p:nvSpPr>
        <p:spPr>
          <a:xfrm>
            <a:off x="1957986" y="14051846"/>
            <a:ext cx="6791499"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Background</a:t>
            </a:r>
          </a:p>
        </p:txBody>
      </p:sp>
      <p:sp>
        <p:nvSpPr>
          <p:cNvPr id="18" name="TextBox 17"/>
          <p:cNvSpPr txBox="1"/>
          <p:nvPr/>
        </p:nvSpPr>
        <p:spPr>
          <a:xfrm>
            <a:off x="1957984" y="18985158"/>
            <a:ext cx="11028288" cy="2205347"/>
          </a:xfrm>
          <a:prstGeom prst="rect">
            <a:avLst/>
          </a:prstGeom>
          <a:noFill/>
        </p:spPr>
        <p:txBody>
          <a:bodyPr wrap="square" rtlCol="0">
            <a:spAutoFit/>
          </a:bodyPr>
          <a:lstStyle/>
          <a:p>
            <a:pPr defTabSz="4023360">
              <a:lnSpc>
                <a:spcPct val="90000"/>
              </a:lnSpc>
              <a:spcBef>
                <a:spcPts val="4400"/>
              </a:spcBef>
            </a:pPr>
            <a:r>
              <a:rPr lang="en-US" sz="3000" dirty="0"/>
              <a:t>In utero, the heart begins to develop around the third week of pregnancy and early development of the cardiovascular system is complete at the end of the eighth week.</a:t>
            </a:r>
            <a:r>
              <a:rPr lang="en-US" sz="3000" baseline="30000" dirty="0"/>
              <a:t>5</a:t>
            </a:r>
            <a:r>
              <a:rPr lang="en-US" sz="3000" dirty="0"/>
              <a:t> </a:t>
            </a:r>
            <a:r>
              <a:rPr lang="en-US" sz="3000" b="1" dirty="0"/>
              <a:t>It is during the embryonic developmental stage (weeks 3-8) that the fetus is most susceptible to teratogens and their effects.</a:t>
            </a:r>
            <a:r>
              <a:rPr lang="en-US" sz="3000" b="1" baseline="30000" dirty="0"/>
              <a:t>5</a:t>
            </a:r>
            <a:endParaRPr lang="en-US" sz="3000" b="1" dirty="0">
              <a:highlight>
                <a:srgbClr val="FFFF00"/>
              </a:highlight>
            </a:endParaRPr>
          </a:p>
        </p:txBody>
      </p:sp>
      <p:sp>
        <p:nvSpPr>
          <p:cNvPr id="20" name="TextBox 19"/>
          <p:cNvSpPr txBox="1"/>
          <p:nvPr/>
        </p:nvSpPr>
        <p:spPr>
          <a:xfrm>
            <a:off x="1957985" y="15078827"/>
            <a:ext cx="11084622" cy="3000821"/>
          </a:xfrm>
          <a:prstGeom prst="rect">
            <a:avLst/>
          </a:prstGeom>
          <a:noFill/>
        </p:spPr>
        <p:txBody>
          <a:bodyPr wrap="square" rtlCol="0">
            <a:spAutoFit/>
          </a:bodyPr>
          <a:lstStyle/>
          <a:p>
            <a:pPr defTabSz="4023360">
              <a:lnSpc>
                <a:spcPct val="90000"/>
              </a:lnSpc>
              <a:spcBef>
                <a:spcPts val="4400"/>
              </a:spcBef>
            </a:pPr>
            <a:r>
              <a:rPr lang="en-US" sz="3000" dirty="0"/>
              <a:t>Congenital heart defects are present in about 1% of all live births, and within that 1%, </a:t>
            </a:r>
            <a:r>
              <a:rPr lang="en-US" sz="3000" b="1" dirty="0"/>
              <a:t>the incidence of HLHS ranges from 4.8% to 9%.</a:t>
            </a:r>
            <a:r>
              <a:rPr lang="en-US" sz="3000" b="1" baseline="30000" dirty="0"/>
              <a:t>1</a:t>
            </a:r>
            <a:r>
              <a:rPr lang="en-US" sz="3000" b="1" dirty="0"/>
              <a:t> </a:t>
            </a:r>
            <a:r>
              <a:rPr lang="en-US" sz="3000" dirty="0"/>
              <a:t>Current research suggests that HLHS may be genetically complex, inheritable, and likely linked to teratogenic drugs and environmental and seasonal influences.</a:t>
            </a:r>
            <a:r>
              <a:rPr lang="en-US" sz="3000" baseline="30000" dirty="0"/>
              <a:t>2</a:t>
            </a:r>
            <a:r>
              <a:rPr lang="en-US" sz="3000" dirty="0"/>
              <a:t> </a:t>
            </a:r>
            <a:r>
              <a:rPr lang="en-US" sz="3000" b="1" dirty="0"/>
              <a:t>The incidence of HLHS being caused by PM</a:t>
            </a:r>
            <a:r>
              <a:rPr lang="en-US" sz="3000" b="1" baseline="30000" dirty="0">
                <a:ea typeface="Times New Roman" pitchFamily="18" charset="0"/>
                <a:cs typeface="Calibri" pitchFamily="34" charset="0"/>
              </a:rPr>
              <a:t>2.5</a:t>
            </a:r>
            <a:r>
              <a:rPr lang="en-US" sz="3000" b="1" dirty="0"/>
              <a:t> has not yet been linked to human data.</a:t>
            </a:r>
            <a:r>
              <a:rPr lang="en-US" sz="3000" b="1" baseline="30000" dirty="0"/>
              <a:t>3 </a:t>
            </a:r>
            <a:r>
              <a:rPr lang="en-US" sz="3000" dirty="0"/>
              <a:t>In HLHS, the left ventricle of the heart is severely underdeveloped</a:t>
            </a:r>
            <a:r>
              <a:rPr lang="en-US" sz="3000" baseline="30000" dirty="0"/>
              <a:t>4</a:t>
            </a:r>
            <a:r>
              <a:rPr lang="en-US" sz="3000" dirty="0"/>
              <a:t> (see Figure 1).</a:t>
            </a:r>
            <a:endParaRPr lang="en-US" sz="3000" b="1" dirty="0">
              <a:highlight>
                <a:srgbClr val="FFFF00"/>
              </a:highlight>
            </a:endParaRPr>
          </a:p>
        </p:txBody>
      </p:sp>
      <p:sp>
        <p:nvSpPr>
          <p:cNvPr id="21" name="TextBox 20"/>
          <p:cNvSpPr txBox="1"/>
          <p:nvPr/>
        </p:nvSpPr>
        <p:spPr>
          <a:xfrm>
            <a:off x="1957984" y="18296286"/>
            <a:ext cx="9765926" cy="646331"/>
          </a:xfrm>
          <a:prstGeom prst="rect">
            <a:avLst/>
          </a:prstGeom>
          <a:noFill/>
        </p:spPr>
        <p:txBody>
          <a:bodyPr wrap="square" rtlCol="0">
            <a:spAutoFit/>
          </a:bodyPr>
          <a:lstStyle/>
          <a:p>
            <a:pPr defTabSz="4023360">
              <a:lnSpc>
                <a:spcPct val="90000"/>
              </a:lnSpc>
              <a:spcBef>
                <a:spcPts val="4400"/>
              </a:spcBef>
            </a:pPr>
            <a:r>
              <a:rPr lang="en-US" sz="4000" cap="small" dirty="0">
                <a:solidFill>
                  <a:schemeClr val="accent1">
                    <a:lumMod val="50000"/>
                  </a:schemeClr>
                </a:solidFill>
                <a:latin typeface="Minion Pro" panose="02040503050306020203" pitchFamily="18" charset="0"/>
              </a:rPr>
              <a:t>Why During Embryonic Cardiac Development?</a:t>
            </a:r>
          </a:p>
        </p:txBody>
      </p:sp>
      <p:sp>
        <p:nvSpPr>
          <p:cNvPr id="30" name="TextBox 29"/>
          <p:cNvSpPr txBox="1"/>
          <p:nvPr/>
        </p:nvSpPr>
        <p:spPr>
          <a:xfrm>
            <a:off x="28836826" y="8030438"/>
            <a:ext cx="9063644"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Innovation</a:t>
            </a:r>
          </a:p>
        </p:txBody>
      </p:sp>
      <p:sp>
        <p:nvSpPr>
          <p:cNvPr id="9" name="TextBox 8"/>
          <p:cNvSpPr txBox="1"/>
          <p:nvPr/>
        </p:nvSpPr>
        <p:spPr>
          <a:xfrm>
            <a:off x="28857415" y="14415232"/>
            <a:ext cx="11258171" cy="2470933"/>
          </a:xfrm>
          <a:prstGeom prst="rect">
            <a:avLst/>
          </a:prstGeom>
          <a:noFill/>
        </p:spPr>
        <p:txBody>
          <a:bodyPr wrap="square" rtlCol="0">
            <a:spAutoFit/>
          </a:bodyPr>
          <a:lstStyle/>
          <a:p>
            <a:pPr>
              <a:buClr>
                <a:schemeClr val="tx2">
                  <a:lumMod val="75000"/>
                </a:schemeClr>
              </a:buClr>
            </a:pPr>
            <a:r>
              <a:rPr lang="en-US" sz="3000" b="1" dirty="0"/>
              <a:t>If left untreated, most newborns with HLHS die within the first few months of life.</a:t>
            </a:r>
            <a:r>
              <a:rPr lang="en-US" sz="3000" b="1" baseline="30000" dirty="0"/>
              <a:t>5</a:t>
            </a:r>
            <a:r>
              <a:rPr lang="en-US" sz="3000" b="1" dirty="0"/>
              <a:t> </a:t>
            </a:r>
            <a:r>
              <a:rPr lang="en-US" sz="3000" dirty="0"/>
              <a:t>There are only three options available for newborns with HLHS: (1) no intervention with supportive care, (2) cardiac transplantation, or (3) a three-stage palliative repair.</a:t>
            </a:r>
            <a:r>
              <a:rPr lang="en-US" sz="3000" baseline="30000" dirty="0"/>
              <a:t>5</a:t>
            </a:r>
            <a:endParaRPr lang="en-US" sz="3000" dirty="0"/>
          </a:p>
          <a:p>
            <a:pPr>
              <a:buClr>
                <a:schemeClr val="tx2">
                  <a:lumMod val="75000"/>
                </a:schemeClr>
              </a:buClr>
            </a:pPr>
            <a:endParaRPr lang="en-US" sz="3200" b="1" dirty="0"/>
          </a:p>
        </p:txBody>
      </p:sp>
      <p:sp>
        <p:nvSpPr>
          <p:cNvPr id="31" name="TextBox 30"/>
          <p:cNvSpPr txBox="1"/>
          <p:nvPr/>
        </p:nvSpPr>
        <p:spPr>
          <a:xfrm>
            <a:off x="28856075" y="13752677"/>
            <a:ext cx="10827766" cy="707886"/>
          </a:xfrm>
          <a:prstGeom prst="rect">
            <a:avLst/>
          </a:prstGeom>
          <a:noFill/>
        </p:spPr>
        <p:txBody>
          <a:bodyPr wrap="square" rtlCol="0">
            <a:spAutoFit/>
          </a:bodyPr>
          <a:lstStyle/>
          <a:p>
            <a:r>
              <a:rPr lang="en-US" sz="4000" cap="small" dirty="0">
                <a:solidFill>
                  <a:schemeClr val="accent1">
                    <a:lumMod val="50000"/>
                  </a:schemeClr>
                </a:solidFill>
                <a:latin typeface="Minion Pro" panose="02040503050306020203" pitchFamily="18" charset="0"/>
              </a:rPr>
              <a:t>High Mortality Rate Due to Severity of Defects</a:t>
            </a:r>
          </a:p>
        </p:txBody>
      </p:sp>
      <p:sp>
        <p:nvSpPr>
          <p:cNvPr id="37" name="TextBox 36"/>
          <p:cNvSpPr txBox="1"/>
          <p:nvPr/>
        </p:nvSpPr>
        <p:spPr>
          <a:xfrm>
            <a:off x="15382333" y="8102943"/>
            <a:ext cx="8522913"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Hypothesis</a:t>
            </a:r>
          </a:p>
        </p:txBody>
      </p:sp>
      <p:sp>
        <p:nvSpPr>
          <p:cNvPr id="4" name="TextBox 3"/>
          <p:cNvSpPr txBox="1"/>
          <p:nvPr/>
        </p:nvSpPr>
        <p:spPr>
          <a:xfrm>
            <a:off x="15382333" y="9049986"/>
            <a:ext cx="5516972" cy="2400657"/>
          </a:xfrm>
          <a:prstGeom prst="rect">
            <a:avLst/>
          </a:prstGeom>
          <a:noFill/>
        </p:spPr>
        <p:txBody>
          <a:bodyPr wrap="square" rtlCol="0">
            <a:spAutoFit/>
          </a:bodyPr>
          <a:lstStyle/>
          <a:p>
            <a:r>
              <a:rPr lang="en-US" sz="3000" b="1" dirty="0"/>
              <a:t>Hypoplastic left heart syndrome (HLHS) is caused by maternal exposure to high levels of PM</a:t>
            </a:r>
            <a:r>
              <a:rPr lang="en-US" sz="3000" b="1" baseline="30000" dirty="0">
                <a:ea typeface="Times New Roman" pitchFamily="18" charset="0"/>
                <a:cs typeface="Calibri" pitchFamily="34" charset="0"/>
              </a:rPr>
              <a:t>2.5</a:t>
            </a:r>
            <a:r>
              <a:rPr lang="en-US" sz="3000" b="1" dirty="0"/>
              <a:t> in the atmosphere during embryonic cardiac development.</a:t>
            </a:r>
          </a:p>
        </p:txBody>
      </p:sp>
      <p:sp>
        <p:nvSpPr>
          <p:cNvPr id="42" name="TextBox 41"/>
          <p:cNvSpPr txBox="1"/>
          <p:nvPr/>
        </p:nvSpPr>
        <p:spPr>
          <a:xfrm>
            <a:off x="15382332" y="12006521"/>
            <a:ext cx="8522913"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Rationale</a:t>
            </a:r>
          </a:p>
        </p:txBody>
      </p:sp>
      <p:sp>
        <p:nvSpPr>
          <p:cNvPr id="43" name="TextBox 42"/>
          <p:cNvSpPr txBox="1"/>
          <p:nvPr/>
        </p:nvSpPr>
        <p:spPr>
          <a:xfrm>
            <a:off x="28836826" y="23831598"/>
            <a:ext cx="11259511" cy="13018949"/>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References</a:t>
            </a:r>
          </a:p>
          <a:p>
            <a:r>
              <a:rPr lang="en-US" sz="2000" dirty="0">
                <a:solidFill>
                  <a:srgbClr val="DD9E11"/>
                </a:solidFill>
              </a:rPr>
              <a:t>1</a:t>
            </a:r>
            <a:r>
              <a:rPr lang="en-US" sz="2000" dirty="0"/>
              <a:t> Cincinnati Children’s Hospital Medical Center. Hypoplastic left heart syndrome / HLHS. </a:t>
            </a:r>
            <a:r>
              <a:rPr lang="en-US" sz="2000" dirty="0" err="1"/>
              <a:t>CincinnatiChildrens</a:t>
            </a:r>
            <a:r>
              <a:rPr lang="en-US" sz="2000" dirty="0"/>
              <a:t>. https://www.cincinnatichildrens.org/service/f/fetalcare/conditions/hlhs. Accessed January 10, 2019.</a:t>
            </a:r>
          </a:p>
          <a:p>
            <a:r>
              <a:rPr lang="en-US" sz="2000" cap="small" dirty="0">
                <a:solidFill>
                  <a:srgbClr val="DD9E11"/>
                </a:solidFill>
                <a:latin typeface="Minion Pro" panose="02040503050306020203" pitchFamily="18" charset="0"/>
              </a:rPr>
              <a:t>2 </a:t>
            </a:r>
            <a:r>
              <a:rPr lang="en-US" sz="2000" dirty="0"/>
              <a:t>Liu, X, Yagi, H, Saeed, S, et al. The complex genetics of hypoplastic left heart syndrome. </a:t>
            </a:r>
            <a:r>
              <a:rPr lang="en-US" sz="2000" i="1" dirty="0"/>
              <a:t>Nat Genet. </a:t>
            </a:r>
            <a:r>
              <a:rPr lang="en-US" sz="2000" dirty="0"/>
              <a:t>2017;49(7):1152-1159. doi:10.1038/ng.3870.</a:t>
            </a:r>
          </a:p>
          <a:p>
            <a:r>
              <a:rPr lang="en-US" sz="2000" cap="small" dirty="0">
                <a:solidFill>
                  <a:srgbClr val="DD9E11"/>
                </a:solidFill>
                <a:latin typeface="Minion Pro" panose="02040503050306020203" pitchFamily="18" charset="0"/>
              </a:rPr>
              <a:t>3</a:t>
            </a:r>
            <a:r>
              <a:rPr lang="en-US" sz="2000" cap="small" dirty="0">
                <a:latin typeface="Minion Pro" panose="02040503050306020203" pitchFamily="18" charset="0"/>
              </a:rPr>
              <a:t> </a:t>
            </a:r>
            <a:r>
              <a:rPr lang="en-US" sz="2000" dirty="0"/>
              <a:t>Pei, Y, Jiang, R, Zou, Y, et al. Effects of fine particulate matter (PM2.5) on systemic oxidative stress and cardiac function in </a:t>
            </a:r>
            <a:r>
              <a:rPr lang="en-US" sz="2000" dirty="0" err="1"/>
              <a:t>ApoE</a:t>
            </a:r>
            <a:r>
              <a:rPr lang="en-US" sz="2000" dirty="0"/>
              <a:t>−/− mice. </a:t>
            </a:r>
            <a:r>
              <a:rPr lang="en-US" sz="2000" i="1" dirty="0"/>
              <a:t>Int J Environ Res Public Health. </a:t>
            </a:r>
            <a:r>
              <a:rPr lang="pt-BR" sz="2000" dirty="0"/>
              <a:t>2016;13(5):484. doi:10.3390/ijerph13050484.</a:t>
            </a:r>
          </a:p>
          <a:p>
            <a:r>
              <a:rPr lang="pt-BR" sz="2000" cap="small" dirty="0">
                <a:solidFill>
                  <a:srgbClr val="DD9E11"/>
                </a:solidFill>
                <a:latin typeface="Minion Pro" panose="02040503050306020203" pitchFamily="18" charset="0"/>
              </a:rPr>
              <a:t>4</a:t>
            </a:r>
            <a:r>
              <a:rPr lang="pt-BR" sz="2000" cap="small" dirty="0">
                <a:latin typeface="Minion Pro" panose="02040503050306020203" pitchFamily="18" charset="0"/>
              </a:rPr>
              <a:t> </a:t>
            </a:r>
            <a:r>
              <a:rPr lang="en-US" sz="2000" dirty="0"/>
              <a:t>Centers for Disease Control and Prevention. Facts about hypoplastic left heart syndrome. CDC. https://www.cdc.gov/ncbddd/heartdefects/hlhs.html. Updated November 8, 2016. Accessed January 10, 2019.</a:t>
            </a:r>
            <a:endParaRPr lang="en-US" sz="2000" cap="small" dirty="0"/>
          </a:p>
          <a:p>
            <a:r>
              <a:rPr lang="pt-BR" sz="2000" cap="small" dirty="0">
                <a:solidFill>
                  <a:srgbClr val="DD9E11"/>
                </a:solidFill>
              </a:rPr>
              <a:t>5 </a:t>
            </a:r>
            <a:r>
              <a:rPr lang="en-US" sz="2000" dirty="0"/>
              <a:t>McKinney, E, James, S, Murray, S, Nelson, K, </a:t>
            </a:r>
            <a:r>
              <a:rPr lang="en-US" sz="2000" dirty="0" err="1"/>
              <a:t>Ashwill</a:t>
            </a:r>
            <a:r>
              <a:rPr lang="en-US" sz="2000" dirty="0"/>
              <a:t>, J. </a:t>
            </a:r>
            <a:r>
              <a:rPr lang="en-US" sz="2000" i="1" dirty="0"/>
              <a:t>Maternal-child nursing. </a:t>
            </a:r>
            <a:r>
              <a:rPr lang="en-US" sz="2000" dirty="0"/>
              <a:t>6</a:t>
            </a:r>
            <a:r>
              <a:rPr lang="en-US" sz="2000" baseline="30000" dirty="0"/>
              <a:t>th</a:t>
            </a:r>
            <a:r>
              <a:rPr lang="en-US" sz="2000" dirty="0"/>
              <a:t> ed. St. Louis, MO: Elsevier Saunders; 2013.</a:t>
            </a:r>
          </a:p>
          <a:p>
            <a:r>
              <a:rPr lang="en-US" sz="2000" dirty="0">
                <a:solidFill>
                  <a:srgbClr val="DD9E11"/>
                </a:solidFill>
              </a:rPr>
              <a:t>6 </a:t>
            </a:r>
            <a:r>
              <a:rPr lang="en-US" sz="2000" dirty="0"/>
              <a:t>Spare the Air. Particulate matter. </a:t>
            </a:r>
            <a:r>
              <a:rPr lang="en-US" sz="2000" dirty="0" err="1"/>
              <a:t>SpareTheAir</a:t>
            </a:r>
            <a:r>
              <a:rPr lang="en-US" sz="2000" dirty="0"/>
              <a:t>. http://www.sparetheair.org/ </a:t>
            </a:r>
            <a:r>
              <a:rPr lang="en-US" sz="2000" dirty="0" err="1"/>
              <a:t>stayinformed</a:t>
            </a:r>
            <a:r>
              <a:rPr lang="en-US" sz="2000" dirty="0"/>
              <a:t>/particulate-matter. Accessed January 11, 2019.</a:t>
            </a:r>
          </a:p>
          <a:p>
            <a:pPr lvl="0"/>
            <a:r>
              <a:rPr lang="en-US" sz="2000" dirty="0">
                <a:solidFill>
                  <a:srgbClr val="DD9E11"/>
                </a:solidFill>
              </a:rPr>
              <a:t>7 </a:t>
            </a:r>
            <a:r>
              <a:rPr lang="en-US" sz="2000" dirty="0"/>
              <a:t>Adams, K, </a:t>
            </a:r>
            <a:r>
              <a:rPr lang="en-US" sz="2000" dirty="0" err="1"/>
              <a:t>Greenbaum</a:t>
            </a:r>
            <a:r>
              <a:rPr lang="en-US" sz="2000" dirty="0"/>
              <a:t>, D, Shaikh, R, Van </a:t>
            </a:r>
            <a:r>
              <a:rPr lang="en-US" sz="2000" dirty="0" err="1"/>
              <a:t>Erp</a:t>
            </a:r>
            <a:r>
              <a:rPr lang="en-US" sz="2000" dirty="0"/>
              <a:t>, A, Russell, A. Particulate matter components, sources, and health: Systemic approaches to testing effects. </a:t>
            </a:r>
            <a:r>
              <a:rPr lang="en-US" sz="2000" i="1" dirty="0"/>
              <a:t>J Air Waste </a:t>
            </a:r>
            <a:r>
              <a:rPr lang="en-US" sz="2000" i="1" dirty="0" err="1"/>
              <a:t>Manag</a:t>
            </a:r>
            <a:r>
              <a:rPr lang="en-US" sz="2000" i="1" dirty="0"/>
              <a:t> Assoc. </a:t>
            </a:r>
            <a:r>
              <a:rPr lang="en-US" sz="2000" dirty="0"/>
              <a:t>2015;65(5):544-558. doi10.1080/10962247.2014.1001884.</a:t>
            </a:r>
          </a:p>
          <a:p>
            <a:r>
              <a:rPr lang="en-US" sz="2000" dirty="0">
                <a:solidFill>
                  <a:srgbClr val="DD9E11"/>
                </a:solidFill>
              </a:rPr>
              <a:t>8</a:t>
            </a:r>
            <a:r>
              <a:rPr lang="en-US" sz="2000" cap="small" dirty="0">
                <a:latin typeface="Minion Pro" panose="02040503050306020203" pitchFamily="18" charset="0"/>
              </a:rPr>
              <a:t> </a:t>
            </a:r>
            <a:r>
              <a:rPr lang="en-US" sz="2000" dirty="0" err="1"/>
              <a:t>Sørensen</a:t>
            </a:r>
            <a:r>
              <a:rPr lang="en-US" sz="2000" dirty="0"/>
              <a:t>, M, </a:t>
            </a:r>
            <a:r>
              <a:rPr lang="en-US" sz="2000" dirty="0" err="1"/>
              <a:t>Daneshvar</a:t>
            </a:r>
            <a:r>
              <a:rPr lang="en-US" sz="2000" dirty="0"/>
              <a:t>, B, Hansen, M, </a:t>
            </a:r>
            <a:r>
              <a:rPr lang="en-US" sz="2000" dirty="0" err="1"/>
              <a:t>Dragsted</a:t>
            </a:r>
            <a:r>
              <a:rPr lang="en-US" sz="2000" dirty="0"/>
              <a:t>, LO, </a:t>
            </a:r>
            <a:r>
              <a:rPr lang="en-US" sz="2000" dirty="0" err="1"/>
              <a:t>Hertel</a:t>
            </a:r>
            <a:r>
              <a:rPr lang="en-US" sz="2000" dirty="0"/>
              <a:t>, O, Knudsen, L, Loft, S. Personal PM2.5 exposure and markers of oxidative stress in blood. </a:t>
            </a:r>
            <a:r>
              <a:rPr lang="en-US" sz="2000" i="1" dirty="0"/>
              <a:t>Environ Health </a:t>
            </a:r>
            <a:r>
              <a:rPr lang="en-US" sz="2000" i="1" dirty="0" err="1"/>
              <a:t>Perspect</a:t>
            </a:r>
            <a:r>
              <a:rPr lang="en-US" sz="2000" i="1" dirty="0"/>
              <a:t>. </a:t>
            </a:r>
            <a:r>
              <a:rPr lang="en-US" sz="2000" dirty="0"/>
              <a:t>2002;111(2):161-165. </a:t>
            </a:r>
            <a:r>
              <a:rPr lang="en-US" sz="2000" dirty="0" err="1"/>
              <a:t>doi:http</a:t>
            </a:r>
            <a:r>
              <a:rPr lang="en-US" sz="2000" dirty="0"/>
              <a:t>://</a:t>
            </a:r>
            <a:r>
              <a:rPr lang="en-US" sz="2000" dirty="0" err="1"/>
              <a:t>dx.doi.org</a:t>
            </a:r>
            <a:r>
              <a:rPr lang="en-US" sz="2000" dirty="0"/>
              <a:t>/10.1289/ehp.5646.</a:t>
            </a:r>
          </a:p>
          <a:p>
            <a:r>
              <a:rPr lang="en-US" sz="2000" dirty="0">
                <a:solidFill>
                  <a:srgbClr val="DD9E11"/>
                </a:solidFill>
              </a:rPr>
              <a:t>9</a:t>
            </a:r>
            <a:r>
              <a:rPr lang="en-US" sz="2000" dirty="0"/>
              <a:t> </a:t>
            </a:r>
            <a:r>
              <a:rPr lang="en-US" sz="2000" dirty="0" err="1"/>
              <a:t>Igbenedion</a:t>
            </a:r>
            <a:r>
              <a:rPr lang="en-US" sz="2000" dirty="0"/>
              <a:t>, J. App detects Port Harcourt air is contaminated with PM2.5 from soot, could lead to premature death. </a:t>
            </a:r>
            <a:r>
              <a:rPr lang="en-US" sz="2000" i="1" dirty="0"/>
              <a:t>Wired Nigeria. </a:t>
            </a:r>
            <a:r>
              <a:rPr lang="en-US" sz="2000" dirty="0"/>
              <a:t>January 2, 2018. https://wired.ng/health/port-harcourt-air-contaminated-pm2-5-lead-premature-death/. Accessed January 11,2019.</a:t>
            </a:r>
          </a:p>
          <a:p>
            <a:pPr lvl="0"/>
            <a:r>
              <a:rPr lang="en-US" sz="2000" dirty="0">
                <a:solidFill>
                  <a:srgbClr val="DD9E11"/>
                </a:solidFill>
              </a:rPr>
              <a:t>10</a:t>
            </a:r>
            <a:r>
              <a:rPr lang="en-US" sz="2000" dirty="0"/>
              <a:t> Ward, SL, </a:t>
            </a:r>
            <a:r>
              <a:rPr lang="en-US" sz="2000" dirty="0" err="1"/>
              <a:t>Hisley</a:t>
            </a:r>
            <a:r>
              <a:rPr lang="en-US" sz="2000" dirty="0"/>
              <a:t>, SM, Kennedy, AM. </a:t>
            </a:r>
            <a:r>
              <a:rPr lang="en-US" sz="2000" i="1" dirty="0"/>
              <a:t>Maternal-child nursing care: Optimizing outcomes for mothers, children, &amp; families</a:t>
            </a:r>
            <a:r>
              <a:rPr lang="en-US" sz="2000" dirty="0"/>
              <a:t>. 2nd ed. Philadelphia, PA: F.A. Davis Company; 2016.</a:t>
            </a:r>
          </a:p>
          <a:p>
            <a:pPr lvl="0"/>
            <a:r>
              <a:rPr lang="en-US" sz="2000" dirty="0">
                <a:solidFill>
                  <a:srgbClr val="DD9E11"/>
                </a:solidFill>
              </a:rPr>
              <a:t>11</a:t>
            </a:r>
            <a:r>
              <a:rPr lang="en-US" sz="2000" dirty="0"/>
              <a:t> Burton, G. The influence of the intrauterine environment on human placental development. </a:t>
            </a:r>
            <a:r>
              <a:rPr lang="en-US" sz="2000" i="1" dirty="0"/>
              <a:t>J </a:t>
            </a:r>
            <a:r>
              <a:rPr lang="en-US" sz="2000" i="1" dirty="0" err="1"/>
              <a:t>Reprod</a:t>
            </a:r>
            <a:r>
              <a:rPr lang="en-US" sz="2000" i="1" dirty="0"/>
              <a:t> </a:t>
            </a:r>
            <a:r>
              <a:rPr lang="en-US" sz="2000" i="1" dirty="0" err="1"/>
              <a:t>Immunol</a:t>
            </a:r>
            <a:r>
              <a:rPr lang="en-US" sz="2000" i="1" dirty="0"/>
              <a:t>.</a:t>
            </a:r>
            <a:r>
              <a:rPr lang="en-US" sz="2000" dirty="0"/>
              <a:t> 2010:86(2):81-82. doi:10.1016/j.jri.2010.08.006. </a:t>
            </a:r>
          </a:p>
          <a:p>
            <a:r>
              <a:rPr lang="en-US" sz="2000" cap="small" dirty="0">
                <a:solidFill>
                  <a:srgbClr val="DD9E11"/>
                </a:solidFill>
                <a:latin typeface="Minion Pro" panose="02040503050306020203" pitchFamily="18" charset="0"/>
              </a:rPr>
              <a:t>12</a:t>
            </a:r>
            <a:r>
              <a:rPr lang="en-US" sz="2000" cap="small" dirty="0">
                <a:latin typeface="Minion Pro" panose="02040503050306020203" pitchFamily="18" charset="0"/>
              </a:rPr>
              <a:t> </a:t>
            </a:r>
            <a:r>
              <a:rPr lang="en-US" sz="2000" dirty="0"/>
              <a:t>Quintanilla, ML, Boysen, ED, Knutson, AR, </a:t>
            </a:r>
            <a:r>
              <a:rPr lang="en-US" sz="2000" dirty="0" err="1"/>
              <a:t>Pundsack</a:t>
            </a:r>
            <a:r>
              <a:rPr lang="en-US" sz="2000" dirty="0"/>
              <a:t>, KJ, </a:t>
            </a:r>
            <a:r>
              <a:rPr lang="en-US" sz="2000" dirty="0" err="1"/>
              <a:t>Kor</a:t>
            </a:r>
            <a:r>
              <a:rPr lang="en-US" sz="2000" dirty="0"/>
              <a:t>, BT. Use of decongestants may disrupt cell signaling pathways that control </a:t>
            </a:r>
            <a:r>
              <a:rPr lang="en-US" sz="2000" dirty="0" err="1"/>
              <a:t>Tbx</a:t>
            </a:r>
            <a:r>
              <a:rPr lang="en-US" sz="2000" dirty="0"/>
              <a:t> gene expression, leading to hypoplastic left heart syndrome. </a:t>
            </a:r>
            <a:r>
              <a:rPr lang="en-US" sz="2000" i="1" dirty="0"/>
              <a:t>Celebrating Scholarship and Creativity Day. </a:t>
            </a:r>
            <a:r>
              <a:rPr lang="en-US" sz="2000" dirty="0"/>
              <a:t>https://digitalcommons.csbsju.edu/cgi/viewcontent.cgi?referer =https://www.google.com/ &amp;</a:t>
            </a:r>
            <a:r>
              <a:rPr lang="en-US" sz="2000" dirty="0" err="1"/>
              <a:t>httpsredir</a:t>
            </a:r>
            <a:r>
              <a:rPr lang="en-US" sz="2000" dirty="0"/>
              <a:t>=1&amp;article=1065&amp;context=</a:t>
            </a:r>
            <a:r>
              <a:rPr lang="en-US" sz="2000" dirty="0" err="1"/>
              <a:t>elce_cscday</a:t>
            </a:r>
            <a:r>
              <a:rPr lang="en-US" sz="2000" dirty="0"/>
              <a:t>. Published April 23, 2015. Accessed January 11, 2019. </a:t>
            </a:r>
          </a:p>
          <a:p>
            <a:r>
              <a:rPr lang="en-US" sz="2000" cap="small" dirty="0">
                <a:solidFill>
                  <a:srgbClr val="DD9E11"/>
                </a:solidFill>
                <a:latin typeface="Minion Pro" panose="02040503050306020203" pitchFamily="18" charset="0"/>
              </a:rPr>
              <a:t>13</a:t>
            </a:r>
            <a:r>
              <a:rPr lang="en-US" sz="2000" cap="small" dirty="0">
                <a:latin typeface="Minion Pro" panose="02040503050306020203" pitchFamily="18" charset="0"/>
              </a:rPr>
              <a:t> </a:t>
            </a:r>
            <a:r>
              <a:rPr lang="en-US" sz="2000" dirty="0"/>
              <a:t>Meng, X, Yiping, W, </a:t>
            </a:r>
            <a:r>
              <a:rPr lang="en-US" sz="2000" dirty="0" err="1"/>
              <a:t>Zhihua</a:t>
            </a:r>
            <a:r>
              <a:rPr lang="en-US" sz="2000" dirty="0"/>
              <a:t>, P, Hao, W, Gang, Y, </a:t>
            </a:r>
            <a:r>
              <a:rPr lang="en-US" sz="2000" dirty="0" err="1"/>
              <a:t>Honggang</a:t>
            </a:r>
            <a:r>
              <a:rPr lang="en-US" sz="2000" dirty="0"/>
              <a:t>, Z. Seasonal characteristics and particle-size distributions of particulate air pollutants in Urumqi. </a:t>
            </a:r>
            <a:r>
              <a:rPr lang="en-US" sz="2000" i="1" dirty="0"/>
              <a:t>Int J Environ Res Public Health. </a:t>
            </a:r>
            <a:r>
              <a:rPr lang="en-US" sz="2000" dirty="0"/>
              <a:t>2019;16(3):396. doi:10.3390/ijerph16030396</a:t>
            </a:r>
          </a:p>
          <a:p>
            <a:r>
              <a:rPr lang="en-US" sz="2000" cap="small" dirty="0">
                <a:solidFill>
                  <a:srgbClr val="DD9E11"/>
                </a:solidFill>
                <a:latin typeface="Minion Pro" panose="02040503050306020203" pitchFamily="18" charset="0"/>
              </a:rPr>
              <a:t>14</a:t>
            </a:r>
            <a:r>
              <a:rPr lang="en-US" sz="2000" cap="small" dirty="0">
                <a:latin typeface="Minion Pro" panose="02040503050306020203" pitchFamily="18" charset="0"/>
              </a:rPr>
              <a:t> </a:t>
            </a:r>
            <a:r>
              <a:rPr lang="en-US" sz="2000" dirty="0"/>
              <a:t>Dean, P, Hillman, D, </a:t>
            </a:r>
            <a:r>
              <a:rPr lang="en-US" sz="2000" dirty="0" err="1"/>
              <a:t>Mchugh</a:t>
            </a:r>
            <a:r>
              <a:rPr lang="en-US" sz="2000" dirty="0"/>
              <a:t>, K, </a:t>
            </a:r>
            <a:r>
              <a:rPr lang="en-US" sz="2000" dirty="0" err="1"/>
              <a:t>Gutgesell</a:t>
            </a:r>
            <a:r>
              <a:rPr lang="en-US" sz="2000" dirty="0"/>
              <a:t>, H. Inpatient costs and charges for surgical treatment of hypoplastic left heart syndrome. </a:t>
            </a:r>
            <a:r>
              <a:rPr lang="en-US" sz="2000" i="1" dirty="0"/>
              <a:t>Pediatrics. </a:t>
            </a:r>
            <a:r>
              <a:rPr lang="en-US" sz="2000" dirty="0"/>
              <a:t>2011;128(5):e1181-6. doi:10.1542/peds.2010-3742.</a:t>
            </a:r>
          </a:p>
        </p:txBody>
      </p:sp>
      <p:sp>
        <p:nvSpPr>
          <p:cNvPr id="44" name="TextBox 43"/>
          <p:cNvSpPr txBox="1"/>
          <p:nvPr/>
        </p:nvSpPr>
        <p:spPr>
          <a:xfrm>
            <a:off x="28836826" y="12855791"/>
            <a:ext cx="9063644" cy="1015663"/>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Significance</a:t>
            </a:r>
          </a:p>
        </p:txBody>
      </p:sp>
      <p:sp>
        <p:nvSpPr>
          <p:cNvPr id="46" name="TextBox 45"/>
          <p:cNvSpPr txBox="1"/>
          <p:nvPr/>
        </p:nvSpPr>
        <p:spPr>
          <a:xfrm>
            <a:off x="28856075" y="9046101"/>
            <a:ext cx="10910480" cy="3416320"/>
          </a:xfrm>
          <a:prstGeom prst="rect">
            <a:avLst/>
          </a:prstGeom>
          <a:noFill/>
        </p:spPr>
        <p:txBody>
          <a:bodyPr wrap="square" rtlCol="0">
            <a:spAutoFit/>
          </a:bodyPr>
          <a:lstStyle/>
          <a:p>
            <a:pPr defTabSz="4023360">
              <a:lnSpc>
                <a:spcPct val="90000"/>
              </a:lnSpc>
              <a:spcBef>
                <a:spcPts val="4400"/>
              </a:spcBef>
            </a:pPr>
            <a:r>
              <a:rPr lang="en-US" sz="3000" dirty="0"/>
              <a:t>We propose that pregnant women who are at a higher risk for conceiving a child with HLHS be tested for PM</a:t>
            </a:r>
            <a:r>
              <a:rPr lang="en-US" sz="3000" baseline="30000" dirty="0">
                <a:ea typeface="Times New Roman" pitchFamily="18" charset="0"/>
                <a:cs typeface="Calibri" pitchFamily="34" charset="0"/>
              </a:rPr>
              <a:t>2.5</a:t>
            </a:r>
            <a:r>
              <a:rPr lang="en-US" sz="3000" dirty="0"/>
              <a:t> in their blood as soon as possible after fertilization occurs. Because HLHS can be diagnosed in utero by fetal ultrasound, we also propose that a blood analysis from the newborn be conducted from the umbilical cord after birth. </a:t>
            </a:r>
            <a:r>
              <a:rPr lang="en-US" sz="3000" b="1" dirty="0"/>
              <a:t>This analysis would allow us to compare antepartum and postpartum blood levels in mother and baby for positive biomarkers of oxidative stress.</a:t>
            </a:r>
          </a:p>
        </p:txBody>
      </p:sp>
      <p:sp>
        <p:nvSpPr>
          <p:cNvPr id="50" name="TextBox 49"/>
          <p:cNvSpPr txBox="1"/>
          <p:nvPr/>
        </p:nvSpPr>
        <p:spPr>
          <a:xfrm>
            <a:off x="28856075" y="19940789"/>
            <a:ext cx="11259511" cy="1938992"/>
          </a:xfrm>
          <a:prstGeom prst="rect">
            <a:avLst/>
          </a:prstGeom>
          <a:noFill/>
        </p:spPr>
        <p:txBody>
          <a:bodyPr wrap="square" rtlCol="0">
            <a:spAutoFit/>
          </a:bodyPr>
          <a:lstStyle/>
          <a:p>
            <a:r>
              <a:rPr lang="en-US" sz="6000" cap="small" dirty="0">
                <a:solidFill>
                  <a:srgbClr val="DD9E11"/>
                </a:solidFill>
                <a:latin typeface="Minion Pro" panose="02040503050306020203" pitchFamily="18" charset="0"/>
              </a:rPr>
              <a:t>Acknowledgements</a:t>
            </a:r>
          </a:p>
          <a:p>
            <a:endParaRPr lang="en-US" sz="6000" cap="small" dirty="0">
              <a:solidFill>
                <a:srgbClr val="DD9E11"/>
              </a:solidFill>
              <a:latin typeface="Minion Pro" panose="02040503050306020203" pitchFamily="18" charset="0"/>
            </a:endParaRPr>
          </a:p>
        </p:txBody>
      </p:sp>
      <p:sp>
        <p:nvSpPr>
          <p:cNvPr id="13" name="Oval 12"/>
          <p:cNvSpPr/>
          <p:nvPr/>
        </p:nvSpPr>
        <p:spPr>
          <a:xfrm>
            <a:off x="1901650" y="3113153"/>
            <a:ext cx="3838750" cy="3838750"/>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TextBox 37"/>
          <p:cNvSpPr txBox="1"/>
          <p:nvPr/>
        </p:nvSpPr>
        <p:spPr>
          <a:xfrm>
            <a:off x="15776214" y="18471855"/>
            <a:ext cx="10205878" cy="552237"/>
          </a:xfrm>
          <a:prstGeom prst="rect">
            <a:avLst/>
          </a:prstGeom>
          <a:noFill/>
        </p:spPr>
        <p:txBody>
          <a:bodyPr wrap="square" rtlCol="0">
            <a:spAutoFit/>
          </a:bodyPr>
          <a:lstStyle/>
          <a:p>
            <a:pPr defTabSz="4023360">
              <a:lnSpc>
                <a:spcPct val="90000"/>
              </a:lnSpc>
              <a:spcBef>
                <a:spcPts val="4400"/>
              </a:spcBef>
            </a:pPr>
            <a:endParaRPr lang="en-US" sz="3200" dirty="0"/>
          </a:p>
        </p:txBody>
      </p:sp>
      <p:sp>
        <p:nvSpPr>
          <p:cNvPr id="49" name="TextBox 48">
            <a:extLst>
              <a:ext uri="{FF2B5EF4-FFF2-40B4-BE49-F238E27FC236}">
                <a16:creationId xmlns:a16="http://schemas.microsoft.com/office/drawing/2014/main" id="{FE2B6D6C-D3C9-2146-BC77-8179AC46412D}"/>
              </a:ext>
            </a:extLst>
          </p:cNvPr>
          <p:cNvSpPr txBox="1"/>
          <p:nvPr/>
        </p:nvSpPr>
        <p:spPr>
          <a:xfrm>
            <a:off x="28664038" y="36910236"/>
            <a:ext cx="12470549" cy="461665"/>
          </a:xfrm>
          <a:prstGeom prst="rect">
            <a:avLst/>
          </a:prstGeom>
          <a:noFill/>
        </p:spPr>
        <p:txBody>
          <a:bodyPr wrap="square" rtlCol="0">
            <a:spAutoFit/>
          </a:bodyPr>
          <a:lstStyle/>
          <a:p>
            <a:pPr algn="r"/>
            <a:r>
              <a:rPr lang="en-US" sz="2400" dirty="0">
                <a:solidFill>
                  <a:schemeClr val="bg1"/>
                </a:solidFill>
              </a:rPr>
              <a:t>Thank you to Printing Services at UW-</a:t>
            </a:r>
            <a:r>
              <a:rPr lang="en-US" sz="2400" dirty="0" err="1">
                <a:solidFill>
                  <a:schemeClr val="bg1"/>
                </a:solidFill>
              </a:rPr>
              <a:t>Eau</a:t>
            </a:r>
            <a:r>
              <a:rPr lang="en-US" sz="2400" dirty="0">
                <a:solidFill>
                  <a:schemeClr val="bg1"/>
                </a:solidFill>
              </a:rPr>
              <a:t> Claire for printing this poster.</a:t>
            </a:r>
          </a:p>
        </p:txBody>
      </p:sp>
      <p:pic>
        <p:nvPicPr>
          <p:cNvPr id="11" name="Picture 10">
            <a:extLst>
              <a:ext uri="{FF2B5EF4-FFF2-40B4-BE49-F238E27FC236}">
                <a16:creationId xmlns:a16="http://schemas.microsoft.com/office/drawing/2014/main" id="{28E81F27-E726-426F-8AB1-72A65527C27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21104" y="3101494"/>
            <a:ext cx="3832889" cy="3925576"/>
          </a:xfrm>
          <a:prstGeom prst="rect">
            <a:avLst/>
          </a:prstGeom>
        </p:spPr>
      </p:pic>
      <p:sp>
        <p:nvSpPr>
          <p:cNvPr id="54" name="TextBox 53">
            <a:extLst>
              <a:ext uri="{FF2B5EF4-FFF2-40B4-BE49-F238E27FC236}">
                <a16:creationId xmlns:a16="http://schemas.microsoft.com/office/drawing/2014/main" id="{6B9B9D45-837F-4DAA-8E0A-6D4677A01413}"/>
              </a:ext>
            </a:extLst>
          </p:cNvPr>
          <p:cNvSpPr txBox="1"/>
          <p:nvPr/>
        </p:nvSpPr>
        <p:spPr>
          <a:xfrm>
            <a:off x="1921104" y="22093745"/>
            <a:ext cx="11028289" cy="2585323"/>
          </a:xfrm>
          <a:prstGeom prst="rect">
            <a:avLst/>
          </a:prstGeom>
          <a:noFill/>
        </p:spPr>
        <p:txBody>
          <a:bodyPr wrap="square" rtlCol="0">
            <a:spAutoFit/>
          </a:bodyPr>
          <a:lstStyle/>
          <a:p>
            <a:pPr defTabSz="4023360">
              <a:lnSpc>
                <a:spcPct val="90000"/>
              </a:lnSpc>
              <a:spcBef>
                <a:spcPts val="4400"/>
              </a:spcBef>
            </a:pPr>
            <a:r>
              <a:rPr lang="en-US" sz="3000" dirty="0"/>
              <a:t>Particulate matter (PM) consists of microscopic solid particles or liquid droplets that are emitted into the atmosphere.</a:t>
            </a:r>
            <a:r>
              <a:rPr lang="en-US" sz="3000" baseline="30000" dirty="0"/>
              <a:t>6</a:t>
            </a:r>
            <a:r>
              <a:rPr lang="en-US" sz="3000" dirty="0"/>
              <a:t> PM tends to be measured in two size ranges: ≤ two microns (PM</a:t>
            </a:r>
            <a:r>
              <a:rPr lang="en-US" sz="3000" baseline="30000" dirty="0">
                <a:ea typeface="Times New Roman" pitchFamily="18" charset="0"/>
                <a:cs typeface="Calibri" pitchFamily="34" charset="0"/>
              </a:rPr>
              <a:t>2.5</a:t>
            </a:r>
            <a:r>
              <a:rPr lang="en-US" sz="3000" dirty="0"/>
              <a:t>) or ≤ ten microns (PM</a:t>
            </a:r>
            <a:r>
              <a:rPr lang="en-US" sz="3000" baseline="30000" dirty="0">
                <a:cs typeface="Calibri" pitchFamily="34" charset="0"/>
              </a:rPr>
              <a:t>10</a:t>
            </a:r>
            <a:r>
              <a:rPr lang="en-US" sz="3000" dirty="0"/>
              <a:t>).</a:t>
            </a:r>
            <a:r>
              <a:rPr lang="en-US" sz="3000" baseline="30000" dirty="0"/>
              <a:t>6</a:t>
            </a:r>
            <a:r>
              <a:rPr lang="en-US" sz="3000" dirty="0"/>
              <a:t> </a:t>
            </a:r>
            <a:r>
              <a:rPr lang="en-US" sz="3000" b="1" dirty="0"/>
              <a:t>However, PM</a:t>
            </a:r>
            <a:r>
              <a:rPr lang="en-US" sz="3000" b="1" baseline="30000" dirty="0">
                <a:ea typeface="Times New Roman" pitchFamily="18" charset="0"/>
                <a:cs typeface="Calibri" pitchFamily="34" charset="0"/>
              </a:rPr>
              <a:t>2.5</a:t>
            </a:r>
            <a:r>
              <a:rPr lang="en-US" sz="3000" b="1" dirty="0"/>
              <a:t> is considered to be a more significant health concern due to its smaller size and ability to deeply enter the respiratory tract.</a:t>
            </a:r>
            <a:r>
              <a:rPr lang="en-US" sz="3000" b="1" baseline="30000" dirty="0"/>
              <a:t>6</a:t>
            </a:r>
            <a:endParaRPr lang="en-US" sz="3000" b="1" dirty="0"/>
          </a:p>
        </p:txBody>
      </p:sp>
      <p:sp>
        <p:nvSpPr>
          <p:cNvPr id="55" name="TextBox 54">
            <a:extLst>
              <a:ext uri="{FF2B5EF4-FFF2-40B4-BE49-F238E27FC236}">
                <a16:creationId xmlns:a16="http://schemas.microsoft.com/office/drawing/2014/main" id="{30C572FF-46A2-4592-A5E5-D2379197B8E4}"/>
              </a:ext>
            </a:extLst>
          </p:cNvPr>
          <p:cNvSpPr txBox="1"/>
          <p:nvPr/>
        </p:nvSpPr>
        <p:spPr>
          <a:xfrm>
            <a:off x="1961533" y="21445219"/>
            <a:ext cx="9312524" cy="646331"/>
          </a:xfrm>
          <a:prstGeom prst="rect">
            <a:avLst/>
          </a:prstGeom>
          <a:noFill/>
        </p:spPr>
        <p:txBody>
          <a:bodyPr wrap="square" rtlCol="0">
            <a:spAutoFit/>
          </a:bodyPr>
          <a:lstStyle/>
          <a:p>
            <a:pPr defTabSz="4023360">
              <a:lnSpc>
                <a:spcPct val="90000"/>
              </a:lnSpc>
              <a:spcBef>
                <a:spcPts val="4400"/>
              </a:spcBef>
            </a:pPr>
            <a:r>
              <a:rPr lang="en-US" sz="4000" cap="small" dirty="0">
                <a:solidFill>
                  <a:schemeClr val="accent1">
                    <a:lumMod val="50000"/>
                  </a:schemeClr>
                </a:solidFill>
                <a:latin typeface="Minion Pro" panose="02040503050306020203" pitchFamily="18" charset="0"/>
              </a:rPr>
              <a:t>Why Particulate Matter 2.5?</a:t>
            </a:r>
          </a:p>
        </p:txBody>
      </p:sp>
      <p:sp>
        <p:nvSpPr>
          <p:cNvPr id="56" name="TextBox 55">
            <a:extLst>
              <a:ext uri="{FF2B5EF4-FFF2-40B4-BE49-F238E27FC236}">
                <a16:creationId xmlns:a16="http://schemas.microsoft.com/office/drawing/2014/main" id="{EE26CD9C-F245-4296-B147-F2F3EE4B02AF}"/>
              </a:ext>
            </a:extLst>
          </p:cNvPr>
          <p:cNvSpPr txBox="1"/>
          <p:nvPr/>
        </p:nvSpPr>
        <p:spPr>
          <a:xfrm>
            <a:off x="1977575" y="27687398"/>
            <a:ext cx="9312524" cy="646331"/>
          </a:xfrm>
          <a:prstGeom prst="rect">
            <a:avLst/>
          </a:prstGeom>
          <a:noFill/>
        </p:spPr>
        <p:txBody>
          <a:bodyPr wrap="square" rtlCol="0">
            <a:spAutoFit/>
          </a:bodyPr>
          <a:lstStyle/>
          <a:p>
            <a:pPr defTabSz="4023360">
              <a:lnSpc>
                <a:spcPct val="90000"/>
              </a:lnSpc>
              <a:spcBef>
                <a:spcPts val="4400"/>
              </a:spcBef>
            </a:pPr>
            <a:r>
              <a:rPr lang="en-US" sz="4000" cap="small" dirty="0">
                <a:solidFill>
                  <a:schemeClr val="accent1">
                    <a:lumMod val="50000"/>
                  </a:schemeClr>
                </a:solidFill>
                <a:latin typeface="Minion Pro" panose="02040503050306020203" pitchFamily="18" charset="0"/>
              </a:rPr>
              <a:t>Particle Transmission From Mom </a:t>
            </a:r>
            <a:r>
              <a:rPr lang="en-US" sz="4000" dirty="0">
                <a:solidFill>
                  <a:schemeClr val="accent5"/>
                </a:solidFill>
                <a:latin typeface="arial" panose="020B0604020202020204" pitchFamily="34" charset="0"/>
              </a:rPr>
              <a:t>→</a:t>
            </a:r>
            <a:r>
              <a:rPr lang="en-US" sz="4000" cap="small" dirty="0">
                <a:solidFill>
                  <a:schemeClr val="accent1">
                    <a:lumMod val="50000"/>
                  </a:schemeClr>
                </a:solidFill>
                <a:latin typeface="Minion Pro" panose="02040503050306020203" pitchFamily="18" charset="0"/>
              </a:rPr>
              <a:t> Baby</a:t>
            </a:r>
          </a:p>
        </p:txBody>
      </p:sp>
      <p:sp>
        <p:nvSpPr>
          <p:cNvPr id="58" name="TextBox 57">
            <a:extLst>
              <a:ext uri="{FF2B5EF4-FFF2-40B4-BE49-F238E27FC236}">
                <a16:creationId xmlns:a16="http://schemas.microsoft.com/office/drawing/2014/main" id="{C3C35A55-A3A9-4C81-83A4-CA57E000C61C}"/>
              </a:ext>
            </a:extLst>
          </p:cNvPr>
          <p:cNvSpPr txBox="1"/>
          <p:nvPr/>
        </p:nvSpPr>
        <p:spPr>
          <a:xfrm>
            <a:off x="1957982" y="28359857"/>
            <a:ext cx="11028290" cy="3036344"/>
          </a:xfrm>
          <a:prstGeom prst="rect">
            <a:avLst/>
          </a:prstGeom>
          <a:noFill/>
        </p:spPr>
        <p:txBody>
          <a:bodyPr wrap="square" rtlCol="0">
            <a:spAutoFit/>
          </a:bodyPr>
          <a:lstStyle/>
          <a:p>
            <a:pPr defTabSz="4023360">
              <a:lnSpc>
                <a:spcPct val="90000"/>
              </a:lnSpc>
              <a:spcBef>
                <a:spcPts val="4400"/>
              </a:spcBef>
            </a:pPr>
            <a:r>
              <a:rPr lang="en-US" sz="3000" dirty="0"/>
              <a:t>PM</a:t>
            </a:r>
            <a:r>
              <a:rPr lang="en-US" sz="3000" baseline="30000" dirty="0">
                <a:ea typeface="Times New Roman" pitchFamily="18" charset="0"/>
                <a:cs typeface="Calibri" pitchFamily="34" charset="0"/>
              </a:rPr>
              <a:t>2.5</a:t>
            </a:r>
            <a:r>
              <a:rPr lang="en-US" sz="3000" dirty="0"/>
              <a:t> enters the mother’s body through the nasal and oral cavities, eventually reaching the alveoli and accessing the bloodstream via the pulmonary capillaries by diffusion.</a:t>
            </a:r>
            <a:r>
              <a:rPr lang="en-US" sz="3000" baseline="30000" dirty="0"/>
              <a:t>9</a:t>
            </a:r>
            <a:r>
              <a:rPr lang="en-US" sz="3000" dirty="0"/>
              <a:t> Once in the bloodstream, maternal blood carrying PM</a:t>
            </a:r>
            <a:r>
              <a:rPr lang="en-US" sz="3000" baseline="30000" dirty="0">
                <a:ea typeface="Times New Roman" pitchFamily="18" charset="0"/>
                <a:cs typeface="Calibri" pitchFamily="34" charset="0"/>
              </a:rPr>
              <a:t>2.5</a:t>
            </a:r>
            <a:r>
              <a:rPr lang="en-US" sz="3000" dirty="0"/>
              <a:t> particles flow through the placental artery and into the placenta.</a:t>
            </a:r>
            <a:r>
              <a:rPr lang="en-US" sz="3000" baseline="30000" dirty="0"/>
              <a:t>10</a:t>
            </a:r>
            <a:r>
              <a:rPr lang="en-US" sz="3000" dirty="0"/>
              <a:t> </a:t>
            </a:r>
            <a:r>
              <a:rPr lang="en-US" sz="3000" b="1" dirty="0"/>
              <a:t>The fetus then receives this maternal blood from the placenta via the umbilical vein, which is shunted into fetal circulation.</a:t>
            </a:r>
            <a:r>
              <a:rPr lang="en-US" sz="3000" b="1" baseline="30000" dirty="0"/>
              <a:t>10</a:t>
            </a:r>
            <a:endParaRPr lang="en-US" sz="3000" b="1" dirty="0">
              <a:highlight>
                <a:srgbClr val="FFFF00"/>
              </a:highlight>
            </a:endParaRPr>
          </a:p>
        </p:txBody>
      </p:sp>
      <p:graphicFrame>
        <p:nvGraphicFramePr>
          <p:cNvPr id="61" name="Chart 60">
            <a:extLst>
              <a:ext uri="{FF2B5EF4-FFF2-40B4-BE49-F238E27FC236}">
                <a16:creationId xmlns:a16="http://schemas.microsoft.com/office/drawing/2014/main" id="{B6A340DA-942E-4346-868F-991484825278}"/>
              </a:ext>
            </a:extLst>
          </p:cNvPr>
          <p:cNvGraphicFramePr/>
          <p:nvPr>
            <p:extLst>
              <p:ext uri="{D42A27DB-BD31-4B8C-83A1-F6EECF244321}">
                <p14:modId xmlns:p14="http://schemas.microsoft.com/office/powerpoint/2010/main" val="249210140"/>
              </p:ext>
            </p:extLst>
          </p:nvPr>
        </p:nvGraphicFramePr>
        <p:xfrm>
          <a:off x="16009444" y="29260969"/>
          <a:ext cx="9696872" cy="7699978"/>
        </p:xfrm>
        <a:graphic>
          <a:graphicData uri="http://schemas.openxmlformats.org/drawingml/2006/chart">
            <c:chart xmlns:c="http://schemas.openxmlformats.org/drawingml/2006/chart" xmlns:r="http://schemas.openxmlformats.org/officeDocument/2006/relationships" r:id="rId4"/>
          </a:graphicData>
        </a:graphic>
      </p:graphicFrame>
      <p:sp>
        <p:nvSpPr>
          <p:cNvPr id="66" name="Subtitle 2">
            <a:extLst>
              <a:ext uri="{FF2B5EF4-FFF2-40B4-BE49-F238E27FC236}">
                <a16:creationId xmlns:a16="http://schemas.microsoft.com/office/drawing/2014/main" id="{71D2A739-A26E-4265-84D6-7AF36E129499}"/>
              </a:ext>
            </a:extLst>
          </p:cNvPr>
          <p:cNvSpPr txBox="1">
            <a:spLocks/>
          </p:cNvSpPr>
          <p:nvPr/>
        </p:nvSpPr>
        <p:spPr>
          <a:xfrm>
            <a:off x="15399731" y="13639049"/>
            <a:ext cx="10827763" cy="1955047"/>
          </a:xfrm>
          <a:prstGeom prst="rect">
            <a:avLst/>
          </a:prstGeom>
        </p:spPr>
        <p:txBody>
          <a:bodyPr/>
          <a:lstStyle>
            <a:lvl1pPr marL="0" indent="0" algn="ctr" defTabSz="4023360" rtl="0" eaLnBrk="1" latinLnBrk="0" hangingPunct="1">
              <a:lnSpc>
                <a:spcPct val="90000"/>
              </a:lnSpc>
              <a:spcBef>
                <a:spcPts val="4400"/>
              </a:spcBef>
              <a:buFont typeface="Arial" panose="020B0604020202020204" pitchFamily="34" charset="0"/>
              <a:buNone/>
              <a:defRPr sz="10560" kern="1200">
                <a:solidFill>
                  <a:schemeClr val="tx1"/>
                </a:solidFill>
                <a:latin typeface="+mn-lt"/>
                <a:ea typeface="+mn-ea"/>
                <a:cs typeface="+mn-cs"/>
              </a:defRPr>
            </a:lvl1pPr>
            <a:lvl2pPr marL="2011680" indent="0" algn="ctr" defTabSz="4023360" rtl="0" eaLnBrk="1" latinLnBrk="0" hangingPunct="1">
              <a:lnSpc>
                <a:spcPct val="90000"/>
              </a:lnSpc>
              <a:spcBef>
                <a:spcPts val="2200"/>
              </a:spcBef>
              <a:buFont typeface="Arial" panose="020B0604020202020204" pitchFamily="34" charset="0"/>
              <a:buNone/>
              <a:defRPr sz="8800" kern="1200">
                <a:solidFill>
                  <a:schemeClr val="tx1"/>
                </a:solidFill>
                <a:latin typeface="+mn-lt"/>
                <a:ea typeface="+mn-ea"/>
                <a:cs typeface="+mn-cs"/>
              </a:defRPr>
            </a:lvl2pPr>
            <a:lvl3pPr marL="4023360" indent="0" algn="ctr" defTabSz="4023360" rtl="0" eaLnBrk="1" latinLnBrk="0" hangingPunct="1">
              <a:lnSpc>
                <a:spcPct val="90000"/>
              </a:lnSpc>
              <a:spcBef>
                <a:spcPts val="2200"/>
              </a:spcBef>
              <a:buFont typeface="Arial" panose="020B0604020202020204" pitchFamily="34" charset="0"/>
              <a:buNone/>
              <a:defRPr sz="7920" kern="1200">
                <a:solidFill>
                  <a:schemeClr val="tx1"/>
                </a:solidFill>
                <a:latin typeface="+mn-lt"/>
                <a:ea typeface="+mn-ea"/>
                <a:cs typeface="+mn-cs"/>
              </a:defRPr>
            </a:lvl3pPr>
            <a:lvl4pPr marL="60350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4pPr>
            <a:lvl5pPr marL="804672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5pPr>
            <a:lvl6pPr marL="1005840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6pPr>
            <a:lvl7pPr marL="1207008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7pPr>
            <a:lvl8pPr marL="1408176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8pPr>
            <a:lvl9pPr marL="16093440" indent="0" algn="ctr" defTabSz="4023360" rtl="0" eaLnBrk="1" latinLnBrk="0" hangingPunct="1">
              <a:lnSpc>
                <a:spcPct val="90000"/>
              </a:lnSpc>
              <a:spcBef>
                <a:spcPts val="2200"/>
              </a:spcBef>
              <a:buFont typeface="Arial" panose="020B0604020202020204" pitchFamily="34" charset="0"/>
              <a:buNone/>
              <a:defRPr sz="7040" kern="1200">
                <a:solidFill>
                  <a:schemeClr val="tx1"/>
                </a:solidFill>
                <a:latin typeface="+mn-lt"/>
                <a:ea typeface="+mn-ea"/>
                <a:cs typeface="+mn-cs"/>
              </a:defRPr>
            </a:lvl9pPr>
          </a:lstStyle>
          <a:p>
            <a:pPr algn="l"/>
            <a:r>
              <a:rPr lang="en-US" sz="3000" dirty="0"/>
              <a:t>In a study of residents of Copenhagen, Denmark, where levels are dramatically prevalent, </a:t>
            </a:r>
            <a:r>
              <a:rPr lang="en-US" sz="3000" b="1" dirty="0"/>
              <a:t>researchers found that exposure to PM</a:t>
            </a:r>
            <a:r>
              <a:rPr lang="en-US" sz="3000" b="1" baseline="30000" dirty="0">
                <a:ea typeface="Times New Roman" pitchFamily="18" charset="0"/>
                <a:cs typeface="Calibri" pitchFamily="34" charset="0"/>
              </a:rPr>
              <a:t>2.5</a:t>
            </a:r>
            <a:r>
              <a:rPr lang="en-US" sz="3000" b="1" dirty="0"/>
              <a:t> in moderate concentrations can induce oxidative stress and increase RBC concentration in peripheral blood.</a:t>
            </a:r>
            <a:r>
              <a:rPr lang="en-US" sz="3000" b="1" baseline="30000" dirty="0"/>
              <a:t>8</a:t>
            </a:r>
            <a:endParaRPr lang="en-US" sz="3000" b="1" dirty="0"/>
          </a:p>
        </p:txBody>
      </p:sp>
      <p:sp>
        <p:nvSpPr>
          <p:cNvPr id="67" name="TextBox 66">
            <a:extLst>
              <a:ext uri="{FF2B5EF4-FFF2-40B4-BE49-F238E27FC236}">
                <a16:creationId xmlns:a16="http://schemas.microsoft.com/office/drawing/2014/main" id="{59D35A84-0DDD-4D78-9990-E19E1727C889}"/>
              </a:ext>
            </a:extLst>
          </p:cNvPr>
          <p:cNvSpPr txBox="1"/>
          <p:nvPr/>
        </p:nvSpPr>
        <p:spPr>
          <a:xfrm>
            <a:off x="1961533" y="31861419"/>
            <a:ext cx="9312524" cy="646331"/>
          </a:xfrm>
          <a:prstGeom prst="rect">
            <a:avLst/>
          </a:prstGeom>
          <a:noFill/>
        </p:spPr>
        <p:txBody>
          <a:bodyPr wrap="square" rtlCol="0">
            <a:spAutoFit/>
          </a:bodyPr>
          <a:lstStyle/>
          <a:p>
            <a:pPr defTabSz="4023360">
              <a:lnSpc>
                <a:spcPct val="90000"/>
              </a:lnSpc>
              <a:spcBef>
                <a:spcPts val="4400"/>
              </a:spcBef>
            </a:pPr>
            <a:r>
              <a:rPr lang="en-US" sz="4000" cap="small" dirty="0">
                <a:solidFill>
                  <a:schemeClr val="accent1">
                    <a:lumMod val="50000"/>
                  </a:schemeClr>
                </a:solidFill>
                <a:latin typeface="Minion Pro" panose="02040503050306020203" pitchFamily="18" charset="0"/>
              </a:rPr>
              <a:t>A Promising Study in Rats</a:t>
            </a:r>
          </a:p>
        </p:txBody>
      </p:sp>
      <p:sp>
        <p:nvSpPr>
          <p:cNvPr id="68" name="TextBox 67">
            <a:extLst>
              <a:ext uri="{FF2B5EF4-FFF2-40B4-BE49-F238E27FC236}">
                <a16:creationId xmlns:a16="http://schemas.microsoft.com/office/drawing/2014/main" id="{5B9BAAB9-1448-41A5-9403-F850F9FF8DD4}"/>
              </a:ext>
            </a:extLst>
          </p:cNvPr>
          <p:cNvSpPr txBox="1"/>
          <p:nvPr/>
        </p:nvSpPr>
        <p:spPr>
          <a:xfrm>
            <a:off x="1921104" y="32487750"/>
            <a:ext cx="10972754" cy="2400657"/>
          </a:xfrm>
          <a:prstGeom prst="rect">
            <a:avLst/>
          </a:prstGeom>
          <a:noFill/>
        </p:spPr>
        <p:txBody>
          <a:bodyPr wrap="square" rtlCol="0">
            <a:spAutoFit/>
          </a:bodyPr>
          <a:lstStyle/>
          <a:p>
            <a:r>
              <a:rPr lang="en-US" sz="3000" dirty="0"/>
              <a:t>Biomarkers of oxidative stress have been detected in lab rats as a result of exposure to environmental pollutants, particularly PM</a:t>
            </a:r>
            <a:r>
              <a:rPr lang="en-US" sz="3000" baseline="30000" dirty="0">
                <a:ea typeface="Times New Roman" pitchFamily="18" charset="0"/>
                <a:cs typeface="Calibri" pitchFamily="34" charset="0"/>
              </a:rPr>
              <a:t>2.5</a:t>
            </a:r>
            <a:r>
              <a:rPr lang="en-US" sz="3000" dirty="0"/>
              <a:t>.</a:t>
            </a:r>
            <a:r>
              <a:rPr lang="en-US" sz="3000" baseline="30000" dirty="0"/>
              <a:t>3 </a:t>
            </a:r>
            <a:r>
              <a:rPr lang="en-US" sz="3000" b="1" dirty="0"/>
              <a:t>Rats exposed to high levels of PM</a:t>
            </a:r>
            <a:r>
              <a:rPr lang="en-US" sz="3000" b="1" baseline="30000" dirty="0">
                <a:ea typeface="Times New Roman" pitchFamily="18" charset="0"/>
                <a:cs typeface="Calibri" pitchFamily="34" charset="0"/>
              </a:rPr>
              <a:t>2.5 </a:t>
            </a:r>
            <a:r>
              <a:rPr lang="en-US" sz="3000" b="1" dirty="0"/>
              <a:t>showed an increased prevalence of cardiovascular malformations.</a:t>
            </a:r>
            <a:r>
              <a:rPr lang="en-US" sz="3000" b="1" baseline="30000" dirty="0"/>
              <a:t>3 </a:t>
            </a:r>
            <a:r>
              <a:rPr lang="en-US" sz="3000" b="1" dirty="0"/>
              <a:t>This has not yet been tested in humans.</a:t>
            </a:r>
            <a:r>
              <a:rPr lang="en-US" sz="3000" b="1" baseline="30000" dirty="0"/>
              <a:t>3</a:t>
            </a:r>
            <a:endParaRPr lang="en-US" sz="3000" b="1" dirty="0">
              <a:highlight>
                <a:srgbClr val="FFFF00"/>
              </a:highlight>
            </a:endParaRPr>
          </a:p>
        </p:txBody>
      </p:sp>
      <p:sp>
        <p:nvSpPr>
          <p:cNvPr id="69" name="TextBox 68">
            <a:extLst>
              <a:ext uri="{FF2B5EF4-FFF2-40B4-BE49-F238E27FC236}">
                <a16:creationId xmlns:a16="http://schemas.microsoft.com/office/drawing/2014/main" id="{F0C66C6F-EE90-43C4-BC36-F0747245CD4D}"/>
              </a:ext>
            </a:extLst>
          </p:cNvPr>
          <p:cNvSpPr txBox="1"/>
          <p:nvPr/>
        </p:nvSpPr>
        <p:spPr>
          <a:xfrm>
            <a:off x="28841282" y="18146244"/>
            <a:ext cx="11200497" cy="1516825"/>
          </a:xfrm>
          <a:prstGeom prst="rect">
            <a:avLst/>
          </a:prstGeom>
          <a:noFill/>
        </p:spPr>
        <p:txBody>
          <a:bodyPr wrap="square" rtlCol="0">
            <a:spAutoFit/>
          </a:bodyPr>
          <a:lstStyle/>
          <a:p>
            <a:pPr>
              <a:buClr>
                <a:schemeClr val="tx2">
                  <a:lumMod val="75000"/>
                </a:schemeClr>
              </a:buClr>
            </a:pPr>
            <a:r>
              <a:rPr lang="en-US" sz="3000" dirty="0"/>
              <a:t>Neonates with HLHS who undergo cardiac transplantation have an average charge of nearly $600,000, while those undergoing a three-stage palliative repair have estimated charges of $376,403.</a:t>
            </a:r>
            <a:r>
              <a:rPr lang="en-US" sz="3000" baseline="30000" dirty="0"/>
              <a:t>14</a:t>
            </a:r>
            <a:endParaRPr lang="en-US" sz="3000" dirty="0"/>
          </a:p>
        </p:txBody>
      </p:sp>
      <p:sp>
        <p:nvSpPr>
          <p:cNvPr id="70" name="TextBox 69">
            <a:extLst>
              <a:ext uri="{FF2B5EF4-FFF2-40B4-BE49-F238E27FC236}">
                <a16:creationId xmlns:a16="http://schemas.microsoft.com/office/drawing/2014/main" id="{D83A3EB2-658F-430B-A6C2-B5D9D493E5E5}"/>
              </a:ext>
            </a:extLst>
          </p:cNvPr>
          <p:cNvSpPr txBox="1"/>
          <p:nvPr/>
        </p:nvSpPr>
        <p:spPr>
          <a:xfrm>
            <a:off x="28856075" y="17504361"/>
            <a:ext cx="10827766" cy="707886"/>
          </a:xfrm>
          <a:prstGeom prst="rect">
            <a:avLst/>
          </a:prstGeom>
          <a:noFill/>
        </p:spPr>
        <p:txBody>
          <a:bodyPr wrap="square" rtlCol="0">
            <a:spAutoFit/>
          </a:bodyPr>
          <a:lstStyle/>
          <a:p>
            <a:r>
              <a:rPr lang="en-US" sz="4000" cap="small" dirty="0">
                <a:solidFill>
                  <a:schemeClr val="accent1">
                    <a:lumMod val="50000"/>
                  </a:schemeClr>
                </a:solidFill>
                <a:latin typeface="Minion Pro" panose="02040503050306020203" pitchFamily="18" charset="0"/>
              </a:rPr>
              <a:t>Financial and Emotional Strains</a:t>
            </a:r>
          </a:p>
        </p:txBody>
      </p:sp>
      <p:sp>
        <p:nvSpPr>
          <p:cNvPr id="19" name="Rectangle 18">
            <a:extLst>
              <a:ext uri="{FF2B5EF4-FFF2-40B4-BE49-F238E27FC236}">
                <a16:creationId xmlns:a16="http://schemas.microsoft.com/office/drawing/2014/main" id="{0FB9E57B-8DB9-4B03-8299-0AAE84BADA60}"/>
              </a:ext>
            </a:extLst>
          </p:cNvPr>
          <p:cNvSpPr/>
          <p:nvPr/>
        </p:nvSpPr>
        <p:spPr>
          <a:xfrm>
            <a:off x="21292097" y="11741914"/>
            <a:ext cx="5623834" cy="830997"/>
          </a:xfrm>
          <a:prstGeom prst="rect">
            <a:avLst/>
          </a:prstGeom>
        </p:spPr>
        <p:txBody>
          <a:bodyPr wrap="square">
            <a:spAutoFit/>
          </a:bodyPr>
          <a:lstStyle/>
          <a:p>
            <a:r>
              <a:rPr lang="en-US" sz="2400" dirty="0"/>
              <a:t>Figure 1. Image displaying a normal heart (left) vs. heart with HLHS (right).</a:t>
            </a:r>
            <a:r>
              <a:rPr lang="en-US" sz="2400" baseline="30000" dirty="0"/>
              <a:t>4</a:t>
            </a:r>
            <a:endParaRPr lang="en-US" sz="2400" dirty="0"/>
          </a:p>
        </p:txBody>
      </p:sp>
      <p:pic>
        <p:nvPicPr>
          <p:cNvPr id="26" name="Picture 25">
            <a:extLst>
              <a:ext uri="{FF2B5EF4-FFF2-40B4-BE49-F238E27FC236}">
                <a16:creationId xmlns:a16="http://schemas.microsoft.com/office/drawing/2014/main" id="{9D80E016-ED5A-40F6-A594-75C2E1ADC84D}"/>
              </a:ext>
            </a:extLst>
          </p:cNvPr>
          <p:cNvPicPr>
            <a:picLocks noChangeAspect="1"/>
          </p:cNvPicPr>
          <p:nvPr/>
        </p:nvPicPr>
        <p:blipFill>
          <a:blip r:embed="rId5"/>
          <a:stretch>
            <a:fillRect/>
          </a:stretch>
        </p:blipFill>
        <p:spPr>
          <a:xfrm>
            <a:off x="20899305" y="7690677"/>
            <a:ext cx="6409418" cy="4051237"/>
          </a:xfrm>
          <a:prstGeom prst="rect">
            <a:avLst/>
          </a:prstGeom>
        </p:spPr>
      </p:pic>
      <p:sp>
        <p:nvSpPr>
          <p:cNvPr id="27" name="TextBox 26">
            <a:extLst>
              <a:ext uri="{FF2B5EF4-FFF2-40B4-BE49-F238E27FC236}">
                <a16:creationId xmlns:a16="http://schemas.microsoft.com/office/drawing/2014/main" id="{87AE4E3D-6AD9-4CB7-A86D-0A624375B9A8}"/>
              </a:ext>
            </a:extLst>
          </p:cNvPr>
          <p:cNvSpPr txBox="1"/>
          <p:nvPr/>
        </p:nvSpPr>
        <p:spPr>
          <a:xfrm>
            <a:off x="15397048" y="15382140"/>
            <a:ext cx="10495732" cy="3724546"/>
          </a:xfrm>
          <a:prstGeom prst="rect">
            <a:avLst/>
          </a:prstGeom>
          <a:noFill/>
        </p:spPr>
        <p:txBody>
          <a:bodyPr wrap="square" rtlCol="0">
            <a:spAutoFit/>
          </a:bodyPr>
          <a:lstStyle/>
          <a:p>
            <a:r>
              <a:rPr lang="en-US" sz="3000" dirty="0"/>
              <a:t>PM</a:t>
            </a:r>
            <a:r>
              <a:rPr lang="en-US" sz="3000" baseline="30000" dirty="0">
                <a:ea typeface="Times New Roman" pitchFamily="18" charset="0"/>
                <a:cs typeface="Calibri" pitchFamily="34" charset="0"/>
              </a:rPr>
              <a:t>2.5</a:t>
            </a:r>
            <a:r>
              <a:rPr lang="en-US" sz="3000" dirty="0"/>
              <a:t> exposure appeared to be correlated to biomarkers such as decreased clotting time and hemoglobin, lipid peroxidation, plasma proteins in the blood, and low birth weight.</a:t>
            </a:r>
            <a:r>
              <a:rPr lang="en-US" sz="3000" baseline="30000" dirty="0"/>
              <a:t>8,11</a:t>
            </a:r>
            <a:r>
              <a:rPr lang="en-US" sz="3000" dirty="0"/>
              <a:t> </a:t>
            </a:r>
            <a:r>
              <a:rPr lang="en-US" sz="3000" b="1" dirty="0"/>
              <a:t>In infants with HLHS, similar markers have been found.</a:t>
            </a:r>
            <a:r>
              <a:rPr lang="en-US" sz="3000" b="1" baseline="30000" dirty="0"/>
              <a:t>8</a:t>
            </a:r>
            <a:endParaRPr lang="en-US" sz="3000" b="1" dirty="0"/>
          </a:p>
          <a:p>
            <a:endParaRPr lang="en-US" sz="3200" b="1" dirty="0"/>
          </a:p>
          <a:p>
            <a:endParaRPr lang="en-US" dirty="0"/>
          </a:p>
        </p:txBody>
      </p:sp>
      <p:sp>
        <p:nvSpPr>
          <p:cNvPr id="28" name="TextBox 27">
            <a:extLst>
              <a:ext uri="{FF2B5EF4-FFF2-40B4-BE49-F238E27FC236}">
                <a16:creationId xmlns:a16="http://schemas.microsoft.com/office/drawing/2014/main" id="{C754B7AE-2D43-436B-9AEF-E499742DB1D7}"/>
              </a:ext>
            </a:extLst>
          </p:cNvPr>
          <p:cNvSpPr txBox="1"/>
          <p:nvPr/>
        </p:nvSpPr>
        <p:spPr>
          <a:xfrm>
            <a:off x="15397046" y="17309046"/>
            <a:ext cx="10768753" cy="1949444"/>
          </a:xfrm>
          <a:prstGeom prst="rect">
            <a:avLst/>
          </a:prstGeom>
          <a:noFill/>
        </p:spPr>
        <p:txBody>
          <a:bodyPr wrap="square" rtlCol="0">
            <a:spAutoFit/>
          </a:bodyPr>
          <a:lstStyle/>
          <a:p>
            <a:r>
              <a:rPr lang="en-US" sz="3000" dirty="0"/>
              <a:t>Additionally, PM</a:t>
            </a:r>
            <a:r>
              <a:rPr lang="en-US" sz="3000" baseline="30000" dirty="0">
                <a:ea typeface="Times New Roman" pitchFamily="18" charset="0"/>
                <a:cs typeface="Calibri" pitchFamily="34" charset="0"/>
              </a:rPr>
              <a:t>2.5</a:t>
            </a:r>
            <a:r>
              <a:rPr lang="en-US" sz="3000" dirty="0"/>
              <a:t> acts as an oxidant to lower the partial pressure of oxygen (</a:t>
            </a:r>
            <a:r>
              <a:rPr lang="en-US" sz="3000" dirty="0" err="1"/>
              <a:t>PaO</a:t>
            </a:r>
            <a:r>
              <a:rPr lang="en-US" sz="3000" dirty="0"/>
              <a:t>₂), causing hypoxia with high levels of oxidative stress within the capillaries.</a:t>
            </a:r>
            <a:r>
              <a:rPr lang="en-US" sz="3000" baseline="30000" dirty="0"/>
              <a:t>11</a:t>
            </a:r>
            <a:r>
              <a:rPr lang="en-US" sz="3000" dirty="0"/>
              <a:t> </a:t>
            </a:r>
            <a:r>
              <a:rPr lang="en-US" sz="3000" b="1" dirty="0"/>
              <a:t>In newborns with HLHS, this may be observed as cyanosis due to the lack of cardiac perfusion.</a:t>
            </a:r>
            <a:r>
              <a:rPr lang="en-US" sz="3000" b="1" baseline="30000" dirty="0"/>
              <a:t>4</a:t>
            </a:r>
            <a:endParaRPr lang="en-US" sz="3000" dirty="0">
              <a:highlight>
                <a:srgbClr val="FFFF00"/>
              </a:highlight>
            </a:endParaRPr>
          </a:p>
        </p:txBody>
      </p:sp>
      <p:sp>
        <p:nvSpPr>
          <p:cNvPr id="29" name="TextBox 28">
            <a:extLst>
              <a:ext uri="{FF2B5EF4-FFF2-40B4-BE49-F238E27FC236}">
                <a16:creationId xmlns:a16="http://schemas.microsoft.com/office/drawing/2014/main" id="{E2B585FC-2E5E-4F56-BB5D-AA1FE94171E5}"/>
              </a:ext>
            </a:extLst>
          </p:cNvPr>
          <p:cNvSpPr txBox="1"/>
          <p:nvPr/>
        </p:nvSpPr>
        <p:spPr>
          <a:xfrm>
            <a:off x="28836826" y="16340110"/>
            <a:ext cx="10768753" cy="1015663"/>
          </a:xfrm>
          <a:prstGeom prst="rect">
            <a:avLst/>
          </a:prstGeom>
          <a:noFill/>
        </p:spPr>
        <p:txBody>
          <a:bodyPr wrap="square" rtlCol="0">
            <a:spAutoFit/>
          </a:bodyPr>
          <a:lstStyle/>
          <a:p>
            <a:r>
              <a:rPr lang="en-US" sz="3000" b="1" dirty="0"/>
              <a:t>Our hypothesis focuses on upstream thinking with an emphasis on prevention of the disorder itself.</a:t>
            </a:r>
          </a:p>
        </p:txBody>
      </p:sp>
      <p:sp>
        <p:nvSpPr>
          <p:cNvPr id="5" name="TextBox 4">
            <a:extLst>
              <a:ext uri="{FF2B5EF4-FFF2-40B4-BE49-F238E27FC236}">
                <a16:creationId xmlns:a16="http://schemas.microsoft.com/office/drawing/2014/main" id="{1AA179FD-5BE9-4538-B4A0-47A32CDF97BC}"/>
              </a:ext>
            </a:extLst>
          </p:cNvPr>
          <p:cNvSpPr txBox="1"/>
          <p:nvPr/>
        </p:nvSpPr>
        <p:spPr>
          <a:xfrm>
            <a:off x="1957984" y="24899735"/>
            <a:ext cx="11028289" cy="2400657"/>
          </a:xfrm>
          <a:prstGeom prst="rect">
            <a:avLst/>
          </a:prstGeom>
          <a:noFill/>
        </p:spPr>
        <p:txBody>
          <a:bodyPr wrap="square" rtlCol="0">
            <a:spAutoFit/>
          </a:bodyPr>
          <a:lstStyle/>
          <a:p>
            <a:r>
              <a:rPr lang="en-US" sz="3000" dirty="0"/>
              <a:t>PM</a:t>
            </a:r>
            <a:r>
              <a:rPr lang="en-US" sz="3000" baseline="30000" dirty="0">
                <a:ea typeface="Times New Roman" pitchFamily="18" charset="0"/>
                <a:cs typeface="Calibri" pitchFamily="34" charset="0"/>
              </a:rPr>
              <a:t>2.5 </a:t>
            </a:r>
            <a:r>
              <a:rPr lang="en-US" sz="3000" dirty="0"/>
              <a:t>is derived mainly from combustion-related sources, with the majority of emissions resulting from motor vehicles, power plants, and brush fires.</a:t>
            </a:r>
            <a:r>
              <a:rPr lang="en-US" sz="3000" baseline="30000" dirty="0"/>
              <a:t>7</a:t>
            </a:r>
            <a:r>
              <a:rPr lang="en-US" sz="3000" dirty="0"/>
              <a:t> </a:t>
            </a:r>
            <a:r>
              <a:rPr lang="en-US" sz="3000" b="1" dirty="0"/>
              <a:t>Mothers who are living in highly urbanized areas, especially where the population exceeds 100,000, are particularly susceptible to higher levels of PM</a:t>
            </a:r>
            <a:r>
              <a:rPr lang="en-US" sz="3000" b="1" baseline="30000" dirty="0">
                <a:ea typeface="Times New Roman" pitchFamily="18" charset="0"/>
                <a:cs typeface="Calibri" pitchFamily="34" charset="0"/>
              </a:rPr>
              <a:t>2.5</a:t>
            </a:r>
            <a:r>
              <a:rPr lang="en-US" sz="3000" b="1" dirty="0"/>
              <a:t>.</a:t>
            </a:r>
            <a:r>
              <a:rPr lang="en-US" sz="3000" b="1" baseline="30000" dirty="0"/>
              <a:t>8</a:t>
            </a:r>
            <a:endParaRPr lang="en-US" sz="3000" b="1" dirty="0">
              <a:highlight>
                <a:srgbClr val="FFFF00"/>
              </a:highlight>
            </a:endParaRPr>
          </a:p>
        </p:txBody>
      </p:sp>
      <p:sp>
        <p:nvSpPr>
          <p:cNvPr id="7" name="TextBox 6">
            <a:extLst>
              <a:ext uri="{FF2B5EF4-FFF2-40B4-BE49-F238E27FC236}">
                <a16:creationId xmlns:a16="http://schemas.microsoft.com/office/drawing/2014/main" id="{7485BB99-6A66-401B-A060-3EBB8CB3BD3B}"/>
              </a:ext>
            </a:extLst>
          </p:cNvPr>
          <p:cNvSpPr txBox="1"/>
          <p:nvPr/>
        </p:nvSpPr>
        <p:spPr>
          <a:xfrm>
            <a:off x="28836826" y="20890101"/>
            <a:ext cx="11204953" cy="2400657"/>
          </a:xfrm>
          <a:prstGeom prst="rect">
            <a:avLst/>
          </a:prstGeom>
          <a:noFill/>
        </p:spPr>
        <p:txBody>
          <a:bodyPr wrap="square" rtlCol="0">
            <a:spAutoFit/>
          </a:bodyPr>
          <a:lstStyle/>
          <a:p>
            <a:r>
              <a:rPr lang="en-US" sz="3000" dirty="0"/>
              <a:t>We would like to thank our faculty sponsor, Jeanette M. Olsen PhD, RN, for all of her time and effort spent on revisions. We would also like to thank the University of Wisconsin-Eau Claire and Mayo Clinic Health System for the opportunity to participate in the 2019 IMPACT poster symposium.</a:t>
            </a:r>
          </a:p>
        </p:txBody>
      </p:sp>
      <p:pic>
        <p:nvPicPr>
          <p:cNvPr id="12" name="Picture 11">
            <a:extLst>
              <a:ext uri="{FF2B5EF4-FFF2-40B4-BE49-F238E27FC236}">
                <a16:creationId xmlns:a16="http://schemas.microsoft.com/office/drawing/2014/main" id="{2060CC38-BF9E-4820-A221-50B6BF043153}"/>
              </a:ext>
            </a:extLst>
          </p:cNvPr>
          <p:cNvPicPr>
            <a:picLocks noChangeAspect="1"/>
          </p:cNvPicPr>
          <p:nvPr/>
        </p:nvPicPr>
        <p:blipFill rotWithShape="1">
          <a:blip r:embed="rId6"/>
          <a:srcRect t="9610"/>
          <a:stretch/>
        </p:blipFill>
        <p:spPr>
          <a:xfrm>
            <a:off x="16009444" y="23241895"/>
            <a:ext cx="9508696" cy="5788391"/>
          </a:xfrm>
          <a:prstGeom prst="rect">
            <a:avLst/>
          </a:prstGeom>
        </p:spPr>
      </p:pic>
      <p:sp>
        <p:nvSpPr>
          <p:cNvPr id="15" name="TextBox 14">
            <a:extLst>
              <a:ext uri="{FF2B5EF4-FFF2-40B4-BE49-F238E27FC236}">
                <a16:creationId xmlns:a16="http://schemas.microsoft.com/office/drawing/2014/main" id="{2310448D-3DB0-49CE-BB86-4FB03ABAEFFD}"/>
              </a:ext>
            </a:extLst>
          </p:cNvPr>
          <p:cNvSpPr txBox="1"/>
          <p:nvPr/>
        </p:nvSpPr>
        <p:spPr>
          <a:xfrm>
            <a:off x="16069229" y="28887555"/>
            <a:ext cx="9923941" cy="523220"/>
          </a:xfrm>
          <a:prstGeom prst="rect">
            <a:avLst/>
          </a:prstGeom>
          <a:noFill/>
        </p:spPr>
        <p:txBody>
          <a:bodyPr wrap="square" rtlCol="0">
            <a:spAutoFit/>
          </a:bodyPr>
          <a:lstStyle/>
          <a:p>
            <a:r>
              <a:rPr lang="en-US" sz="2800" dirty="0"/>
              <a:t>Figure 2. Seasonality of HLHS births.</a:t>
            </a:r>
            <a:r>
              <a:rPr lang="en-US" sz="2800" baseline="30000" dirty="0"/>
              <a:t>12</a:t>
            </a:r>
            <a:endParaRPr lang="en-US" sz="2800" dirty="0"/>
          </a:p>
        </p:txBody>
      </p:sp>
      <p:sp>
        <p:nvSpPr>
          <p:cNvPr id="16" name="TextBox 15">
            <a:extLst>
              <a:ext uri="{FF2B5EF4-FFF2-40B4-BE49-F238E27FC236}">
                <a16:creationId xmlns:a16="http://schemas.microsoft.com/office/drawing/2014/main" id="{3074AF20-4F5E-45D1-9173-E5247168492B}"/>
              </a:ext>
            </a:extLst>
          </p:cNvPr>
          <p:cNvSpPr txBox="1"/>
          <p:nvPr/>
        </p:nvSpPr>
        <p:spPr>
          <a:xfrm>
            <a:off x="16069229" y="35929516"/>
            <a:ext cx="10610838" cy="523220"/>
          </a:xfrm>
          <a:prstGeom prst="rect">
            <a:avLst/>
          </a:prstGeom>
          <a:noFill/>
        </p:spPr>
        <p:txBody>
          <a:bodyPr wrap="square" rtlCol="0">
            <a:spAutoFit/>
          </a:bodyPr>
          <a:lstStyle/>
          <a:p>
            <a:r>
              <a:rPr lang="en-US" sz="2800" dirty="0"/>
              <a:t>Figure 3. Seasonality of PM</a:t>
            </a:r>
            <a:r>
              <a:rPr lang="en-US" sz="2800" baseline="30000" dirty="0">
                <a:ea typeface="Times New Roman" pitchFamily="18" charset="0"/>
                <a:cs typeface="Calibri" pitchFamily="34" charset="0"/>
              </a:rPr>
              <a:t>2.5 </a:t>
            </a:r>
            <a:r>
              <a:rPr lang="en-US" sz="2800" dirty="0"/>
              <a:t>levels (as shown in red).</a:t>
            </a:r>
            <a:r>
              <a:rPr lang="en-US" sz="2800" baseline="30000" dirty="0"/>
              <a:t>13</a:t>
            </a:r>
            <a:endParaRPr lang="en-US" sz="2800" dirty="0"/>
          </a:p>
        </p:txBody>
      </p:sp>
      <p:sp>
        <p:nvSpPr>
          <p:cNvPr id="17" name="TextBox 16">
            <a:extLst>
              <a:ext uri="{FF2B5EF4-FFF2-40B4-BE49-F238E27FC236}">
                <a16:creationId xmlns:a16="http://schemas.microsoft.com/office/drawing/2014/main" id="{38AC62C2-2C94-42A8-A8D5-837BD3D6FD09}"/>
              </a:ext>
            </a:extLst>
          </p:cNvPr>
          <p:cNvSpPr txBox="1"/>
          <p:nvPr/>
        </p:nvSpPr>
        <p:spPr>
          <a:xfrm>
            <a:off x="18912730" y="29762987"/>
            <a:ext cx="4236938" cy="523220"/>
          </a:xfrm>
          <a:prstGeom prst="rect">
            <a:avLst/>
          </a:prstGeom>
          <a:noFill/>
        </p:spPr>
        <p:txBody>
          <a:bodyPr wrap="square" rtlCol="0">
            <a:spAutoFit/>
          </a:bodyPr>
          <a:lstStyle/>
          <a:p>
            <a:r>
              <a:rPr lang="en-US" sz="2800" b="1" dirty="0"/>
              <a:t>PM</a:t>
            </a:r>
            <a:r>
              <a:rPr lang="en-US" sz="2800" b="1" baseline="30000" dirty="0">
                <a:ea typeface="Times New Roman" pitchFamily="18" charset="0"/>
                <a:cs typeface="Calibri" pitchFamily="34" charset="0"/>
              </a:rPr>
              <a:t>2.5</a:t>
            </a:r>
            <a:r>
              <a:rPr lang="en-US" sz="2800" b="1" dirty="0"/>
              <a:t> Levels by Month</a:t>
            </a:r>
          </a:p>
        </p:txBody>
      </p:sp>
      <p:sp>
        <p:nvSpPr>
          <p:cNvPr id="47" name="TextBox 46">
            <a:extLst>
              <a:ext uri="{FF2B5EF4-FFF2-40B4-BE49-F238E27FC236}">
                <a16:creationId xmlns:a16="http://schemas.microsoft.com/office/drawing/2014/main" id="{24F952D6-48A3-409F-90D1-CF1A5C4C51BB}"/>
              </a:ext>
            </a:extLst>
          </p:cNvPr>
          <p:cNvSpPr txBox="1"/>
          <p:nvPr/>
        </p:nvSpPr>
        <p:spPr>
          <a:xfrm>
            <a:off x="18912730" y="23009626"/>
            <a:ext cx="4236938" cy="523220"/>
          </a:xfrm>
          <a:prstGeom prst="rect">
            <a:avLst/>
          </a:prstGeom>
          <a:noFill/>
        </p:spPr>
        <p:txBody>
          <a:bodyPr wrap="square" rtlCol="0">
            <a:spAutoFit/>
          </a:bodyPr>
          <a:lstStyle/>
          <a:p>
            <a:r>
              <a:rPr lang="en-US" sz="2800" b="1" dirty="0"/>
              <a:t>HLHS Births by Month</a:t>
            </a:r>
          </a:p>
        </p:txBody>
      </p:sp>
      <p:sp>
        <p:nvSpPr>
          <p:cNvPr id="48" name="TextBox 47">
            <a:extLst>
              <a:ext uri="{FF2B5EF4-FFF2-40B4-BE49-F238E27FC236}">
                <a16:creationId xmlns:a16="http://schemas.microsoft.com/office/drawing/2014/main" id="{27F39A38-B83C-4AAC-9A6A-495241168D58}"/>
              </a:ext>
            </a:extLst>
          </p:cNvPr>
          <p:cNvSpPr txBox="1"/>
          <p:nvPr/>
        </p:nvSpPr>
        <p:spPr>
          <a:xfrm>
            <a:off x="15414416" y="13049401"/>
            <a:ext cx="9765926" cy="646331"/>
          </a:xfrm>
          <a:prstGeom prst="rect">
            <a:avLst/>
          </a:prstGeom>
          <a:noFill/>
        </p:spPr>
        <p:txBody>
          <a:bodyPr wrap="square" rtlCol="0">
            <a:spAutoFit/>
          </a:bodyPr>
          <a:lstStyle/>
          <a:p>
            <a:pPr defTabSz="4023360">
              <a:lnSpc>
                <a:spcPct val="90000"/>
              </a:lnSpc>
              <a:spcBef>
                <a:spcPts val="4400"/>
              </a:spcBef>
            </a:pPr>
            <a:r>
              <a:rPr lang="en-US" sz="4000" dirty="0">
                <a:solidFill>
                  <a:schemeClr val="accent1">
                    <a:lumMod val="50000"/>
                  </a:schemeClr>
                </a:solidFill>
              </a:rPr>
              <a:t>PM</a:t>
            </a:r>
            <a:r>
              <a:rPr lang="en-US" sz="4000" baseline="30000" dirty="0">
                <a:solidFill>
                  <a:schemeClr val="accent1">
                    <a:lumMod val="50000"/>
                  </a:schemeClr>
                </a:solidFill>
                <a:ea typeface="Times New Roman" pitchFamily="18" charset="0"/>
                <a:cs typeface="Calibri" pitchFamily="34" charset="0"/>
              </a:rPr>
              <a:t>2.5</a:t>
            </a:r>
            <a:r>
              <a:rPr lang="en-US" sz="4000" cap="small" dirty="0">
                <a:solidFill>
                  <a:schemeClr val="accent1">
                    <a:lumMod val="50000"/>
                  </a:schemeClr>
                </a:solidFill>
                <a:latin typeface="Minion Pro" panose="02040503050306020203" pitchFamily="18" charset="0"/>
              </a:rPr>
              <a:t> Causes Biomarkers of Oxidative Stress</a:t>
            </a:r>
          </a:p>
        </p:txBody>
      </p:sp>
      <p:sp>
        <p:nvSpPr>
          <p:cNvPr id="52" name="TextBox 51">
            <a:extLst>
              <a:ext uri="{FF2B5EF4-FFF2-40B4-BE49-F238E27FC236}">
                <a16:creationId xmlns:a16="http://schemas.microsoft.com/office/drawing/2014/main" id="{0A988B4F-9F8D-40EE-9274-4765FE1AE327}"/>
              </a:ext>
            </a:extLst>
          </p:cNvPr>
          <p:cNvSpPr txBox="1"/>
          <p:nvPr/>
        </p:nvSpPr>
        <p:spPr>
          <a:xfrm>
            <a:off x="15397046" y="19506864"/>
            <a:ext cx="11000633" cy="646331"/>
          </a:xfrm>
          <a:prstGeom prst="rect">
            <a:avLst/>
          </a:prstGeom>
          <a:noFill/>
        </p:spPr>
        <p:txBody>
          <a:bodyPr wrap="square" rtlCol="0">
            <a:spAutoFit/>
          </a:bodyPr>
          <a:lstStyle/>
          <a:p>
            <a:pPr defTabSz="4023360">
              <a:lnSpc>
                <a:spcPct val="90000"/>
              </a:lnSpc>
              <a:spcBef>
                <a:spcPts val="4400"/>
              </a:spcBef>
            </a:pPr>
            <a:r>
              <a:rPr lang="en-US" sz="4000" cap="small" dirty="0">
                <a:solidFill>
                  <a:schemeClr val="accent1">
                    <a:lumMod val="50000"/>
                  </a:schemeClr>
                </a:solidFill>
                <a:latin typeface="Minion Pro" panose="02040503050306020203" pitchFamily="18" charset="0"/>
              </a:rPr>
              <a:t>Seasonality of HLHS Births and </a:t>
            </a:r>
            <a:r>
              <a:rPr lang="en-US" sz="4000" dirty="0">
                <a:solidFill>
                  <a:schemeClr val="accent1">
                    <a:lumMod val="50000"/>
                  </a:schemeClr>
                </a:solidFill>
              </a:rPr>
              <a:t>PM</a:t>
            </a:r>
            <a:r>
              <a:rPr lang="en-US" sz="4000" baseline="30000" dirty="0">
                <a:solidFill>
                  <a:schemeClr val="accent1">
                    <a:lumMod val="50000"/>
                  </a:schemeClr>
                </a:solidFill>
                <a:ea typeface="Times New Roman" pitchFamily="18" charset="0"/>
                <a:cs typeface="Calibri" pitchFamily="34" charset="0"/>
              </a:rPr>
              <a:t>2.5 </a:t>
            </a:r>
            <a:r>
              <a:rPr lang="en-US" sz="4000" cap="small" dirty="0">
                <a:solidFill>
                  <a:schemeClr val="accent1">
                    <a:lumMod val="50000"/>
                  </a:schemeClr>
                </a:solidFill>
                <a:latin typeface="Minion Pro" panose="02040503050306020203" pitchFamily="18" charset="0"/>
              </a:rPr>
              <a:t>Levels</a:t>
            </a:r>
          </a:p>
        </p:txBody>
      </p:sp>
    </p:spTree>
    <p:extLst>
      <p:ext uri="{BB962C8B-B14F-4D97-AF65-F5344CB8AC3E}">
        <p14:creationId xmlns:p14="http://schemas.microsoft.com/office/powerpoint/2010/main" val="34833872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1813</Words>
  <Application>Microsoft Office PowerPoint</Application>
  <PresentationFormat>Custom</PresentationFormat>
  <Paragraphs>61</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Arial</vt:lpstr>
      <vt:lpstr>Calibri</vt:lpstr>
      <vt:lpstr>Calibri Light</vt:lpstr>
      <vt:lpstr>Minion Pro</vt:lpstr>
      <vt:lpstr>Office Theme</vt:lpstr>
      <vt:lpstr>Maternal Exposure to PM2.5 During Embryonic Cardiac Development Leads to HLHS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2017-04-21T15:48:01Z</dcterms:created>
  <dcterms:modified xsi:type="dcterms:W3CDTF">2019-02-26T21:49:22Z</dcterms:modified>
</cp:coreProperties>
</file>