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9606" autoAdjust="0"/>
  </p:normalViewPr>
  <p:slideViewPr>
    <p:cSldViewPr>
      <p:cViewPr varScale="1">
        <p:scale>
          <a:sx n="66" d="100"/>
          <a:sy n="66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F6C8-59A0-4661-8EDC-64EFA623829E}" type="datetimeFigureOut">
              <a:rPr lang="es-ES" smtClean="0"/>
              <a:pPr/>
              <a:t>12/03/2016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1F971D-69CA-4DC6-884A-3A992F73F3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1Pukr0nF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828800"/>
          </a:xfrm>
        </p:spPr>
        <p:txBody>
          <a:bodyPr/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LAS EMOCIONES</a:t>
            </a:r>
            <a:b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s-ES" sz="1400" dirty="0" smtClean="0">
                <a:solidFill>
                  <a:schemeClr val="bg1"/>
                </a:solidFill>
              </a:rPr>
              <a:t>(</a:t>
            </a:r>
            <a:r>
              <a:rPr lang="es-ES" sz="1400" dirty="0" err="1" smtClean="0">
                <a:solidFill>
                  <a:schemeClr val="bg1"/>
                </a:solidFill>
              </a:rPr>
              <a:t>emotions</a:t>
            </a:r>
            <a:r>
              <a:rPr lang="es-ES" sz="1400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78904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Nuria Sánchez</a:t>
            </a:r>
          </a:p>
          <a:p>
            <a:r>
              <a:rPr lang="es-E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María Vilches</a:t>
            </a:r>
            <a:endParaRPr lang="es-E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566124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1ºD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es-ES" sz="11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FIN</a:t>
            </a:r>
            <a:endParaRPr lang="es-ES" sz="115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¿Qué son las emociones?</a:t>
            </a:r>
            <a:b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s-E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are </a:t>
            </a:r>
            <a:r>
              <a:rPr lang="es-ES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emotions</a:t>
            </a:r>
            <a:r>
              <a:rPr lang="es-E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)?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09160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 emoción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es la 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variación profunda pero breve del ánimo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la cual puede ser agradable o penosa y presentarse junto a cierta 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conmoción somática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Emociones básicas</a:t>
            </a:r>
            <a:b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s-E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(BASIC EMOTIONS)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Las cinco emociones primarias, presentes desde el nacimiento, que afloran en los primeros meses del niño y se transforman en sentimientos</a:t>
            </a:r>
            <a:r>
              <a:rPr lang="es-E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forman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las cinco emociones básicas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Cuáles son: Ira, alegría, miedo, tristeza y asco.</a:t>
            </a:r>
          </a:p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anger , joy, </a:t>
            </a:r>
            <a:r>
              <a:rPr lang="es-E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fear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 </a:t>
            </a:r>
            <a:r>
              <a:rPr lang="es-E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sadness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 </a:t>
            </a:r>
            <a:r>
              <a:rPr lang="es-E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disgust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6" name="AutoShape 2" descr="Resultado de imagen de anger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alumno\Desktop\ios_emoji_pouting_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1656184" cy="1731464"/>
          </a:xfrm>
          <a:prstGeom prst="rect">
            <a:avLst/>
          </a:prstGeom>
          <a:noFill/>
        </p:spPr>
      </p:pic>
      <p:pic>
        <p:nvPicPr>
          <p:cNvPr id="1028" name="Picture 4" descr="C:\Users\alumno\Desktop\persons-0037_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833" y="5157192"/>
            <a:ext cx="1512167" cy="1512167"/>
          </a:xfrm>
          <a:prstGeom prst="rect">
            <a:avLst/>
          </a:prstGeom>
          <a:noFill/>
        </p:spPr>
      </p:pic>
      <p:pic>
        <p:nvPicPr>
          <p:cNvPr id="4" name="Picture 2" descr="C:\Users\alumno\Desktop\1285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5184"/>
            <a:ext cx="1772816" cy="1772816"/>
          </a:xfrm>
          <a:prstGeom prst="rect">
            <a:avLst/>
          </a:prstGeom>
          <a:noFill/>
        </p:spPr>
      </p:pic>
      <p:pic>
        <p:nvPicPr>
          <p:cNvPr id="5" name="Picture 3" descr="C:\Users\alumno\Desktop\ea15975250fc03b0a541c28a819446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013176"/>
            <a:ext cx="1584176" cy="1584176"/>
          </a:xfrm>
          <a:prstGeom prst="rect">
            <a:avLst/>
          </a:prstGeom>
          <a:noFill/>
        </p:spPr>
      </p:pic>
      <p:pic>
        <p:nvPicPr>
          <p:cNvPr id="6" name="Picture 4" descr="C:\Users\alumno\Desktop\1285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05780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Otras emociones derivadas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1400" dirty="0" smtClean="0">
                <a:solidFill>
                  <a:schemeClr val="bg1"/>
                </a:solidFill>
              </a:rPr>
              <a:t>(</a:t>
            </a:r>
            <a:r>
              <a:rPr lang="es-ES" sz="1400" dirty="0" err="1" smtClean="0">
                <a:solidFill>
                  <a:schemeClr val="bg1"/>
                </a:solidFill>
              </a:rPr>
              <a:t>other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derivative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emotions</a:t>
            </a:r>
            <a:r>
              <a:rPr lang="es-ES" sz="1400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Según una evaluación de Richard </a:t>
            </a:r>
            <a:r>
              <a:rPr lang="es-ES" dirty="0" err="1" smtClean="0">
                <a:solidFill>
                  <a:schemeClr val="bg1"/>
                </a:solidFill>
              </a:rPr>
              <a:t>Lazarus</a:t>
            </a:r>
            <a:r>
              <a:rPr lang="es-ES" dirty="0" smtClean="0">
                <a:solidFill>
                  <a:schemeClr val="bg1"/>
                </a:solidFill>
              </a:rPr>
              <a:t>, existen emociones básicas de las que se derivan otras </a:t>
            </a:r>
            <a:r>
              <a:rPr lang="es-ES" dirty="0" err="1" smtClean="0">
                <a:solidFill>
                  <a:schemeClr val="bg1"/>
                </a:solidFill>
              </a:rPr>
              <a:t>subordinarias</a:t>
            </a:r>
            <a:r>
              <a:rPr lang="es-ES" dirty="0" smtClean="0">
                <a:solidFill>
                  <a:schemeClr val="bg1"/>
                </a:solidFill>
              </a:rPr>
              <a:t>, dependiendo del conocimiento y experiencia de la persona sobre vivencias.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(Emociones derivadas de la </a:t>
            </a:r>
            <a:r>
              <a:rPr lang="es-ES" sz="2000" dirty="0" err="1" smtClean="0">
                <a:solidFill>
                  <a:schemeClr val="bg1"/>
                </a:solidFill>
              </a:rPr>
              <a:t>alegria,rabia,tristeza</a:t>
            </a:r>
            <a:r>
              <a:rPr lang="es-ES" sz="2000" dirty="0" smtClean="0">
                <a:solidFill>
                  <a:schemeClr val="bg1"/>
                </a:solidFill>
              </a:rPr>
              <a:t> y miedo):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Alegría: Buen humor, euforia, esperanza.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Rabia: Irritación , mal humor, venganza.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Tristeza: Melancolía, inseguridad, pesimismo.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Miedo: Pánico, terror, ansiedad.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¿Cómo se manifiestan las emociones?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1300" dirty="0" smtClean="0">
                <a:solidFill>
                  <a:schemeClr val="bg1"/>
                </a:solidFill>
              </a:rPr>
              <a:t>(HOW DO EMOTIONS REVEAL)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70080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Amor, alegría, dolor, tristeza… La vida humana está llena de diversas etapas. Como seres humanos somos capaces de sentir toda una gama de emociones placenteras y no placenteras a lo largo de todas esas etapas de nuestra vida. Sin embargo, las emociones son algo absolutamente personal, no podemos experimentar la alegría o el dolor del otro 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umno\Desktop\Mapa-de-las-emociones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7122665" cy="304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¿Cómo influyen las emociones en nuestro comportamiento?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1050" dirty="0" smtClean="0">
                <a:solidFill>
                  <a:schemeClr val="bg1"/>
                </a:solidFill>
              </a:rPr>
              <a:t>(</a:t>
            </a:r>
            <a:r>
              <a:rPr lang="es-ES" sz="1800" dirty="0" smtClean="0">
                <a:solidFill>
                  <a:schemeClr val="bg1"/>
                </a:solidFill>
              </a:rPr>
              <a:t>(</a:t>
            </a:r>
            <a:r>
              <a:rPr lang="es-ES" sz="1800" dirty="0" err="1" smtClean="0">
                <a:solidFill>
                  <a:schemeClr val="bg1"/>
                </a:solidFill>
              </a:rPr>
              <a:t>how</a:t>
            </a:r>
            <a:r>
              <a:rPr lang="es-ES" sz="1800" dirty="0" smtClean="0">
                <a:solidFill>
                  <a:schemeClr val="bg1"/>
                </a:solidFill>
              </a:rPr>
              <a:t> do </a:t>
            </a:r>
            <a:r>
              <a:rPr lang="es-ES" sz="1800" dirty="0" err="1" smtClean="0">
                <a:solidFill>
                  <a:schemeClr val="bg1"/>
                </a:solidFill>
              </a:rPr>
              <a:t>feelings</a:t>
            </a:r>
            <a:r>
              <a:rPr lang="es-ES" sz="1800" dirty="0" smtClean="0">
                <a:solidFill>
                  <a:schemeClr val="bg1"/>
                </a:solidFill>
              </a:rPr>
              <a:t>  </a:t>
            </a:r>
            <a:r>
              <a:rPr lang="es-ES" sz="1800" dirty="0" err="1" smtClean="0">
                <a:solidFill>
                  <a:schemeClr val="bg1"/>
                </a:solidFill>
              </a:rPr>
              <a:t>influence</a:t>
            </a:r>
            <a:r>
              <a:rPr lang="es-ES" sz="1800" dirty="0" smtClean="0">
                <a:solidFill>
                  <a:schemeClr val="bg1"/>
                </a:solidFill>
              </a:rPr>
              <a:t>  in </a:t>
            </a:r>
            <a:r>
              <a:rPr lang="es-ES" sz="1800" dirty="0" err="1" smtClean="0">
                <a:solidFill>
                  <a:schemeClr val="bg1"/>
                </a:solidFill>
              </a:rPr>
              <a:t>our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</a:rPr>
              <a:t>behaving</a:t>
            </a:r>
            <a:r>
              <a:rPr lang="es-ES" sz="1800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9552" y="22048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Las emociones positivas, entendidas en un sentido amplio, son la alegría, el interés por la vida, la satisfacción, el amor o incluso el perdón. Están estrechamente relacionadas con el bienestar subjetivo; de hecho, la mayoría de las investigaciones concibe el bienestar como la presencia de emociones o afecto positivo y ausencia de afecto negativo.</a:t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1" name="Picture 3" descr="http://ento2.net/wp-content/uploads/2015/08/CD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671392" cy="2518983"/>
          </a:xfrm>
          <a:prstGeom prst="rect">
            <a:avLst/>
          </a:prstGeom>
          <a:noFill/>
        </p:spPr>
      </p:pic>
      <p:pic>
        <p:nvPicPr>
          <p:cNvPr id="2053" name="Picture 5" descr="http://www.mentalhealthy.co.uk/sites/default/files/Depositphotos_2251926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822576" cy="255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bg1"/>
                </a:solidFill>
              </a:rPr>
              <a:t>Ejemplos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(</a:t>
            </a:r>
            <a:r>
              <a:rPr lang="es-ES" sz="1800" dirty="0" err="1" smtClean="0">
                <a:solidFill>
                  <a:schemeClr val="bg1"/>
                </a:solidFill>
              </a:rPr>
              <a:t>personajes,peliculas,cuentos,novelas</a:t>
            </a:r>
            <a:r>
              <a:rPr lang="es-ES" sz="1800" dirty="0" smtClean="0">
                <a:solidFill>
                  <a:schemeClr val="bg1"/>
                </a:solidFill>
              </a:rPr>
              <a:t>..</a:t>
            </a:r>
            <a:r>
              <a:rPr lang="es-ES" sz="1800" dirty="0" err="1" smtClean="0">
                <a:solidFill>
                  <a:schemeClr val="bg1"/>
                </a:solidFill>
              </a:rPr>
              <a:t>etc</a:t>
            </a:r>
            <a:r>
              <a:rPr lang="es-ES" sz="1800" dirty="0" smtClean="0">
                <a:solidFill>
                  <a:schemeClr val="bg1"/>
                </a:solidFill>
              </a:rPr>
              <a:t>)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(</a:t>
            </a:r>
            <a:r>
              <a:rPr lang="es-ES" sz="1800" dirty="0" err="1" smtClean="0">
                <a:solidFill>
                  <a:schemeClr val="bg1"/>
                </a:solidFill>
              </a:rPr>
              <a:t>examples</a:t>
            </a:r>
            <a:r>
              <a:rPr lang="es-ES" sz="1800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Personaje de buen humor: Russel (UP)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Película de melancolía: Lo Imposible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Videojuego de terror: </a:t>
            </a:r>
            <a:r>
              <a:rPr lang="es-ES" dirty="0" err="1" smtClean="0">
                <a:solidFill>
                  <a:schemeClr val="bg1"/>
                </a:solidFill>
              </a:rPr>
              <a:t>Until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Dawn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Personaje de mal humor: </a:t>
            </a:r>
            <a:r>
              <a:rPr lang="es-ES" dirty="0" err="1" smtClean="0">
                <a:solidFill>
                  <a:schemeClr val="bg1"/>
                </a:solidFill>
              </a:rPr>
              <a:t>Scrooge</a:t>
            </a:r>
            <a:r>
              <a:rPr lang="es-ES" dirty="0" smtClean="0">
                <a:solidFill>
                  <a:schemeClr val="bg1"/>
                </a:solidFill>
              </a:rPr>
              <a:t>(Un cuento de navidad)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Personaje de asco: Reina de corazones(Alicia en el País de las Maravillas)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Personaje de </a:t>
            </a:r>
            <a:r>
              <a:rPr lang="es-ES" dirty="0" err="1" smtClean="0">
                <a:solidFill>
                  <a:schemeClr val="bg1"/>
                </a:solidFill>
              </a:rPr>
              <a:t>sorpresa:Blancanieves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umno\Desktop\c6805cce-4c7e-45dd-90cf-d8fa18acb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1646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Imágenes de ejemplos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err="1" smtClean="0">
                <a:solidFill>
                  <a:schemeClr val="bg1"/>
                </a:solidFill>
              </a:rPr>
              <a:t>Examples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images</a:t>
            </a:r>
            <a:r>
              <a:rPr lang="es-ES" sz="1600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lumno\Desktop\Russell_U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303798" cy="2198762"/>
          </a:xfrm>
          <a:prstGeom prst="rect">
            <a:avLst/>
          </a:prstGeom>
          <a:noFill/>
        </p:spPr>
      </p:pic>
      <p:pic>
        <p:nvPicPr>
          <p:cNvPr id="5" name="Picture 2" descr="C:\Users\alumno\Desktop\lo impos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088232" cy="2950042"/>
          </a:xfrm>
          <a:prstGeom prst="rect">
            <a:avLst/>
          </a:prstGeom>
          <a:noFill/>
        </p:spPr>
      </p:pic>
      <p:pic>
        <p:nvPicPr>
          <p:cNvPr id="7" name="Picture 4" descr="C:\Users\alumno\Desktop\un cuento de navidad vie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287141" cy="2287141"/>
          </a:xfrm>
          <a:prstGeom prst="rect">
            <a:avLst/>
          </a:prstGeom>
          <a:noFill/>
        </p:spPr>
      </p:pic>
      <p:pic>
        <p:nvPicPr>
          <p:cNvPr id="8" name="Picture 5" descr="C:\Users\alumno\Desktop\reina de ali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44824"/>
            <a:ext cx="3168352" cy="2108394"/>
          </a:xfrm>
          <a:prstGeom prst="rect">
            <a:avLst/>
          </a:prstGeom>
          <a:noFill/>
        </p:spPr>
      </p:pic>
      <p:pic>
        <p:nvPicPr>
          <p:cNvPr id="1026" name="Picture 2" descr="C:\Users\alumno\Desktop\Until-Dawn-Trai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09120"/>
            <a:ext cx="43204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 smtClean="0">
                <a:hlinkClick r:id="rId2"/>
              </a:rPr>
              <a:t>este enlace</a:t>
            </a:r>
            <a:r>
              <a:rPr lang="es-ES" dirty="0" smtClean="0"/>
              <a:t> encontrarás un video en el que un personaje manifiesta venganza a otro.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5">
      <a:dk1>
        <a:sysClr val="windowText" lastClr="000000"/>
      </a:dk1>
      <a:lt1>
        <a:sysClr val="window" lastClr="FFFFFF"/>
      </a:lt1>
      <a:dk2>
        <a:srgbClr val="A6D0DE"/>
      </a:dk2>
      <a:lt2>
        <a:srgbClr val="C9C2D1"/>
      </a:lt2>
      <a:accent1>
        <a:srgbClr val="E73592"/>
      </a:accent1>
      <a:accent2>
        <a:srgbClr val="7030A0"/>
      </a:accent2>
      <a:accent3>
        <a:srgbClr val="6BB1C9"/>
      </a:accent3>
      <a:accent4>
        <a:srgbClr val="EBE3C1"/>
      </a:accent4>
      <a:accent5>
        <a:srgbClr val="7E6BC9"/>
      </a:accent5>
      <a:accent6>
        <a:srgbClr val="F0CCE2"/>
      </a:accent6>
      <a:hlink>
        <a:srgbClr val="D9B3FF"/>
      </a:hlink>
      <a:folHlink>
        <a:srgbClr val="79E8EB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361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Aharoni</vt:lpstr>
      <vt:lpstr>Book Antiqua</vt:lpstr>
      <vt:lpstr>Lucida Sans</vt:lpstr>
      <vt:lpstr>Wingdings</vt:lpstr>
      <vt:lpstr>Wingdings 2</vt:lpstr>
      <vt:lpstr>Wingdings 3</vt:lpstr>
      <vt:lpstr>Vértice</vt:lpstr>
      <vt:lpstr>LAS EMOCIONES (emotions)</vt:lpstr>
      <vt:lpstr>¿Qué son las emociones? (what are emotions)?</vt:lpstr>
      <vt:lpstr>Emociones básicas (BASIC EMOTIONS)</vt:lpstr>
      <vt:lpstr>Otras emociones derivadas (other derivative emotions)</vt:lpstr>
      <vt:lpstr>¿Cómo se manifiestan las emociones? (HOW DO EMOTIONS REVEAL)</vt:lpstr>
      <vt:lpstr>¿Cómo influyen las emociones en nuestro comportamiento? ((how do feelings  influence  in our behaving)</vt:lpstr>
      <vt:lpstr>Ejemplos (personajes,peliculas,cuentos,novelas..etc) (examples)</vt:lpstr>
      <vt:lpstr>Imágenes de ejemplos (Examples images)</vt:lpstr>
      <vt:lpstr>Presentación de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EMOCIONES</dc:title>
  <dc:creator>alumno</dc:creator>
  <cp:lastModifiedBy>Miguel Angel Castro Nogueira</cp:lastModifiedBy>
  <cp:revision>21</cp:revision>
  <dcterms:created xsi:type="dcterms:W3CDTF">2016-02-15T14:57:59Z</dcterms:created>
  <dcterms:modified xsi:type="dcterms:W3CDTF">2016-03-12T06:46:50Z</dcterms:modified>
</cp:coreProperties>
</file>