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2" r:id="rId3"/>
    <p:sldId id="258" r:id="rId4"/>
    <p:sldId id="260" r:id="rId5"/>
    <p:sldId id="261" r:id="rId6"/>
    <p:sldId id="279" r:id="rId7"/>
    <p:sldId id="277" r:id="rId8"/>
    <p:sldId id="259" r:id="rId9"/>
    <p:sldId id="266" r:id="rId10"/>
    <p:sldId id="267" r:id="rId11"/>
    <p:sldId id="268" r:id="rId12"/>
    <p:sldId id="271" r:id="rId13"/>
    <p:sldId id="272" r:id="rId14"/>
    <p:sldId id="278" r:id="rId15"/>
    <p:sldId id="264" r:id="rId16"/>
    <p:sldId id="273" r:id="rId17"/>
    <p:sldId id="263" r:id="rId18"/>
    <p:sldId id="275" r:id="rId19"/>
    <p:sldId id="276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2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4AB41-48C5-4A43-8ACF-9FACB882D2B2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F886-5E7F-45CE-AB3D-2610799D889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287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6A234-B37B-49FA-891E-C0C2ED0E183D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E320-4A41-4C83-BF78-475EF54EFB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33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32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5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8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2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3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6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2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Previously: There are 11 major criteria, which include the classic features of macrosomia, </a:t>
            </a:r>
            <a:r>
              <a:rPr lang="en-US" dirty="0" err="1" smtClean="0"/>
              <a:t>macroglossia</a:t>
            </a:r>
            <a:r>
              <a:rPr lang="en-US" dirty="0" smtClean="0"/>
              <a:t>, abdominal wall defects and anterior ear lobe creases, as well as seven minor criteria.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C487-5ACE-466E-ACC6-2F0235BCCF3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3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637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65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04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63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5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03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087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671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057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16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414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BA2E-0A23-4C69-A5F1-B70D1E7BF488}" type="datetimeFigureOut">
              <a:rPr lang="en-NZ" smtClean="0"/>
              <a:t>28/09/18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64A7-3DD4-42CD-BE9C-6B737F59FB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10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TSC and Genetics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8174"/>
            <a:ext cx="9144000" cy="1149626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Dr Colina McKeown</a:t>
            </a:r>
          </a:p>
          <a:p>
            <a:r>
              <a:rPr lang="en-NZ" dirty="0" smtClean="0"/>
              <a:t>Clinical Geneticist</a:t>
            </a:r>
          </a:p>
          <a:p>
            <a:r>
              <a:rPr lang="en-NZ" dirty="0" smtClean="0"/>
              <a:t>Genetic Health Service NZ </a:t>
            </a:r>
            <a:endParaRPr lang="en-NZ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5334000"/>
            <a:ext cx="5130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Content Placeholder 4" descr="P:\Genetics\Fact Sheets\Greenwood Aids\JPG\A-General Genetics\01-Chromosome to Gene to Prote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2"/>
            <a:ext cx="8786088" cy="679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4929" y="384402"/>
            <a:ext cx="2493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base pair </a:t>
            </a:r>
            <a:br>
              <a:rPr lang="en-US" sz="2400" dirty="0" smtClean="0"/>
            </a:br>
            <a:r>
              <a:rPr lang="en-US" sz="2400" dirty="0" smtClean="0"/>
              <a:t>(A - T) or (G - C)</a:t>
            </a:r>
            <a:r>
              <a:rPr lang="en-US" sz="2400" dirty="0" smtClean="0"/>
              <a:t> 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1000 base pairs – </a:t>
            </a:r>
            <a:br>
              <a:rPr lang="en-US" sz="2400" dirty="0" smtClean="0"/>
            </a:br>
            <a:r>
              <a:rPr lang="en-US" sz="2400" dirty="0" smtClean="0"/>
              <a:t>One </a:t>
            </a:r>
            <a:r>
              <a:rPr lang="en-US" sz="2400" dirty="0" err="1" smtClean="0"/>
              <a:t>kilobase</a:t>
            </a:r>
            <a:r>
              <a:rPr lang="en-US" sz="2400" dirty="0" smtClean="0"/>
              <a:t> (kb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1,000 000 base pairs - One </a:t>
            </a:r>
            <a:r>
              <a:rPr lang="en-US" sz="2400" dirty="0" err="1" smtClean="0"/>
              <a:t>megabase</a:t>
            </a:r>
            <a:r>
              <a:rPr lang="en-US" sz="2400" dirty="0" smtClean="0"/>
              <a:t> (Mb)</a:t>
            </a:r>
          </a:p>
          <a:p>
            <a:pPr lvl="1"/>
            <a:endParaRPr lang="en-US" dirty="0" smtClean="0"/>
          </a:p>
          <a:p>
            <a:r>
              <a:rPr lang="fi-FI" sz="2400" dirty="0" smtClean="0"/>
              <a:t>3 billion base pairs (3000MB)=human genome</a:t>
            </a:r>
          </a:p>
          <a:p>
            <a:endParaRPr lang="en-NZ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mage result for medical textbook bookc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80" y="2403467"/>
            <a:ext cx="4043376" cy="30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book p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32" name="Picture 8" descr="Image result for book p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96" y="2403467"/>
            <a:ext cx="4555850" cy="30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ook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81" y="2403467"/>
            <a:ext cx="4080619" cy="30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Genetics of TSC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TSC is caused by pathogenic variants (mutations) in one of two genes – </a:t>
            </a:r>
            <a:r>
              <a:rPr lang="en-NZ" i="1" dirty="0" smtClean="0"/>
              <a:t>TSC1</a:t>
            </a:r>
            <a:r>
              <a:rPr lang="en-NZ" dirty="0" smtClean="0"/>
              <a:t> (9q34.13) </a:t>
            </a:r>
            <a:br>
              <a:rPr lang="en-NZ" dirty="0" smtClean="0"/>
            </a:br>
            <a:r>
              <a:rPr lang="en-NZ" dirty="0" smtClean="0"/>
              <a:t>- </a:t>
            </a:r>
            <a:r>
              <a:rPr lang="en-NZ" i="1" dirty="0" smtClean="0"/>
              <a:t>TSC2</a:t>
            </a:r>
            <a:r>
              <a:rPr lang="en-NZ" dirty="0" smtClean="0"/>
              <a:t> (16p13.3)</a:t>
            </a:r>
          </a:p>
          <a:p>
            <a:r>
              <a:rPr lang="en-NZ" dirty="0" smtClean="0"/>
              <a:t>These genes encode for the proteins hamartin and tuberin</a:t>
            </a:r>
            <a:r>
              <a:rPr lang="en-NZ" dirty="0"/>
              <a:t> </a:t>
            </a:r>
            <a:r>
              <a:rPr lang="en-NZ" dirty="0" smtClean="0"/>
              <a:t>which are involved in regulating cell growth through the mTOR pathway.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  <p:pic>
        <p:nvPicPr>
          <p:cNvPr id="6" name="Picture 2" descr="Image result for tsc1 tsc2 mtor inhib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06" y="3909295"/>
            <a:ext cx="3069658" cy="30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Genetics of TSC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Diagnosis of TSC can be made clinically or by identifying a pathogenic variant in either </a:t>
            </a:r>
            <a:r>
              <a:rPr lang="en-NZ" i="1" dirty="0" smtClean="0"/>
              <a:t>TSC1</a:t>
            </a:r>
            <a:r>
              <a:rPr lang="en-NZ" dirty="0" smtClean="0"/>
              <a:t> or </a:t>
            </a:r>
            <a:r>
              <a:rPr lang="en-NZ" i="1" dirty="0" smtClean="0"/>
              <a:t>TSC2</a:t>
            </a:r>
          </a:p>
          <a:p>
            <a:r>
              <a:rPr lang="en-NZ" i="1" dirty="0"/>
              <a:t>TSC1</a:t>
            </a:r>
            <a:r>
              <a:rPr lang="en-NZ" dirty="0"/>
              <a:t> and </a:t>
            </a:r>
            <a:r>
              <a:rPr lang="en-NZ" i="1" dirty="0"/>
              <a:t>TSC2 </a:t>
            </a:r>
            <a:r>
              <a:rPr lang="en-NZ" dirty="0"/>
              <a:t>were identified in 1997 and </a:t>
            </a:r>
            <a:r>
              <a:rPr lang="en-NZ" dirty="0" smtClean="0"/>
              <a:t>1993</a:t>
            </a:r>
            <a:endParaRPr lang="en-NZ" i="1" dirty="0" smtClean="0"/>
          </a:p>
          <a:p>
            <a:r>
              <a:rPr lang="en-NZ" dirty="0" smtClean="0"/>
              <a:t>The availability of genetic testing is increasing </a:t>
            </a:r>
          </a:p>
          <a:p>
            <a:r>
              <a:rPr lang="en-NZ" dirty="0" smtClean="0"/>
              <a:t>With </a:t>
            </a:r>
            <a:r>
              <a:rPr lang="en-NZ" dirty="0"/>
              <a:t>current testing a pathogenic variant can be identified in approximately 90% of patients who have a confirmed clinical diagnosis of TSC.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372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Genetics of TSC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2/3 of people with TSC have a new ‘</a:t>
            </a:r>
            <a:r>
              <a:rPr lang="en-NZ" i="1" dirty="0"/>
              <a:t>de novo</a:t>
            </a:r>
            <a:r>
              <a:rPr lang="en-NZ" dirty="0"/>
              <a:t>’ genetic change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  <a:p>
            <a:r>
              <a:rPr lang="en-NZ" dirty="0"/>
              <a:t>1/3 have inherited the change from a </a:t>
            </a:r>
            <a:r>
              <a:rPr lang="en-NZ" dirty="0" smtClean="0"/>
              <a:t>parent</a:t>
            </a:r>
            <a:br>
              <a:rPr lang="en-NZ" dirty="0" smtClean="0"/>
            </a:br>
            <a:endParaRPr lang="en-NZ" dirty="0"/>
          </a:p>
          <a:p>
            <a:r>
              <a:rPr lang="en-NZ" dirty="0"/>
              <a:t>TSC has very variable expression meaning that different people can be affected more or less severely than others</a:t>
            </a:r>
          </a:p>
          <a:p>
            <a:endParaRPr lang="en-NZ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Autosomal dominant inheritance</a:t>
            </a:r>
            <a:endParaRPr lang="en-NZ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259319"/>
            <a:ext cx="5831959" cy="55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4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Family planning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If a parent has TSC then there is a 50% (1 in 2) chance that each child will inherit </a:t>
            </a:r>
            <a:r>
              <a:rPr lang="en-NZ" dirty="0" smtClean="0"/>
              <a:t>TSC</a:t>
            </a:r>
          </a:p>
          <a:p>
            <a:r>
              <a:rPr lang="en-NZ" dirty="0" smtClean="0"/>
              <a:t>Gonadal mosaicism </a:t>
            </a:r>
            <a:r>
              <a:rPr lang="mr-IN" dirty="0" smtClean="0"/>
              <a:t>–</a:t>
            </a:r>
            <a:r>
              <a:rPr lang="en-NZ" dirty="0" smtClean="0"/>
              <a:t> 1-2% chance recurrence</a:t>
            </a:r>
            <a:endParaRPr lang="en-NZ" dirty="0" smtClean="0"/>
          </a:p>
          <a:p>
            <a:r>
              <a:rPr lang="en-NZ" dirty="0" smtClean="0"/>
              <a:t>There are several reproductive options available, each of which is a personal choice and there is no right or wrong decision. 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No testing</a:t>
            </a:r>
          </a:p>
          <a:p>
            <a:r>
              <a:rPr lang="en-NZ" dirty="0" smtClean="0"/>
              <a:t>Prenatal testing</a:t>
            </a:r>
          </a:p>
          <a:p>
            <a:r>
              <a:rPr lang="en-NZ" dirty="0" smtClean="0"/>
              <a:t>Pre-implantation genetic diagnosis</a:t>
            </a:r>
            <a:endParaRPr lang="en-NZ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556" y="365125"/>
            <a:ext cx="6632222" cy="1325563"/>
          </a:xfrm>
        </p:spPr>
        <p:txBody>
          <a:bodyPr/>
          <a:lstStyle/>
          <a:p>
            <a:pPr algn="ctr"/>
            <a:r>
              <a:rPr lang="en-NZ" dirty="0" smtClean="0"/>
              <a:t>Prenatal testing</a:t>
            </a:r>
            <a:endParaRPr lang="en-NZ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140339" cy="6872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2111" y="1453445"/>
            <a:ext cx="5686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Requires prior identification of the pathogenic variant in the family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CVS from 11-12 weeks gestation - &lt;1% miscarriage risk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Amniocentesis from 15 weeks gestation - &lt;0.5% miscarriage risk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Publically available (main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422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31"/>
          </a:xfrm>
        </p:spPr>
        <p:txBody>
          <a:bodyPr/>
          <a:lstStyle/>
          <a:p>
            <a:pPr algn="ctr"/>
            <a:r>
              <a:rPr lang="en-US" dirty="0" err="1" smtClean="0"/>
              <a:t>Preimplantation</a:t>
            </a:r>
            <a:r>
              <a:rPr lang="en-US" dirty="0" smtClean="0"/>
              <a:t> Genetic Diagnosis (PGD)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89" y="1472847"/>
            <a:ext cx="10515600" cy="4351338"/>
          </a:xfrm>
        </p:spPr>
        <p:txBody>
          <a:bodyPr/>
          <a:lstStyle/>
          <a:p>
            <a:r>
              <a:rPr lang="en-US" dirty="0"/>
              <a:t>Requires prior identification of the pathogenic variant in the </a:t>
            </a:r>
            <a:r>
              <a:rPr lang="en-US" dirty="0" smtClean="0"/>
              <a:t>family</a:t>
            </a:r>
            <a:endParaRPr lang="en-US" dirty="0"/>
          </a:p>
          <a:p>
            <a:r>
              <a:rPr lang="en-US" dirty="0" smtClean="0"/>
              <a:t>IVF procedure </a:t>
            </a:r>
            <a:r>
              <a:rPr lang="mr-IN" dirty="0" smtClean="0"/>
              <a:t>–</a:t>
            </a:r>
            <a:r>
              <a:rPr lang="en-US" dirty="0" smtClean="0"/>
              <a:t> complex process, physical/emotional toll</a:t>
            </a:r>
          </a:p>
          <a:p>
            <a:r>
              <a:rPr lang="en-US" dirty="0" smtClean="0"/>
              <a:t>Some public funding in NZ </a:t>
            </a:r>
            <a:r>
              <a:rPr lang="mr-IN" dirty="0" smtClean="0"/>
              <a:t>–</a:t>
            </a:r>
            <a:r>
              <a:rPr lang="en-US" dirty="0" smtClean="0"/>
              <a:t> but waiting list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79" y="2936338"/>
            <a:ext cx="7436556" cy="39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genetics.edu.au</a:t>
            </a:r>
            <a:r>
              <a:rPr lang="en-US" dirty="0" smtClean="0"/>
              <a:t> information sheet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6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GHSNZ</a:t>
            </a:r>
          </a:p>
          <a:p>
            <a:r>
              <a:rPr lang="en-US" dirty="0" smtClean="0"/>
              <a:t>General genetic principles</a:t>
            </a:r>
          </a:p>
          <a:p>
            <a:r>
              <a:rPr lang="en-US" dirty="0" smtClean="0"/>
              <a:t>TSC genetics</a:t>
            </a:r>
          </a:p>
          <a:p>
            <a:r>
              <a:rPr lang="en-US" dirty="0" smtClean="0"/>
              <a:t>Reproductive options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Questions and discussion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51" y="0"/>
            <a:ext cx="8216510" cy="6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0531" y="190285"/>
            <a:ext cx="9670938" cy="6194945"/>
          </a:xfrm>
          <a:prstGeom prst="rect">
            <a:avLst/>
          </a:prstGeo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GHSNZ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Clinical Geneticists: medical doctors with specialist training in medical genetics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Genetic Counsellors: healthcare professionals with training in human genetics and counselling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Time points that you may see our service:</a:t>
            </a:r>
            <a:br>
              <a:rPr lang="en-US" dirty="0" smtClean="0"/>
            </a:br>
            <a:r>
              <a:rPr lang="en-US" dirty="0" smtClean="0"/>
              <a:t>- when diagnosis is first raised</a:t>
            </a:r>
            <a:br>
              <a:rPr lang="en-US" dirty="0" smtClean="0"/>
            </a:br>
            <a:r>
              <a:rPr lang="en-US" dirty="0" smtClean="0"/>
              <a:t>- when genetic testing is required</a:t>
            </a:r>
            <a:br>
              <a:rPr lang="en-US" dirty="0" smtClean="0"/>
            </a:br>
            <a:r>
              <a:rPr lang="en-US" dirty="0" smtClean="0"/>
              <a:t>- around the time of family planning</a:t>
            </a:r>
            <a:br>
              <a:rPr lang="en-US" dirty="0" smtClean="0"/>
            </a:br>
            <a:r>
              <a:rPr lang="en-US" dirty="0" smtClean="0"/>
              <a:t>- when family members wish to discuss potential implications for them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 </a:t>
            </a:r>
            <a:r>
              <a:rPr lang="en-US" dirty="0" err="1"/>
              <a:t>C</a:t>
            </a:r>
            <a:r>
              <a:rPr lang="en-US" dirty="0" err="1" smtClean="0"/>
              <a:t>ounselling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education process that seeks to assist affected (and/or at risk) individuals and their families to understand the: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nature of the genetic condition</a:t>
            </a:r>
            <a:br>
              <a:rPr lang="en-US" dirty="0" smtClean="0"/>
            </a:br>
            <a:r>
              <a:rPr lang="en-US" dirty="0" smtClean="0"/>
              <a:t>- management/surveillance for the genetic condition</a:t>
            </a:r>
            <a:br>
              <a:rPr lang="en-US" dirty="0" smtClean="0"/>
            </a:br>
            <a:r>
              <a:rPr lang="en-US" dirty="0" smtClean="0"/>
              <a:t>- inheritance pattern and possible implications for other family members</a:t>
            </a:r>
            <a:br>
              <a:rPr lang="en-US" dirty="0" smtClean="0"/>
            </a:br>
            <a:r>
              <a:rPr lang="en-US" dirty="0" smtClean="0"/>
              <a:t>- role/option/availability of genetic testing</a:t>
            </a:r>
            <a:br>
              <a:rPr lang="en-US" dirty="0" smtClean="0"/>
            </a:br>
            <a:r>
              <a:rPr lang="en-US" dirty="0" smtClean="0"/>
              <a:t>- options for family planning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Empower individuals/families with knowledge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985"/>
          </a:xfrm>
        </p:spPr>
        <p:txBody>
          <a:bodyPr/>
          <a:lstStyle/>
          <a:p>
            <a:pPr algn="ctr"/>
            <a:r>
              <a:rPr lang="en-NZ" dirty="0"/>
              <a:t>General Genetic Principles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4" descr="P:\Genetics\Fact Sheets\Greenwood Aids\JPG\A-General Genetics\01-Chromosome to Gene to Pro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64" y="1072444"/>
            <a:ext cx="8032374" cy="620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NZ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  <p:pic>
        <p:nvPicPr>
          <p:cNvPr id="5" name="Content Placeholder 3" descr="C:\WINNT\Profiles\turnera\Desktop\Norm MALE.t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5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B-CYTOGENETICS_Page_2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5222" cy="69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7" y="5912461"/>
            <a:ext cx="3183313" cy="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525</Words>
  <Application>Microsoft Macintosh PowerPoint</Application>
  <PresentationFormat>Custom</PresentationFormat>
  <Paragraphs>68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TSC and Genetics</vt:lpstr>
      <vt:lpstr>Overview</vt:lpstr>
      <vt:lpstr>PowerPoint Presentation</vt:lpstr>
      <vt:lpstr>PowerPoint Presentation</vt:lpstr>
      <vt:lpstr>GHSNZ</vt:lpstr>
      <vt:lpstr>Genetic Counselling</vt:lpstr>
      <vt:lpstr>General Genetic Principles</vt:lpstr>
      <vt:lpstr>PowerPoint Presentation</vt:lpstr>
      <vt:lpstr>PowerPoint Presentation</vt:lpstr>
      <vt:lpstr>PowerPoint Presentation</vt:lpstr>
      <vt:lpstr>PowerPoint Presentation</vt:lpstr>
      <vt:lpstr>Genetics of TSC</vt:lpstr>
      <vt:lpstr>Genetics of TSC</vt:lpstr>
      <vt:lpstr>Genetics of TSC</vt:lpstr>
      <vt:lpstr>Autosomal dominant inheritance</vt:lpstr>
      <vt:lpstr>Family planning</vt:lpstr>
      <vt:lpstr>Prenatal testing</vt:lpstr>
      <vt:lpstr>Preimplantation Genetic Diagnosis (PGD)</vt:lpstr>
      <vt:lpstr>Questions/Discussion</vt:lpstr>
    </vt:vector>
  </TitlesOfParts>
  <Company>3DHB ICT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TSC and Genetics</dc:title>
  <dc:creator>Colina McKeown [CCDHB]</dc:creator>
  <cp:lastModifiedBy>Colina McKeown</cp:lastModifiedBy>
  <cp:revision>24</cp:revision>
  <cp:lastPrinted>2018-09-28T08:17:33Z</cp:lastPrinted>
  <dcterms:created xsi:type="dcterms:W3CDTF">2018-09-11T02:52:00Z</dcterms:created>
  <dcterms:modified xsi:type="dcterms:W3CDTF">2018-09-28T08:57:39Z</dcterms:modified>
</cp:coreProperties>
</file>