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Source Code Pro"/>
      <p:regular r:id="rId13"/>
      <p:bold r:id="rId14"/>
    </p:embeddedFont>
    <p:embeddedFont>
      <p:font typeface="Oswald"/>
      <p:regular r:id="rId15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6F984EED-C136-4DE1-BD48-BC7C77390614}">
  <a:tblStyle styleId="{6F984EED-C136-4DE1-BD48-BC7C77390614}" styleName="Table_0">
    <a:wholeTbl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SourceCodePro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-regular.fntdata"/><Relationship Id="rId14" Type="http://schemas.openxmlformats.org/officeDocument/2006/relationships/font" Target="fonts/SourceCodePro-bold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Shape 7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Shape 8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Shape 9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" name="Shape 1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4" name="Shape 14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" name="Shape 17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hape 20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1" name="Shape 2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hape 2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26" name="Shape 2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8" name="Shape 28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29" name="Shape 2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2" name="Shape 32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hape 34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35" name="Shape 3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618203"/>
            <a:ext cx="2808000" cy="295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lt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>
                <a:solidFill>
                  <a:schemeClr val="lt1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bg>
      <p:bgPr>
        <a:solidFill>
          <a:schemeClr val="dk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43" name="Shape 43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44" name="Shape 44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1" type="subTitle"/>
          </p:nvPr>
        </p:nvSpPr>
        <p:spPr>
          <a:xfrm>
            <a:off x="265500" y="2921400"/>
            <a:ext cx="4045200" cy="13455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0" name="Shape 50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Shape 52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53" name="Shape 53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12000"/>
            </a:lvl1pPr>
            <a:lvl2pPr lvl="1">
              <a:spcBef>
                <a:spcPts val="0"/>
              </a:spcBef>
              <a:buSzPct val="100000"/>
              <a:defRPr sz="12000"/>
            </a:lvl2pPr>
            <a:lvl3pPr lvl="2">
              <a:spcBef>
                <a:spcPts val="0"/>
              </a:spcBef>
              <a:buSzPct val="100000"/>
              <a:defRPr sz="12000"/>
            </a:lvl3pPr>
            <a:lvl4pPr lvl="3">
              <a:spcBef>
                <a:spcPts val="0"/>
              </a:spcBef>
              <a:buSzPct val="100000"/>
              <a:defRPr sz="12000"/>
            </a:lvl4pPr>
            <a:lvl5pPr lvl="4">
              <a:spcBef>
                <a:spcPts val="0"/>
              </a:spcBef>
              <a:buSzPct val="100000"/>
              <a:defRPr sz="12000"/>
            </a:lvl5pPr>
            <a:lvl6pPr lvl="5">
              <a:spcBef>
                <a:spcPts val="0"/>
              </a:spcBef>
              <a:buSzPct val="100000"/>
              <a:defRPr sz="12000"/>
            </a:lvl6pPr>
            <a:lvl7pPr lvl="6">
              <a:spcBef>
                <a:spcPts val="0"/>
              </a:spcBef>
              <a:buSzPct val="100000"/>
              <a:defRPr sz="12000"/>
            </a:lvl7pPr>
            <a:lvl8pPr lvl="7">
              <a:spcBef>
                <a:spcPts val="0"/>
              </a:spcBef>
              <a:buSzPct val="100000"/>
              <a:defRPr sz="12000"/>
            </a:lvl8pPr>
            <a:lvl9pPr lvl="8">
              <a:spcBef>
                <a:spcPts val="0"/>
              </a:spcBef>
              <a:buSzPct val="100000"/>
              <a:defRPr sz="12000"/>
            </a:lvl9pPr>
          </a:lstStyle>
          <a:p/>
        </p:txBody>
      </p:sp>
      <p:sp>
        <p:nvSpPr>
          <p:cNvPr id="54" name="Shape 5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buClr>
                <a:schemeClr val="dk2"/>
              </a:buClr>
              <a:buSzPct val="100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Source Code Pro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Source Code Pro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Feedback &amp; Presentations</a:t>
            </a:r>
          </a:p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Discussion:</a:t>
            </a:r>
          </a:p>
        </p:txBody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What are the qualities of a good presentation?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en"/>
              <a:t>What are the qualities of a not-so good presentation? How do we avoid them?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Practice!!!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x="159300" y="1439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Feedback Checklist</a:t>
            </a:r>
          </a:p>
        </p:txBody>
      </p:sp>
      <p:graphicFrame>
        <p:nvGraphicFramePr>
          <p:cNvPr id="80" name="Shape 80"/>
          <p:cNvGraphicFramePr/>
          <p:nvPr/>
        </p:nvGraphicFramePr>
        <p:xfrm>
          <a:off x="232700" y="1017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{6F984EED-C136-4DE1-BD48-BC7C77390614}</a:tableStyleId>
              </a:tblPr>
              <a:tblGrid>
                <a:gridCol w="8069000"/>
              </a:tblGrid>
              <a:tr h="1270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1. </a:t>
                      </a:r>
                      <a:r>
                        <a:rPr lang="en"/>
                        <a:t> Did they say what country their story is from?	</a:t>
                      </a:r>
                    </a:p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>
                      <a:noAutofit/>
                    </a:bodyPr>
                    <a:lstStyle/>
                    <a:p>
                      <a:pPr indent="-114300" lvl="0" marL="9525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2. Did they tell you name of their story?</a:t>
                      </a:r>
                    </a:p>
                    <a:p>
                      <a:pPr indent="-114300" lvl="0" marL="9525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</a:tr>
              <a:tr h="12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3. Did they talk about the characters in their story?</a:t>
                      </a:r>
                    </a:p>
                    <a:p>
                      <a:pPr indent="-114300" lvl="0" marL="9525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4. Did they talk about the setting of their story?</a:t>
                      </a:r>
                    </a:p>
                    <a:p>
                      <a:pPr indent="-114300" lvl="0" marL="9525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</a:tr>
              <a:tr h="12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5. Did they give information about the plot of their story?</a:t>
                      </a:r>
                    </a:p>
                    <a:p>
                      <a:pPr indent="-114300" lvl="0" marL="9525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  <a:tr h="12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6. Did they speak loudly and clearly?</a:t>
                      </a:r>
                    </a:p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rgbClr val="EFEFEF"/>
                    </a:solidFill>
                  </a:tcPr>
                </a:tc>
              </a:tr>
              <a:tr h="1270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7. Did they use pictures/video/media in their presentation? Or, do they plan to show pictures during their presentation?</a:t>
                      </a:r>
                    </a:p>
                  </a:txBody>
                  <a:tcPr marT="63500" marB="63500" marR="63500" marL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Presentation Practice Time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Groups of 3-4, 6min per person!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During In-Class Presentations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311700" y="1164025"/>
            <a:ext cx="8520600" cy="3099900"/>
          </a:xfrm>
          <a:prstGeom prst="rect">
            <a:avLst/>
          </a:prstGeom>
          <a:solidFill>
            <a:srgbClr val="FFFFFF"/>
          </a:solidFill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Be an active, respectful listener!</a:t>
            </a:r>
          </a:p>
          <a:p>
            <a:pPr indent="-381000" lvl="0" marL="457200" rtl="0">
              <a:spcBef>
                <a:spcPts val="0"/>
              </a:spcBef>
              <a:buSzPct val="100000"/>
              <a:buAutoNum type="arabicPeriod"/>
            </a:pPr>
            <a:r>
              <a:rPr lang="en" sz="2400"/>
              <a:t>Complete the in-class feedback for your 2 presenters. </a:t>
            </a:r>
          </a:p>
          <a:p>
            <a:pPr lvl="0" rtl="0">
              <a:spcBef>
                <a:spcPts val="0"/>
              </a:spcBef>
              <a:buNone/>
            </a:pPr>
            <a:r>
              <a:rPr lang="en" sz="2400"/>
              <a:t>Any other suggestions?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/>
          <p:nvPr>
            <p:ph type="title"/>
          </p:nvPr>
        </p:nvSpPr>
        <p:spPr>
          <a:xfrm>
            <a:off x="490250" y="528900"/>
            <a:ext cx="8309400" cy="12780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/>
              <a:t>HW: Create a storyboard for a story you heard today, or the story you presented using the 5 elements of dramatic structure.</a:t>
            </a:r>
          </a:p>
        </p:txBody>
      </p:sp>
      <p:pic>
        <p:nvPicPr>
          <p:cNvPr id="97" name="Shape 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924" y="1874275"/>
            <a:ext cx="4465125" cy="287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dern-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1AFD1"/>
      </a:accent5>
      <a:accent6>
        <a:srgbClr val="F8E71C"/>
      </a:accent6>
      <a:hlink>
        <a:srgbClr val="01AFD1"/>
      </a:hlink>
      <a:folHlink>
        <a:srgbClr val="01AF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