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Playfair Display"/>
      <p:regular r:id="rId21"/>
      <p:bold r:id="rId22"/>
      <p:italic r:id="rId23"/>
      <p:boldItalic r:id="rId24"/>
    </p:embeddedFont>
    <p:embeddedFont>
      <p:font typeface="Source Code Pro"/>
      <p:regular r:id="rId25"/>
      <p:bold r:id="rId26"/>
    </p:embeddedFont>
    <p:embeddedFont>
      <p:font typeface="Oswald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PlayfairDisplay-bold.fntdata"/><Relationship Id="rId21" Type="http://schemas.openxmlformats.org/officeDocument/2006/relationships/font" Target="fonts/PlayfairDisplay-regular.fntdata"/><Relationship Id="rId24" Type="http://schemas.openxmlformats.org/officeDocument/2006/relationships/font" Target="fonts/PlayfairDisplay-boldItalic.fntdata"/><Relationship Id="rId23" Type="http://schemas.openxmlformats.org/officeDocument/2006/relationships/font" Target="fonts/PlayfairDisplay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ourceCodePro-bold.fntdata"/><Relationship Id="rId25" Type="http://schemas.openxmlformats.org/officeDocument/2006/relationships/font" Target="fonts/SourceCodePro-regular.fntdata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Kappa from Japan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Nasreddin Hoca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1" name="Shape 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6" name="Shape 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35" name="Shape 3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53" name="Shape 5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12000"/>
            </a:lvl1pPr>
            <a:lvl2pPr lvl="1">
              <a:spcBef>
                <a:spcPts val="0"/>
              </a:spcBef>
              <a:buSzPct val="100000"/>
              <a:defRPr sz="12000"/>
            </a:lvl2pPr>
            <a:lvl3pPr lvl="2">
              <a:spcBef>
                <a:spcPts val="0"/>
              </a:spcBef>
              <a:buSzPct val="100000"/>
              <a:defRPr sz="12000"/>
            </a:lvl3pPr>
            <a:lvl4pPr lvl="3">
              <a:spcBef>
                <a:spcPts val="0"/>
              </a:spcBef>
              <a:buSzPct val="100000"/>
              <a:defRPr sz="12000"/>
            </a:lvl4pPr>
            <a:lvl5pPr lvl="4">
              <a:spcBef>
                <a:spcPts val="0"/>
              </a:spcBef>
              <a:buSzPct val="100000"/>
              <a:defRPr sz="12000"/>
            </a:lvl5pPr>
            <a:lvl6pPr lvl="5">
              <a:spcBef>
                <a:spcPts val="0"/>
              </a:spcBef>
              <a:buSzPct val="100000"/>
              <a:defRPr sz="12000"/>
            </a:lvl6pPr>
            <a:lvl7pPr lvl="6">
              <a:spcBef>
                <a:spcPts val="0"/>
              </a:spcBef>
              <a:buSzPct val="100000"/>
              <a:defRPr sz="12000"/>
            </a:lvl7pPr>
            <a:lvl8pPr lvl="7">
              <a:spcBef>
                <a:spcPts val="0"/>
              </a:spcBef>
              <a:buSzPct val="100000"/>
              <a:defRPr sz="12000"/>
            </a:lvl8pPr>
            <a:lvl9pPr lvl="8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0.jpg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Intro to Fiction</a:t>
            </a:r>
          </a:p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Short Stories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Post-it notes activity: What are examples of fiction, nonfiction, or both?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184600" y="593225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Characters</a:t>
            </a:r>
          </a:p>
        </p:txBody>
      </p:sp>
      <p:pic>
        <p:nvPicPr>
          <p:cNvPr descr="People, Persons, Men, Woman, ..."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9300" y="1078750"/>
            <a:ext cx="4528500" cy="33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/>
          <p:nvPr/>
        </p:nvSpPr>
        <p:spPr>
          <a:xfrm>
            <a:off x="1545850" y="2948175"/>
            <a:ext cx="2805300" cy="2117400"/>
          </a:xfrm>
          <a:prstGeom prst="wedgeRoundRectCallout">
            <a:avLst>
              <a:gd fmla="val -34431" name="adj1"/>
              <a:gd fmla="val -81369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000">
                <a:latin typeface="Playfair Display"/>
                <a:ea typeface="Playfair Display"/>
                <a:cs typeface="Playfair Display"/>
                <a:sym typeface="Playfair Display"/>
              </a:rPr>
              <a:t>Who the main people in the story are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137025" y="200775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Plot</a:t>
            </a:r>
          </a:p>
        </p:txBody>
      </p:sp>
      <p:pic>
        <p:nvPicPr>
          <p:cNvPr descr="Stöwer Titanic (colourized). ..."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9300" y="813950"/>
            <a:ext cx="4528500" cy="338731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/>
          <p:nvPr/>
        </p:nvSpPr>
        <p:spPr>
          <a:xfrm>
            <a:off x="1545850" y="2948175"/>
            <a:ext cx="2805300" cy="2117400"/>
          </a:xfrm>
          <a:prstGeom prst="wedgeRoundRectCallout">
            <a:avLst>
              <a:gd fmla="val -34431" name="adj1"/>
              <a:gd fmla="val -81369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>
                <a:latin typeface="Playfair Display"/>
                <a:ea typeface="Playfair Display"/>
                <a:cs typeface="Playfair Display"/>
                <a:sym typeface="Playfair Display"/>
              </a:rPr>
              <a:t>What happens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-291275" y="5005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Setting</a:t>
            </a:r>
          </a:p>
        </p:txBody>
      </p:sp>
      <p:pic>
        <p:nvPicPr>
          <p:cNvPr descr="xavier-school-exterior.jpg"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2875" y="1383750"/>
            <a:ext cx="5368724" cy="268436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5273350" y="2000775"/>
            <a:ext cx="944100" cy="9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/>
          <p:nvPr/>
        </p:nvSpPr>
        <p:spPr>
          <a:xfrm>
            <a:off x="646450" y="2985375"/>
            <a:ext cx="2805300" cy="2117400"/>
          </a:xfrm>
          <a:prstGeom prst="wedgeRoundRectCallout">
            <a:avLst>
              <a:gd fmla="val -14859" name="adj1"/>
              <a:gd fmla="val -83434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>
                <a:latin typeface="Playfair Display"/>
                <a:ea typeface="Playfair Display"/>
                <a:cs typeface="Playfair Display"/>
                <a:sym typeface="Playfair Display"/>
              </a:rPr>
              <a:t>Where the story happens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244100" y="3538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Theme</a:t>
            </a:r>
          </a:p>
        </p:txBody>
      </p:sp>
      <p:pic>
        <p:nvPicPr>
          <p:cNvPr descr="Free Download"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1344" y="221551"/>
            <a:ext cx="2683154" cy="178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Loneliness (4101974109). ..." id="97" name="Shape 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8222" y="2143050"/>
            <a:ext cx="2245472" cy="1789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Server - Letter H" id="98" name="Shape 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4925" y="3146627"/>
            <a:ext cx="2683150" cy="156517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/>
          <p:nvPr/>
        </p:nvSpPr>
        <p:spPr>
          <a:xfrm>
            <a:off x="432275" y="2870512"/>
            <a:ext cx="2805300" cy="2117400"/>
          </a:xfrm>
          <a:prstGeom prst="wedgeRoundRectCallout">
            <a:avLst>
              <a:gd fmla="val 20853" name="adj1"/>
              <a:gd fmla="val -82054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>
                <a:latin typeface="Playfair Display"/>
                <a:ea typeface="Playfair Display"/>
                <a:cs typeface="Playfair Display"/>
                <a:sym typeface="Playfair Display"/>
              </a:rPr>
              <a:t>The main idea of the story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x="311700" y="6011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When reading fiction, we practice </a:t>
            </a:r>
            <a:r>
              <a:rPr b="1" lang="en"/>
              <a:t>important</a:t>
            </a:r>
            <a:r>
              <a:rPr lang="en"/>
              <a:t> reading skills: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>
              <a:spcBef>
                <a:spcPts val="0"/>
              </a:spcBef>
              <a:buSzPct val="100000"/>
            </a:pPr>
            <a:r>
              <a:rPr lang="en" sz="3000"/>
              <a:t>Vocabulary strategies</a:t>
            </a:r>
          </a:p>
          <a:p>
            <a:pPr indent="-419100" lvl="0" marL="457200">
              <a:spcBef>
                <a:spcPts val="0"/>
              </a:spcBef>
              <a:buSzPct val="100000"/>
            </a:pPr>
            <a:r>
              <a:rPr lang="en" sz="3000"/>
              <a:t>Making predictions</a:t>
            </a:r>
          </a:p>
          <a:p>
            <a:pPr indent="-419100" lvl="0" marL="457200">
              <a:spcBef>
                <a:spcPts val="0"/>
              </a:spcBef>
              <a:buSzPct val="100000"/>
            </a:pPr>
            <a:r>
              <a:rPr lang="en" sz="3000"/>
              <a:t>Summarizing</a:t>
            </a:r>
          </a:p>
          <a:p>
            <a:pPr indent="-419100" lvl="0" marL="457200">
              <a:spcBef>
                <a:spcPts val="0"/>
              </a:spcBef>
              <a:buSzPct val="100000"/>
            </a:pPr>
            <a:r>
              <a:rPr lang="en" sz="3000"/>
              <a:t>Making connections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265500" y="16771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Folk Lore / Folk Stories (Mythology)</a:t>
            </a:r>
          </a:p>
        </p:txBody>
      </p:sp>
      <p:sp>
        <p:nvSpPr>
          <p:cNvPr id="111" name="Shape 111"/>
          <p:cNvSpPr txBox="1"/>
          <p:nvPr>
            <p:ph idx="2" type="body"/>
          </p:nvPr>
        </p:nvSpPr>
        <p:spPr>
          <a:xfrm>
            <a:off x="4666450" y="301450"/>
            <a:ext cx="4423500" cy="4531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"/>
              <a:t>Every culture has folk stories.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Some of these are about magical people or creatures.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"/>
              <a:t>Some of these stories talk about how a cultural practice or belief started.</a:t>
            </a:r>
          </a:p>
          <a:p>
            <a:pPr indent="-228600" lvl="0" marL="457200">
              <a:spcBef>
                <a:spcPts val="0"/>
              </a:spcBef>
            </a:pPr>
            <a:r>
              <a:rPr lang="en"/>
              <a:t>For example, in the US we celebrate Santa Claus and Christmas. This came from old European folk stories about a man who brought presents to children.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ab7a5ee1635a49cda8d93c653eb82321437979404_full.jpg"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1525" y="837675"/>
            <a:ext cx="571500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asrettin-hoca.jpg"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5400" y="-87175"/>
            <a:ext cx="4473199" cy="531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9539c075399938c20e94cc8baabc1a2"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16550"/>
            <a:ext cx="8839203" cy="376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Group Discussion: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311700" y="1106000"/>
            <a:ext cx="8520600" cy="34626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Do you have a favorite magical person/creature/animal?</a:t>
            </a:r>
          </a:p>
          <a:p>
            <a:pPr indent="-381000" lvl="0" marL="4572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Do you have a favorite folk tale or story from your country? Share a short summary of the story (&lt;1 min) with your group.</a:t>
            </a:r>
          </a:p>
          <a:p>
            <a:pPr indent="-381000" lvl="0" marL="45720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Listen to the main ideas of the stories from your classmates. Do you have a similar story in your culture?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Leprechaun &amp; the Pot of Gold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type="title"/>
          </p:nvPr>
        </p:nvSpPr>
        <p:spPr>
          <a:xfrm>
            <a:off x="265500" y="6504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Leprechaun</a:t>
            </a:r>
          </a:p>
        </p:txBody>
      </p:sp>
      <p:sp>
        <p:nvSpPr>
          <p:cNvPr id="143" name="Shape 143"/>
          <p:cNvSpPr txBox="1"/>
          <p:nvPr>
            <p:ph idx="1" type="subTitle"/>
          </p:nvPr>
        </p:nvSpPr>
        <p:spPr>
          <a:xfrm>
            <a:off x="189300" y="2616600"/>
            <a:ext cx="4338600" cy="1887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 algn="l">
              <a:spcBef>
                <a:spcPts val="0"/>
              </a:spcBef>
              <a:buChar char="●"/>
            </a:pPr>
            <a:r>
              <a:rPr lang="en"/>
              <a:t>Irish Folklore (folk story)</a:t>
            </a:r>
          </a:p>
          <a:p>
            <a:pPr indent="-228600" lvl="0" marL="457200" rtl="0" algn="l">
              <a:spcBef>
                <a:spcPts val="0"/>
              </a:spcBef>
              <a:buChar char="●"/>
            </a:pPr>
            <a:r>
              <a:rPr lang="en"/>
              <a:t>A kind of fairy</a:t>
            </a:r>
          </a:p>
          <a:p>
            <a:pPr indent="-228600" lvl="0" marL="457200" algn="l">
              <a:spcBef>
                <a:spcPts val="0"/>
              </a:spcBef>
              <a:buChar char="●"/>
            </a:pPr>
            <a:r>
              <a:rPr lang="en"/>
              <a:t>Hide pots of gold at the ‘ends’ of rainbows</a:t>
            </a:r>
          </a:p>
        </p:txBody>
      </p:sp>
      <p:pic>
        <p:nvPicPr>
          <p:cNvPr descr="File:Rainbow Leprechaun.png"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5299" y="837650"/>
            <a:ext cx="3764675" cy="366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Fiction: Guided Reading 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Who are the main characters in the story?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What is the setting of the story?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Short summary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Questions about the story. 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Strategy: Ask questions to yourself as you read. </a:t>
            </a:r>
          </a:p>
          <a:p>
            <a:pPr indent="-228600" lvl="0" marL="457200">
              <a:spcBef>
                <a:spcPts val="0"/>
              </a:spcBef>
              <a:buAutoNum type="arabicPeriod"/>
            </a:pPr>
            <a:r>
              <a:rPr lang="en"/>
              <a:t>Key Vocabulary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490250" y="528900"/>
            <a:ext cx="8222100" cy="4085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Homework: Short story + phrases &amp; collocations (7)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