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1" r:id="rId6"/>
    <p:sldId id="262" r:id="rId7"/>
    <p:sldId id="275" r:id="rId8"/>
    <p:sldId id="263" r:id="rId9"/>
    <p:sldId id="264" r:id="rId10"/>
    <p:sldId id="276" r:id="rId11"/>
    <p:sldId id="280" r:id="rId12"/>
    <p:sldId id="265" r:id="rId13"/>
    <p:sldId id="266" r:id="rId14"/>
    <p:sldId id="267" r:id="rId15"/>
    <p:sldId id="281" r:id="rId16"/>
    <p:sldId id="268" r:id="rId17"/>
    <p:sldId id="278" r:id="rId18"/>
    <p:sldId id="270" r:id="rId19"/>
    <p:sldId id="279" r:id="rId20"/>
    <p:sldId id="269" r:id="rId21"/>
    <p:sldId id="271" r:id="rId22"/>
    <p:sldId id="273"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142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5" name="Date Placeholder 14"/>
          <p:cNvSpPr>
            <a:spLocks noGrp="1"/>
          </p:cNvSpPr>
          <p:nvPr>
            <p:ph type="dt" sz="half" idx="10"/>
          </p:nvPr>
        </p:nvSpPr>
        <p:spPr/>
        <p:txBody>
          <a:bodyPr/>
          <a:lstStyle/>
          <a:p>
            <a:fld id="{B20D4434-8C9A-4C34-8192-868ECAC75ECC}" type="datetimeFigureOut">
              <a:rPr lang="el-GR" smtClean="0"/>
              <a:t>26/6/2017</a:t>
            </a:fld>
            <a:endParaRPr lang="el-GR"/>
          </a:p>
        </p:txBody>
      </p:sp>
      <p:sp>
        <p:nvSpPr>
          <p:cNvPr id="16" name="Slide Number Placeholder 15"/>
          <p:cNvSpPr>
            <a:spLocks noGrp="1"/>
          </p:cNvSpPr>
          <p:nvPr>
            <p:ph type="sldNum" sz="quarter" idx="11"/>
          </p:nvPr>
        </p:nvSpPr>
        <p:spPr/>
        <p:txBody>
          <a:bodyPr/>
          <a:lstStyle/>
          <a:p>
            <a:fld id="{80B798D9-E10F-4EB5-9ADB-73E90BD8375F}"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20D4434-8C9A-4C34-8192-868ECAC75ECC}" type="datetimeFigureOut">
              <a:rPr lang="el-GR" smtClean="0"/>
              <a:t>26/6/2017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B798D9-E10F-4EB5-9ADB-73E90BD8375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0D4434-8C9A-4C34-8192-868ECAC75ECC}" type="datetimeFigureOut">
              <a:rPr lang="el-GR" smtClean="0"/>
              <a:t>26/6/2017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B798D9-E10F-4EB5-9ADB-73E90BD8375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Title 12"/>
          <p:cNvSpPr>
            <a:spLocks noGrp="1"/>
          </p:cNvSpPr>
          <p:nvPr>
            <p:ph type="title"/>
          </p:nvPr>
        </p:nvSpPr>
        <p:spPr/>
        <p:txBody>
          <a:bodyPr/>
          <a:lstStyle/>
          <a:p>
            <a:r>
              <a:rPr lang="el-GR" smtClean="0"/>
              <a:t>Στυλ κύριου τίτλου</a:t>
            </a:r>
            <a:endParaRPr lang="en-US"/>
          </a:p>
        </p:txBody>
      </p:sp>
      <p:sp>
        <p:nvSpPr>
          <p:cNvPr id="14" name="Date Placeholder 13"/>
          <p:cNvSpPr>
            <a:spLocks noGrp="1"/>
          </p:cNvSpPr>
          <p:nvPr>
            <p:ph type="dt" sz="half" idx="10"/>
          </p:nvPr>
        </p:nvSpPr>
        <p:spPr/>
        <p:txBody>
          <a:bodyPr/>
          <a:lstStyle/>
          <a:p>
            <a:fld id="{B20D4434-8C9A-4C34-8192-868ECAC75ECC}" type="datetimeFigureOut">
              <a:rPr lang="el-GR" smtClean="0"/>
              <a:t>26/6/2017</a:t>
            </a:fld>
            <a:endParaRPr lang="el-GR"/>
          </a:p>
        </p:txBody>
      </p:sp>
      <p:sp>
        <p:nvSpPr>
          <p:cNvPr id="15" name="Slide Number Placeholder 14"/>
          <p:cNvSpPr>
            <a:spLocks noGrp="1"/>
          </p:cNvSpPr>
          <p:nvPr>
            <p:ph type="sldNum" sz="quarter" idx="11"/>
          </p:nvPr>
        </p:nvSpPr>
        <p:spPr/>
        <p:txBody>
          <a:bodyPr/>
          <a:lstStyle/>
          <a:p>
            <a:fld id="{80B798D9-E10F-4EB5-9ADB-73E90BD8375F}"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2" name="Date Placeholder 11"/>
          <p:cNvSpPr>
            <a:spLocks noGrp="1"/>
          </p:cNvSpPr>
          <p:nvPr>
            <p:ph type="dt" sz="half" idx="10"/>
          </p:nvPr>
        </p:nvSpPr>
        <p:spPr/>
        <p:txBody>
          <a:bodyPr/>
          <a:lstStyle/>
          <a:p>
            <a:fld id="{B20D4434-8C9A-4C34-8192-868ECAC75ECC}" type="datetimeFigureOut">
              <a:rPr lang="el-GR" smtClean="0"/>
              <a:t>26/6/2017</a:t>
            </a:fld>
            <a:endParaRPr lang="el-GR"/>
          </a:p>
        </p:txBody>
      </p:sp>
      <p:sp>
        <p:nvSpPr>
          <p:cNvPr id="13" name="Slide Number Placeholder 12"/>
          <p:cNvSpPr>
            <a:spLocks noGrp="1"/>
          </p:cNvSpPr>
          <p:nvPr>
            <p:ph type="sldNum" sz="quarter" idx="11"/>
          </p:nvPr>
        </p:nvSpPr>
        <p:spPr/>
        <p:txBody>
          <a:bodyPr/>
          <a:lstStyle/>
          <a:p>
            <a:fld id="{80B798D9-E10F-4EB5-9ADB-73E90BD8375F}"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0D4434-8C9A-4C34-8192-868ECAC75ECC}" type="datetimeFigureOut">
              <a:rPr lang="el-GR" smtClean="0"/>
              <a:t>26/6/2017</a:t>
            </a:fld>
            <a:endParaRPr lang="el-GR"/>
          </a:p>
        </p:txBody>
      </p:sp>
      <p:sp>
        <p:nvSpPr>
          <p:cNvPr id="9" name="Slide Number Placeholder 8"/>
          <p:cNvSpPr>
            <a:spLocks noGrp="1"/>
          </p:cNvSpPr>
          <p:nvPr>
            <p:ph type="sldNum" sz="quarter" idx="11"/>
          </p:nvPr>
        </p:nvSpPr>
        <p:spPr/>
        <p:txBody>
          <a:bodyPr/>
          <a:lstStyle/>
          <a:p>
            <a:fld id="{80B798D9-E10F-4EB5-9ADB-73E90BD8375F}"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
        <p:nvSpPr>
          <p:cNvPr id="11" name="Title 10"/>
          <p:cNvSpPr>
            <a:spLocks noGrp="1"/>
          </p:cNvSpPr>
          <p:nvPr>
            <p:ph type="title"/>
          </p:nvPr>
        </p:nvSpPr>
        <p:spPr/>
        <p:txBody>
          <a:bodyPr/>
          <a:lstStyle/>
          <a:p>
            <a:r>
              <a:rPr lang="el-GR" smtClean="0"/>
              <a:t>Στυλ κύριου τίτλου</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l-GR" smtClean="0"/>
              <a:t>Στυλ κύριου τίτλου</a:t>
            </a:r>
            <a:endParaRPr lang="en-US" dirty="0"/>
          </a:p>
        </p:txBody>
      </p:sp>
      <p:sp>
        <p:nvSpPr>
          <p:cNvPr id="14" name="Date Placeholder 13"/>
          <p:cNvSpPr>
            <a:spLocks noGrp="1"/>
          </p:cNvSpPr>
          <p:nvPr>
            <p:ph type="dt" sz="half" idx="10"/>
          </p:nvPr>
        </p:nvSpPr>
        <p:spPr/>
        <p:txBody>
          <a:bodyPr/>
          <a:lstStyle/>
          <a:p>
            <a:fld id="{B20D4434-8C9A-4C34-8192-868ECAC75ECC}" type="datetimeFigureOut">
              <a:rPr lang="el-GR" smtClean="0"/>
              <a:t>26/6/2017</a:t>
            </a:fld>
            <a:endParaRPr lang="el-GR"/>
          </a:p>
        </p:txBody>
      </p:sp>
      <p:sp>
        <p:nvSpPr>
          <p:cNvPr id="15" name="Slide Number Placeholder 14"/>
          <p:cNvSpPr>
            <a:spLocks noGrp="1"/>
          </p:cNvSpPr>
          <p:nvPr>
            <p:ph type="sldNum" sz="quarter" idx="11"/>
          </p:nvPr>
        </p:nvSpPr>
        <p:spPr/>
        <p:txBody>
          <a:bodyPr/>
          <a:lstStyle/>
          <a:p>
            <a:fld id="{80B798D9-E10F-4EB5-9ADB-73E90BD8375F}"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Στυλ κύριου τίτλου</a:t>
            </a:r>
            <a:endParaRPr lang="en-US"/>
          </a:p>
        </p:txBody>
      </p:sp>
      <p:sp>
        <p:nvSpPr>
          <p:cNvPr id="7" name="Date Placeholder 6"/>
          <p:cNvSpPr>
            <a:spLocks noGrp="1"/>
          </p:cNvSpPr>
          <p:nvPr>
            <p:ph type="dt" sz="half" idx="10"/>
          </p:nvPr>
        </p:nvSpPr>
        <p:spPr/>
        <p:txBody>
          <a:bodyPr/>
          <a:lstStyle/>
          <a:p>
            <a:fld id="{B20D4434-8C9A-4C34-8192-868ECAC75ECC}" type="datetimeFigureOut">
              <a:rPr lang="el-GR" smtClean="0"/>
              <a:t>26/6/2017</a:t>
            </a:fld>
            <a:endParaRPr lang="el-GR"/>
          </a:p>
        </p:txBody>
      </p:sp>
      <p:sp>
        <p:nvSpPr>
          <p:cNvPr id="8" name="Slide Number Placeholder 7"/>
          <p:cNvSpPr>
            <a:spLocks noGrp="1"/>
          </p:cNvSpPr>
          <p:nvPr>
            <p:ph type="sldNum" sz="quarter" idx="11"/>
          </p:nvPr>
        </p:nvSpPr>
        <p:spPr/>
        <p:txBody>
          <a:bodyPr/>
          <a:lstStyle/>
          <a:p>
            <a:fld id="{80B798D9-E10F-4EB5-9ADB-73E90BD8375F}"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0D4434-8C9A-4C34-8192-868ECAC75ECC}" type="datetimeFigureOut">
              <a:rPr lang="el-GR" smtClean="0"/>
              <a:t>26/6/2017</a:t>
            </a:fld>
            <a:endParaRPr lang="el-GR"/>
          </a:p>
        </p:txBody>
      </p:sp>
      <p:sp>
        <p:nvSpPr>
          <p:cNvPr id="6" name="Slide Number Placeholder 5"/>
          <p:cNvSpPr>
            <a:spLocks noGrp="1"/>
          </p:cNvSpPr>
          <p:nvPr>
            <p:ph type="sldNum" sz="quarter" idx="11"/>
          </p:nvPr>
        </p:nvSpPr>
        <p:spPr/>
        <p:txBody>
          <a:bodyPr/>
          <a:lstStyle/>
          <a:p>
            <a:fld id="{80B798D9-E10F-4EB5-9ADB-73E90BD8375F}" type="slidenum">
              <a:rPr lang="el-GR" smtClean="0"/>
              <a:t>‹#›</a:t>
            </a:fld>
            <a:endParaRPr lang="el-GR"/>
          </a:p>
        </p:txBody>
      </p:sp>
      <p:sp>
        <p:nvSpPr>
          <p:cNvPr id="7" name="Footer Placeholder 6"/>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14"/>
          <p:cNvSpPr>
            <a:spLocks noGrp="1"/>
          </p:cNvSpPr>
          <p:nvPr>
            <p:ph type="dt" sz="half" idx="10"/>
          </p:nvPr>
        </p:nvSpPr>
        <p:spPr/>
        <p:txBody>
          <a:bodyPr/>
          <a:lstStyle/>
          <a:p>
            <a:fld id="{B20D4434-8C9A-4C34-8192-868ECAC75ECC}" type="datetimeFigureOut">
              <a:rPr lang="el-GR" smtClean="0"/>
              <a:t>26/6/2017</a:t>
            </a:fld>
            <a:endParaRPr lang="el-GR"/>
          </a:p>
        </p:txBody>
      </p:sp>
      <p:sp>
        <p:nvSpPr>
          <p:cNvPr id="16" name="Slide Number Placeholder 15"/>
          <p:cNvSpPr>
            <a:spLocks noGrp="1"/>
          </p:cNvSpPr>
          <p:nvPr>
            <p:ph type="sldNum" sz="quarter" idx="11"/>
          </p:nvPr>
        </p:nvSpPr>
        <p:spPr/>
        <p:txBody>
          <a:bodyPr/>
          <a:lstStyle/>
          <a:p>
            <a:fld id="{80B798D9-E10F-4EB5-9ADB-73E90BD8375F}"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
        <p:nvSpPr>
          <p:cNvPr id="18" name="Title 17"/>
          <p:cNvSpPr>
            <a:spLocks noGrp="1"/>
          </p:cNvSpPr>
          <p:nvPr>
            <p:ph type="title"/>
          </p:nvPr>
        </p:nvSpPr>
        <p:spPr/>
        <p:txBody>
          <a:body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l-GR" smtClean="0"/>
              <a:t>Στυλ κύριου τίτλου</a:t>
            </a:r>
            <a:endParaRPr lang="en-US"/>
          </a:p>
        </p:txBody>
      </p:sp>
      <p:sp>
        <p:nvSpPr>
          <p:cNvPr id="13" name="Date Placeholder 12"/>
          <p:cNvSpPr>
            <a:spLocks noGrp="1"/>
          </p:cNvSpPr>
          <p:nvPr>
            <p:ph type="dt" sz="half" idx="10"/>
          </p:nvPr>
        </p:nvSpPr>
        <p:spPr/>
        <p:txBody>
          <a:bodyPr/>
          <a:lstStyle/>
          <a:p>
            <a:fld id="{B20D4434-8C9A-4C34-8192-868ECAC75ECC}" type="datetimeFigureOut">
              <a:rPr lang="el-GR" smtClean="0"/>
              <a:t>26/6/2017</a:t>
            </a:fld>
            <a:endParaRPr lang="el-GR"/>
          </a:p>
        </p:txBody>
      </p:sp>
      <p:sp>
        <p:nvSpPr>
          <p:cNvPr id="14" name="Slide Number Placeholder 13"/>
          <p:cNvSpPr>
            <a:spLocks noGrp="1"/>
          </p:cNvSpPr>
          <p:nvPr>
            <p:ph type="sldNum" sz="quarter" idx="11"/>
          </p:nvPr>
        </p:nvSpPr>
        <p:spPr/>
        <p:txBody>
          <a:bodyPr/>
          <a:lstStyle/>
          <a:p>
            <a:fld id="{80B798D9-E10F-4EB5-9ADB-73E90BD8375F}"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0D4434-8C9A-4C34-8192-868ECAC75ECC}" type="datetimeFigureOut">
              <a:rPr lang="el-GR" smtClean="0"/>
              <a:t>26/6/2017</a:t>
            </a:fld>
            <a:endParaRPr lang="el-G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l-G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0B798D9-E10F-4EB5-9ADB-73E90BD8375F}"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493" y="0"/>
            <a:ext cx="4278507" cy="6309320"/>
          </a:xfrm>
          <a:prstGeom prst="rect">
            <a:avLst/>
          </a:prstGeom>
        </p:spPr>
      </p:pic>
      <p:sp>
        <p:nvSpPr>
          <p:cNvPr id="2" name="Τίτλος 1"/>
          <p:cNvSpPr>
            <a:spLocks noGrp="1"/>
          </p:cNvSpPr>
          <p:nvPr>
            <p:ph type="ctrTitle" idx="4294967295"/>
          </p:nvPr>
        </p:nvSpPr>
        <p:spPr>
          <a:xfrm>
            <a:off x="0" y="0"/>
            <a:ext cx="4716463" cy="6021388"/>
          </a:xfrm>
        </p:spPr>
        <p:txBody>
          <a:bodyPr>
            <a:normAutofit fontScale="90000"/>
          </a:bodyPr>
          <a:lstStyle/>
          <a:p>
            <a:pPr algn="ctr"/>
            <a:r>
              <a:rPr lang="el-GR" dirty="0" smtClean="0"/>
              <a:t>«Μαθαίνω </a:t>
            </a:r>
            <a:br>
              <a:rPr lang="el-GR" dirty="0" smtClean="0"/>
            </a:br>
            <a:r>
              <a:rPr lang="el-GR" dirty="0" smtClean="0"/>
              <a:t>τα δικαιώματα μου </a:t>
            </a:r>
            <a:br>
              <a:rPr lang="el-GR" dirty="0" smtClean="0"/>
            </a:br>
            <a:r>
              <a:rPr lang="el-GR" dirty="0" smtClean="0"/>
              <a:t>Εκπαιδεύομαι στη Δημοκρατία»</a:t>
            </a:r>
            <a:br>
              <a:rPr lang="el-GR" dirty="0" smtClean="0"/>
            </a:br>
            <a:r>
              <a:rPr lang="el-GR" sz="3200" dirty="0" smtClean="0"/>
              <a:t>2ο </a:t>
            </a:r>
            <a:r>
              <a:rPr lang="el-GR" sz="3200" dirty="0" err="1" smtClean="0"/>
              <a:t>Γυμ</a:t>
            </a:r>
            <a:r>
              <a:rPr lang="el-GR" sz="3200" dirty="0" smtClean="0"/>
              <a:t>/</a:t>
            </a:r>
            <a:r>
              <a:rPr lang="el-GR" sz="3200" dirty="0" err="1" smtClean="0"/>
              <a:t>σιο</a:t>
            </a:r>
            <a:r>
              <a:rPr lang="el-GR" sz="3200" dirty="0" smtClean="0"/>
              <a:t> Διαπολιτισμικής Εκπαίδευσης Ελληνικού</a:t>
            </a:r>
            <a:br>
              <a:rPr lang="el-GR" sz="3200" dirty="0" smtClean="0"/>
            </a:br>
            <a:r>
              <a:rPr lang="el-GR" sz="3200" dirty="0" smtClean="0"/>
              <a:t>Τμήμα Α1</a:t>
            </a:r>
            <a:br>
              <a:rPr lang="el-GR" sz="3200" dirty="0" smtClean="0"/>
            </a:br>
            <a:r>
              <a:rPr lang="el-GR" sz="3200" dirty="0" smtClean="0"/>
              <a:t>2016-2017 </a:t>
            </a:r>
            <a:endParaRPr lang="el-GR" sz="3200" dirty="0"/>
          </a:p>
        </p:txBody>
      </p:sp>
    </p:spTree>
    <p:extLst>
      <p:ext uri="{BB962C8B-B14F-4D97-AF65-F5344CB8AC3E}">
        <p14:creationId xmlns:p14="http://schemas.microsoft.com/office/powerpoint/2010/main" val="28467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iterate type="lt">
                                    <p:tmPct val="0"/>
                                  </p:iterate>
                                  <p:childTnLst>
                                    <p:animScale>
                                      <p:cBhvr>
                                        <p:cTn id="11" dur="2000" fill="hold"/>
                                        <p:tgtEl>
                                          <p:spTgt spid="2"/>
                                        </p:tgtEl>
                                      </p:cBhvr>
                                      <p:by x="150000" y="150000"/>
                                    </p:animScale>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mph" presetSubtype="0" grpId="2" nodeType="clickEffect">
                                  <p:stCondLst>
                                    <p:cond delay="0"/>
                                  </p:stCondLst>
                                  <p:iterate type="lt">
                                    <p:tmAbs val="25"/>
                                  </p:iterate>
                                  <p:childTnLst>
                                    <p:set>
                                      <p:cBhvr override="childStyle">
                                        <p:cTn id="19"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46268" y="332656"/>
            <a:ext cx="6794084" cy="864096"/>
          </a:xfrm>
        </p:spPr>
        <p:txBody>
          <a:bodyPr/>
          <a:lstStyle/>
          <a:p>
            <a:pPr algn="ctr"/>
            <a:r>
              <a:rPr lang="el-GR" dirty="0" smtClean="0"/>
              <a:t>Παιχνίδια  ρόλων </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 y="1658856"/>
            <a:ext cx="5235627" cy="4493631"/>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718" y="1844824"/>
            <a:ext cx="3524097" cy="2636912"/>
          </a:xfrm>
          <a:prstGeom prst="rect">
            <a:avLst/>
          </a:prstGeom>
        </p:spPr>
      </p:pic>
    </p:spTree>
    <p:extLst>
      <p:ext uri="{BB962C8B-B14F-4D97-AF65-F5344CB8AC3E}">
        <p14:creationId xmlns:p14="http://schemas.microsoft.com/office/powerpoint/2010/main" val="18310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1" y="764704"/>
            <a:ext cx="8624084" cy="5040560"/>
          </a:xfrm>
          <a:prstGeom prst="ellipse">
            <a:avLst/>
          </a:prstGeom>
          <a:ln>
            <a:noFill/>
          </a:ln>
          <a:effectLst>
            <a:softEdge rad="112500"/>
          </a:effectLst>
        </p:spPr>
      </p:pic>
      <p:sp>
        <p:nvSpPr>
          <p:cNvPr id="2" name="Τίτλος 1"/>
          <p:cNvSpPr>
            <a:spLocks noGrp="1"/>
          </p:cNvSpPr>
          <p:nvPr>
            <p:ph type="title"/>
          </p:nvPr>
        </p:nvSpPr>
        <p:spPr/>
        <p:txBody>
          <a:bodyPr/>
          <a:lstStyle/>
          <a:p>
            <a:r>
              <a:rPr lang="el-GR" sz="3200" b="1" dirty="0" smtClean="0"/>
              <a:t>Μέσα από τα παιχνίδια ρόλων έγινε φανερό ότι κάποιες ομάδες, όπως οι </a:t>
            </a:r>
            <a:r>
              <a:rPr lang="el-GR" sz="3200" b="1" dirty="0" err="1" smtClean="0"/>
              <a:t>Ρομά</a:t>
            </a:r>
            <a:r>
              <a:rPr lang="el-GR" sz="3200" b="1" dirty="0" smtClean="0"/>
              <a:t>, αντιμετωπίζονται με περισσότερη προκατάληψη από άλλες και πολλές φορές αποτελούν τους αποδιοπομπαίους τράγους της κοινωνίας. </a:t>
            </a:r>
            <a:br>
              <a:rPr lang="el-GR" sz="3200" b="1" dirty="0" smtClean="0"/>
            </a:br>
            <a:r>
              <a:rPr lang="el-GR" sz="3200" b="1" dirty="0" smtClean="0"/>
              <a:t>Χρειάστηκε να μιλήσουμε </a:t>
            </a:r>
            <a:r>
              <a:rPr lang="el-GR" sz="3200" b="1" dirty="0" err="1" smtClean="0"/>
              <a:t>γι΄αυτή</a:t>
            </a:r>
            <a:r>
              <a:rPr lang="el-GR" sz="3200" b="1" dirty="0" smtClean="0"/>
              <a:t> την ομάδα και να συζητήσουμε για το πόσες λανθασμένες εικόνες υπάρχουν γύρω από τους </a:t>
            </a:r>
            <a:r>
              <a:rPr lang="el-GR" sz="3200" b="1" dirty="0" err="1" smtClean="0"/>
              <a:t>Ρομά</a:t>
            </a:r>
            <a:r>
              <a:rPr lang="el-GR" sz="3200" b="1" dirty="0" smtClean="0"/>
              <a:t>.</a:t>
            </a:r>
            <a:endParaRPr lang="el-GR" sz="3200" b="1" dirty="0"/>
          </a:p>
        </p:txBody>
      </p:sp>
    </p:spTree>
    <p:extLst>
      <p:ext uri="{BB962C8B-B14F-4D97-AF65-F5344CB8AC3E}">
        <p14:creationId xmlns:p14="http://schemas.microsoft.com/office/powerpoint/2010/main" val="17753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899592" y="188640"/>
            <a:ext cx="7543800" cy="914400"/>
          </a:xfrm>
        </p:spPr>
        <p:txBody>
          <a:bodyPr/>
          <a:lstStyle/>
          <a:p>
            <a:pPr algn="ctr"/>
            <a:r>
              <a:rPr lang="el-GR" sz="3200" dirty="0" smtClean="0"/>
              <a:t>Μιλήσαμε για τα δικαιώματα των παιδιών που συνήθως παραβιάζονται</a:t>
            </a:r>
            <a:endParaRPr lang="el-GR" sz="3200" dirty="0"/>
          </a:p>
        </p:txBody>
      </p:sp>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24744"/>
            <a:ext cx="3744416" cy="2805816"/>
          </a:xfrm>
        </p:spPr>
      </p:pic>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700808"/>
            <a:ext cx="4487074" cy="2028056"/>
          </a:xfrm>
          <a:prstGeom prst="rect">
            <a:avLst/>
          </a:prstGeom>
        </p:spPr>
      </p:pic>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1" y="3984812"/>
            <a:ext cx="3911669" cy="2180491"/>
          </a:xfrm>
          <a:prstGeom prst="rect">
            <a:avLst/>
          </a:prstGeom>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077072"/>
            <a:ext cx="3024336" cy="2340870"/>
          </a:xfrm>
          <a:prstGeom prst="rect">
            <a:avLst/>
          </a:prstGeom>
        </p:spPr>
      </p:pic>
    </p:spTree>
    <p:extLst>
      <p:ext uri="{BB962C8B-B14F-4D97-AF65-F5344CB8AC3E}">
        <p14:creationId xmlns:p14="http://schemas.microsoft.com/office/powerpoint/2010/main" val="15069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11560" y="332656"/>
            <a:ext cx="7543800" cy="914400"/>
          </a:xfrm>
        </p:spPr>
        <p:txBody>
          <a:bodyPr/>
          <a:lstStyle/>
          <a:p>
            <a:pPr algn="ctr"/>
            <a:r>
              <a:rPr lang="el-GR" dirty="0" smtClean="0"/>
              <a:t>Και </a:t>
            </a:r>
            <a:r>
              <a:rPr lang="el-GR" dirty="0" err="1" smtClean="0"/>
              <a:t>γι΄αυτά</a:t>
            </a:r>
            <a:r>
              <a:rPr lang="el-GR" dirty="0" smtClean="0"/>
              <a:t>….. </a:t>
            </a:r>
            <a:endParaRPr lang="el-GR"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8" y="1268760"/>
            <a:ext cx="3851920" cy="28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124744"/>
            <a:ext cx="4248596" cy="2837929"/>
          </a:xfrm>
          <a:prstGeom prst="rect">
            <a:avLst/>
          </a:prstGeom>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24811"/>
            <a:ext cx="30480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1958" y="4131361"/>
            <a:ext cx="208052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983633"/>
            <a:ext cx="27559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2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Effect transition="in" filter="fade">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ppt_w</p:attrName>
                                        </p:attrNameLst>
                                      </p:cBhvr>
                                      <p:tavLst>
                                        <p:tav tm="0">
                                          <p:val>
                                            <p:fltVal val="0"/>
                                          </p:val>
                                        </p:tav>
                                        <p:tav tm="100000">
                                          <p:val>
                                            <p:strVal val="#ppt_w"/>
                                          </p:val>
                                        </p:tav>
                                      </p:tavLst>
                                    </p:anim>
                                    <p:anim calcmode="lin" valueType="num">
                                      <p:cBhvr>
                                        <p:cTn id="30" dur="1000" fill="hold"/>
                                        <p:tgtEl>
                                          <p:spTgt spid="5124"/>
                                        </p:tgtEl>
                                        <p:attrNameLst>
                                          <p:attrName>ppt_h</p:attrName>
                                        </p:attrNameLst>
                                      </p:cBhvr>
                                      <p:tavLst>
                                        <p:tav tm="0">
                                          <p:val>
                                            <p:fltVal val="0"/>
                                          </p:val>
                                        </p:tav>
                                        <p:tav tm="100000">
                                          <p:val>
                                            <p:strVal val="#ppt_h"/>
                                          </p:val>
                                        </p:tav>
                                      </p:tavLst>
                                    </p:anim>
                                    <p:anim calcmode="lin" valueType="num">
                                      <p:cBhvr>
                                        <p:cTn id="31" dur="1000" fill="hold"/>
                                        <p:tgtEl>
                                          <p:spTgt spid="5124"/>
                                        </p:tgtEl>
                                        <p:attrNameLst>
                                          <p:attrName>style.rotation</p:attrName>
                                        </p:attrNameLst>
                                      </p:cBhvr>
                                      <p:tavLst>
                                        <p:tav tm="0">
                                          <p:val>
                                            <p:fltVal val="90"/>
                                          </p:val>
                                        </p:tav>
                                        <p:tav tm="100000">
                                          <p:val>
                                            <p:fltVal val="0"/>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125"/>
                                        </p:tgtEl>
                                        <p:attrNameLst>
                                          <p:attrName>style.visibility</p:attrName>
                                        </p:attrNameLst>
                                      </p:cBhvr>
                                      <p:to>
                                        <p:strVal val="visible"/>
                                      </p:to>
                                    </p:set>
                                    <p:anim calcmode="lin" valueType="num">
                                      <p:cBhvr>
                                        <p:cTn id="37" dur="1000" fill="hold"/>
                                        <p:tgtEl>
                                          <p:spTgt spid="5125"/>
                                        </p:tgtEl>
                                        <p:attrNameLst>
                                          <p:attrName>ppt_w</p:attrName>
                                        </p:attrNameLst>
                                      </p:cBhvr>
                                      <p:tavLst>
                                        <p:tav tm="0">
                                          <p:val>
                                            <p:fltVal val="0"/>
                                          </p:val>
                                        </p:tav>
                                        <p:tav tm="100000">
                                          <p:val>
                                            <p:strVal val="#ppt_w"/>
                                          </p:val>
                                        </p:tav>
                                      </p:tavLst>
                                    </p:anim>
                                    <p:anim calcmode="lin" valueType="num">
                                      <p:cBhvr>
                                        <p:cTn id="38" dur="1000" fill="hold"/>
                                        <p:tgtEl>
                                          <p:spTgt spid="5125"/>
                                        </p:tgtEl>
                                        <p:attrNameLst>
                                          <p:attrName>ppt_h</p:attrName>
                                        </p:attrNameLst>
                                      </p:cBhvr>
                                      <p:tavLst>
                                        <p:tav tm="0">
                                          <p:val>
                                            <p:fltVal val="0"/>
                                          </p:val>
                                        </p:tav>
                                        <p:tav tm="100000">
                                          <p:val>
                                            <p:strVal val="#ppt_h"/>
                                          </p:val>
                                        </p:tav>
                                      </p:tavLst>
                                    </p:anim>
                                    <p:anim calcmode="lin" valueType="num">
                                      <p:cBhvr>
                                        <p:cTn id="39" dur="1000" fill="hold"/>
                                        <p:tgtEl>
                                          <p:spTgt spid="5125"/>
                                        </p:tgtEl>
                                        <p:attrNameLst>
                                          <p:attrName>style.rotation</p:attrName>
                                        </p:attrNameLst>
                                      </p:cBhvr>
                                      <p:tavLst>
                                        <p:tav tm="0">
                                          <p:val>
                                            <p:fltVal val="90"/>
                                          </p:val>
                                        </p:tav>
                                        <p:tav tm="100000">
                                          <p:val>
                                            <p:fltVal val="0"/>
                                          </p:val>
                                        </p:tav>
                                      </p:tavLst>
                                    </p:anim>
                                    <p:animEffect transition="in" filter="fade">
                                      <p:cBhvr>
                                        <p:cTn id="40" dur="1000"/>
                                        <p:tgtEl>
                                          <p:spTgt spid="512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1000" fill="hold"/>
                                        <p:tgtEl>
                                          <p:spTgt spid="1027"/>
                                        </p:tgtEl>
                                        <p:attrNameLst>
                                          <p:attrName>ppt_w</p:attrName>
                                        </p:attrNameLst>
                                      </p:cBhvr>
                                      <p:tavLst>
                                        <p:tav tm="0">
                                          <p:val>
                                            <p:fltVal val="0"/>
                                          </p:val>
                                        </p:tav>
                                        <p:tav tm="100000">
                                          <p:val>
                                            <p:strVal val="#ppt_w"/>
                                          </p:val>
                                        </p:tav>
                                      </p:tavLst>
                                    </p:anim>
                                    <p:anim calcmode="lin" valueType="num">
                                      <p:cBhvr>
                                        <p:cTn id="46" dur="1000" fill="hold"/>
                                        <p:tgtEl>
                                          <p:spTgt spid="1027"/>
                                        </p:tgtEl>
                                        <p:attrNameLst>
                                          <p:attrName>ppt_h</p:attrName>
                                        </p:attrNameLst>
                                      </p:cBhvr>
                                      <p:tavLst>
                                        <p:tav tm="0">
                                          <p:val>
                                            <p:fltVal val="0"/>
                                          </p:val>
                                        </p:tav>
                                        <p:tav tm="100000">
                                          <p:val>
                                            <p:strVal val="#ppt_h"/>
                                          </p:val>
                                        </p:tav>
                                      </p:tavLst>
                                    </p:anim>
                                    <p:anim calcmode="lin" valueType="num">
                                      <p:cBhvr>
                                        <p:cTn id="47" dur="1000" fill="hold"/>
                                        <p:tgtEl>
                                          <p:spTgt spid="1027"/>
                                        </p:tgtEl>
                                        <p:attrNameLst>
                                          <p:attrName>style.rotation</p:attrName>
                                        </p:attrNameLst>
                                      </p:cBhvr>
                                      <p:tavLst>
                                        <p:tav tm="0">
                                          <p:val>
                                            <p:fltVal val="90"/>
                                          </p:val>
                                        </p:tav>
                                        <p:tav tm="100000">
                                          <p:val>
                                            <p:fltVal val="0"/>
                                          </p:val>
                                        </p:tav>
                                      </p:tavLst>
                                    </p:anim>
                                    <p:animEffect transition="in" filter="fade">
                                      <p:cBhvr>
                                        <p:cTn id="4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332656"/>
            <a:ext cx="7344816" cy="1202432"/>
          </a:xfrm>
        </p:spPr>
        <p:txBody>
          <a:bodyPr/>
          <a:lstStyle/>
          <a:p>
            <a:r>
              <a:rPr lang="el-GR" sz="3200" dirty="0" smtClean="0"/>
              <a:t>Μιλήσαμε ακόμα για τα δικαιώματα των γυναικών.</a:t>
            </a:r>
            <a:endParaRPr lang="el-GR"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27622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50" y="1605461"/>
            <a:ext cx="5205618"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276" y="3861048"/>
            <a:ext cx="3848116" cy="258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1000"/>
                                        <p:tgtEl>
                                          <p:spTgt spid="6147"/>
                                        </p:tgtEl>
                                      </p:cBhvr>
                                    </p:animEffect>
                                    <p:anim calcmode="lin" valueType="num">
                                      <p:cBhvr>
                                        <p:cTn id="22" dur="1000" fill="hold"/>
                                        <p:tgtEl>
                                          <p:spTgt spid="6147"/>
                                        </p:tgtEl>
                                        <p:attrNameLst>
                                          <p:attrName>ppt_x</p:attrName>
                                        </p:attrNameLst>
                                      </p:cBhvr>
                                      <p:tavLst>
                                        <p:tav tm="0">
                                          <p:val>
                                            <p:strVal val="#ppt_x"/>
                                          </p:val>
                                        </p:tav>
                                        <p:tav tm="100000">
                                          <p:val>
                                            <p:strVal val="#ppt_x"/>
                                          </p:val>
                                        </p:tav>
                                      </p:tavLst>
                                    </p:anim>
                                    <p:anim calcmode="lin" valueType="num">
                                      <p:cBhvr>
                                        <p:cTn id="23"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1000"/>
                                        <p:tgtEl>
                                          <p:spTgt spid="6148"/>
                                        </p:tgtEl>
                                      </p:cBhvr>
                                    </p:animEffect>
                                    <p:anim calcmode="lin" valueType="num">
                                      <p:cBhvr>
                                        <p:cTn id="29" dur="1000" fill="hold"/>
                                        <p:tgtEl>
                                          <p:spTgt spid="6148"/>
                                        </p:tgtEl>
                                        <p:attrNameLst>
                                          <p:attrName>ppt_x</p:attrName>
                                        </p:attrNameLst>
                                      </p:cBhvr>
                                      <p:tavLst>
                                        <p:tav tm="0">
                                          <p:val>
                                            <p:strVal val="#ppt_x"/>
                                          </p:val>
                                        </p:tav>
                                        <p:tav tm="100000">
                                          <p:val>
                                            <p:strVal val="#ppt_x"/>
                                          </p:val>
                                        </p:tav>
                                      </p:tavLst>
                                    </p:anim>
                                    <p:anim calcmode="lin" valueType="num">
                                      <p:cBhvr>
                                        <p:cTn id="30"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15" y="152636"/>
            <a:ext cx="25086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707904" y="476672"/>
            <a:ext cx="2563715" cy="369332"/>
          </a:xfrm>
          <a:prstGeom prst="rect">
            <a:avLst/>
          </a:prstGeom>
        </p:spPr>
        <p:txBody>
          <a:bodyPr wrap="none">
            <a:spAutoFit/>
          </a:bodyPr>
          <a:lstStyle/>
          <a:p>
            <a:r>
              <a:rPr lang="en-US" dirty="0" err="1"/>
              <a:t>Meena</a:t>
            </a:r>
            <a:r>
              <a:rPr lang="en-US" dirty="0"/>
              <a:t> </a:t>
            </a:r>
            <a:r>
              <a:rPr lang="en-US" dirty="0" err="1"/>
              <a:t>Keshwar</a:t>
            </a:r>
            <a:r>
              <a:rPr lang="en-US" dirty="0"/>
              <a:t> Kamal</a:t>
            </a:r>
            <a:endParaRPr lang="el-G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80" y="4221088"/>
            <a:ext cx="209708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977186"/>
            <a:ext cx="5403792" cy="331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4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1000" fill="hold"/>
                                        <p:tgtEl>
                                          <p:spTgt spid="1029"/>
                                        </p:tgtEl>
                                        <p:attrNameLst>
                                          <p:attrName>ppt_w</p:attrName>
                                        </p:attrNameLst>
                                      </p:cBhvr>
                                      <p:tavLst>
                                        <p:tav tm="0">
                                          <p:val>
                                            <p:fltVal val="0"/>
                                          </p:val>
                                        </p:tav>
                                        <p:tav tm="100000">
                                          <p:val>
                                            <p:strVal val="#ppt_w"/>
                                          </p:val>
                                        </p:tav>
                                      </p:tavLst>
                                    </p:anim>
                                    <p:anim calcmode="lin" valueType="num">
                                      <p:cBhvr>
                                        <p:cTn id="29" dur="1000" fill="hold"/>
                                        <p:tgtEl>
                                          <p:spTgt spid="1029"/>
                                        </p:tgtEl>
                                        <p:attrNameLst>
                                          <p:attrName>ppt_h</p:attrName>
                                        </p:attrNameLst>
                                      </p:cBhvr>
                                      <p:tavLst>
                                        <p:tav tm="0">
                                          <p:val>
                                            <p:fltVal val="0"/>
                                          </p:val>
                                        </p:tav>
                                        <p:tav tm="100000">
                                          <p:val>
                                            <p:strVal val="#ppt_h"/>
                                          </p:val>
                                        </p:tav>
                                      </p:tavLst>
                                    </p:anim>
                                    <p:anim calcmode="lin" valueType="num">
                                      <p:cBhvr>
                                        <p:cTn id="30" dur="1000" fill="hold"/>
                                        <p:tgtEl>
                                          <p:spTgt spid="1029"/>
                                        </p:tgtEl>
                                        <p:attrNameLst>
                                          <p:attrName>style.rotation</p:attrName>
                                        </p:attrNameLst>
                                      </p:cBhvr>
                                      <p:tavLst>
                                        <p:tav tm="0">
                                          <p:val>
                                            <p:fltVal val="90"/>
                                          </p:val>
                                        </p:tav>
                                        <p:tav tm="100000">
                                          <p:val>
                                            <p:fltVal val="0"/>
                                          </p:val>
                                        </p:tav>
                                      </p:tavLst>
                                    </p:anim>
                                    <p:animEffect transition="in" filter="fade">
                                      <p:cBhvr>
                                        <p:cTn id="31"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88640"/>
            <a:ext cx="7539176" cy="1498104"/>
          </a:xfrm>
        </p:spPr>
        <p:txBody>
          <a:bodyPr/>
          <a:lstStyle/>
          <a:p>
            <a:pPr algn="ctr"/>
            <a:r>
              <a:rPr lang="el-GR" sz="3600" dirty="0" smtClean="0"/>
              <a:t>Αλλά και για τα δικαιώματα των ζώων </a:t>
            </a:r>
            <a:endParaRPr lang="el-GR"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43471"/>
            <a:ext cx="3245346" cy="469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086584"/>
            <a:ext cx="4013034" cy="401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5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ipe(down)">
                                      <p:cBhvr>
                                        <p:cTn id="14" dur="580">
                                          <p:stCondLst>
                                            <p:cond delay="0"/>
                                          </p:stCondLst>
                                        </p:cTn>
                                        <p:tgtEl>
                                          <p:spTgt spid="7170"/>
                                        </p:tgtEl>
                                      </p:cBhvr>
                                    </p:animEffect>
                                    <p:anim calcmode="lin" valueType="num">
                                      <p:cBhvr>
                                        <p:cTn id="15"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0" dur="26">
                                          <p:stCondLst>
                                            <p:cond delay="650"/>
                                          </p:stCondLst>
                                        </p:cTn>
                                        <p:tgtEl>
                                          <p:spTgt spid="7170"/>
                                        </p:tgtEl>
                                      </p:cBhvr>
                                      <p:to x="100000" y="60000"/>
                                    </p:animScale>
                                    <p:animScale>
                                      <p:cBhvr>
                                        <p:cTn id="21" dur="166" decel="50000">
                                          <p:stCondLst>
                                            <p:cond delay="676"/>
                                          </p:stCondLst>
                                        </p:cTn>
                                        <p:tgtEl>
                                          <p:spTgt spid="7170"/>
                                        </p:tgtEl>
                                      </p:cBhvr>
                                      <p:to x="100000" y="100000"/>
                                    </p:animScale>
                                    <p:animScale>
                                      <p:cBhvr>
                                        <p:cTn id="22" dur="26">
                                          <p:stCondLst>
                                            <p:cond delay="1312"/>
                                          </p:stCondLst>
                                        </p:cTn>
                                        <p:tgtEl>
                                          <p:spTgt spid="7170"/>
                                        </p:tgtEl>
                                      </p:cBhvr>
                                      <p:to x="100000" y="80000"/>
                                    </p:animScale>
                                    <p:animScale>
                                      <p:cBhvr>
                                        <p:cTn id="23" dur="166" decel="50000">
                                          <p:stCondLst>
                                            <p:cond delay="1338"/>
                                          </p:stCondLst>
                                        </p:cTn>
                                        <p:tgtEl>
                                          <p:spTgt spid="7170"/>
                                        </p:tgtEl>
                                      </p:cBhvr>
                                      <p:to x="100000" y="100000"/>
                                    </p:animScale>
                                    <p:animScale>
                                      <p:cBhvr>
                                        <p:cTn id="24" dur="26">
                                          <p:stCondLst>
                                            <p:cond delay="1642"/>
                                          </p:stCondLst>
                                        </p:cTn>
                                        <p:tgtEl>
                                          <p:spTgt spid="7170"/>
                                        </p:tgtEl>
                                      </p:cBhvr>
                                      <p:to x="100000" y="90000"/>
                                    </p:animScale>
                                    <p:animScale>
                                      <p:cBhvr>
                                        <p:cTn id="25" dur="166" decel="50000">
                                          <p:stCondLst>
                                            <p:cond delay="1668"/>
                                          </p:stCondLst>
                                        </p:cTn>
                                        <p:tgtEl>
                                          <p:spTgt spid="7170"/>
                                        </p:tgtEl>
                                      </p:cBhvr>
                                      <p:to x="100000" y="100000"/>
                                    </p:animScale>
                                    <p:animScale>
                                      <p:cBhvr>
                                        <p:cTn id="26" dur="26">
                                          <p:stCondLst>
                                            <p:cond delay="1808"/>
                                          </p:stCondLst>
                                        </p:cTn>
                                        <p:tgtEl>
                                          <p:spTgt spid="7170"/>
                                        </p:tgtEl>
                                      </p:cBhvr>
                                      <p:to x="100000" y="95000"/>
                                    </p:animScale>
                                    <p:animScale>
                                      <p:cBhvr>
                                        <p:cTn id="27" dur="166" decel="50000">
                                          <p:stCondLst>
                                            <p:cond delay="1834"/>
                                          </p:stCondLst>
                                        </p:cTn>
                                        <p:tgtEl>
                                          <p:spTgt spid="717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fade">
                                      <p:cBhvr>
                                        <p:cTn id="32" dur="2000"/>
                                        <p:tgtEl>
                                          <p:spTgt spid="7171"/>
                                        </p:tgtEl>
                                      </p:cBhvr>
                                    </p:animEffect>
                                    <p:anim calcmode="lin" valueType="num">
                                      <p:cBhvr>
                                        <p:cTn id="33" dur="2000" fill="hold"/>
                                        <p:tgtEl>
                                          <p:spTgt spid="7171"/>
                                        </p:tgtEl>
                                        <p:attrNameLst>
                                          <p:attrName>ppt_w</p:attrName>
                                        </p:attrNameLst>
                                      </p:cBhvr>
                                      <p:tavLst>
                                        <p:tav tm="0" fmla="#ppt_w*sin(2.5*pi*$)">
                                          <p:val>
                                            <p:fltVal val="0"/>
                                          </p:val>
                                        </p:tav>
                                        <p:tav tm="100000">
                                          <p:val>
                                            <p:fltVal val="1"/>
                                          </p:val>
                                        </p:tav>
                                      </p:tavLst>
                                    </p:anim>
                                    <p:anim calcmode="lin" valueType="num">
                                      <p:cBhvr>
                                        <p:cTn id="34"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6612" y="188640"/>
            <a:ext cx="7167756" cy="1224136"/>
          </a:xfrm>
        </p:spPr>
        <p:txBody>
          <a:bodyPr/>
          <a:lstStyle/>
          <a:p>
            <a:pPr algn="ctr"/>
            <a:r>
              <a:rPr lang="el-GR" sz="3600" dirty="0" smtClean="0"/>
              <a:t>Κάναμε αφιέρωμα στην ημέρα μνήμης Ολοκαυτώματος </a:t>
            </a:r>
            <a:endParaRPr lang="el-G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44334"/>
            <a:ext cx="5616624" cy="526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21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755576" y="1628800"/>
            <a:ext cx="7776864" cy="4752528"/>
          </a:xfrm>
        </p:spPr>
        <p:txBody>
          <a:bodyPr/>
          <a:lstStyle/>
          <a:p>
            <a:r>
              <a:rPr lang="el-GR" dirty="0" smtClean="0"/>
              <a:t>Του </a:t>
            </a:r>
            <a:r>
              <a:rPr lang="en-US" dirty="0" smtClean="0"/>
              <a:t>“</a:t>
            </a:r>
            <a:r>
              <a:rPr lang="el-GR" dirty="0" smtClean="0"/>
              <a:t>Συνηγόρου του Παιδιού</a:t>
            </a:r>
            <a:r>
              <a:rPr lang="en-US" dirty="0" smtClean="0"/>
              <a:t>”</a:t>
            </a:r>
            <a:r>
              <a:rPr lang="el-GR" dirty="0" smtClean="0"/>
              <a:t>  που μαζί του συζητήσαμε για θέματα που μας απασχολούν κάθε μέρα και σχετίζονται με τα δικαιώματά μας.</a:t>
            </a:r>
          </a:p>
        </p:txBody>
      </p:sp>
      <p:sp>
        <p:nvSpPr>
          <p:cNvPr id="2" name="Τίτλος 1"/>
          <p:cNvSpPr>
            <a:spLocks noGrp="1"/>
          </p:cNvSpPr>
          <p:nvPr>
            <p:ph type="title"/>
          </p:nvPr>
        </p:nvSpPr>
        <p:spPr>
          <a:xfrm>
            <a:off x="755576" y="30654"/>
            <a:ext cx="7467168" cy="1210072"/>
          </a:xfrm>
        </p:spPr>
        <p:txBody>
          <a:bodyPr/>
          <a:lstStyle/>
          <a:p>
            <a:pPr algn="ctr"/>
            <a:r>
              <a:rPr lang="el-GR" dirty="0" smtClean="0"/>
              <a:t/>
            </a:r>
            <a:br>
              <a:rPr lang="el-GR" dirty="0" smtClean="0"/>
            </a:br>
            <a:r>
              <a:rPr lang="el-GR" sz="4000" dirty="0"/>
              <a:t>Χρειαστήκαμε  επίσης τη βοήθεια και τη γνώση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791" y="1556792"/>
            <a:ext cx="308605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823" y="5061779"/>
            <a:ext cx="3248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5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80">
                                          <p:stCondLst>
                                            <p:cond delay="0"/>
                                          </p:stCondLst>
                                        </p:cTn>
                                        <p:tgtEl>
                                          <p:spTgt spid="8194"/>
                                        </p:tgtEl>
                                      </p:cBhvr>
                                    </p:animEffect>
                                    <p:anim calcmode="lin" valueType="num">
                                      <p:cBhvr>
                                        <p:cTn id="22"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7" dur="26">
                                          <p:stCondLst>
                                            <p:cond delay="650"/>
                                          </p:stCondLst>
                                        </p:cTn>
                                        <p:tgtEl>
                                          <p:spTgt spid="8194"/>
                                        </p:tgtEl>
                                      </p:cBhvr>
                                      <p:to x="100000" y="60000"/>
                                    </p:animScale>
                                    <p:animScale>
                                      <p:cBhvr>
                                        <p:cTn id="28" dur="166" decel="50000">
                                          <p:stCondLst>
                                            <p:cond delay="676"/>
                                          </p:stCondLst>
                                        </p:cTn>
                                        <p:tgtEl>
                                          <p:spTgt spid="8194"/>
                                        </p:tgtEl>
                                      </p:cBhvr>
                                      <p:to x="100000" y="100000"/>
                                    </p:animScale>
                                    <p:animScale>
                                      <p:cBhvr>
                                        <p:cTn id="29" dur="26">
                                          <p:stCondLst>
                                            <p:cond delay="1312"/>
                                          </p:stCondLst>
                                        </p:cTn>
                                        <p:tgtEl>
                                          <p:spTgt spid="8194"/>
                                        </p:tgtEl>
                                      </p:cBhvr>
                                      <p:to x="100000" y="80000"/>
                                    </p:animScale>
                                    <p:animScale>
                                      <p:cBhvr>
                                        <p:cTn id="30" dur="166" decel="50000">
                                          <p:stCondLst>
                                            <p:cond delay="1338"/>
                                          </p:stCondLst>
                                        </p:cTn>
                                        <p:tgtEl>
                                          <p:spTgt spid="8194"/>
                                        </p:tgtEl>
                                      </p:cBhvr>
                                      <p:to x="100000" y="100000"/>
                                    </p:animScale>
                                    <p:animScale>
                                      <p:cBhvr>
                                        <p:cTn id="31" dur="26">
                                          <p:stCondLst>
                                            <p:cond delay="1642"/>
                                          </p:stCondLst>
                                        </p:cTn>
                                        <p:tgtEl>
                                          <p:spTgt spid="8194"/>
                                        </p:tgtEl>
                                      </p:cBhvr>
                                      <p:to x="100000" y="90000"/>
                                    </p:animScale>
                                    <p:animScale>
                                      <p:cBhvr>
                                        <p:cTn id="32" dur="166" decel="50000">
                                          <p:stCondLst>
                                            <p:cond delay="1668"/>
                                          </p:stCondLst>
                                        </p:cTn>
                                        <p:tgtEl>
                                          <p:spTgt spid="8194"/>
                                        </p:tgtEl>
                                      </p:cBhvr>
                                      <p:to x="100000" y="100000"/>
                                    </p:animScale>
                                    <p:animScale>
                                      <p:cBhvr>
                                        <p:cTn id="33" dur="26">
                                          <p:stCondLst>
                                            <p:cond delay="1808"/>
                                          </p:stCondLst>
                                        </p:cTn>
                                        <p:tgtEl>
                                          <p:spTgt spid="8194"/>
                                        </p:tgtEl>
                                      </p:cBhvr>
                                      <p:to x="100000" y="95000"/>
                                    </p:animScale>
                                    <p:animScale>
                                      <p:cBhvr>
                                        <p:cTn id="34" dur="166" decel="50000">
                                          <p:stCondLst>
                                            <p:cond delay="1834"/>
                                          </p:stCondLst>
                                        </p:cTn>
                                        <p:tgtEl>
                                          <p:spTgt spid="819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wipe(down)">
                                      <p:cBhvr>
                                        <p:cTn id="39" dur="580">
                                          <p:stCondLst>
                                            <p:cond delay="0"/>
                                          </p:stCondLst>
                                        </p:cTn>
                                        <p:tgtEl>
                                          <p:spTgt spid="8195"/>
                                        </p:tgtEl>
                                      </p:cBhvr>
                                    </p:animEffect>
                                    <p:anim calcmode="lin" valueType="num">
                                      <p:cBhvr>
                                        <p:cTn id="40"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45" dur="26">
                                          <p:stCondLst>
                                            <p:cond delay="650"/>
                                          </p:stCondLst>
                                        </p:cTn>
                                        <p:tgtEl>
                                          <p:spTgt spid="8195"/>
                                        </p:tgtEl>
                                      </p:cBhvr>
                                      <p:to x="100000" y="60000"/>
                                    </p:animScale>
                                    <p:animScale>
                                      <p:cBhvr>
                                        <p:cTn id="46" dur="166" decel="50000">
                                          <p:stCondLst>
                                            <p:cond delay="676"/>
                                          </p:stCondLst>
                                        </p:cTn>
                                        <p:tgtEl>
                                          <p:spTgt spid="8195"/>
                                        </p:tgtEl>
                                      </p:cBhvr>
                                      <p:to x="100000" y="100000"/>
                                    </p:animScale>
                                    <p:animScale>
                                      <p:cBhvr>
                                        <p:cTn id="47" dur="26">
                                          <p:stCondLst>
                                            <p:cond delay="1312"/>
                                          </p:stCondLst>
                                        </p:cTn>
                                        <p:tgtEl>
                                          <p:spTgt spid="8195"/>
                                        </p:tgtEl>
                                      </p:cBhvr>
                                      <p:to x="100000" y="80000"/>
                                    </p:animScale>
                                    <p:animScale>
                                      <p:cBhvr>
                                        <p:cTn id="48" dur="166" decel="50000">
                                          <p:stCondLst>
                                            <p:cond delay="1338"/>
                                          </p:stCondLst>
                                        </p:cTn>
                                        <p:tgtEl>
                                          <p:spTgt spid="8195"/>
                                        </p:tgtEl>
                                      </p:cBhvr>
                                      <p:to x="100000" y="100000"/>
                                    </p:animScale>
                                    <p:animScale>
                                      <p:cBhvr>
                                        <p:cTn id="49" dur="26">
                                          <p:stCondLst>
                                            <p:cond delay="1642"/>
                                          </p:stCondLst>
                                        </p:cTn>
                                        <p:tgtEl>
                                          <p:spTgt spid="8195"/>
                                        </p:tgtEl>
                                      </p:cBhvr>
                                      <p:to x="100000" y="90000"/>
                                    </p:animScale>
                                    <p:animScale>
                                      <p:cBhvr>
                                        <p:cTn id="50" dur="166" decel="50000">
                                          <p:stCondLst>
                                            <p:cond delay="1668"/>
                                          </p:stCondLst>
                                        </p:cTn>
                                        <p:tgtEl>
                                          <p:spTgt spid="8195"/>
                                        </p:tgtEl>
                                      </p:cBhvr>
                                      <p:to x="100000" y="100000"/>
                                    </p:animScale>
                                    <p:animScale>
                                      <p:cBhvr>
                                        <p:cTn id="51" dur="26">
                                          <p:stCondLst>
                                            <p:cond delay="1808"/>
                                          </p:stCondLst>
                                        </p:cTn>
                                        <p:tgtEl>
                                          <p:spTgt spid="8195"/>
                                        </p:tgtEl>
                                      </p:cBhvr>
                                      <p:to x="100000" y="95000"/>
                                    </p:animScale>
                                    <p:animScale>
                                      <p:cBhvr>
                                        <p:cTn id="52" dur="166" decel="50000">
                                          <p:stCondLst>
                                            <p:cond delay="1834"/>
                                          </p:stCondLst>
                                        </p:cTn>
                                        <p:tgtEl>
                                          <p:spTgt spid="81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285875"/>
            <a:ext cx="8572500" cy="4286250"/>
          </a:xfrm>
          <a:prstGeom prst="rect">
            <a:avLst/>
          </a:prstGeom>
        </p:spPr>
      </p:pic>
      <p:sp>
        <p:nvSpPr>
          <p:cNvPr id="10" name="Θέση περιεχομένου 9"/>
          <p:cNvSpPr>
            <a:spLocks noGrp="1"/>
          </p:cNvSpPr>
          <p:nvPr>
            <p:ph idx="1"/>
          </p:nvPr>
        </p:nvSpPr>
        <p:spPr>
          <a:xfrm>
            <a:off x="1835696" y="1412776"/>
            <a:ext cx="6120680" cy="4881735"/>
          </a:xfrm>
        </p:spPr>
        <p:txBody>
          <a:bodyPr>
            <a:normAutofit fontScale="92500" lnSpcReduction="20000"/>
          </a:bodyPr>
          <a:lstStyle/>
          <a:p>
            <a:r>
              <a:rPr lang="el-GR" dirty="0" smtClean="0">
                <a:solidFill>
                  <a:srgbClr val="FFFF00"/>
                </a:solidFill>
              </a:rPr>
              <a:t>Να μάθουμε και να κατανοήσουμε μερικά βασικά δικαιώματά μας.</a:t>
            </a:r>
          </a:p>
          <a:p>
            <a:r>
              <a:rPr lang="el-GR" dirty="0" smtClean="0">
                <a:solidFill>
                  <a:srgbClr val="FFFF00"/>
                </a:solidFill>
              </a:rPr>
              <a:t>Να μιλήσουμε για προβλήματα που μας απασχολούν στην καθημερινότητά μας.</a:t>
            </a:r>
          </a:p>
          <a:p>
            <a:r>
              <a:rPr lang="el-GR" dirty="0" smtClean="0">
                <a:solidFill>
                  <a:srgbClr val="FFFF00"/>
                </a:solidFill>
              </a:rPr>
              <a:t>Να μπορέσουμε να νιώσουμε κάποια από τα προβλήματα που αντιμετώπισαν ή αντιμετωπίζουν οι συμμαθητές μας αλλά κι εμείς οι ίδιοι.</a:t>
            </a:r>
          </a:p>
          <a:p>
            <a:r>
              <a:rPr lang="el-GR" dirty="0" smtClean="0">
                <a:solidFill>
                  <a:srgbClr val="FFFF00"/>
                </a:solidFill>
              </a:rPr>
              <a:t>Να </a:t>
            </a:r>
            <a:r>
              <a:rPr lang="el-GR" dirty="0" err="1" smtClean="0">
                <a:solidFill>
                  <a:srgbClr val="FFFF00"/>
                </a:solidFill>
              </a:rPr>
              <a:t>νιὠσουμε</a:t>
            </a:r>
            <a:r>
              <a:rPr lang="el-GR" dirty="0" smtClean="0">
                <a:solidFill>
                  <a:srgbClr val="FFFF00"/>
                </a:solidFill>
              </a:rPr>
              <a:t> έστω και λίγο  τις ιδιαίτερες ανάγκες και τα προβλήματα που αντιμετωπίζουν παιδιά που ήρθαν για πρώτη φορά φέτος στην Ελλάδα.</a:t>
            </a:r>
          </a:p>
          <a:p>
            <a:r>
              <a:rPr lang="el-GR" dirty="0" smtClean="0">
                <a:solidFill>
                  <a:srgbClr val="FFFF00"/>
                </a:solidFill>
              </a:rPr>
              <a:t>Να σκεφτούμε και να προβληματιστούμε πάνω στις ανάγκες και τα δικαιώματα των παιδιών.</a:t>
            </a:r>
          </a:p>
          <a:p>
            <a:r>
              <a:rPr lang="el-GR" dirty="0" smtClean="0">
                <a:solidFill>
                  <a:srgbClr val="FFFF00"/>
                </a:solidFill>
              </a:rPr>
              <a:t>Να δούμε κάποια από τα λογοτεχνικά κείμενα που διδαχθήκαμε, σαν</a:t>
            </a:r>
            <a:r>
              <a:rPr lang="el-GR" dirty="0">
                <a:solidFill>
                  <a:srgbClr val="FFFF00"/>
                </a:solidFill>
              </a:rPr>
              <a:t> </a:t>
            </a:r>
            <a:r>
              <a:rPr lang="el-GR" dirty="0" smtClean="0">
                <a:solidFill>
                  <a:srgbClr val="FFFF00"/>
                </a:solidFill>
              </a:rPr>
              <a:t>αφορμή για προβληματισμό πάνω στο ζήτημα των ανθρώπινων δικαιωμάτων.</a:t>
            </a:r>
            <a:endParaRPr lang="el-GR" dirty="0">
              <a:solidFill>
                <a:srgbClr val="FFFF00"/>
              </a:solidFill>
            </a:endParaRPr>
          </a:p>
        </p:txBody>
      </p:sp>
      <p:sp>
        <p:nvSpPr>
          <p:cNvPr id="9" name="Τίτλος 8"/>
          <p:cNvSpPr>
            <a:spLocks noGrp="1"/>
          </p:cNvSpPr>
          <p:nvPr>
            <p:ph type="title"/>
          </p:nvPr>
        </p:nvSpPr>
        <p:spPr>
          <a:xfrm>
            <a:off x="1115616" y="116632"/>
            <a:ext cx="7543800" cy="914400"/>
          </a:xfrm>
        </p:spPr>
        <p:txBody>
          <a:bodyPr/>
          <a:lstStyle/>
          <a:p>
            <a:pPr algn="ctr"/>
            <a:r>
              <a:rPr lang="el-GR" dirty="0" smtClean="0"/>
              <a:t>Καταφέραμε </a:t>
            </a:r>
            <a:endParaRPr lang="el-GR" dirty="0"/>
          </a:p>
        </p:txBody>
      </p:sp>
    </p:spTree>
    <p:extLst>
      <p:ext uri="{BB962C8B-B14F-4D97-AF65-F5344CB8AC3E}">
        <p14:creationId xmlns:p14="http://schemas.microsoft.com/office/powerpoint/2010/main" val="20363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additive="base">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 calcmode="lin" valueType="num">
                                      <p:cBhvr additive="base">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 calcmode="lin" valueType="num">
                                      <p:cBhvr additive="base">
                                        <p:cTn id="4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763688" y="1844824"/>
            <a:ext cx="6552728" cy="4593703"/>
          </a:xfrm>
        </p:spPr>
        <p:txBody>
          <a:bodyPr>
            <a:normAutofit fontScale="70000" lnSpcReduction="20000"/>
          </a:bodyPr>
          <a:lstStyle/>
          <a:p>
            <a:pPr marL="18288" indent="0">
              <a:buNone/>
            </a:pPr>
            <a:endParaRPr lang="el-GR" sz="3200" dirty="0" smtClean="0"/>
          </a:p>
          <a:p>
            <a:pPr marL="18288" indent="0">
              <a:buNone/>
            </a:pPr>
            <a:r>
              <a:rPr lang="el-GR" sz="3300" dirty="0" smtClean="0"/>
              <a:t>Γιατί  δεν ξέρω τι είναι δικαίωμα.</a:t>
            </a:r>
          </a:p>
          <a:p>
            <a:pPr marL="18288" indent="0">
              <a:buNone/>
            </a:pPr>
            <a:r>
              <a:rPr lang="el-GR" sz="3300" dirty="0" smtClean="0"/>
              <a:t>Γιατί  δεν ξέρω ποια είναι τα δικαιώματά μου.</a:t>
            </a:r>
          </a:p>
          <a:p>
            <a:pPr marL="18288" indent="0">
              <a:buNone/>
            </a:pPr>
            <a:r>
              <a:rPr lang="el-GR" sz="3300" dirty="0" smtClean="0"/>
              <a:t>Γιατί χρειάζεται να μάθω να σκέφτομαι για αυτά που μου συμβαίνουν και γι αυτά που συμβαίνουν γύρω μου. </a:t>
            </a:r>
          </a:p>
          <a:p>
            <a:pPr marL="18288" indent="0">
              <a:buNone/>
            </a:pPr>
            <a:r>
              <a:rPr lang="el-GR" sz="3300" dirty="0" smtClean="0"/>
              <a:t>Γιατί είναι απαραίτητο να συμβιώνω με σεβασμό μαζί με τους άλλους.</a:t>
            </a:r>
          </a:p>
          <a:p>
            <a:pPr marL="18288" indent="0">
              <a:buNone/>
            </a:pPr>
            <a:r>
              <a:rPr lang="el-GR" sz="3300" dirty="0" smtClean="0"/>
              <a:t>Γιατί είναι αναγκαίο να τα διεκδικώ και να τα υπερασπίζομαι. </a:t>
            </a:r>
          </a:p>
          <a:p>
            <a:pPr marL="18288" indent="0">
              <a:buNone/>
            </a:pPr>
            <a:r>
              <a:rPr lang="el-GR" sz="3300" dirty="0" smtClean="0"/>
              <a:t>Για</a:t>
            </a:r>
            <a:r>
              <a:rPr lang="el-GR" sz="3300" dirty="0"/>
              <a:t> </a:t>
            </a:r>
            <a:r>
              <a:rPr lang="el-GR" sz="3300" dirty="0" smtClean="0"/>
              <a:t>να μάθω να ζω με δημοκρατικούς κανόνες. </a:t>
            </a:r>
          </a:p>
          <a:p>
            <a:pPr marL="18288" indent="0">
              <a:buNone/>
            </a:pPr>
            <a:endParaRPr lang="el-GR" sz="3200" dirty="0"/>
          </a:p>
        </p:txBody>
      </p:sp>
      <p:sp>
        <p:nvSpPr>
          <p:cNvPr id="4" name="Τίτλος 3"/>
          <p:cNvSpPr>
            <a:spLocks noGrp="1"/>
          </p:cNvSpPr>
          <p:nvPr>
            <p:ph type="title"/>
          </p:nvPr>
        </p:nvSpPr>
        <p:spPr>
          <a:xfrm>
            <a:off x="1187624" y="476672"/>
            <a:ext cx="7560840" cy="1490464"/>
          </a:xfrm>
        </p:spPr>
        <p:txBody>
          <a:bodyPr/>
          <a:lstStyle/>
          <a:p>
            <a:r>
              <a:rPr lang="el-GR" b="1" dirty="0"/>
              <a:t>Γιατί ένα πρόγραμμα για δικαιώματα;</a:t>
            </a:r>
          </a:p>
        </p:txBody>
      </p:sp>
    </p:spTree>
    <p:extLst>
      <p:ext uri="{BB962C8B-B14F-4D97-AF65-F5344CB8AC3E}">
        <p14:creationId xmlns:p14="http://schemas.microsoft.com/office/powerpoint/2010/main" val="365461198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100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1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100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17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17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100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175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175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100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175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175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89176" y="1556792"/>
            <a:ext cx="6254824" cy="4975447"/>
          </a:xfrm>
        </p:spPr>
        <p:txBody>
          <a:bodyPr/>
          <a:lstStyle/>
          <a:p>
            <a:r>
              <a:rPr lang="el-GR" dirty="0" smtClean="0"/>
              <a:t>Ήμασταν πάντα συνεπείς στα ραντεβού μας. </a:t>
            </a:r>
          </a:p>
          <a:p>
            <a:r>
              <a:rPr lang="el-GR" dirty="0" smtClean="0"/>
              <a:t>Ακολουθούσαμε τις οδηγίες  της συντονίστριας. </a:t>
            </a:r>
          </a:p>
          <a:p>
            <a:r>
              <a:rPr lang="el-GR" dirty="0" smtClean="0"/>
              <a:t>Συμμετείχαμε όλοι όσοι είχαμε </a:t>
            </a:r>
            <a:r>
              <a:rPr lang="el-GR" dirty="0"/>
              <a:t>δ</a:t>
            </a:r>
            <a:r>
              <a:rPr lang="el-GR" dirty="0" smtClean="0"/>
              <a:t>ηλώσει στην ομάδα.</a:t>
            </a:r>
          </a:p>
          <a:p>
            <a:r>
              <a:rPr lang="el-GR" dirty="0" smtClean="0"/>
              <a:t>Δείχναμε  το απαραίτητο ενδιαφέρον.</a:t>
            </a:r>
          </a:p>
          <a:p>
            <a:r>
              <a:rPr lang="el-GR" dirty="0" smtClean="0"/>
              <a:t>Ακολουθούσαμε τους όρους του συμβολαίου συνεργασίας μας. </a:t>
            </a:r>
          </a:p>
          <a:p>
            <a:r>
              <a:rPr lang="el-GR" dirty="0" smtClean="0"/>
              <a:t>Θεωρούσαμε τις υποχρεώσεις μας το ίδιο σημαντικές με τη διεκδίκηση των δικαιωμάτων μας .</a:t>
            </a:r>
          </a:p>
          <a:p>
            <a:r>
              <a:rPr lang="el-GR" dirty="0" smtClean="0"/>
              <a:t>Γινόμαστε πάντα υπερασπιστές των δικαιωμάτων με την καθημερινή μας πράξη.</a:t>
            </a:r>
            <a:endParaRPr lang="el-GR" dirty="0"/>
          </a:p>
        </p:txBody>
      </p:sp>
      <p:sp>
        <p:nvSpPr>
          <p:cNvPr id="2" name="Τίτλος 1"/>
          <p:cNvSpPr>
            <a:spLocks noGrp="1"/>
          </p:cNvSpPr>
          <p:nvPr>
            <p:ph type="title"/>
          </p:nvPr>
        </p:nvSpPr>
        <p:spPr>
          <a:xfrm>
            <a:off x="755576" y="260648"/>
            <a:ext cx="7704856" cy="1052736"/>
          </a:xfrm>
        </p:spPr>
        <p:txBody>
          <a:bodyPr/>
          <a:lstStyle/>
          <a:p>
            <a:pPr algn="ctr"/>
            <a:r>
              <a:rPr lang="el-GR" dirty="0" smtClean="0"/>
              <a:t>Όμως δεν …..</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2814561" cy="458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17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85750"/>
            <a:ext cx="4572000" cy="6286500"/>
          </a:xfrm>
          <a:prstGeom prst="rect">
            <a:avLst/>
          </a:prstGeom>
        </p:spPr>
      </p:pic>
      <p:sp>
        <p:nvSpPr>
          <p:cNvPr id="2" name="Θέση περιεχομένου 1"/>
          <p:cNvSpPr>
            <a:spLocks noGrp="1"/>
          </p:cNvSpPr>
          <p:nvPr>
            <p:ph idx="1"/>
          </p:nvPr>
        </p:nvSpPr>
        <p:spPr>
          <a:xfrm>
            <a:off x="1403648" y="1340768"/>
            <a:ext cx="6096000" cy="4896544"/>
          </a:xfrm>
        </p:spPr>
        <p:txBody>
          <a:bodyPr/>
          <a:lstStyle/>
          <a:p>
            <a:pPr marL="18288" indent="0">
              <a:buNone/>
            </a:pPr>
            <a:r>
              <a:rPr lang="el-GR" b="1" dirty="0" smtClean="0"/>
              <a:t>Μαθαίνουμε σιγά –σιγά να μιλάμε γι αυτά που μας απασχολούν σε αυτούς που καταλαβαίνουμε ότι μπορούν να μας ακούνε.</a:t>
            </a:r>
          </a:p>
          <a:p>
            <a:pPr marL="18288" indent="0">
              <a:buNone/>
            </a:pPr>
            <a:r>
              <a:rPr lang="el-GR" b="1" dirty="0" smtClean="0"/>
              <a:t>Μάθαμε ότι δημοκρατία και δικαιώματα πάνε μαζί.  </a:t>
            </a:r>
          </a:p>
          <a:p>
            <a:pPr marL="18288" indent="0">
              <a:buNone/>
            </a:pPr>
            <a:r>
              <a:rPr lang="el-GR" b="1" dirty="0" smtClean="0"/>
              <a:t>Θα τα καταφέρουμε με πολύ προσπάθεια να υπερασπιζόμαστε τον εαυτό μας , τα δικαιώματά μας και να μη στεκόμαστε απαθείς στην παραβίαση των δικαιωμάτων των άλλων</a:t>
            </a:r>
            <a:r>
              <a:rPr lang="el-GR" dirty="0" smtClean="0"/>
              <a:t>. </a:t>
            </a:r>
            <a:endParaRPr lang="el-GR" dirty="0"/>
          </a:p>
        </p:txBody>
      </p:sp>
      <p:sp>
        <p:nvSpPr>
          <p:cNvPr id="3" name="Τίτλος 2"/>
          <p:cNvSpPr>
            <a:spLocks noGrp="1"/>
          </p:cNvSpPr>
          <p:nvPr>
            <p:ph type="title"/>
          </p:nvPr>
        </p:nvSpPr>
        <p:spPr>
          <a:xfrm>
            <a:off x="1187624" y="260648"/>
            <a:ext cx="7543800" cy="914400"/>
          </a:xfrm>
        </p:spPr>
        <p:txBody>
          <a:bodyPr/>
          <a:lstStyle/>
          <a:p>
            <a:r>
              <a:rPr lang="el-GR" dirty="0" smtClean="0"/>
              <a:t>Πιστεύουμε ότι…… </a:t>
            </a:r>
            <a:endParaRPr lang="el-GR" dirty="0"/>
          </a:p>
        </p:txBody>
      </p:sp>
    </p:spTree>
    <p:extLst>
      <p:ext uri="{BB962C8B-B14F-4D97-AF65-F5344CB8AC3E}">
        <p14:creationId xmlns:p14="http://schemas.microsoft.com/office/powerpoint/2010/main" val="34126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3762840" cy="2497460"/>
          </a:xfrm>
          <a:prstGeom prst="rect">
            <a:avLst/>
          </a:prstGeom>
        </p:spPr>
      </p:pic>
      <p:sp>
        <p:nvSpPr>
          <p:cNvPr id="5" name="Θέση περιεχομένου 4"/>
          <p:cNvSpPr>
            <a:spLocks noGrp="1"/>
          </p:cNvSpPr>
          <p:nvPr>
            <p:ph idx="1"/>
          </p:nvPr>
        </p:nvSpPr>
        <p:spPr>
          <a:xfrm>
            <a:off x="2699792" y="620688"/>
            <a:ext cx="6254824" cy="6055567"/>
          </a:xfrm>
        </p:spPr>
        <p:txBody>
          <a:bodyPr>
            <a:normAutofit fontScale="62500" lnSpcReduction="20000"/>
          </a:bodyPr>
          <a:lstStyle/>
          <a:p>
            <a:pPr marL="18288" indent="0" algn="ctr">
              <a:buNone/>
            </a:pPr>
            <a:r>
              <a:rPr lang="el-GR" sz="2600" dirty="0" err="1" smtClean="0"/>
              <a:t>Αναλεγουέτσι</a:t>
            </a:r>
            <a:r>
              <a:rPr lang="el-GR" sz="2600" dirty="0" smtClean="0"/>
              <a:t> Βίκτωρ</a:t>
            </a:r>
          </a:p>
          <a:p>
            <a:pPr marL="18288" indent="0" algn="ctr">
              <a:buNone/>
            </a:pPr>
            <a:r>
              <a:rPr lang="el-GR" sz="2600" dirty="0" err="1" smtClean="0"/>
              <a:t>Αράφα</a:t>
            </a:r>
            <a:r>
              <a:rPr lang="el-GR" sz="2600" dirty="0" smtClean="0"/>
              <a:t> </a:t>
            </a:r>
            <a:r>
              <a:rPr lang="el-GR" sz="2600" dirty="0" err="1"/>
              <a:t>Αιάτ</a:t>
            </a:r>
            <a:r>
              <a:rPr lang="el-GR" sz="2600" dirty="0"/>
              <a:t> </a:t>
            </a:r>
            <a:endParaRPr lang="en-US" sz="2600" dirty="0" smtClean="0"/>
          </a:p>
          <a:p>
            <a:pPr marL="18288" indent="0" algn="ctr">
              <a:buNone/>
            </a:pPr>
            <a:r>
              <a:rPr lang="el-GR" sz="2600" dirty="0" err="1" smtClean="0"/>
              <a:t>Γκόγκα</a:t>
            </a:r>
            <a:r>
              <a:rPr lang="el-GR" sz="2600" dirty="0" smtClean="0"/>
              <a:t> Μαρία</a:t>
            </a:r>
          </a:p>
          <a:p>
            <a:pPr marL="18288" indent="0" algn="ctr">
              <a:buNone/>
            </a:pPr>
            <a:r>
              <a:rPr lang="el-GR" sz="2600" dirty="0" err="1" smtClean="0"/>
              <a:t>Καλαμιώτη</a:t>
            </a:r>
            <a:r>
              <a:rPr lang="el-GR" sz="2600" dirty="0" smtClean="0"/>
              <a:t> </a:t>
            </a:r>
            <a:r>
              <a:rPr lang="el-GR" sz="2600" dirty="0"/>
              <a:t>Μαρία </a:t>
            </a:r>
          </a:p>
          <a:p>
            <a:pPr marL="18288" indent="0" algn="ctr">
              <a:buNone/>
            </a:pPr>
            <a:r>
              <a:rPr lang="el-GR" sz="2600" dirty="0" err="1"/>
              <a:t>Μαυροπούλου</a:t>
            </a:r>
            <a:r>
              <a:rPr lang="el-GR" sz="2600" dirty="0"/>
              <a:t> </a:t>
            </a:r>
            <a:r>
              <a:rPr lang="el-GR" sz="2600" dirty="0" err="1"/>
              <a:t>Λέα</a:t>
            </a:r>
            <a:r>
              <a:rPr lang="el-GR" sz="2600" dirty="0"/>
              <a:t> </a:t>
            </a:r>
          </a:p>
          <a:p>
            <a:pPr marL="18288" indent="0" algn="ctr">
              <a:buNone/>
            </a:pPr>
            <a:r>
              <a:rPr lang="el-GR" sz="2600" dirty="0" err="1" smtClean="0"/>
              <a:t>Μπααζίζ</a:t>
            </a:r>
            <a:r>
              <a:rPr lang="el-GR" sz="2600" dirty="0" smtClean="0"/>
              <a:t> </a:t>
            </a:r>
            <a:r>
              <a:rPr lang="el-GR" sz="2600" dirty="0" err="1"/>
              <a:t>Σαυμά</a:t>
            </a:r>
            <a:r>
              <a:rPr lang="el-GR" sz="2600" dirty="0"/>
              <a:t> </a:t>
            </a:r>
          </a:p>
          <a:p>
            <a:pPr marL="18288" indent="0" algn="ctr">
              <a:buNone/>
            </a:pPr>
            <a:r>
              <a:rPr lang="el-GR" sz="2600" dirty="0" err="1"/>
              <a:t>Σουλοβάρη</a:t>
            </a:r>
            <a:r>
              <a:rPr lang="el-GR" sz="2600" dirty="0"/>
              <a:t> </a:t>
            </a:r>
            <a:r>
              <a:rPr lang="el-GR" sz="2600" dirty="0" err="1" smtClean="0"/>
              <a:t>Σαμάνθα</a:t>
            </a:r>
            <a:r>
              <a:rPr lang="el-GR" sz="2600" dirty="0" smtClean="0"/>
              <a:t> </a:t>
            </a:r>
            <a:endParaRPr lang="en-US" sz="2600" dirty="0" smtClean="0"/>
          </a:p>
          <a:p>
            <a:pPr marL="18288" indent="0" algn="ctr">
              <a:buNone/>
            </a:pPr>
            <a:r>
              <a:rPr lang="el-GR" sz="2600" dirty="0" err="1" smtClean="0"/>
              <a:t>Σλάισερ</a:t>
            </a:r>
            <a:r>
              <a:rPr lang="el-GR" sz="2600" dirty="0" smtClean="0"/>
              <a:t> </a:t>
            </a:r>
            <a:r>
              <a:rPr lang="el-GR" sz="2600" dirty="0" err="1" smtClean="0"/>
              <a:t>Μπενίτο</a:t>
            </a:r>
            <a:endParaRPr lang="el-GR" sz="2600" dirty="0"/>
          </a:p>
          <a:p>
            <a:pPr marL="18288" indent="0" algn="ctr">
              <a:buNone/>
            </a:pPr>
            <a:r>
              <a:rPr lang="el-GR" sz="2600" dirty="0" err="1" smtClean="0"/>
              <a:t>Ρίζκ</a:t>
            </a:r>
            <a:r>
              <a:rPr lang="el-GR" sz="2600" dirty="0" smtClean="0"/>
              <a:t> </a:t>
            </a:r>
            <a:r>
              <a:rPr lang="el-GR" sz="2600" dirty="0" err="1" smtClean="0"/>
              <a:t>Άλεξ</a:t>
            </a:r>
            <a:r>
              <a:rPr lang="el-GR" sz="2600" dirty="0" smtClean="0"/>
              <a:t> </a:t>
            </a:r>
          </a:p>
          <a:p>
            <a:pPr marL="18288" indent="0" algn="ctr">
              <a:buNone/>
            </a:pPr>
            <a:endParaRPr lang="el-GR" dirty="0"/>
          </a:p>
          <a:p>
            <a:pPr marL="18288" indent="0" algn="ctr">
              <a:buNone/>
            </a:pPr>
            <a:endParaRPr lang="el-GR" dirty="0" smtClean="0"/>
          </a:p>
          <a:p>
            <a:pPr marL="18288" indent="0" algn="ctr">
              <a:buNone/>
            </a:pPr>
            <a:r>
              <a:rPr lang="el-GR" dirty="0" smtClean="0"/>
              <a:t>Και </a:t>
            </a:r>
            <a:r>
              <a:rPr lang="el-GR" dirty="0" smtClean="0"/>
              <a:t>μερικές φορές ολόκληρο το τμήμα του Α1 στην ώρα της λογοτεχνίας.</a:t>
            </a:r>
          </a:p>
          <a:p>
            <a:pPr marL="18288" indent="0" algn="ctr">
              <a:buNone/>
            </a:pPr>
            <a:r>
              <a:rPr lang="el-GR" dirty="0" smtClean="0"/>
              <a:t>Κομμάτια του προγράμματος υλοποιήθηκαν με αφορμή  αφιερώματα  για τα δικαιώματα και </a:t>
            </a:r>
            <a:r>
              <a:rPr lang="el-GR" dirty="0" smtClean="0"/>
              <a:t> σε άλλα </a:t>
            </a:r>
            <a:r>
              <a:rPr lang="el-GR" dirty="0" smtClean="0"/>
              <a:t>τμήματα του σχολείου .</a:t>
            </a:r>
          </a:p>
          <a:p>
            <a:pPr marL="18288" indent="0" algn="ctr">
              <a:buNone/>
            </a:pPr>
            <a:endParaRPr lang="el-GR" dirty="0"/>
          </a:p>
          <a:p>
            <a:pPr marL="18288" indent="0" algn="ctr">
              <a:buNone/>
            </a:pPr>
            <a:r>
              <a:rPr lang="el-GR" sz="2900" b="1" dirty="0" smtClean="0"/>
              <a:t>Συντονίστρια </a:t>
            </a:r>
            <a:r>
              <a:rPr lang="el-GR" sz="2900" b="1" dirty="0" smtClean="0"/>
              <a:t>προγράμματος </a:t>
            </a:r>
            <a:endParaRPr lang="el-GR" sz="2900" b="1" dirty="0" smtClean="0"/>
          </a:p>
          <a:p>
            <a:pPr marL="18288" indent="0" algn="ctr">
              <a:buNone/>
            </a:pPr>
            <a:r>
              <a:rPr lang="el-GR" sz="2900" dirty="0" err="1" smtClean="0"/>
              <a:t>Μουχελή</a:t>
            </a:r>
            <a:r>
              <a:rPr lang="el-GR" sz="2900" dirty="0" smtClean="0"/>
              <a:t>  Αδαμαντία </a:t>
            </a:r>
          </a:p>
          <a:p>
            <a:pPr marL="18288" indent="0" algn="ctr">
              <a:buNone/>
            </a:pPr>
            <a:endParaRPr lang="el-GR" dirty="0" smtClean="0"/>
          </a:p>
          <a:p>
            <a:pPr marL="18288" indent="0" algn="ctr">
              <a:buNone/>
            </a:pPr>
            <a:r>
              <a:rPr lang="el-GR" dirty="0"/>
              <a:t> </a:t>
            </a:r>
            <a:r>
              <a:rPr lang="el-GR" dirty="0" smtClean="0"/>
              <a:t>Με τη βοήθεια της </a:t>
            </a:r>
          </a:p>
          <a:p>
            <a:pPr marL="18288" indent="0" algn="ctr">
              <a:buNone/>
            </a:pPr>
            <a:r>
              <a:rPr lang="el-GR" dirty="0" err="1" smtClean="0"/>
              <a:t>Σακκή</a:t>
            </a:r>
            <a:r>
              <a:rPr lang="el-GR" dirty="0" smtClean="0"/>
              <a:t> Ραχήλ </a:t>
            </a:r>
          </a:p>
          <a:p>
            <a:pPr marL="18288" indent="0" algn="ctr">
              <a:buNone/>
            </a:pPr>
            <a:endParaRPr lang="el-GR" dirty="0" smtClean="0"/>
          </a:p>
          <a:p>
            <a:pPr marL="18288" indent="0" algn="ctr">
              <a:buNone/>
            </a:pPr>
            <a:r>
              <a:rPr lang="el-GR" b="1" dirty="0" smtClean="0"/>
              <a:t>Στα πλαίσια του προγράμματος αγωγής Υγείας </a:t>
            </a:r>
          </a:p>
          <a:p>
            <a:pPr marL="18288" indent="0" algn="ctr">
              <a:buNone/>
            </a:pPr>
            <a:r>
              <a:rPr lang="el-GR" b="1" dirty="0" smtClean="0"/>
              <a:t>2016-2017</a:t>
            </a:r>
          </a:p>
          <a:p>
            <a:pPr marL="18288" indent="0" algn="ctr">
              <a:buNone/>
            </a:pPr>
            <a:r>
              <a:rPr lang="el-GR" b="1" dirty="0" smtClean="0"/>
              <a:t>2</a:t>
            </a:r>
            <a:r>
              <a:rPr lang="el-GR" b="1" baseline="30000" dirty="0" smtClean="0"/>
              <a:t>ο</a:t>
            </a:r>
            <a:r>
              <a:rPr lang="el-GR" b="1" dirty="0" smtClean="0"/>
              <a:t> Γυμνάσιο Διαπολιτισμικής Εκπαίδευσης Ελληνικού</a:t>
            </a:r>
            <a:r>
              <a:rPr lang="el-GR" b="1" dirty="0" smtClean="0">
                <a:latin typeface="Arial Narrow"/>
              </a:rPr>
              <a:t>©</a:t>
            </a:r>
            <a:endParaRPr lang="el-GR" b="1" dirty="0" smtClean="0"/>
          </a:p>
        </p:txBody>
      </p:sp>
      <p:sp>
        <p:nvSpPr>
          <p:cNvPr id="4" name="Τίτλος 3"/>
          <p:cNvSpPr>
            <a:spLocks noGrp="1"/>
          </p:cNvSpPr>
          <p:nvPr>
            <p:ph type="title"/>
          </p:nvPr>
        </p:nvSpPr>
        <p:spPr>
          <a:xfrm>
            <a:off x="1043608" y="188640"/>
            <a:ext cx="7272808" cy="626368"/>
          </a:xfrm>
        </p:spPr>
        <p:txBody>
          <a:bodyPr/>
          <a:lstStyle/>
          <a:p>
            <a:pPr algn="ctr"/>
            <a:r>
              <a:rPr lang="el-GR" dirty="0" smtClean="0"/>
              <a:t>Την ομάδα αποτέλεσαν </a:t>
            </a:r>
            <a:endParaRPr lang="el-GR" dirty="0"/>
          </a:p>
        </p:txBody>
      </p:sp>
    </p:spTree>
    <p:extLst>
      <p:ext uri="{BB962C8B-B14F-4D97-AF65-F5344CB8AC3E}">
        <p14:creationId xmlns:p14="http://schemas.microsoft.com/office/powerpoint/2010/main" val="257565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3568" y="2564904"/>
            <a:ext cx="7543800" cy="914400"/>
          </a:xfrm>
        </p:spPr>
        <p:txBody>
          <a:bodyPr/>
          <a:lstStyle/>
          <a:p>
            <a:r>
              <a:rPr lang="el-GR" dirty="0" smtClean="0"/>
              <a:t>ΤΕΛΟΣ ΠΑΡΟΥΣΙΑΣΗΣ </a:t>
            </a:r>
            <a:endParaRPr lang="el-GR" dirty="0"/>
          </a:p>
        </p:txBody>
      </p:sp>
    </p:spTree>
    <p:extLst>
      <p:ext uri="{BB962C8B-B14F-4D97-AF65-F5344CB8AC3E}">
        <p14:creationId xmlns:p14="http://schemas.microsoft.com/office/powerpoint/2010/main" val="204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116632"/>
            <a:ext cx="7488832" cy="1490464"/>
          </a:xfrm>
        </p:spPr>
        <p:txBody>
          <a:bodyPr>
            <a:normAutofit fontScale="90000"/>
          </a:bodyPr>
          <a:lstStyle/>
          <a:p>
            <a:pPr algn="ctr"/>
            <a:r>
              <a:rPr lang="el-GR" b="1" dirty="0" smtClean="0"/>
              <a:t>Τι είναι τα  ανθρώπινα δικαιώματα;</a:t>
            </a:r>
            <a:endParaRPr lang="el-GR" b="1" dirty="0"/>
          </a:p>
        </p:txBody>
      </p:sp>
      <p:sp>
        <p:nvSpPr>
          <p:cNvPr id="3" name="Θέση περιεχομένου 2"/>
          <p:cNvSpPr>
            <a:spLocks noGrp="1"/>
          </p:cNvSpPr>
          <p:nvPr>
            <p:ph idx="1"/>
          </p:nvPr>
        </p:nvSpPr>
        <p:spPr>
          <a:xfrm>
            <a:off x="3048000" y="2348880"/>
            <a:ext cx="6096000" cy="3657599"/>
          </a:xfrm>
        </p:spPr>
        <p:txBody>
          <a:bodyPr>
            <a:noAutofit/>
          </a:bodyPr>
          <a:lstStyle/>
          <a:p>
            <a:r>
              <a:rPr lang="el-GR" sz="3600" dirty="0" smtClean="0"/>
              <a:t>Δικαιώματα είναι αυτά που επιτρέπεται και δικαιούται να κάνει κάθε άνθρωπος που κατοικεί στον πλανήτη. </a:t>
            </a:r>
          </a:p>
          <a:p>
            <a:r>
              <a:rPr lang="el-GR" sz="3600" dirty="0" smtClean="0"/>
              <a:t>Είναι ίδια για όλους τους ανθρώπους.</a:t>
            </a:r>
            <a:endParaRPr lang="el-GR" sz="36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96" y="2636912"/>
            <a:ext cx="3330501" cy="3456384"/>
          </a:xfrm>
          <a:prstGeom prst="rect">
            <a:avLst/>
          </a:prstGeom>
        </p:spPr>
      </p:pic>
    </p:spTree>
    <p:extLst>
      <p:ext uri="{BB962C8B-B14F-4D97-AF65-F5344CB8AC3E}">
        <p14:creationId xmlns:p14="http://schemas.microsoft.com/office/powerpoint/2010/main" val="134220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260"/>
            <a:ext cx="7611184" cy="1642120"/>
          </a:xfrm>
        </p:spPr>
        <p:txBody>
          <a:bodyPr/>
          <a:lstStyle/>
          <a:p>
            <a:pPr algn="ctr"/>
            <a:r>
              <a:rPr lang="el-GR" b="1" dirty="0" smtClean="0"/>
              <a:t> Ποια είναι τα δικαιώματά μου;</a:t>
            </a:r>
            <a:endParaRPr lang="el-GR" b="1" dirty="0"/>
          </a:p>
        </p:txBody>
      </p:sp>
      <p:pic>
        <p:nvPicPr>
          <p:cNvPr id="1026" name="Picture 2" descr="C:\Users\Adamantia\Desktop\b2107dee3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2" y="1628800"/>
            <a:ext cx="23749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amantia\Desktop\b8b6ffb3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722" y="1546249"/>
            <a:ext cx="4527550" cy="2540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amantia\Desktop\b7b57613_o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60465"/>
            <a:ext cx="1994871" cy="35654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amantia\Desktop\b01237e1b_o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8" y="4003700"/>
            <a:ext cx="5077224" cy="2848372"/>
          </a:xfrm>
          <a:prstGeom prst="rect">
            <a:avLst/>
          </a:prstGeom>
          <a:noFill/>
          <a:extLst>
            <a:ext uri="{909E8E84-426E-40DD-AFC4-6F175D3DCCD1}">
              <a14:hiddenFill xmlns:a14="http://schemas.microsoft.com/office/drawing/2010/main">
                <a:solidFill>
                  <a:srgbClr val="FFFFFF"/>
                </a:solidFill>
              </a14:hiddenFill>
            </a:ext>
          </a:extLst>
        </p:spPr>
      </p:pic>
      <p:pic>
        <p:nvPicPr>
          <p:cNvPr id="3" name="Θέση περιεχομένου 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5580112" y="5320565"/>
            <a:ext cx="1924962" cy="1444625"/>
          </a:xfrm>
        </p:spPr>
      </p:pic>
    </p:spTree>
    <p:extLst>
      <p:ext uri="{BB962C8B-B14F-4D97-AF65-F5344CB8AC3E}">
        <p14:creationId xmlns:p14="http://schemas.microsoft.com/office/powerpoint/2010/main" val="21927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750" fill="hold"/>
                                        <p:tgtEl>
                                          <p:spTgt spid="1027"/>
                                        </p:tgtEl>
                                        <p:attrNameLst>
                                          <p:attrName>ppt_x</p:attrName>
                                        </p:attrNameLst>
                                      </p:cBhvr>
                                      <p:tavLst>
                                        <p:tav tm="0">
                                          <p:val>
                                            <p:strVal val="#ppt_x"/>
                                          </p:val>
                                        </p:tav>
                                        <p:tav tm="100000">
                                          <p:val>
                                            <p:strVal val="#ppt_x"/>
                                          </p:val>
                                        </p:tav>
                                      </p:tavLst>
                                    </p:anim>
                                    <p:anim calcmode="lin" valueType="num">
                                      <p:cBhvr additive="base">
                                        <p:cTn id="8" dur="75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style.rotation</p:attrName>
                                        </p:attrNameLst>
                                      </p:cBhvr>
                                      <p:tavLst>
                                        <p:tav tm="0">
                                          <p:val>
                                            <p:fltVal val="90"/>
                                          </p:val>
                                        </p:tav>
                                        <p:tav tm="100000">
                                          <p:val>
                                            <p:fltVal val="0"/>
                                          </p:val>
                                        </p:tav>
                                      </p:tavLst>
                                    </p:anim>
                                    <p:animEffect transition="in" filter="fade">
                                      <p:cBhvr>
                                        <p:cTn id="3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2656"/>
            <a:ext cx="7738759" cy="5807699"/>
          </a:xfrm>
          <a:prstGeom prst="rect">
            <a:avLst/>
          </a:prstGeom>
        </p:spPr>
      </p:pic>
    </p:spTree>
    <p:extLst>
      <p:ext uri="{BB962C8B-B14F-4D97-AF65-F5344CB8AC3E}">
        <p14:creationId xmlns:p14="http://schemas.microsoft.com/office/powerpoint/2010/main" val="9640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0"/>
            <a:ext cx="6825935" cy="6858000"/>
          </a:xfrm>
          <a:prstGeom prst="rect">
            <a:avLst/>
          </a:prstGeom>
        </p:spPr>
      </p:pic>
    </p:spTree>
    <p:extLst>
      <p:ext uri="{BB962C8B-B14F-4D97-AF65-F5344CB8AC3E}">
        <p14:creationId xmlns:p14="http://schemas.microsoft.com/office/powerpoint/2010/main" val="36782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4968552"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543800" cy="914400"/>
          </a:xfrm>
        </p:spPr>
        <p:txBody>
          <a:bodyPr/>
          <a:lstStyle/>
          <a:p>
            <a:pPr algn="ctr"/>
            <a:r>
              <a:rPr lang="el-GR" dirty="0" smtClean="0"/>
              <a:t>Κατάλαβα! ; ότι:</a:t>
            </a:r>
            <a:endParaRPr lang="el-GR"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55576" y="2420888"/>
            <a:ext cx="388623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932040" y="2420888"/>
            <a:ext cx="368921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κειμένου 4"/>
          <p:cNvSpPr>
            <a:spLocks noGrp="1"/>
          </p:cNvSpPr>
          <p:nvPr>
            <p:ph type="body" idx="4294967295"/>
          </p:nvPr>
        </p:nvSpPr>
        <p:spPr>
          <a:xfrm>
            <a:off x="683568" y="1124744"/>
            <a:ext cx="3671888" cy="935038"/>
          </a:xfrm>
        </p:spPr>
        <p:txBody>
          <a:bodyPr/>
          <a:lstStyle/>
          <a:p>
            <a:r>
              <a:rPr lang="el-GR" dirty="0" smtClean="0"/>
              <a:t>Δικαιώματα = Ανάγκες </a:t>
            </a:r>
            <a:endParaRPr lang="el-GR" dirty="0"/>
          </a:p>
        </p:txBody>
      </p:sp>
      <p:sp>
        <p:nvSpPr>
          <p:cNvPr id="7" name="Θέση κειμένου 6"/>
          <p:cNvSpPr>
            <a:spLocks noGrp="1"/>
          </p:cNvSpPr>
          <p:nvPr>
            <p:ph type="body" sz="quarter" idx="4294967295"/>
          </p:nvPr>
        </p:nvSpPr>
        <p:spPr>
          <a:xfrm>
            <a:off x="4932040" y="1268760"/>
            <a:ext cx="3863975" cy="609600"/>
          </a:xfrm>
        </p:spPr>
        <p:txBody>
          <a:bodyPr/>
          <a:lstStyle/>
          <a:p>
            <a:r>
              <a:rPr lang="el-GR" dirty="0" err="1" smtClean="0"/>
              <a:t>Δικαιώματα=υποχρεώσεις</a:t>
            </a:r>
            <a:r>
              <a:rPr lang="el-GR" dirty="0" smtClean="0"/>
              <a:t> </a:t>
            </a:r>
            <a:endParaRPr lang="el-GR" dirty="0"/>
          </a:p>
        </p:txBody>
      </p:sp>
    </p:spTree>
    <p:extLst>
      <p:ext uri="{BB962C8B-B14F-4D97-AF65-F5344CB8AC3E}">
        <p14:creationId xmlns:p14="http://schemas.microsoft.com/office/powerpoint/2010/main" val="39586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anim calcmode="lin" valueType="num">
                                      <p:cBhvr>
                                        <p:cTn id="36" dur="1000" fill="hold"/>
                                        <p:tgtEl>
                                          <p:spTgt spid="2051"/>
                                        </p:tgtEl>
                                        <p:attrNameLst>
                                          <p:attrName>ppt_x</p:attrName>
                                        </p:attrNameLst>
                                      </p:cBhvr>
                                      <p:tavLst>
                                        <p:tav tm="0">
                                          <p:val>
                                            <p:strVal val="#ppt_x"/>
                                          </p:val>
                                        </p:tav>
                                        <p:tav tm="100000">
                                          <p:val>
                                            <p:strVal val="#ppt_x"/>
                                          </p:val>
                                        </p:tav>
                                      </p:tavLst>
                                    </p:anim>
                                    <p:anim calcmode="lin" valueType="num">
                                      <p:cBhvr>
                                        <p:cTn id="3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570" y="4330411"/>
            <a:ext cx="3810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570" y="2996952"/>
            <a:ext cx="14287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Θέση περιεχομένου 6"/>
          <p:cNvSpPr>
            <a:spLocks noGrp="1"/>
          </p:cNvSpPr>
          <p:nvPr>
            <p:ph idx="1"/>
          </p:nvPr>
        </p:nvSpPr>
        <p:spPr>
          <a:xfrm>
            <a:off x="395536" y="764704"/>
            <a:ext cx="3672408" cy="5832648"/>
          </a:xfrm>
        </p:spPr>
        <p:txBody>
          <a:bodyPr/>
          <a:lstStyle/>
          <a:p>
            <a:r>
              <a:rPr lang="en-US" dirty="0"/>
              <a:t> </a:t>
            </a:r>
            <a:r>
              <a:rPr lang="en-US" dirty="0" smtClean="0"/>
              <a:t>Video</a:t>
            </a:r>
            <a:r>
              <a:rPr lang="el-GR" dirty="0"/>
              <a:t> </a:t>
            </a:r>
            <a:r>
              <a:rPr lang="el-GR" dirty="0" smtClean="0"/>
              <a:t>και φωτογραφίες </a:t>
            </a:r>
            <a:endParaRPr lang="en-US" dirty="0" smtClean="0"/>
          </a:p>
          <a:p>
            <a:r>
              <a:rPr lang="el-GR" dirty="0" smtClean="0"/>
              <a:t>Συζήτηση </a:t>
            </a:r>
          </a:p>
          <a:p>
            <a:r>
              <a:rPr lang="el-GR" dirty="0" smtClean="0"/>
              <a:t>Παιχνίδια ρόλων</a:t>
            </a:r>
          </a:p>
          <a:p>
            <a:r>
              <a:rPr lang="el-GR" dirty="0" smtClean="0"/>
              <a:t>Κείμενα λογοτεχνίας</a:t>
            </a:r>
          </a:p>
          <a:p>
            <a:r>
              <a:rPr lang="el-GR" dirty="0" smtClean="0"/>
              <a:t>Βιβλία </a:t>
            </a:r>
          </a:p>
          <a:p>
            <a:r>
              <a:rPr lang="el-GR" dirty="0" smtClean="0"/>
              <a:t>Παραδείγματα από την καθημερινότητά μας στο σχολείο</a:t>
            </a:r>
          </a:p>
          <a:p>
            <a:r>
              <a:rPr lang="el-GR" dirty="0" smtClean="0"/>
              <a:t>Παραδείγματα παιδιών που παλεύουν γι αυτά</a:t>
            </a:r>
            <a:endParaRPr lang="el-GR" dirty="0"/>
          </a:p>
        </p:txBody>
      </p:sp>
      <p:sp>
        <p:nvSpPr>
          <p:cNvPr id="6" name="Τίτλος 5"/>
          <p:cNvSpPr>
            <a:spLocks noGrp="1"/>
          </p:cNvSpPr>
          <p:nvPr>
            <p:ph type="title"/>
          </p:nvPr>
        </p:nvSpPr>
        <p:spPr>
          <a:xfrm>
            <a:off x="1187624" y="332656"/>
            <a:ext cx="7543800" cy="914400"/>
          </a:xfrm>
        </p:spPr>
        <p:txBody>
          <a:bodyPr/>
          <a:lstStyle/>
          <a:p>
            <a:pPr algn="ctr"/>
            <a:r>
              <a:rPr lang="el-GR" dirty="0" smtClean="0"/>
              <a:t>Πώς ;</a:t>
            </a:r>
            <a:endParaRPr lang="el-G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953" y="335672"/>
            <a:ext cx="18859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07231"/>
            <a:ext cx="1999140" cy="275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3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74"/>
                                        </p:tgtEl>
                                        <p:attrNameLst>
                                          <p:attrName>style.visibility</p:attrName>
                                        </p:attrNameLst>
                                      </p:cBhvr>
                                      <p:to>
                                        <p:strVal val="visible"/>
                                      </p:to>
                                    </p:set>
                                    <p:animEffect transition="in" filter="fade">
                                      <p:cBhvr>
                                        <p:cTn id="63" dur="1000"/>
                                        <p:tgtEl>
                                          <p:spTgt spid="3074"/>
                                        </p:tgtEl>
                                      </p:cBhvr>
                                    </p:animEffect>
                                    <p:anim calcmode="lin" valueType="num">
                                      <p:cBhvr>
                                        <p:cTn id="64" dur="1000" fill="hold"/>
                                        <p:tgtEl>
                                          <p:spTgt spid="3074"/>
                                        </p:tgtEl>
                                        <p:attrNameLst>
                                          <p:attrName>ppt_x</p:attrName>
                                        </p:attrNameLst>
                                      </p:cBhvr>
                                      <p:tavLst>
                                        <p:tav tm="0">
                                          <p:val>
                                            <p:strVal val="#ppt_x"/>
                                          </p:val>
                                        </p:tav>
                                        <p:tav tm="100000">
                                          <p:val>
                                            <p:strVal val="#ppt_x"/>
                                          </p:val>
                                        </p:tav>
                                      </p:tavLst>
                                    </p:anim>
                                    <p:anim calcmode="lin" valueType="num">
                                      <p:cBhvr>
                                        <p:cTn id="6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75"/>
                                        </p:tgtEl>
                                        <p:attrNameLst>
                                          <p:attrName>style.visibility</p:attrName>
                                        </p:attrNameLst>
                                      </p:cBhvr>
                                      <p:to>
                                        <p:strVal val="visible"/>
                                      </p:to>
                                    </p:set>
                                    <p:animEffect transition="in" filter="fade">
                                      <p:cBhvr>
                                        <p:cTn id="70" dur="1000"/>
                                        <p:tgtEl>
                                          <p:spTgt spid="3075"/>
                                        </p:tgtEl>
                                      </p:cBhvr>
                                    </p:animEffect>
                                    <p:anim calcmode="lin" valueType="num">
                                      <p:cBhvr>
                                        <p:cTn id="71" dur="1000" fill="hold"/>
                                        <p:tgtEl>
                                          <p:spTgt spid="3075"/>
                                        </p:tgtEl>
                                        <p:attrNameLst>
                                          <p:attrName>ppt_x</p:attrName>
                                        </p:attrNameLst>
                                      </p:cBhvr>
                                      <p:tavLst>
                                        <p:tav tm="0">
                                          <p:val>
                                            <p:strVal val="#ppt_x"/>
                                          </p:val>
                                        </p:tav>
                                        <p:tav tm="100000">
                                          <p:val>
                                            <p:strVal val="#ppt_x"/>
                                          </p:val>
                                        </p:tav>
                                      </p:tavLst>
                                    </p:anim>
                                    <p:anim calcmode="lin" valueType="num">
                                      <p:cBhvr>
                                        <p:cTn id="72"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1000"/>
                                        <p:tgtEl>
                                          <p:spTgt spid="3076"/>
                                        </p:tgtEl>
                                      </p:cBhvr>
                                    </p:animEffect>
                                    <p:anim calcmode="lin" valueType="num">
                                      <p:cBhvr>
                                        <p:cTn id="78" dur="1000" fill="hold"/>
                                        <p:tgtEl>
                                          <p:spTgt spid="3076"/>
                                        </p:tgtEl>
                                        <p:attrNameLst>
                                          <p:attrName>ppt_x</p:attrName>
                                        </p:attrNameLst>
                                      </p:cBhvr>
                                      <p:tavLst>
                                        <p:tav tm="0">
                                          <p:val>
                                            <p:strVal val="#ppt_x"/>
                                          </p:val>
                                        </p:tav>
                                        <p:tav tm="100000">
                                          <p:val>
                                            <p:strVal val="#ppt_x"/>
                                          </p:val>
                                        </p:tav>
                                      </p:tavLst>
                                    </p:anim>
                                    <p:anim calcmode="lin" valueType="num">
                                      <p:cBhvr>
                                        <p:cTn id="7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051"/>
                                        </p:tgtEl>
                                        <p:attrNameLst>
                                          <p:attrName>style.visibility</p:attrName>
                                        </p:attrNameLst>
                                      </p:cBhvr>
                                      <p:to>
                                        <p:strVal val="visible"/>
                                      </p:to>
                                    </p:set>
                                    <p:anim calcmode="lin" valueType="num">
                                      <p:cBhvr>
                                        <p:cTn id="84" dur="500" fill="hold"/>
                                        <p:tgtEl>
                                          <p:spTgt spid="2051"/>
                                        </p:tgtEl>
                                        <p:attrNameLst>
                                          <p:attrName>ppt_w</p:attrName>
                                        </p:attrNameLst>
                                      </p:cBhvr>
                                      <p:tavLst>
                                        <p:tav tm="0">
                                          <p:val>
                                            <p:fltVal val="0"/>
                                          </p:val>
                                        </p:tav>
                                        <p:tav tm="100000">
                                          <p:val>
                                            <p:strVal val="#ppt_w"/>
                                          </p:val>
                                        </p:tav>
                                      </p:tavLst>
                                    </p:anim>
                                    <p:anim calcmode="lin" valueType="num">
                                      <p:cBhvr>
                                        <p:cTn id="85" dur="500" fill="hold"/>
                                        <p:tgtEl>
                                          <p:spTgt spid="2051"/>
                                        </p:tgtEl>
                                        <p:attrNameLst>
                                          <p:attrName>ppt_h</p:attrName>
                                        </p:attrNameLst>
                                      </p:cBhvr>
                                      <p:tavLst>
                                        <p:tav tm="0">
                                          <p:val>
                                            <p:fltVal val="0"/>
                                          </p:val>
                                        </p:tav>
                                        <p:tav tm="100000">
                                          <p:val>
                                            <p:strVal val="#ppt_h"/>
                                          </p:val>
                                        </p:tav>
                                      </p:tavLst>
                                    </p:anim>
                                    <p:animEffect transition="in" filter="fade">
                                      <p:cBhvr>
                                        <p:cTn id="8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τοιχειώδες">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Στοιχειώδες">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Στοιχειώδες">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538</TotalTime>
  <Words>539</Words>
  <Application>Microsoft Office PowerPoint</Application>
  <PresentationFormat>Προβολή στην οθόνη (4:3)</PresentationFormat>
  <Paragraphs>78</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Στοιχειώδες</vt:lpstr>
      <vt:lpstr>«Μαθαίνω  τα δικαιώματα μου  Εκπαιδεύομαι στη Δημοκρατία» 2ο Γυμ/σιο Διαπολιτισμικής Εκπαίδευσης Ελληνικού Τμήμα Α1 2016-2017 </vt:lpstr>
      <vt:lpstr>Γιατί ένα πρόγραμμα για δικαιώματα;</vt:lpstr>
      <vt:lpstr>Τι είναι τα  ανθρώπινα δικαιώματα;</vt:lpstr>
      <vt:lpstr> Ποια είναι τα δικαιώματά μου;</vt:lpstr>
      <vt:lpstr>Παρουσίαση του PowerPoint</vt:lpstr>
      <vt:lpstr>Παρουσίαση του PowerPoint</vt:lpstr>
      <vt:lpstr>Παρουσίαση του PowerPoint</vt:lpstr>
      <vt:lpstr>Κατάλαβα! ; ότι:</vt:lpstr>
      <vt:lpstr>Πώς ;</vt:lpstr>
      <vt:lpstr>Παιχνίδια  ρόλων </vt:lpstr>
      <vt:lpstr>Μέσα από τα παιχνίδια ρόλων έγινε φανερό ότι κάποιες ομάδες, όπως οι Ρομά, αντιμετωπίζονται με περισσότερη προκατάληψη από άλλες και πολλές φορές αποτελούν τους αποδιοπομπαίους τράγους της κοινωνίας.  Χρειάστηκε να μιλήσουμε γι΄αυτή την ομάδα και να συζητήσουμε για το πόσες λανθασμένες εικόνες υπάρχουν γύρω από τους Ρομά.</vt:lpstr>
      <vt:lpstr>Μιλήσαμε για τα δικαιώματα των παιδιών που συνήθως παραβιάζονται</vt:lpstr>
      <vt:lpstr>Και γι΄αυτά….. </vt:lpstr>
      <vt:lpstr>Μιλήσαμε ακόμα για τα δικαιώματα των γυναικών.</vt:lpstr>
      <vt:lpstr>Παρουσίαση του PowerPoint</vt:lpstr>
      <vt:lpstr>Αλλά και για τα δικαιώματα των ζώων </vt:lpstr>
      <vt:lpstr>Κάναμε αφιέρωμα στην ημέρα μνήμης Ολοκαυτώματος </vt:lpstr>
      <vt:lpstr> Χρειαστήκαμε  επίσης τη βοήθεια και τη γνώση </vt:lpstr>
      <vt:lpstr>Καταφέραμε </vt:lpstr>
      <vt:lpstr>Όμως δεν …..</vt:lpstr>
      <vt:lpstr>Πιστεύουμε ότι…… </vt:lpstr>
      <vt:lpstr>Την ομάδα αποτέλεσαν </vt:lpstr>
      <vt:lpstr>ΤΕΛΟΣ ΠΑΡΟΥΣΙΑΣΗΣ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«Μαθαινω τα δικαιωματα μου  Εκπαιδευομαι στη Δημοκρατια»</dc:title>
  <dc:creator>Adamantia</dc:creator>
  <cp:lastModifiedBy>Adamantia</cp:lastModifiedBy>
  <cp:revision>57</cp:revision>
  <dcterms:created xsi:type="dcterms:W3CDTF">2017-05-28T13:49:49Z</dcterms:created>
  <dcterms:modified xsi:type="dcterms:W3CDTF">2017-06-26T13:11:31Z</dcterms:modified>
  <cp:contentStatus>Τελική έκδοση</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