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1" r:id="rId2"/>
    <p:sldId id="287" r:id="rId3"/>
    <p:sldId id="264" r:id="rId4"/>
    <p:sldId id="272" r:id="rId5"/>
    <p:sldId id="282" r:id="rId6"/>
    <p:sldId id="283" r:id="rId7"/>
    <p:sldId id="268" r:id="rId8"/>
    <p:sldId id="284" r:id="rId9"/>
    <p:sldId id="288" r:id="rId10"/>
    <p:sldId id="269" r:id="rId11"/>
    <p:sldId id="285" r:id="rId12"/>
    <p:sldId id="270" r:id="rId13"/>
    <p:sldId id="286" r:id="rId14"/>
    <p:sldId id="273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1" autoAdjust="0"/>
  </p:normalViewPr>
  <p:slideViewPr>
    <p:cSldViewPr>
      <p:cViewPr>
        <p:scale>
          <a:sx n="66" d="100"/>
          <a:sy n="66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02BD-1F93-4699-A747-12F333D86A18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42A8-81E0-4810-B3E3-93D965019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C142C-5454-41A7-BBB6-61528D94C83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7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6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28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61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11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1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4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6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3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9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95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38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4842-46C2-47F6-A099-2DB902176CA3}" type="datetimeFigureOut">
              <a:rPr lang="cs-CZ" smtClean="0"/>
              <a:t>12. 11. 2016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2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/>
              <a:t>Líčení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6" y="1772816"/>
            <a:ext cx="7484368" cy="49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452438">
              <a:defRPr/>
            </a:pPr>
            <a:r>
              <a:rPr lang="cs-CZ" u="sng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03288" indent="0" eaLnBrk="1" hangingPunct="1">
              <a:buNone/>
              <a:defRPr/>
            </a:pPr>
            <a:r>
              <a:rPr lang="cs-CZ" dirty="0" smtClean="0"/>
              <a:t>přenášení </a:t>
            </a:r>
            <a:r>
              <a:rPr lang="cs-CZ" dirty="0" smtClean="0"/>
              <a:t>významu na základě vnější podobnosti</a:t>
            </a:r>
          </a:p>
          <a:p>
            <a:pPr marL="1258888" indent="-355600" eaLnBrk="1" hangingPunct="1">
              <a:buFont typeface="Arial" charset="0"/>
              <a:buNone/>
              <a:defRPr/>
            </a:pPr>
            <a:endParaRPr lang="cs-CZ" dirty="0" smtClean="0"/>
          </a:p>
          <a:p>
            <a:pPr marL="3313113" indent="630238" eaLnBrk="1" hangingPunct="1">
              <a:buFont typeface="Arial" charset="0"/>
              <a:buNone/>
              <a:defRPr/>
            </a:pPr>
            <a:r>
              <a:rPr lang="cs-CZ" dirty="0" smtClean="0"/>
              <a:t>př.: </a:t>
            </a:r>
            <a:r>
              <a:rPr lang="cs-C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slunce</a:t>
            </a:r>
          </a:p>
          <a:p>
            <a:pPr marL="3943350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žlutý míč</a:t>
            </a:r>
          </a:p>
          <a:p>
            <a:pPr marL="3943350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pomeranč</a:t>
            </a:r>
          </a:p>
          <a:p>
            <a:pPr marL="3943350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penízek na obloze</a:t>
            </a:r>
          </a:p>
          <a:p>
            <a:pPr marL="3943350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zlatý kočár</a:t>
            </a:r>
          </a:p>
        </p:txBody>
      </p:sp>
      <p:pic>
        <p:nvPicPr>
          <p:cNvPr id="38914" name="Picture 2" descr="http://www.vesmir.info/images/clanky/slu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9556"/>
            <a:ext cx="3527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metafora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4134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452438">
              <a:defRPr/>
            </a:pPr>
            <a:r>
              <a:rPr lang="cs-CZ" u="sng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synonyma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03288" indent="0" eaLnBrk="1" hangingPunct="1">
              <a:buNone/>
              <a:defRPr/>
            </a:pPr>
            <a:r>
              <a:rPr lang="cs-CZ" dirty="0" smtClean="0"/>
              <a:t>slova </a:t>
            </a:r>
            <a:r>
              <a:rPr lang="cs-CZ" dirty="0" smtClean="0"/>
              <a:t>se stejným nebo podobným významem</a:t>
            </a:r>
          </a:p>
          <a:p>
            <a:pPr marL="3313113" indent="1081088" eaLnBrk="1" hangingPunct="1">
              <a:buFont typeface="Arial" charset="0"/>
              <a:buNone/>
              <a:defRPr/>
            </a:pPr>
            <a:r>
              <a:rPr lang="cs-CZ" dirty="0" smtClean="0"/>
              <a:t>př.: </a:t>
            </a:r>
            <a:r>
              <a:rPr lang="cs-C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teče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bublá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skáče po kamenech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plyne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utíká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padá</a:t>
            </a:r>
          </a:p>
          <a:p>
            <a:pPr marL="4394200" indent="3556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valí se, převaluje se</a:t>
            </a:r>
          </a:p>
        </p:txBody>
      </p:sp>
      <p:pic>
        <p:nvPicPr>
          <p:cNvPr id="41986" name="Picture 2" descr="Únětický potok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synonyma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 smtClean="0"/>
              <a:t>VÍTR</a:t>
            </a:r>
            <a:endParaRPr lang="cs-CZ" sz="6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01575"/>
            <a:ext cx="4581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00025"/>
            <a:ext cx="8229600" cy="6684963"/>
          </a:xfrm>
        </p:spPr>
        <p:txBody>
          <a:bodyPr>
            <a:normAutofit fontScale="92500" lnSpcReduction="10000"/>
          </a:bodyPr>
          <a:lstStyle/>
          <a:p>
            <a:pPr marL="808038" indent="-808038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cs-CZ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Jazykové prostředky:</a:t>
            </a:r>
          </a:p>
          <a:p>
            <a:pPr marL="808038" indent="-357188" eaLnBrk="1" hangingPunct="1">
              <a:defRPr/>
            </a:pPr>
            <a:r>
              <a:rPr lang="cs-CZ" dirty="0" smtClean="0"/>
              <a:t>zdrobněliny</a:t>
            </a:r>
            <a:endParaRPr lang="cs-CZ" dirty="0" smtClean="0"/>
          </a:p>
          <a:p>
            <a:pPr marL="1436688" indent="-273050" eaLnBrk="1" hangingPunct="1">
              <a:tabLst>
                <a:tab pos="808038" algn="l"/>
                <a:tab pos="903288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sluníčko</a:t>
            </a:r>
          </a:p>
          <a:p>
            <a:pPr marL="808038" indent="-357188" eaLnBrk="1" hangingPunct="1">
              <a:defRPr/>
            </a:pPr>
            <a:r>
              <a:rPr lang="cs-CZ" dirty="0" smtClean="0"/>
              <a:t>přirovnání</a:t>
            </a:r>
          </a:p>
          <a:p>
            <a:pPr marL="1436688" indent="-273050" eaLnBrk="1" hangingPunct="1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ohnivá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koule</a:t>
            </a:r>
            <a:endParaRPr lang="cs-CZ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8038" indent="-357188">
              <a:defRPr/>
            </a:pPr>
            <a:r>
              <a:rPr lang="cs-CZ" dirty="0"/>
              <a:t>dějová slovesa</a:t>
            </a:r>
          </a:p>
          <a:p>
            <a:pPr marL="1163638" indent="27305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 utíká, letí, táhne se</a:t>
            </a:r>
          </a:p>
          <a:p>
            <a:pPr marL="808038" indent="-357188">
              <a:defRPr/>
            </a:pPr>
            <a:r>
              <a:rPr lang="cs-CZ" dirty="0"/>
              <a:t>nadsázka</a:t>
            </a:r>
          </a:p>
          <a:p>
            <a:pPr marL="1436688" indent="-273050">
              <a:tabLst>
                <a:tab pos="808038" algn="l"/>
                <a:tab pos="903288" algn="l"/>
              </a:tabLs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100x se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vracím</a:t>
            </a:r>
          </a:p>
          <a:p>
            <a:pPr marL="808038" indent="-357188">
              <a:defRPr/>
            </a:pPr>
            <a:r>
              <a:rPr lang="cs-CZ" dirty="0"/>
              <a:t>jednočlenné věty</a:t>
            </a:r>
          </a:p>
          <a:p>
            <a:pPr marL="1163638" indent="273050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Hřmí!</a:t>
            </a:r>
          </a:p>
          <a:p>
            <a:pPr marL="808038" indent="-357188">
              <a:defRPr/>
            </a:pPr>
            <a:r>
              <a:rPr lang="cs-CZ" dirty="0"/>
              <a:t>větné ekvivalenty</a:t>
            </a:r>
          </a:p>
          <a:p>
            <a:pPr marL="1436688" indent="-273050">
              <a:tabLst>
                <a:tab pos="808038" algn="l"/>
                <a:tab pos="903288" algn="l"/>
              </a:tabLs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nádhera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2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684963"/>
          </a:xfrm>
        </p:spPr>
        <p:txBody>
          <a:bodyPr/>
          <a:lstStyle/>
          <a:p>
            <a:pPr marL="355600" indent="-355600" eaLnBrk="1" hangingPunct="1">
              <a:buClr>
                <a:schemeClr val="tx1"/>
              </a:buClr>
              <a:buFont typeface="Arial" charset="0"/>
              <a:buNone/>
              <a:defRPr/>
            </a:pPr>
            <a:endParaRPr lang="cs-CZ" sz="1500" dirty="0" smtClean="0"/>
          </a:p>
          <a:p>
            <a:pPr marL="808038" indent="-808038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OSNOVA:</a:t>
            </a:r>
          </a:p>
          <a:p>
            <a:pPr marL="808038" indent="-357188" eaLnBrk="1" hangingPunct="1">
              <a:buFont typeface="Arial" charset="0"/>
              <a:buNone/>
              <a:defRPr/>
            </a:pPr>
            <a:r>
              <a:rPr lang="cs-CZ" dirty="0" smtClean="0"/>
              <a:t>1) </a:t>
            </a:r>
            <a:r>
              <a:rPr lang="cs-C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úvod: 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seznámení s objektem našeho líčení</a:t>
            </a:r>
          </a:p>
          <a:p>
            <a:pPr marL="808038" indent="-357188" eaLnBrk="1" hangingPunct="1">
              <a:buFont typeface="Arial" charset="0"/>
              <a:buNone/>
              <a:defRPr/>
            </a:pPr>
            <a:r>
              <a:rPr lang="cs-CZ" dirty="0" smtClean="0"/>
              <a:t>2) </a:t>
            </a:r>
            <a:r>
              <a:rPr lang="cs-C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stať: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vlastní líčení objektu</a:t>
            </a:r>
          </a:p>
          <a:p>
            <a:pPr marL="808038" indent="-357188" eaLnBrk="1" hangingPunct="1">
              <a:buFont typeface="Arial" charset="0"/>
              <a:buNone/>
              <a:defRPr/>
            </a:pPr>
            <a:r>
              <a:rPr lang="cs-CZ" dirty="0" smtClean="0"/>
              <a:t>3) </a:t>
            </a:r>
            <a:r>
              <a:rPr lang="cs-C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zhodnocení, vyjádření vztahu k objektu</a:t>
            </a:r>
          </a:p>
          <a:p>
            <a:pPr marL="808038" indent="-357188" eaLnBrk="1" hangingPunct="1">
              <a:buFont typeface="Arial" charset="0"/>
              <a:buNone/>
              <a:defRPr/>
            </a:pPr>
            <a:r>
              <a:rPr lang="cs-CZ" dirty="0" smtClean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0351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404664"/>
            <a:ext cx="7408863" cy="56467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b="1" dirty="0" smtClean="0"/>
              <a:t>Vyber si měsíc v roce.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6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b="1" dirty="0" smtClean="0"/>
              <a:t>Napiš k němu: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6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dirty="0" smtClean="0"/>
              <a:t>5 </a:t>
            </a:r>
            <a:r>
              <a:rPr lang="cs-CZ" altLang="cs-CZ" sz="3600" dirty="0" err="1" smtClean="0"/>
              <a:t>podst</a:t>
            </a:r>
            <a:r>
              <a:rPr lang="cs-CZ" altLang="cs-CZ" sz="3600" dirty="0" smtClean="0"/>
              <a:t>. jmen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dirty="0" smtClean="0"/>
              <a:t>5 přídavných jmen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dirty="0" smtClean="0">
                <a:effectLst/>
              </a:rPr>
              <a:t>5 sloves</a:t>
            </a: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dirty="0" smtClean="0">
                <a:effectLst/>
              </a:rPr>
              <a:t>1 citoslovce</a:t>
            </a:r>
            <a:endParaRPr lang="cs-CZ" altLang="cs-CZ" sz="3600" dirty="0" smtClean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34" y="1635340"/>
            <a:ext cx="4822366" cy="52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2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Subjektivně zabarvený popis (líčení)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Cíl: </a:t>
            </a:r>
          </a:p>
          <a:p>
            <a:r>
              <a:rPr lang="cs-CZ" b="1" dirty="0" smtClean="0"/>
              <a:t>popsat </a:t>
            </a:r>
            <a:r>
              <a:rPr lang="cs-CZ" dirty="0" smtClean="0"/>
              <a:t>určitou skutečnost</a:t>
            </a:r>
            <a:endParaRPr lang="cs-CZ" dirty="0"/>
          </a:p>
          <a:p>
            <a:r>
              <a:rPr lang="cs-CZ" b="1" dirty="0" smtClean="0"/>
              <a:t>zapůsobit</a:t>
            </a:r>
            <a:r>
              <a:rPr lang="cs-CZ" dirty="0" smtClean="0"/>
              <a:t> na pocity, nálady a představy čtenáře</a:t>
            </a:r>
          </a:p>
          <a:p>
            <a:r>
              <a:rPr lang="cs-CZ" dirty="0" smtClean="0"/>
              <a:t> vyjádřit </a:t>
            </a:r>
            <a:r>
              <a:rPr lang="cs-CZ" b="1" dirty="0" smtClean="0"/>
              <a:t>vztah</a:t>
            </a:r>
            <a:r>
              <a:rPr lang="cs-CZ" dirty="0" smtClean="0"/>
              <a:t> autora k líčené skutečnosti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344488"/>
            <a:ext cx="8229600" cy="6684962"/>
          </a:xfrm>
        </p:spPr>
        <p:txBody>
          <a:bodyPr/>
          <a:lstStyle/>
          <a:p>
            <a:pPr marL="808038" indent="-808038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cs-CZ" b="1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Nejčastěji popisujeme:</a:t>
            </a:r>
          </a:p>
          <a:p>
            <a:pPr marL="1163638" indent="-260350" eaLnBrk="1" hangingPunct="1">
              <a:defRPr/>
            </a:pPr>
            <a:endParaRPr lang="cs-CZ" sz="1500" dirty="0" smtClean="0"/>
          </a:p>
          <a:p>
            <a:pPr marL="1163638" indent="-260350" eaLnBrk="1" hangingPunct="1">
              <a:defRPr/>
            </a:pPr>
            <a:r>
              <a:rPr lang="cs-CZ" dirty="0" smtClean="0"/>
              <a:t>krajinu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přírodu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věc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událost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vzpomínku</a:t>
            </a:r>
          </a:p>
          <a:p>
            <a:pPr marL="1163638" indent="-260350" eaLnBrk="1" hangingPunct="1">
              <a:defRPr/>
            </a:pPr>
            <a:r>
              <a:rPr lang="cs-CZ" dirty="0" smtClean="0"/>
              <a:t>nálady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3563938" y="1341438"/>
            <a:ext cx="1008062" cy="33829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43438" y="2205038"/>
            <a:ext cx="394335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+mn-lt"/>
                <a:cs typeface="Arial" charset="0"/>
              </a:rPr>
              <a:t>cokoliv, k čemu máme </a:t>
            </a:r>
          </a:p>
          <a:p>
            <a:pPr algn="ctr" eaLnBrk="1" hangingPunct="1">
              <a:defRPr/>
            </a:pPr>
            <a:r>
              <a:rPr lang="cs-CZ" sz="3200" dirty="0">
                <a:latin typeface="+mn-lt"/>
                <a:cs typeface="Arial" charset="0"/>
              </a:rPr>
              <a:t>pěkný vztah</a:t>
            </a:r>
          </a:p>
        </p:txBody>
      </p:sp>
      <p:pic>
        <p:nvPicPr>
          <p:cNvPr id="25604" name="Picture 4" descr="http://www.trail-busters.cz/webfoto/121117_vizovicke/vizovske_trailbusters_slavikpetrcom_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6085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452438">
              <a:defRPr/>
            </a:pPr>
            <a:r>
              <a:rPr lang="cs-CZ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Personifikace</a:t>
            </a:r>
            <a:endParaRPr lang="cs-CZ" u="sng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oživení neživé skutečnosti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http://files.osserik.webnode.cz/200000041-434a744447/slu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1" y="2881108"/>
            <a:ext cx="31083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72000" y="2881108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/>
              <a:t>p</a:t>
            </a:r>
            <a:r>
              <a:rPr lang="cs-CZ" sz="3200" u="sng" dirty="0" smtClean="0"/>
              <a:t>ř.: </a:t>
            </a:r>
            <a:r>
              <a:rPr lang="cs-CZ" sz="3200" i="1" u="sng" dirty="0" smtClean="0"/>
              <a:t>sluníčko</a:t>
            </a:r>
          </a:p>
          <a:p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s</a:t>
            </a:r>
            <a:r>
              <a:rPr lang="cs-CZ" sz="3200" dirty="0" smtClean="0"/>
              <a:t>e usmívalo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</a:t>
            </a:r>
            <a:r>
              <a:rPr lang="cs-CZ" sz="3200" dirty="0" smtClean="0"/>
              <a:t>ykukovalo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pomrkávalo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971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personifikace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8" y="1556792"/>
            <a:ext cx="6832263" cy="4997152"/>
          </a:xfrm>
        </p:spPr>
      </p:pic>
    </p:spTree>
    <p:extLst>
      <p:ext uri="{BB962C8B-B14F-4D97-AF65-F5344CB8AC3E}">
        <p14:creationId xmlns:p14="http://schemas.microsoft.com/office/powerpoint/2010/main" val="19212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452438">
              <a:defRPr/>
            </a:pPr>
            <a:r>
              <a:rPr lang="cs-CZ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Básnické PŘÍVLASTKY</a:t>
            </a:r>
            <a:endParaRPr lang="cs-CZ" u="sng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03288" indent="0" eaLnBrk="1" hangingPunct="1">
              <a:buNone/>
              <a:defRPr/>
            </a:pPr>
            <a:r>
              <a:rPr lang="cs-CZ" dirty="0" smtClean="0"/>
              <a:t>rozvíjejí </a:t>
            </a:r>
            <a:r>
              <a:rPr lang="cs-CZ" dirty="0" smtClean="0"/>
              <a:t>podstatná </a:t>
            </a:r>
            <a:r>
              <a:rPr lang="cs-CZ" dirty="0" smtClean="0"/>
              <a:t>jména</a:t>
            </a:r>
          </a:p>
          <a:p>
            <a:pPr marL="903288" indent="0" eaLnBrk="1" hangingPunct="1">
              <a:buNone/>
              <a:defRPr/>
            </a:pPr>
            <a:r>
              <a:rPr lang="cs-CZ" dirty="0"/>
              <a:t>n</a:t>
            </a:r>
            <a:r>
              <a:rPr lang="cs-CZ" dirty="0" smtClean="0"/>
              <a:t>ezvyklé, obrazné</a:t>
            </a:r>
            <a:endParaRPr lang="cs-CZ" dirty="0" smtClean="0"/>
          </a:p>
          <a:p>
            <a:pPr marL="3313113" indent="368300" eaLnBrk="1" hangingPunct="1">
              <a:buFont typeface="Arial" charset="0"/>
              <a:buNone/>
              <a:defRPr/>
            </a:pPr>
            <a:endParaRPr lang="cs-CZ" dirty="0" smtClean="0"/>
          </a:p>
          <a:p>
            <a:pPr marL="3313113" indent="0" eaLnBrk="1" hangingPunct="1">
              <a:buFont typeface="Arial" charset="0"/>
              <a:buNone/>
              <a:defRPr/>
            </a:pPr>
            <a:r>
              <a:rPr lang="cs-CZ" dirty="0" smtClean="0"/>
              <a:t>př.: </a:t>
            </a:r>
            <a:r>
              <a:rPr lang="cs-C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paprsky</a:t>
            </a:r>
          </a:p>
          <a:p>
            <a:pPr marL="3313113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rozcuchané</a:t>
            </a:r>
          </a:p>
          <a:p>
            <a:pPr marL="3313113" indent="368300" eaLnBrk="1" hangingPunct="1">
              <a:buFont typeface="Wingdings" pitchFamily="2" charset="2"/>
              <a:buChar char="§"/>
              <a:defRPr/>
            </a:pPr>
            <a:r>
              <a:rPr lang="cs-CZ" dirty="0"/>
              <a:t>s</a:t>
            </a:r>
            <a:r>
              <a:rPr lang="cs-CZ" dirty="0" smtClean="0"/>
              <a:t>ladké</a:t>
            </a:r>
          </a:p>
          <a:p>
            <a:pPr marL="3313113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usměvavé</a:t>
            </a:r>
            <a:endParaRPr lang="cs-CZ" dirty="0" smtClean="0"/>
          </a:p>
          <a:p>
            <a:pPr marL="3313113" indent="368300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dovádivé</a:t>
            </a:r>
            <a:endParaRPr lang="cs-CZ" dirty="0" smtClean="0"/>
          </a:p>
        </p:txBody>
      </p:sp>
      <p:pic>
        <p:nvPicPr>
          <p:cNvPr id="39940" name="Picture 4" descr="http://files.osserik.webnode.cz/200000041-434a744447/slu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1" y="2881108"/>
            <a:ext cx="31083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ásnické přívlastky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7638"/>
            <a:ext cx="5033017" cy="5539054"/>
          </a:xfrm>
        </p:spPr>
      </p:pic>
    </p:spTree>
    <p:extLst>
      <p:ext uri="{BB962C8B-B14F-4D97-AF65-F5344CB8AC3E}">
        <p14:creationId xmlns:p14="http://schemas.microsoft.com/office/powerpoint/2010/main" val="2317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775"/>
            <a:ext cx="8280920" cy="4495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effectLst/>
              </a:rPr>
              <a:t>Napiš slova, která se ti vybaví ve spojení</a:t>
            </a:r>
            <a:br>
              <a:rPr lang="cs-CZ" altLang="cs-CZ" b="1" dirty="0" smtClean="0">
                <a:effectLst/>
              </a:rPr>
            </a:br>
            <a:r>
              <a:rPr lang="cs-CZ" altLang="cs-CZ" b="1" dirty="0" smtClean="0">
                <a:effectLst/>
              </a:rPr>
              <a:t>s barvami: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  <a:effectLst/>
              </a:rPr>
              <a:t>červená</a:t>
            </a:r>
            <a:r>
              <a:rPr lang="cs-CZ" altLang="cs-CZ" dirty="0" smtClean="0">
                <a:solidFill>
                  <a:srgbClr val="FF0000"/>
                </a:solidFill>
                <a:effectLst/>
              </a:rPr>
              <a:t> – horko, jahody, krev, hněv… </a:t>
            </a:r>
            <a:endParaRPr lang="cs-CZ" altLang="cs-CZ" dirty="0" smtClean="0">
              <a:solidFill>
                <a:srgbClr val="FF00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͢		červené jahody </a:t>
            </a:r>
            <a:r>
              <a:rPr lang="cs-CZ" altLang="cs-CZ" dirty="0" smtClean="0"/>
              <a:t>= běžný přívlastek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FF00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		červený hněv </a:t>
            </a:r>
            <a:r>
              <a:rPr lang="cs-CZ" altLang="cs-CZ" dirty="0" smtClean="0"/>
              <a:t>= básnický přívlastek</a:t>
            </a:r>
            <a:endParaRPr lang="cs-CZ" altLang="cs-CZ" dirty="0" smtClean="0">
              <a:effectLst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ásnické přívlastky</a:t>
            </a:r>
            <a:endParaRPr 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1187624" y="321297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187624" y="4204002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291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TC010219416[[fn=Motiv přivítání]]</Template>
  <TotalTime>592</TotalTime>
  <Words>208</Words>
  <Application>Microsoft Office PowerPoint</Application>
  <PresentationFormat>Předvádění na obrazovce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systému Office</vt:lpstr>
      <vt:lpstr>Líčení</vt:lpstr>
      <vt:lpstr>Prezentace aplikace PowerPoint</vt:lpstr>
      <vt:lpstr>Subjektivně zabarvený popis (líčení)</vt:lpstr>
      <vt:lpstr>Prezentace aplikace PowerPoint</vt:lpstr>
      <vt:lpstr>Personifikace</vt:lpstr>
      <vt:lpstr>personifikace</vt:lpstr>
      <vt:lpstr>Básnické PŘÍVLASTKY</vt:lpstr>
      <vt:lpstr>básnické přívlastky</vt:lpstr>
      <vt:lpstr>básnické přívlastky</vt:lpstr>
      <vt:lpstr>metafora</vt:lpstr>
      <vt:lpstr>metafora</vt:lpstr>
      <vt:lpstr>synonyma</vt:lpstr>
      <vt:lpstr>synonyma</vt:lpstr>
      <vt:lpstr>Prezentace aplikace PowerPoint</vt:lpstr>
      <vt:lpstr>Prezentace aplikace PowerPoint</vt:lpstr>
    </vt:vector>
  </TitlesOfParts>
  <Company>ZŠ Studená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Zájmena</dc:title>
  <dc:creator>Kotounová Eva</dc:creator>
  <cp:lastModifiedBy>Uživatel</cp:lastModifiedBy>
  <cp:revision>53</cp:revision>
  <dcterms:created xsi:type="dcterms:W3CDTF">2012-02-22T11:30:46Z</dcterms:created>
  <dcterms:modified xsi:type="dcterms:W3CDTF">2016-11-12T12:39:30Z</dcterms:modified>
</cp:coreProperties>
</file>