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71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/>
  </p:normalViewPr>
  <p:slideViewPr>
    <p:cSldViewPr snapToGrid="0">
      <p:cViewPr>
        <p:scale>
          <a:sx n="66" d="100"/>
          <a:sy n="66" d="100"/>
        </p:scale>
        <p:origin x="52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Referát - oprava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27. 3. 2017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2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br>
              <a:rPr lang="cs-CZ" dirty="0" smtClean="0"/>
            </a:br>
            <a:r>
              <a:rPr lang="cs-CZ" dirty="0" smtClean="0">
                <a:solidFill>
                  <a:schemeClr val="accent6"/>
                </a:solidFill>
              </a:rPr>
              <a:t>max. 25% textu!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zdroj  v závorce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>
                <a:solidFill>
                  <a:schemeClr val="accent6"/>
                </a:solidFill>
              </a:rPr>
              <a:t>„</a:t>
            </a:r>
            <a:r>
              <a:rPr lang="cs-CZ" sz="4000" dirty="0" smtClean="0"/>
              <a:t>Bílý </a:t>
            </a:r>
            <a:r>
              <a:rPr lang="cs-CZ" sz="4000" dirty="0"/>
              <a:t>žralok je považován za </a:t>
            </a:r>
            <a:r>
              <a:rPr lang="cs-CZ" sz="4000" dirty="0" err="1"/>
              <a:t>epipelagickou</a:t>
            </a:r>
            <a:r>
              <a:rPr lang="cs-CZ" sz="4000" dirty="0"/>
              <a:t> parybu, což znamená, že většinu svého života se pohybuje v hloubkách do 200 </a:t>
            </a:r>
            <a:r>
              <a:rPr lang="cs-CZ" sz="4000" dirty="0" smtClean="0"/>
              <a:t>m</a:t>
            </a:r>
            <a:r>
              <a:rPr lang="cs-CZ" sz="4000" dirty="0" smtClean="0">
                <a:solidFill>
                  <a:schemeClr val="accent6"/>
                </a:solidFill>
              </a:rPr>
              <a:t>“ (Žralok bílý).</a:t>
            </a:r>
          </a:p>
          <a:p>
            <a:endParaRPr lang="cs-CZ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 přímo ve větě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smtClean="0">
                <a:solidFill>
                  <a:schemeClr val="accent6"/>
                </a:solidFill>
              </a:rPr>
              <a:t>Podle článku Žralok bílý je tento druh „</a:t>
            </a:r>
            <a:r>
              <a:rPr lang="cs-CZ" sz="4000" dirty="0" smtClean="0"/>
              <a:t>považován </a:t>
            </a:r>
            <a:r>
              <a:rPr lang="cs-CZ" sz="4000" dirty="0"/>
              <a:t>za </a:t>
            </a:r>
            <a:r>
              <a:rPr lang="cs-CZ" sz="4000" dirty="0" err="1"/>
              <a:t>epipelagickou</a:t>
            </a:r>
            <a:r>
              <a:rPr lang="cs-CZ" sz="4000" dirty="0"/>
              <a:t> parybu, což znamená, že většinu svého života se pohybuje v hloubkách do 200 m</a:t>
            </a:r>
            <a:r>
              <a:rPr lang="cs-CZ" sz="4000" dirty="0" smtClean="0">
                <a:solidFill>
                  <a:schemeClr val="accent6"/>
                </a:solidFill>
              </a:rPr>
              <a:t>“.</a:t>
            </a:r>
            <a:endParaRPr lang="cs-CZ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Řekněme, že</a:t>
            </a:r>
            <a:br>
              <a:rPr lang="cs-CZ" dirty="0" smtClean="0"/>
            </a:br>
            <a:r>
              <a:rPr lang="cs-CZ" dirty="0" smtClean="0"/>
              <a:t>čerpám z knihy ABC přírody od J. Vaňka, ze strany 52.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Žraloci bílí patří k nejohroženějším druhům živočichů </a:t>
            </a:r>
            <a:r>
              <a:rPr lang="cs-CZ" sz="3600" dirty="0" smtClean="0">
                <a:solidFill>
                  <a:schemeClr val="accent6"/>
                </a:solidFill>
              </a:rPr>
              <a:t>(Vaněk, 52).</a:t>
            </a:r>
          </a:p>
          <a:p>
            <a:r>
              <a:rPr lang="cs-CZ" sz="3600" dirty="0" smtClean="0">
                <a:solidFill>
                  <a:schemeClr val="accent6"/>
                </a:solidFill>
              </a:rPr>
              <a:t>Podle J. Vaňka </a:t>
            </a:r>
            <a:r>
              <a:rPr lang="cs-CZ" sz="3600" dirty="0" smtClean="0"/>
              <a:t>žraloci patří k nejohroženějším druhům živočichů </a:t>
            </a:r>
            <a:r>
              <a:rPr lang="cs-CZ" sz="3600" dirty="0" smtClean="0">
                <a:solidFill>
                  <a:schemeClr val="accent6"/>
                </a:solidFill>
              </a:rPr>
              <a:t>(52).</a:t>
            </a:r>
            <a:endParaRPr lang="cs-CZ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Anebo ze strany 52 Encyklopedie přírody, kterou napsalo mnoho autorů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Žraloci bílí patří k nejohroženějším druhům živočichů </a:t>
            </a:r>
            <a:r>
              <a:rPr lang="cs-CZ" sz="3600" dirty="0" smtClean="0">
                <a:solidFill>
                  <a:schemeClr val="accent6"/>
                </a:solidFill>
              </a:rPr>
              <a:t>(Encyklopedie přírody, </a:t>
            </a:r>
            <a:r>
              <a:rPr lang="cs-CZ" sz="3600" dirty="0">
                <a:solidFill>
                  <a:schemeClr val="accent6"/>
                </a:solidFill>
              </a:rPr>
              <a:t>52).</a:t>
            </a:r>
          </a:p>
          <a:p>
            <a:r>
              <a:rPr lang="cs-CZ" sz="3600" dirty="0">
                <a:solidFill>
                  <a:schemeClr val="accent6"/>
                </a:solidFill>
              </a:rPr>
              <a:t>Podle </a:t>
            </a:r>
            <a:r>
              <a:rPr lang="cs-CZ" sz="3600" dirty="0" smtClean="0">
                <a:solidFill>
                  <a:schemeClr val="accent6"/>
                </a:solidFill>
              </a:rPr>
              <a:t>Encyklopedie přírody ž</a:t>
            </a:r>
            <a:r>
              <a:rPr lang="cs-CZ" sz="3600" dirty="0" smtClean="0"/>
              <a:t>raloci </a:t>
            </a:r>
            <a:r>
              <a:rPr lang="cs-CZ" sz="3600" dirty="0"/>
              <a:t>patří k nejohroženějším druhům živočichů </a:t>
            </a:r>
            <a:r>
              <a:rPr lang="cs-CZ" sz="3600" dirty="0">
                <a:solidFill>
                  <a:schemeClr val="accent6"/>
                </a:solidFill>
              </a:rPr>
              <a:t>(52).</a:t>
            </a:r>
            <a:endParaRPr lang="cs-CZ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41" y="1123837"/>
            <a:ext cx="7987897" cy="4493192"/>
          </a:xfrm>
        </p:spPr>
      </p:pic>
    </p:spTree>
    <p:extLst>
      <p:ext uri="{BB962C8B-B14F-4D97-AF65-F5344CB8AC3E}">
        <p14:creationId xmlns:p14="http://schemas.microsoft.com/office/powerpoint/2010/main" val="36406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</a:t>
            </a:r>
            <a:br>
              <a:rPr lang="cs-CZ" dirty="0" smtClean="0"/>
            </a:br>
            <a:r>
              <a:rPr lang="cs-CZ" dirty="0" smtClean="0"/>
              <a:t>použitých zdrojů na konci referátu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Použité zdroje</a:t>
            </a:r>
          </a:p>
          <a:p>
            <a:pPr marL="0" indent="0">
              <a:buNone/>
            </a:pPr>
            <a:r>
              <a:rPr lang="cs-CZ" sz="3200" dirty="0" smtClean="0"/>
              <a:t>Žralok bílý. </a:t>
            </a:r>
            <a:r>
              <a:rPr lang="cs-CZ" sz="3200" i="1" dirty="0" smtClean="0"/>
              <a:t>Wikipedie.</a:t>
            </a:r>
            <a:r>
              <a:rPr lang="cs-CZ" sz="3200" dirty="0" smtClean="0"/>
              <a:t> </a:t>
            </a:r>
            <a:r>
              <a:rPr lang="cs-CZ" sz="3200" dirty="0"/>
              <a:t>[online]. </a:t>
            </a: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VANĚK, Jan. </a:t>
            </a:r>
            <a:r>
              <a:rPr lang="cs-CZ" sz="3200" i="1" dirty="0" smtClean="0"/>
              <a:t>ABC přírody</a:t>
            </a:r>
            <a:r>
              <a:rPr lang="cs-CZ" sz="3200" dirty="0" smtClean="0"/>
              <a:t>. Praha: Albatros, 2011.</a:t>
            </a:r>
          </a:p>
          <a:p>
            <a:pPr marL="0" indent="0">
              <a:buNone/>
            </a:pPr>
            <a:r>
              <a:rPr lang="cs-CZ" sz="3200" i="1" dirty="0" smtClean="0"/>
              <a:t>Encyklopedie přírody. </a:t>
            </a:r>
            <a:r>
              <a:rPr lang="cs-CZ" sz="3200" dirty="0" smtClean="0"/>
              <a:t>Praha: Mladý vědec, 1985.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6"/>
                </a:solidFill>
              </a:rPr>
              <a:t>Všechno, co je v seznamu, musí být zároveň i uvedeno i v textu.</a:t>
            </a:r>
            <a:endParaRPr lang="cs-CZ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Délka referátu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200 slov</a:t>
            </a:r>
          </a:p>
          <a:p>
            <a:r>
              <a:rPr lang="cs-CZ" sz="3600" dirty="0" smtClean="0"/>
              <a:t>max. 25% přímé citace</a:t>
            </a:r>
          </a:p>
          <a:p>
            <a:r>
              <a:rPr lang="cs-CZ" sz="3600" dirty="0"/>
              <a:t>n</a:t>
            </a:r>
            <a:r>
              <a:rPr lang="cs-CZ" sz="3600" dirty="0" smtClean="0"/>
              <a:t>adpis</a:t>
            </a:r>
          </a:p>
          <a:p>
            <a:r>
              <a:rPr lang="cs-CZ" sz="3600" dirty="0"/>
              <a:t>o</a:t>
            </a:r>
            <a:r>
              <a:rPr lang="cs-CZ" sz="3600" dirty="0" smtClean="0"/>
              <a:t>dstavce</a:t>
            </a:r>
          </a:p>
          <a:p>
            <a:r>
              <a:rPr lang="cs-CZ" sz="3600" dirty="0"/>
              <a:t>p</a:t>
            </a:r>
            <a:r>
              <a:rPr lang="cs-CZ" sz="3600" dirty="0" smtClean="0"/>
              <a:t>oužité zdroje na konci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828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Mám vybrané téma, k němu najdu: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1 knihu plus 1 článek</a:t>
            </a:r>
          </a:p>
          <a:p>
            <a:pPr marL="0" indent="0">
              <a:buNone/>
            </a:pPr>
            <a:r>
              <a:rPr lang="cs-CZ" sz="3200" dirty="0" smtClean="0"/>
              <a:t>NEBO</a:t>
            </a:r>
          </a:p>
          <a:p>
            <a:r>
              <a:rPr lang="cs-CZ" sz="3200" b="1" dirty="0" smtClean="0"/>
              <a:t>3 články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Nutné pro projití referátu!</a:t>
            </a:r>
            <a:endParaRPr lang="cs-CZ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dirty="0" smtClean="0"/>
              <a:t>Potřebuješ načíst texty min. 3x delší než bude Tvůj referát.</a:t>
            </a:r>
          </a:p>
        </p:txBody>
      </p:sp>
    </p:spTree>
    <p:extLst>
      <p:ext uri="{BB962C8B-B14F-4D97-AF65-F5344CB8AC3E}">
        <p14:creationId xmlns:p14="http://schemas.microsoft.com/office/powerpoint/2010/main" val="31402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hledat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Katalog </a:t>
            </a:r>
            <a:r>
              <a:rPr lang="cs-CZ" sz="3600" dirty="0"/>
              <a:t>knihovny</a:t>
            </a:r>
          </a:p>
          <a:p>
            <a:r>
              <a:rPr lang="cs-CZ" sz="3600" dirty="0"/>
              <a:t>Wikipedie</a:t>
            </a:r>
          </a:p>
          <a:p>
            <a:r>
              <a:rPr lang="cs-CZ" sz="3600" dirty="0"/>
              <a:t>Google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84" y="1914715"/>
            <a:ext cx="34194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Mám články, co s nimi?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Nic z článků / knihy nemůžeš jednoduše opsat.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Nezávazné rady:</a:t>
            </a:r>
          </a:p>
          <a:p>
            <a:r>
              <a:rPr lang="cs-CZ" sz="3200" b="1" dirty="0" smtClean="0"/>
              <a:t>podtrhni</a:t>
            </a:r>
            <a:r>
              <a:rPr lang="cs-CZ" sz="3200" dirty="0" smtClean="0"/>
              <a:t> důležité</a:t>
            </a:r>
          </a:p>
          <a:p>
            <a:r>
              <a:rPr lang="cs-CZ" sz="3200" dirty="0"/>
              <a:t>u</a:t>
            </a:r>
            <a:r>
              <a:rPr lang="cs-CZ" sz="3200" dirty="0" smtClean="0"/>
              <a:t>dělej si </a:t>
            </a:r>
            <a:r>
              <a:rPr lang="cs-CZ" sz="3200" b="1" dirty="0" smtClean="0"/>
              <a:t>poznámky nebo mapu</a:t>
            </a:r>
          </a:p>
          <a:p>
            <a:r>
              <a:rPr lang="cs-CZ" sz="3200" dirty="0"/>
              <a:t>n</a:t>
            </a:r>
            <a:r>
              <a:rPr lang="cs-CZ" sz="3200" dirty="0" smtClean="0"/>
              <a:t>apiš si </a:t>
            </a:r>
            <a:r>
              <a:rPr lang="cs-CZ" sz="3200" b="1" dirty="0" smtClean="0"/>
              <a:t>klíčová slova</a:t>
            </a:r>
            <a:r>
              <a:rPr lang="cs-CZ" sz="3200" dirty="0" smtClean="0"/>
              <a:t> – co rozhodně nemůžeš zapomenout</a:t>
            </a:r>
          </a:p>
          <a:p>
            <a:r>
              <a:rPr lang="cs-CZ" sz="3200" dirty="0" smtClean="0"/>
              <a:t>zkus text </a:t>
            </a:r>
            <a:r>
              <a:rPr lang="cs-CZ" sz="3200" b="1" dirty="0" smtClean="0"/>
              <a:t>shrnout</a:t>
            </a:r>
            <a:r>
              <a:rPr lang="cs-CZ" sz="3200" dirty="0" smtClean="0"/>
              <a:t> vlastními slovy</a:t>
            </a:r>
          </a:p>
        </p:txBody>
      </p:sp>
    </p:spTree>
    <p:extLst>
      <p:ext uri="{BB962C8B-B14F-4D97-AF65-F5344CB8AC3E}">
        <p14:creationId xmlns:p14="http://schemas.microsoft.com/office/powerpoint/2010/main" val="3279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Začni psát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/>
              <a:t>nadpis</a:t>
            </a:r>
            <a:r>
              <a:rPr lang="cs-CZ" sz="3200" dirty="0" smtClean="0"/>
              <a:t>, který se týká celého textu</a:t>
            </a:r>
          </a:p>
          <a:p>
            <a:r>
              <a:rPr lang="cs-CZ" sz="3200" dirty="0"/>
              <a:t>k</a:t>
            </a:r>
            <a:r>
              <a:rPr lang="cs-CZ" sz="3200" dirty="0" smtClean="0"/>
              <a:t>aždý </a:t>
            </a:r>
            <a:r>
              <a:rPr lang="cs-CZ" sz="3200" b="1" dirty="0" smtClean="0"/>
              <a:t>odstavec </a:t>
            </a:r>
            <a:r>
              <a:rPr lang="cs-CZ" sz="3200" dirty="0" smtClean="0"/>
              <a:t>jedno téma</a:t>
            </a:r>
          </a:p>
          <a:p>
            <a:r>
              <a:rPr lang="cs-CZ" sz="3200" dirty="0" smtClean="0"/>
              <a:t>na prvním místě jsou </a:t>
            </a:r>
            <a:r>
              <a:rPr lang="cs-CZ" sz="3200" b="1" dirty="0" smtClean="0"/>
              <a:t>informace</a:t>
            </a:r>
          </a:p>
          <a:p>
            <a:r>
              <a:rPr lang="cs-CZ" sz="3200" dirty="0"/>
              <a:t>n</a:t>
            </a:r>
            <a:r>
              <a:rPr lang="cs-CZ" sz="3200" dirty="0" smtClean="0"/>
              <a:t>evyjadřuju svůj vztah k tématu (</a:t>
            </a:r>
            <a:r>
              <a:rPr lang="cs-CZ" sz="3200" dirty="0" smtClean="0">
                <a:solidFill>
                  <a:srgbClr val="FF0000"/>
                </a:solidFill>
              </a:rPr>
              <a:t>žádné věty v 1. osobě</a:t>
            </a:r>
            <a:r>
              <a:rPr lang="cs-CZ" sz="3200" dirty="0" smtClean="0"/>
              <a:t>)</a:t>
            </a:r>
          </a:p>
          <a:p>
            <a:r>
              <a:rPr lang="cs-CZ" sz="3200" b="1" dirty="0"/>
              <a:t>s</a:t>
            </a:r>
            <a:r>
              <a:rPr lang="cs-CZ" sz="3200" b="1" dirty="0" smtClean="0"/>
              <a:t>pisovná čeština </a:t>
            </a:r>
            <a:r>
              <a:rPr lang="cs-CZ" sz="3200" dirty="0" smtClean="0"/>
              <a:t>(ne citově zabarvené: </a:t>
            </a:r>
            <a:r>
              <a:rPr lang="cs-CZ" sz="3200" dirty="0" smtClean="0">
                <a:solidFill>
                  <a:srgbClr val="FF0000"/>
                </a:solidFill>
              </a:rPr>
              <a:t>fotbálek, </a:t>
            </a:r>
            <a:r>
              <a:rPr lang="cs-CZ" sz="3200" dirty="0" smtClean="0">
                <a:solidFill>
                  <a:schemeClr val="tx2"/>
                </a:solidFill>
              </a:rPr>
              <a:t>ne hovorové)</a:t>
            </a:r>
          </a:p>
          <a:p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Neopisuju, ale vysvětluju a shrnuju.</a:t>
            </a:r>
            <a:endParaRPr lang="cs-CZ" sz="3200" b="1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8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neopisovat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neopisovat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536700"/>
            <a:ext cx="8159750" cy="33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Wikipedie, článek Žralok bílý</a:t>
            </a:r>
          </a:p>
          <a:p>
            <a:pPr marL="0" indent="0">
              <a:buNone/>
            </a:pPr>
            <a:r>
              <a:rPr lang="cs-CZ" sz="2800" dirty="0" smtClean="0"/>
              <a:t>…. </a:t>
            </a:r>
            <a:r>
              <a:rPr lang="cs-CZ" sz="2800" dirty="0"/>
              <a:t>Velký bílý žralok </a:t>
            </a:r>
            <a:r>
              <a:rPr lang="cs-CZ" sz="2800" dirty="0">
                <a:solidFill>
                  <a:schemeClr val="tx1"/>
                </a:solidFill>
              </a:rPr>
              <a:t>žije</a:t>
            </a:r>
            <a:r>
              <a:rPr lang="cs-CZ" sz="2800" dirty="0"/>
              <a:t> téměř ve všech pobřežních vodách rozličných oceánů a moří, kde se teplota vody pohybuje mezi 12 °C až 24 °</a:t>
            </a:r>
            <a:r>
              <a:rPr lang="cs-CZ" sz="2800" dirty="0" smtClean="0"/>
              <a:t>C.</a:t>
            </a:r>
          </a:p>
          <a:p>
            <a:pPr marL="0" indent="0">
              <a:buNone/>
            </a:pPr>
            <a:r>
              <a:rPr lang="cs-CZ" sz="2800" dirty="0" smtClean="0"/>
              <a:t>….Bílý </a:t>
            </a:r>
            <a:r>
              <a:rPr lang="cs-CZ" sz="2800" dirty="0"/>
              <a:t>žralok je považován za </a:t>
            </a:r>
            <a:r>
              <a:rPr lang="cs-CZ" sz="2800" dirty="0" err="1"/>
              <a:t>epipelagickou</a:t>
            </a:r>
            <a:r>
              <a:rPr lang="cs-CZ" sz="2800" dirty="0"/>
              <a:t> parybu, což znamená, že většinu svého života se pohybuje v hloubkách do 200 m. </a:t>
            </a:r>
          </a:p>
        </p:txBody>
      </p:sp>
    </p:spTree>
    <p:extLst>
      <p:ext uri="{BB962C8B-B14F-4D97-AF65-F5344CB8AC3E}">
        <p14:creationId xmlns:p14="http://schemas.microsoft.com/office/powerpoint/2010/main" val="35839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arafráze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zdroj  v závorce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Ž</a:t>
            </a:r>
            <a:r>
              <a:rPr lang="cs-CZ" sz="3200" dirty="0" smtClean="0"/>
              <a:t>ralok bílý se vyskytuje blízko pobřeží různých oceánů a moří, kde teplota vody dosahuje 12 až 24°C. Patří mezi </a:t>
            </a:r>
            <a:r>
              <a:rPr lang="cs-CZ" sz="3200" dirty="0" err="1" smtClean="0"/>
              <a:t>epipelagické</a:t>
            </a:r>
            <a:r>
              <a:rPr lang="cs-CZ" sz="3200" dirty="0" smtClean="0"/>
              <a:t> paryby, které žijí v hloubkách do 200 m </a:t>
            </a:r>
            <a:r>
              <a:rPr lang="cs-CZ" sz="3200" dirty="0" smtClean="0">
                <a:solidFill>
                  <a:schemeClr val="accent6"/>
                </a:solidFill>
              </a:rPr>
              <a:t>(Žralok bílý).</a:t>
            </a:r>
            <a:endParaRPr lang="cs-CZ" sz="3200" dirty="0">
              <a:solidFill>
                <a:schemeClr val="accent6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5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 v uvozovací </a:t>
            </a:r>
            <a:r>
              <a:rPr lang="cs-CZ" dirty="0" smtClean="0"/>
              <a:t>větě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parafráze a shrnutí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accent6"/>
                </a:solidFill>
              </a:rPr>
              <a:t>V článku Žralok bílý </a:t>
            </a:r>
            <a:r>
              <a:rPr lang="cs-CZ" sz="3600" dirty="0" smtClean="0">
                <a:solidFill>
                  <a:schemeClr val="accent6"/>
                </a:solidFill>
              </a:rPr>
              <a:t>se </a:t>
            </a:r>
            <a:r>
              <a:rPr lang="cs-CZ" sz="3600" dirty="0">
                <a:solidFill>
                  <a:schemeClr val="accent6"/>
                </a:solidFill>
              </a:rPr>
              <a:t>dočteme, že </a:t>
            </a:r>
          </a:p>
          <a:p>
            <a:pPr marL="0" indent="0">
              <a:buNone/>
            </a:pPr>
            <a:r>
              <a:rPr lang="cs-CZ" sz="3600" dirty="0"/>
              <a:t>t</a:t>
            </a:r>
            <a:r>
              <a:rPr lang="cs-CZ" sz="3600" dirty="0" smtClean="0"/>
              <a:t>ento druh nejčastěji žije blízko pobřeží, a to v hloubkách do 200 m. Vyhovuje mu teplota mezi 12 a 24</a:t>
            </a:r>
            <a:r>
              <a:rPr lang="cs-CZ" sz="3600" dirty="0"/>
              <a:t> °</a:t>
            </a:r>
            <a:r>
              <a:rPr lang="cs-CZ" sz="3600" dirty="0" smtClean="0"/>
              <a:t>C.</a:t>
            </a:r>
            <a:endParaRPr lang="cs-CZ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179</TotalTime>
  <Words>433</Words>
  <Application>Microsoft Office PowerPoint</Application>
  <PresentationFormat>Širokoúhlá obrazovka</PresentationFormat>
  <Paragraphs>61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Corbel</vt:lpstr>
      <vt:lpstr>Wingdings 2</vt:lpstr>
      <vt:lpstr>Rámeček</vt:lpstr>
      <vt:lpstr>Referát - oprava</vt:lpstr>
      <vt:lpstr>Mám vybrané téma, k němu najdu:</vt:lpstr>
      <vt:lpstr>Kde hledat</vt:lpstr>
      <vt:lpstr>Mám články, co s nimi? </vt:lpstr>
      <vt:lpstr>Začni psát</vt:lpstr>
      <vt:lpstr>Jak neopisovat</vt:lpstr>
      <vt:lpstr>Zdroj</vt:lpstr>
      <vt:lpstr>parafráze  zdroj  v závorce</vt:lpstr>
      <vt:lpstr>zdroj v uvozovací větě  parafráze a shrnutí  </vt:lpstr>
      <vt:lpstr>citace max. 25% textu!  zdroj  v závorce</vt:lpstr>
      <vt:lpstr>zdroj přímo ve větě    citace</vt:lpstr>
      <vt:lpstr>Řekněme, že čerpám z knihy ABC přírody od J. Vaňka, ze strany 52.</vt:lpstr>
      <vt:lpstr>Anebo ze strany 52 Encyklopedie přírody, kterou napsalo mnoho autorů</vt:lpstr>
      <vt:lpstr>Prezentace aplikace PowerPoint</vt:lpstr>
      <vt:lpstr>Seznam použitých zdrojů na konci referátu</vt:lpstr>
      <vt:lpstr>Délka referátu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Referát - oprava</dc:title>
  <dc:creator>Uživatel</dc:creator>
  <cp:lastModifiedBy>Uživatel</cp:lastModifiedBy>
  <cp:revision>11</cp:revision>
  <dcterms:created xsi:type="dcterms:W3CDTF">2017-03-27T05:35:01Z</dcterms:created>
  <dcterms:modified xsi:type="dcterms:W3CDTF">2017-03-27T08:34:14Z</dcterms:modified>
</cp:coreProperties>
</file>