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5" r:id="rId4"/>
    <p:sldId id="258" r:id="rId5"/>
    <p:sldId id="259" r:id="rId6"/>
    <p:sldId id="261" r:id="rId7"/>
    <p:sldId id="260" r:id="rId8"/>
    <p:sldId id="262" r:id="rId9"/>
    <p:sldId id="264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3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877123-9DE7-4DCA-9A42-6426FF3D44B5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49ED4E-27BE-43A9-B531-D209B6EE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video/super-bowl-50-prius-ad/71A8D0C7-5B60-45A7-9B3B-03D0A040A7EE.html" TargetMode="External"/><Relationship Id="rId2" Type="http://schemas.openxmlformats.org/officeDocument/2006/relationships/hyperlink" Target="https://www.youtube.com/watch?v=owGykVbfg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6dQRCOEeHa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lWOGW5DEM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pot.tv/ad/A610/aveeno-absolutely-ageless-beauty-sleep-feat-jennifer-anist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nS1s1__-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3YEAxtTx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http://teachers.saschina.org/rderozario/files/2011/05/Persua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3810000" cy="4388305"/>
          </a:xfrm>
          <a:prstGeom prst="rect">
            <a:avLst/>
          </a:prstGeom>
          <a:noFill/>
        </p:spPr>
      </p:pic>
      <p:pic>
        <p:nvPicPr>
          <p:cNvPr id="6146" name="Picture 2" descr="https://encrypted-tbn3.google.com/images?q=tbn:ANd9GcQrcUWPhFtrLdZdoLJViHwXtjgJNuK4T7AEElfD9ykiiWzlJL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08279">
            <a:off x="350165" y="45365"/>
            <a:ext cx="2752725" cy="2752725"/>
          </a:xfrm>
          <a:prstGeom prst="rect">
            <a:avLst/>
          </a:prstGeom>
          <a:noFill/>
        </p:spPr>
      </p:pic>
      <p:pic>
        <p:nvPicPr>
          <p:cNvPr id="6148" name="Picture 4" descr="http://api.ning.com/files/ZCVaiSaILbLE11AVgUiU0rnPWKSbT47SsAtzkSUJCmnX7nzrwPf-iWqJ9bsxYKc9JRKzUYn8dD7bMA4*AF5JjSsHUgUM-f7b/persuasive_ning_group.jpg?crop=1%3A1&amp;width=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90999"/>
            <a:ext cx="2286000" cy="2286001"/>
          </a:xfrm>
          <a:prstGeom prst="rect">
            <a:avLst/>
          </a:prstGeom>
          <a:noFill/>
        </p:spPr>
      </p:pic>
      <p:pic>
        <p:nvPicPr>
          <p:cNvPr id="6152" name="Picture 8" descr="https://encrypted-tbn3.google.com/images?q=tbn:ANd9GcSeDrSa8EuBN2wrl5JQG8R8NPqwxwXBVX5cMltd2-gqgKkLiY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358996"/>
            <a:ext cx="5029200" cy="146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96" t="39670" r="59466" b="21607"/>
          <a:stretch/>
        </p:blipFill>
        <p:spPr>
          <a:xfrm>
            <a:off x="2667000" y="1219200"/>
            <a:ext cx="5208106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oadway" pitchFamily="82" charset="0"/>
              </a:rPr>
              <a:t>Avant-Garde</a:t>
            </a:r>
            <a:endParaRPr lang="en-US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Transfer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23554" name="Picture 2" descr="https://encrypted-tbn2.google.com/images?q=tbn:ANd9GcT99Wlwe4MjrUyzGBFllXuji_SGoraPAUY_qfw6dHriuha-hdPi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1219200"/>
            <a:ext cx="579865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Old </a:t>
            </a:r>
            <a:r>
              <a:rPr lang="en-US" dirty="0" smtClean="0">
                <a:hlinkClick r:id="rId2"/>
              </a:rPr>
              <a:t>Spice</a:t>
            </a:r>
            <a:r>
              <a:rPr lang="en-US" dirty="0" smtClean="0"/>
              <a:t>    - transfer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Prius</a:t>
            </a:r>
            <a:r>
              <a:rPr lang="en-US" dirty="0" smtClean="0"/>
              <a:t>  -   Bandwagon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Old Navy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Bandwagon</a:t>
            </a:r>
            <a:endParaRPr lang="en-US" dirty="0"/>
          </a:p>
        </p:txBody>
      </p:sp>
      <p:pic>
        <p:nvPicPr>
          <p:cNvPr id="4" name="Picture 3" descr="social-media-bandwago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782623"/>
            <a:ext cx="4053840" cy="347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9144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Advertisers make it seem that EVERYONE is buying this product, so you feel that you should buy it too.</a:t>
            </a:r>
          </a:p>
          <a:p>
            <a:endParaRPr lang="en-US" sz="2400" dirty="0" smtClean="0"/>
          </a:p>
          <a:p>
            <a:r>
              <a:rPr lang="en-US" sz="2400" dirty="0" smtClean="0"/>
              <a:t>For example, if a game said, “</a:t>
            </a:r>
            <a:r>
              <a:rPr lang="en-US" sz="2400" i="1" dirty="0" smtClean="0"/>
              <a:t>The best and most exciting game is sweeping the nation. ALL of your friends and neighbors are playing.”</a:t>
            </a: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r>
              <a:rPr lang="en-US" sz="2400" dirty="0" smtClean="0"/>
              <a:t>This statement is intended to make you fee left out if you are not playing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Iggy’s grill </a:t>
            </a:r>
          </a:p>
          <a:p>
            <a:r>
              <a:rPr lang="en-US" dirty="0" smtClean="0">
                <a:hlinkClick r:id="rId2"/>
              </a:rPr>
              <a:t>commercial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oadway" pitchFamily="82" charset="0"/>
              </a:rPr>
              <a:t>Avant-Garde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5320" y="1219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This technique is the OPPOSITE of Bandwagon.</a:t>
            </a:r>
          </a:p>
          <a:p>
            <a:endParaRPr lang="en-US" sz="2400" dirty="0" smtClean="0"/>
          </a:p>
          <a:p>
            <a:r>
              <a:rPr lang="en-US" sz="2400" dirty="0" smtClean="0"/>
              <a:t>Advertisers make it seem that the product is so new that you will be the first one on the block to have it. </a:t>
            </a:r>
          </a:p>
          <a:p>
            <a:endParaRPr lang="en-US" sz="2400" dirty="0" smtClean="0"/>
          </a:p>
          <a:p>
            <a:r>
              <a:rPr lang="en-US" sz="2400" dirty="0" smtClean="0"/>
              <a:t>The idea is that only super-cool people like you will even know about the product.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Testimonials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495800" y="838200"/>
            <a:ext cx="4191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lvl="1" indent="0">
              <a:buNone/>
            </a:pPr>
            <a:r>
              <a:rPr lang="en-US" sz="2400" dirty="0" smtClean="0"/>
              <a:t>Advertisers use celebrities and regular people to endorse products. </a:t>
            </a:r>
          </a:p>
          <a:p>
            <a:pPr marL="60325" lvl="1" indent="0">
              <a:buNone/>
            </a:pPr>
            <a:endParaRPr lang="en-US" sz="2400" dirty="0" smtClean="0"/>
          </a:p>
          <a:p>
            <a:pPr marL="60325" lvl="1" indent="0">
              <a:buNone/>
            </a:pPr>
            <a:r>
              <a:rPr lang="en-US" sz="2400" dirty="0" smtClean="0"/>
              <a:t>For example, a famous actor urges consumers to buy a product. </a:t>
            </a:r>
          </a:p>
          <a:p>
            <a:pPr marL="60325" lvl="1" indent="0">
              <a:buNone/>
            </a:pPr>
            <a:endParaRPr lang="en-US" sz="2400" dirty="0" smtClean="0"/>
          </a:p>
          <a:p>
            <a:pPr marL="60325" lvl="1" indent="0">
              <a:buNone/>
            </a:pPr>
            <a:r>
              <a:rPr lang="en-US" sz="2400" dirty="0" smtClean="0"/>
              <a:t>Pay close attention: sometimes the celebrity does not actually say that he or she uses the product.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Aveno Ad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Facts and Figures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0" y="1143000"/>
            <a:ext cx="4038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lvl="1" indent="0">
              <a:buNone/>
            </a:pPr>
            <a:r>
              <a:rPr lang="en-US" sz="2400" dirty="0" smtClean="0"/>
              <a:t>Statistics, percentages, and numbers are used to convince you that this product is better or more effective than another product.</a:t>
            </a:r>
          </a:p>
          <a:p>
            <a:pPr marL="60325" lvl="1" indent="0">
              <a:buNone/>
            </a:pPr>
            <a:endParaRPr lang="en-US" sz="2400" dirty="0" smtClean="0"/>
          </a:p>
          <a:p>
            <a:pPr marL="60325" lvl="1" indent="0">
              <a:buNone/>
            </a:pPr>
            <a:r>
              <a:rPr lang="en-US" sz="2400" dirty="0" smtClean="0"/>
              <a:t>However, be aware of what the numbers are actually saying. </a:t>
            </a:r>
          </a:p>
          <a:p>
            <a:pPr marL="60325" lvl="1" indent="0">
              <a:buNone/>
            </a:pPr>
            <a:endParaRPr lang="en-US" sz="2400" dirty="0" smtClean="0"/>
          </a:p>
          <a:p>
            <a:pPr marL="60325" lvl="1" indent="0">
              <a:buNone/>
            </a:pPr>
            <a:r>
              <a:rPr lang="en-US" sz="2400" dirty="0" smtClean="0"/>
              <a:t>What does “30 % more effective than the leading brand” really mean?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Toyota commercial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2362200" cy="22524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Rolex commercial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Transfer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810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technique may be hard to spot.</a:t>
            </a:r>
          </a:p>
          <a:p>
            <a:endParaRPr lang="en-US" sz="2400" dirty="0" smtClean="0"/>
          </a:p>
          <a:p>
            <a:r>
              <a:rPr lang="en-US" sz="2400" dirty="0" smtClean="0"/>
              <a:t>To recognize it, you need to pay attention to the background of the ad or to the story of the commercial.</a:t>
            </a:r>
          </a:p>
          <a:p>
            <a:endParaRPr lang="en-US" sz="2400" dirty="0" smtClean="0"/>
          </a:p>
          <a:p>
            <a:r>
              <a:rPr lang="en-US" sz="2400" dirty="0" smtClean="0"/>
              <a:t>The transfer technique wants you to associate the good feelings created in the </a:t>
            </a:r>
            <a:r>
              <a:rPr lang="en-US" sz="2400" dirty="0" smtClean="0"/>
              <a:t>ad </a:t>
            </a:r>
            <a:r>
              <a:rPr lang="en-US" sz="2400" dirty="0" smtClean="0"/>
              <a:t>with the product.</a:t>
            </a:r>
          </a:p>
          <a:p>
            <a:endParaRPr lang="en-US" sz="2400" dirty="0" smtClean="0"/>
          </a:p>
          <a:p>
            <a:r>
              <a:rPr lang="en-US" sz="2400" dirty="0" smtClean="0"/>
              <a:t>For example, a commercial that shows a happy family gathered around a bowl of soup may want you to associate a feeling of comfort and security with their product.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Bandwagon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1" t="36660" r="45832" b="17392"/>
          <a:stretch/>
        </p:blipFill>
        <p:spPr>
          <a:xfrm>
            <a:off x="331989" y="1444934"/>
            <a:ext cx="833775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9" t="32936" r="58519" b="13188"/>
          <a:stretch/>
        </p:blipFill>
        <p:spPr>
          <a:xfrm>
            <a:off x="2362200" y="990600"/>
            <a:ext cx="5257801" cy="5608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Facts and Figures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Testimonials</a:t>
            </a:r>
            <a:endParaRPr lang="en-US" dirty="0"/>
          </a:p>
        </p:txBody>
      </p:sp>
      <p:pic>
        <p:nvPicPr>
          <p:cNvPr id="21506" name="Picture 2" descr="http://atkinsadgroup.files.wordpress.com/2010/08/mid-atlantic_testimonial-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288" y="1104899"/>
            <a:ext cx="6464712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1520</TotalTime>
  <Words>321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Broadway</vt:lpstr>
      <vt:lpstr>Lucida Sans Unicode</vt:lpstr>
      <vt:lpstr>Verdana</vt:lpstr>
      <vt:lpstr>Wingdings 2</vt:lpstr>
      <vt:lpstr>Wingdings 3</vt:lpstr>
      <vt:lpstr>Concourse</vt:lpstr>
      <vt:lpstr>PowerPoint Presentation</vt:lpstr>
      <vt:lpstr>Bandwagon</vt:lpstr>
      <vt:lpstr>Avant-Garde</vt:lpstr>
      <vt:lpstr>Testimonials</vt:lpstr>
      <vt:lpstr>Facts and Figures</vt:lpstr>
      <vt:lpstr>Transfer</vt:lpstr>
      <vt:lpstr>Bandwagon</vt:lpstr>
      <vt:lpstr>Facts and Figures</vt:lpstr>
      <vt:lpstr>Testimonials</vt:lpstr>
      <vt:lpstr>Avant-Garde</vt:lpstr>
      <vt:lpstr>Transfer</vt:lpstr>
      <vt:lpstr>Bonus: </vt:lpstr>
    </vt:vector>
  </TitlesOfParts>
  <Company>Frisco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Frisco ISD</dc:creator>
  <cp:lastModifiedBy>Silbernagel, Jennifer</cp:lastModifiedBy>
  <cp:revision>22</cp:revision>
  <dcterms:created xsi:type="dcterms:W3CDTF">2011-11-28T17:47:57Z</dcterms:created>
  <dcterms:modified xsi:type="dcterms:W3CDTF">2017-10-31T11:31:25Z</dcterms:modified>
</cp:coreProperties>
</file>