
<file path=[Content_Types].xml><?xml version="1.0" encoding="utf-8"?>
<Types xmlns="http://schemas.openxmlformats.org/package/2006/content-types">
  <Default Extension="bmp" ContentType="image/bmp"/>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04" r:id="rId1"/>
  </p:sldMasterIdLst>
  <p:sldIdLst>
    <p:sldId id="256" r:id="rId2"/>
    <p:sldId id="259" r:id="rId3"/>
    <p:sldId id="270" r:id="rId4"/>
    <p:sldId id="257" r:id="rId5"/>
    <p:sldId id="258" r:id="rId6"/>
    <p:sldId id="262" r:id="rId7"/>
    <p:sldId id="260" r:id="rId8"/>
    <p:sldId id="263" r:id="rId9"/>
    <p:sldId id="261" r:id="rId10"/>
    <p:sldId id="265" r:id="rId11"/>
    <p:sldId id="266" r:id="rId12"/>
    <p:sldId id="264" r:id="rId13"/>
    <p:sldId id="268" r:id="rId14"/>
    <p:sldId id="267" r:id="rId15"/>
    <p:sldId id="269" r:id="rId16"/>
    <p:sldId id="272" r:id="rId17"/>
    <p:sldId id="274" r:id="rId18"/>
    <p:sldId id="276" r:id="rId19"/>
    <p:sldId id="275" r:id="rId20"/>
    <p:sldId id="286" r:id="rId21"/>
    <p:sldId id="285" r:id="rId22"/>
    <p:sldId id="287" r:id="rId23"/>
    <p:sldId id="277" r:id="rId24"/>
    <p:sldId id="278" r:id="rId25"/>
    <p:sldId id="279" r:id="rId26"/>
    <p:sldId id="280" r:id="rId27"/>
    <p:sldId id="281" r:id="rId28"/>
    <p:sldId id="282" r:id="rId29"/>
    <p:sldId id="283" r:id="rId30"/>
    <p:sldId id="284" r:id="rId31"/>
  </p:sldIdLst>
  <p:sldSz cx="12192000" cy="6858000"/>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gela Brunner" initials="AB" lastIdx="1" clrIdx="0">
    <p:extLst>
      <p:ext uri="{19B8F6BF-5375-455C-9EA6-DF929625EA0E}">
        <p15:presenceInfo xmlns:p15="http://schemas.microsoft.com/office/powerpoint/2012/main" userId="S-1-5-21-2101088238-2819444276-2041968236-59312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69" d="100"/>
          <a:sy n="69" d="100"/>
        </p:scale>
        <p:origin x="488"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_rels/data2.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image" Target="../media/image9.jpg"/><Relationship Id="rId5" Type="http://schemas.openxmlformats.org/officeDocument/2006/relationships/image" Target="../media/image13.jpg"/><Relationship Id="rId4" Type="http://schemas.openxmlformats.org/officeDocument/2006/relationships/image" Target="../media/image12.png"/></Relationships>
</file>

<file path=ppt/diagrams/_rels/drawing2.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image" Target="../media/image9.jpg"/><Relationship Id="rId5" Type="http://schemas.openxmlformats.org/officeDocument/2006/relationships/image" Target="../media/image13.jpg"/><Relationship Id="rId4" Type="http://schemas.openxmlformats.org/officeDocument/2006/relationships/image" Target="../media/image12.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F763C37-9C73-4E8E-B881-ACD03953A28B}" type="doc">
      <dgm:prSet loTypeId="urn:microsoft.com/office/officeart/2005/8/layout/radial1" loCatId="relationship" qsTypeId="urn:microsoft.com/office/officeart/2005/8/quickstyle/simple1" qsCatId="simple" csTypeId="urn:microsoft.com/office/officeart/2005/8/colors/accent1_2" csCatId="accent1" phldr="1"/>
      <dgm:spPr/>
      <dgm:t>
        <a:bodyPr/>
        <a:lstStyle/>
        <a:p>
          <a:endParaRPr lang="en-US"/>
        </a:p>
      </dgm:t>
    </dgm:pt>
    <dgm:pt modelId="{C45225B4-5F7E-4F0B-A898-0D83E732993B}">
      <dgm:prSet phldrT="[Text]"/>
      <dgm:spPr/>
      <dgm:t>
        <a:bodyPr/>
        <a:lstStyle/>
        <a:p>
          <a:r>
            <a:rPr lang="en-US" dirty="0" smtClean="0"/>
            <a:t>Risk Behaviors</a:t>
          </a:r>
        </a:p>
      </dgm:t>
    </dgm:pt>
    <dgm:pt modelId="{28D81DAB-77CE-4854-867A-4A9E04F9E73E}" type="parTrans" cxnId="{0FCA6A32-692E-4AC3-A52E-083FB6409901}">
      <dgm:prSet/>
      <dgm:spPr/>
      <dgm:t>
        <a:bodyPr/>
        <a:lstStyle/>
        <a:p>
          <a:endParaRPr lang="en-US"/>
        </a:p>
      </dgm:t>
    </dgm:pt>
    <dgm:pt modelId="{B43BA5F4-7AE1-4A7A-886D-7335B414230D}" type="sibTrans" cxnId="{0FCA6A32-692E-4AC3-A52E-083FB6409901}">
      <dgm:prSet/>
      <dgm:spPr/>
      <dgm:t>
        <a:bodyPr/>
        <a:lstStyle/>
        <a:p>
          <a:endParaRPr lang="en-US"/>
        </a:p>
      </dgm:t>
    </dgm:pt>
    <dgm:pt modelId="{D3A1CD69-E5BF-4EBA-A07E-01F0880B1A43}">
      <dgm:prSet phldrT="[Text]"/>
      <dgm:spPr/>
      <dgm:t>
        <a:bodyPr/>
        <a:lstStyle/>
        <a:p>
          <a:r>
            <a:rPr lang="en-US" dirty="0" smtClean="0"/>
            <a:t>Tobacco Use</a:t>
          </a:r>
          <a:endParaRPr lang="en-US" dirty="0"/>
        </a:p>
      </dgm:t>
    </dgm:pt>
    <dgm:pt modelId="{66E7B498-A229-47FE-B26E-0B7CCB61EFB1}" type="parTrans" cxnId="{38E18669-1D09-47E1-9A11-ECB8EABA81AE}">
      <dgm:prSet/>
      <dgm:spPr/>
      <dgm:t>
        <a:bodyPr/>
        <a:lstStyle/>
        <a:p>
          <a:endParaRPr lang="en-US"/>
        </a:p>
      </dgm:t>
    </dgm:pt>
    <dgm:pt modelId="{C1BDD7FE-5393-4142-9F29-8E5C6AF2C662}" type="sibTrans" cxnId="{38E18669-1D09-47E1-9A11-ECB8EABA81AE}">
      <dgm:prSet/>
      <dgm:spPr/>
      <dgm:t>
        <a:bodyPr/>
        <a:lstStyle/>
        <a:p>
          <a:endParaRPr lang="en-US"/>
        </a:p>
      </dgm:t>
    </dgm:pt>
    <dgm:pt modelId="{168A32D9-95CA-497F-A248-F540322F3AFC}">
      <dgm:prSet/>
      <dgm:spPr/>
      <dgm:t>
        <a:bodyPr/>
        <a:lstStyle/>
        <a:p>
          <a:r>
            <a:rPr lang="en-US" dirty="0" smtClean="0"/>
            <a:t>Unhealthy dietary behaviors</a:t>
          </a:r>
        </a:p>
      </dgm:t>
    </dgm:pt>
    <dgm:pt modelId="{9FDE5E73-BEEC-4CB3-82D8-8D267485912F}" type="parTrans" cxnId="{CE4BB5D9-03A6-4944-997E-21582248C79B}">
      <dgm:prSet/>
      <dgm:spPr/>
      <dgm:t>
        <a:bodyPr/>
        <a:lstStyle/>
        <a:p>
          <a:endParaRPr lang="en-US"/>
        </a:p>
      </dgm:t>
    </dgm:pt>
    <dgm:pt modelId="{A3E05C9D-5224-4FC4-995C-F264AD5291A8}" type="sibTrans" cxnId="{CE4BB5D9-03A6-4944-997E-21582248C79B}">
      <dgm:prSet/>
      <dgm:spPr/>
      <dgm:t>
        <a:bodyPr/>
        <a:lstStyle/>
        <a:p>
          <a:endParaRPr lang="en-US"/>
        </a:p>
      </dgm:t>
    </dgm:pt>
    <dgm:pt modelId="{98F211BF-1D83-4475-92EC-F3E64C79F8B7}">
      <dgm:prSet/>
      <dgm:spPr/>
      <dgm:t>
        <a:bodyPr/>
        <a:lstStyle/>
        <a:p>
          <a:r>
            <a:rPr lang="en-US" dirty="0" smtClean="0"/>
            <a:t>Inadequate physical activity</a:t>
          </a:r>
        </a:p>
      </dgm:t>
    </dgm:pt>
    <dgm:pt modelId="{73A7E28F-A4F9-4059-9986-01125EC46382}" type="parTrans" cxnId="{102001FE-AE67-4D17-BC51-A532CBCA9942}">
      <dgm:prSet/>
      <dgm:spPr/>
      <dgm:t>
        <a:bodyPr/>
        <a:lstStyle/>
        <a:p>
          <a:endParaRPr lang="en-US"/>
        </a:p>
      </dgm:t>
    </dgm:pt>
    <dgm:pt modelId="{00CAF996-C620-4272-A2CA-FA5C5B6C252B}" type="sibTrans" cxnId="{102001FE-AE67-4D17-BC51-A532CBCA9942}">
      <dgm:prSet/>
      <dgm:spPr/>
      <dgm:t>
        <a:bodyPr/>
        <a:lstStyle/>
        <a:p>
          <a:endParaRPr lang="en-US"/>
        </a:p>
      </dgm:t>
    </dgm:pt>
    <dgm:pt modelId="{5EB301BB-394E-4342-B8E5-043FC41BE492}">
      <dgm:prSet/>
      <dgm:spPr/>
      <dgm:t>
        <a:bodyPr/>
        <a:lstStyle/>
        <a:p>
          <a:r>
            <a:rPr lang="en-US" smtClean="0"/>
            <a:t>Alcohol and other drug use</a:t>
          </a:r>
          <a:endParaRPr lang="en-US" dirty="0" smtClean="0"/>
        </a:p>
      </dgm:t>
    </dgm:pt>
    <dgm:pt modelId="{DE4B6767-3212-46DF-BD91-C6C8EF7CA839}" type="parTrans" cxnId="{2DB4DCC2-27C9-4041-A476-E95DEA2B8741}">
      <dgm:prSet/>
      <dgm:spPr/>
      <dgm:t>
        <a:bodyPr/>
        <a:lstStyle/>
        <a:p>
          <a:endParaRPr lang="en-US"/>
        </a:p>
      </dgm:t>
    </dgm:pt>
    <dgm:pt modelId="{26BC07E4-2FD8-493D-BF5A-D5DCC21DCE01}" type="sibTrans" cxnId="{2DB4DCC2-27C9-4041-A476-E95DEA2B8741}">
      <dgm:prSet/>
      <dgm:spPr/>
      <dgm:t>
        <a:bodyPr/>
        <a:lstStyle/>
        <a:p>
          <a:endParaRPr lang="en-US"/>
        </a:p>
      </dgm:t>
    </dgm:pt>
    <dgm:pt modelId="{6E4E4949-74E7-46A0-B6C7-160F22FC3A4E}">
      <dgm:prSet custT="1"/>
      <dgm:spPr/>
      <dgm:t>
        <a:bodyPr/>
        <a:lstStyle/>
        <a:p>
          <a:r>
            <a:rPr lang="en-US" sz="1200" dirty="0" smtClean="0"/>
            <a:t>Sexual behaviors that may result in HIV infection, other sexually transmitted diseases, and unintended pregnancies</a:t>
          </a:r>
        </a:p>
      </dgm:t>
    </dgm:pt>
    <dgm:pt modelId="{10EDB01F-CDD5-4880-94DD-BF10FEE6D963}" type="parTrans" cxnId="{15D47158-8E8F-4F21-BBD9-C950937D8719}">
      <dgm:prSet/>
      <dgm:spPr/>
      <dgm:t>
        <a:bodyPr/>
        <a:lstStyle/>
        <a:p>
          <a:endParaRPr lang="en-US"/>
        </a:p>
      </dgm:t>
    </dgm:pt>
    <dgm:pt modelId="{8EDFC48F-36C8-48CA-BEC8-B3D94F501619}" type="sibTrans" cxnId="{15D47158-8E8F-4F21-BBD9-C950937D8719}">
      <dgm:prSet/>
      <dgm:spPr/>
      <dgm:t>
        <a:bodyPr/>
        <a:lstStyle/>
        <a:p>
          <a:endParaRPr lang="en-US"/>
        </a:p>
      </dgm:t>
    </dgm:pt>
    <dgm:pt modelId="{F2886954-58E0-4D1C-B8EA-4336CE232971}">
      <dgm:prSet custT="1"/>
      <dgm:spPr/>
      <dgm:t>
        <a:bodyPr/>
        <a:lstStyle/>
        <a:p>
          <a:r>
            <a:rPr lang="en-US" sz="1200" dirty="0" smtClean="0"/>
            <a:t>Behaviors that contribute to unintentional injuries and violence</a:t>
          </a:r>
        </a:p>
      </dgm:t>
    </dgm:pt>
    <dgm:pt modelId="{E6B03A8A-866B-4B9F-B30C-CE325A4882E9}" type="parTrans" cxnId="{4A22C613-AB3A-40F9-9CB3-2AB37509DB13}">
      <dgm:prSet/>
      <dgm:spPr/>
      <dgm:t>
        <a:bodyPr/>
        <a:lstStyle/>
        <a:p>
          <a:endParaRPr lang="en-US"/>
        </a:p>
      </dgm:t>
    </dgm:pt>
    <dgm:pt modelId="{ADFC2F00-587D-42F0-92A7-86810B763662}" type="sibTrans" cxnId="{4A22C613-AB3A-40F9-9CB3-2AB37509DB13}">
      <dgm:prSet/>
      <dgm:spPr/>
      <dgm:t>
        <a:bodyPr/>
        <a:lstStyle/>
        <a:p>
          <a:endParaRPr lang="en-US"/>
        </a:p>
      </dgm:t>
    </dgm:pt>
    <dgm:pt modelId="{76DD5818-8133-4275-80D5-605662CAC8D6}">
      <dgm:prSet phldrT="[Text]"/>
      <dgm:spPr/>
      <dgm:t>
        <a:bodyPr/>
        <a:lstStyle/>
        <a:p>
          <a:endParaRPr lang="en-US" dirty="0"/>
        </a:p>
      </dgm:t>
    </dgm:pt>
    <dgm:pt modelId="{76885EDB-A6B0-4494-9A4F-8C0D8BF70AA1}" type="sibTrans" cxnId="{B59BCBBE-D5EC-4219-9604-AE4D23E488A5}">
      <dgm:prSet/>
      <dgm:spPr/>
      <dgm:t>
        <a:bodyPr/>
        <a:lstStyle/>
        <a:p>
          <a:endParaRPr lang="en-US"/>
        </a:p>
      </dgm:t>
    </dgm:pt>
    <dgm:pt modelId="{4770F9E0-55A8-48E4-AC4E-AE07857626F6}" type="parTrans" cxnId="{B59BCBBE-D5EC-4219-9604-AE4D23E488A5}">
      <dgm:prSet/>
      <dgm:spPr/>
      <dgm:t>
        <a:bodyPr/>
        <a:lstStyle/>
        <a:p>
          <a:endParaRPr lang="en-US"/>
        </a:p>
      </dgm:t>
    </dgm:pt>
    <dgm:pt modelId="{49631BEA-A5D7-4661-94EA-7AF51B59E5E4}">
      <dgm:prSet phldrT="[Text]"/>
      <dgm:spPr/>
      <dgm:t>
        <a:bodyPr/>
        <a:lstStyle/>
        <a:p>
          <a:endParaRPr lang="en-US" dirty="0"/>
        </a:p>
      </dgm:t>
    </dgm:pt>
    <dgm:pt modelId="{8D6911B1-9ACA-4A4E-9FC2-3684B853C698}" type="sibTrans" cxnId="{A0002272-FE9A-49FD-8B94-BD3EFE11F55F}">
      <dgm:prSet/>
      <dgm:spPr/>
      <dgm:t>
        <a:bodyPr/>
        <a:lstStyle/>
        <a:p>
          <a:endParaRPr lang="en-US"/>
        </a:p>
      </dgm:t>
    </dgm:pt>
    <dgm:pt modelId="{D4227653-F6F6-4D9C-AC3A-E92C65EF98F0}" type="parTrans" cxnId="{A0002272-FE9A-49FD-8B94-BD3EFE11F55F}">
      <dgm:prSet/>
      <dgm:spPr/>
      <dgm:t>
        <a:bodyPr/>
        <a:lstStyle/>
        <a:p>
          <a:endParaRPr lang="en-US"/>
        </a:p>
      </dgm:t>
    </dgm:pt>
    <dgm:pt modelId="{9C0EA117-CA6D-415C-AB64-654AAD37A15B}">
      <dgm:prSet/>
      <dgm:spPr/>
      <dgm:t>
        <a:bodyPr/>
        <a:lstStyle/>
        <a:p>
          <a:r>
            <a:rPr lang="en-US" dirty="0" smtClean="0"/>
            <a:t>Not using safety belts</a:t>
          </a:r>
          <a:endParaRPr lang="en-US" dirty="0"/>
        </a:p>
      </dgm:t>
    </dgm:pt>
    <dgm:pt modelId="{93BADBAA-0147-4D90-A0C9-DE49344E15C0}" type="parTrans" cxnId="{A0F10256-300F-4C6E-9473-6B591B86397C}">
      <dgm:prSet/>
      <dgm:spPr/>
      <dgm:t>
        <a:bodyPr/>
        <a:lstStyle/>
        <a:p>
          <a:endParaRPr lang="en-US"/>
        </a:p>
      </dgm:t>
    </dgm:pt>
    <dgm:pt modelId="{98FDE5EC-0EC8-44ED-B281-D8A6A38EDAE0}" type="sibTrans" cxnId="{A0F10256-300F-4C6E-9473-6B591B86397C}">
      <dgm:prSet/>
      <dgm:spPr/>
      <dgm:t>
        <a:bodyPr/>
        <a:lstStyle/>
        <a:p>
          <a:endParaRPr lang="en-US"/>
        </a:p>
      </dgm:t>
    </dgm:pt>
    <dgm:pt modelId="{4F102D93-0318-4BBA-B812-89D40B34F855}" type="pres">
      <dgm:prSet presAssocID="{1F763C37-9C73-4E8E-B881-ACD03953A28B}" presName="cycle" presStyleCnt="0">
        <dgm:presLayoutVars>
          <dgm:chMax val="1"/>
          <dgm:dir/>
          <dgm:animLvl val="ctr"/>
          <dgm:resizeHandles val="exact"/>
        </dgm:presLayoutVars>
      </dgm:prSet>
      <dgm:spPr/>
      <dgm:t>
        <a:bodyPr/>
        <a:lstStyle/>
        <a:p>
          <a:endParaRPr lang="en-US"/>
        </a:p>
      </dgm:t>
    </dgm:pt>
    <dgm:pt modelId="{EAD83CF7-2F63-43BF-B40A-9E5CDB6A3299}" type="pres">
      <dgm:prSet presAssocID="{C45225B4-5F7E-4F0B-A898-0D83E732993B}" presName="centerShape" presStyleLbl="node0" presStyleIdx="0" presStyleCnt="1"/>
      <dgm:spPr/>
      <dgm:t>
        <a:bodyPr/>
        <a:lstStyle/>
        <a:p>
          <a:endParaRPr lang="en-US"/>
        </a:p>
      </dgm:t>
    </dgm:pt>
    <dgm:pt modelId="{B8B7A5B7-88D3-4B73-A5DA-3AC42691C98A}" type="pres">
      <dgm:prSet presAssocID="{66E7B498-A229-47FE-B26E-0B7CCB61EFB1}" presName="Name9" presStyleLbl="parChTrans1D2" presStyleIdx="0" presStyleCnt="7"/>
      <dgm:spPr/>
      <dgm:t>
        <a:bodyPr/>
        <a:lstStyle/>
        <a:p>
          <a:endParaRPr lang="en-US"/>
        </a:p>
      </dgm:t>
    </dgm:pt>
    <dgm:pt modelId="{26F3E8FA-A87D-4C52-8367-9F510D140C4C}" type="pres">
      <dgm:prSet presAssocID="{66E7B498-A229-47FE-B26E-0B7CCB61EFB1}" presName="connTx" presStyleLbl="parChTrans1D2" presStyleIdx="0" presStyleCnt="7"/>
      <dgm:spPr/>
      <dgm:t>
        <a:bodyPr/>
        <a:lstStyle/>
        <a:p>
          <a:endParaRPr lang="en-US"/>
        </a:p>
      </dgm:t>
    </dgm:pt>
    <dgm:pt modelId="{40A0E32E-E06D-4C61-876B-600C04BB8A5B}" type="pres">
      <dgm:prSet presAssocID="{D3A1CD69-E5BF-4EBA-A07E-01F0880B1A43}" presName="node" presStyleLbl="node1" presStyleIdx="0" presStyleCnt="7">
        <dgm:presLayoutVars>
          <dgm:bulletEnabled val="1"/>
        </dgm:presLayoutVars>
      </dgm:prSet>
      <dgm:spPr/>
      <dgm:t>
        <a:bodyPr/>
        <a:lstStyle/>
        <a:p>
          <a:endParaRPr lang="en-US"/>
        </a:p>
      </dgm:t>
    </dgm:pt>
    <dgm:pt modelId="{59BBF0B8-D24F-4A78-8098-90E95C6908FA}" type="pres">
      <dgm:prSet presAssocID="{9FDE5E73-BEEC-4CB3-82D8-8D267485912F}" presName="Name9" presStyleLbl="parChTrans1D2" presStyleIdx="1" presStyleCnt="7"/>
      <dgm:spPr/>
      <dgm:t>
        <a:bodyPr/>
        <a:lstStyle/>
        <a:p>
          <a:endParaRPr lang="en-US"/>
        </a:p>
      </dgm:t>
    </dgm:pt>
    <dgm:pt modelId="{9CD3677A-FB0E-44F2-A9E5-41D8CD042D6B}" type="pres">
      <dgm:prSet presAssocID="{9FDE5E73-BEEC-4CB3-82D8-8D267485912F}" presName="connTx" presStyleLbl="parChTrans1D2" presStyleIdx="1" presStyleCnt="7"/>
      <dgm:spPr/>
      <dgm:t>
        <a:bodyPr/>
        <a:lstStyle/>
        <a:p>
          <a:endParaRPr lang="en-US"/>
        </a:p>
      </dgm:t>
    </dgm:pt>
    <dgm:pt modelId="{94B89B36-3114-44AB-98A9-31F77CE15DDC}" type="pres">
      <dgm:prSet presAssocID="{168A32D9-95CA-497F-A248-F540322F3AFC}" presName="node" presStyleLbl="node1" presStyleIdx="1" presStyleCnt="7" custScaleX="289378" custScaleY="110022" custRadScaleRad="183004" custRadScaleInc="34485">
        <dgm:presLayoutVars>
          <dgm:bulletEnabled val="1"/>
        </dgm:presLayoutVars>
      </dgm:prSet>
      <dgm:spPr/>
      <dgm:t>
        <a:bodyPr/>
        <a:lstStyle/>
        <a:p>
          <a:endParaRPr lang="en-US"/>
        </a:p>
      </dgm:t>
    </dgm:pt>
    <dgm:pt modelId="{DCFC63F7-E72D-43A2-83E3-546EE7B2B113}" type="pres">
      <dgm:prSet presAssocID="{73A7E28F-A4F9-4059-9986-01125EC46382}" presName="Name9" presStyleLbl="parChTrans1D2" presStyleIdx="2" presStyleCnt="7"/>
      <dgm:spPr/>
      <dgm:t>
        <a:bodyPr/>
        <a:lstStyle/>
        <a:p>
          <a:endParaRPr lang="en-US"/>
        </a:p>
      </dgm:t>
    </dgm:pt>
    <dgm:pt modelId="{52DDDF4E-D98E-4A18-9BBC-DC25E35BD034}" type="pres">
      <dgm:prSet presAssocID="{73A7E28F-A4F9-4059-9986-01125EC46382}" presName="connTx" presStyleLbl="parChTrans1D2" presStyleIdx="2" presStyleCnt="7"/>
      <dgm:spPr/>
      <dgm:t>
        <a:bodyPr/>
        <a:lstStyle/>
        <a:p>
          <a:endParaRPr lang="en-US"/>
        </a:p>
      </dgm:t>
    </dgm:pt>
    <dgm:pt modelId="{6EE3DCED-F11D-485B-BBC7-1E6C0BB802F8}" type="pres">
      <dgm:prSet presAssocID="{98F211BF-1D83-4475-92EC-F3E64C79F8B7}" presName="node" presStyleLbl="node1" presStyleIdx="2" presStyleCnt="7" custScaleX="268554" custScaleY="106049" custRadScaleRad="211774" custRadScaleInc="-45964">
        <dgm:presLayoutVars>
          <dgm:bulletEnabled val="1"/>
        </dgm:presLayoutVars>
      </dgm:prSet>
      <dgm:spPr/>
      <dgm:t>
        <a:bodyPr/>
        <a:lstStyle/>
        <a:p>
          <a:endParaRPr lang="en-US"/>
        </a:p>
      </dgm:t>
    </dgm:pt>
    <dgm:pt modelId="{47295C3A-A126-4C19-BCDB-BC52DEBCA981}" type="pres">
      <dgm:prSet presAssocID="{DE4B6767-3212-46DF-BD91-C6C8EF7CA839}" presName="Name9" presStyleLbl="parChTrans1D2" presStyleIdx="3" presStyleCnt="7"/>
      <dgm:spPr/>
      <dgm:t>
        <a:bodyPr/>
        <a:lstStyle/>
        <a:p>
          <a:endParaRPr lang="en-US"/>
        </a:p>
      </dgm:t>
    </dgm:pt>
    <dgm:pt modelId="{E74A2E68-AF61-4C8F-B0AA-462FC47DBFE6}" type="pres">
      <dgm:prSet presAssocID="{DE4B6767-3212-46DF-BD91-C6C8EF7CA839}" presName="connTx" presStyleLbl="parChTrans1D2" presStyleIdx="3" presStyleCnt="7"/>
      <dgm:spPr/>
      <dgm:t>
        <a:bodyPr/>
        <a:lstStyle/>
        <a:p>
          <a:endParaRPr lang="en-US"/>
        </a:p>
      </dgm:t>
    </dgm:pt>
    <dgm:pt modelId="{07881BB3-27C4-45D3-A63E-5B12BCA7F50C}" type="pres">
      <dgm:prSet presAssocID="{5EB301BB-394E-4342-B8E5-043FC41BE492}" presName="node" presStyleLbl="node1" presStyleIdx="3" presStyleCnt="7">
        <dgm:presLayoutVars>
          <dgm:bulletEnabled val="1"/>
        </dgm:presLayoutVars>
      </dgm:prSet>
      <dgm:spPr/>
      <dgm:t>
        <a:bodyPr/>
        <a:lstStyle/>
        <a:p>
          <a:endParaRPr lang="en-US"/>
        </a:p>
      </dgm:t>
    </dgm:pt>
    <dgm:pt modelId="{2C280041-F8C0-48F8-8D30-94565A6DCF28}" type="pres">
      <dgm:prSet presAssocID="{10EDB01F-CDD5-4880-94DD-BF10FEE6D963}" presName="Name9" presStyleLbl="parChTrans1D2" presStyleIdx="4" presStyleCnt="7"/>
      <dgm:spPr/>
      <dgm:t>
        <a:bodyPr/>
        <a:lstStyle/>
        <a:p>
          <a:endParaRPr lang="en-US"/>
        </a:p>
      </dgm:t>
    </dgm:pt>
    <dgm:pt modelId="{AFD9C113-A29F-4DA4-AA40-CBBB12DF870F}" type="pres">
      <dgm:prSet presAssocID="{10EDB01F-CDD5-4880-94DD-BF10FEE6D963}" presName="connTx" presStyleLbl="parChTrans1D2" presStyleIdx="4" presStyleCnt="7"/>
      <dgm:spPr/>
      <dgm:t>
        <a:bodyPr/>
        <a:lstStyle/>
        <a:p>
          <a:endParaRPr lang="en-US"/>
        </a:p>
      </dgm:t>
    </dgm:pt>
    <dgm:pt modelId="{C8086BEA-134D-4B19-B2E6-B43CF12A37BA}" type="pres">
      <dgm:prSet presAssocID="{6E4E4949-74E7-46A0-B6C7-160F22FC3A4E}" presName="node" presStyleLbl="node1" presStyleIdx="4" presStyleCnt="7" custScaleX="233000" custScaleY="137697" custRadScaleRad="192578" custRadScaleInc="38501">
        <dgm:presLayoutVars>
          <dgm:bulletEnabled val="1"/>
        </dgm:presLayoutVars>
      </dgm:prSet>
      <dgm:spPr/>
      <dgm:t>
        <a:bodyPr/>
        <a:lstStyle/>
        <a:p>
          <a:endParaRPr lang="en-US"/>
        </a:p>
      </dgm:t>
    </dgm:pt>
    <dgm:pt modelId="{CDDF1886-8629-4D7A-AC9B-9B2AC8B35DB8}" type="pres">
      <dgm:prSet presAssocID="{E6B03A8A-866B-4B9F-B30C-CE325A4882E9}" presName="Name9" presStyleLbl="parChTrans1D2" presStyleIdx="5" presStyleCnt="7"/>
      <dgm:spPr/>
      <dgm:t>
        <a:bodyPr/>
        <a:lstStyle/>
        <a:p>
          <a:endParaRPr lang="en-US"/>
        </a:p>
      </dgm:t>
    </dgm:pt>
    <dgm:pt modelId="{082F8A80-F939-4146-8797-91CC32FB1D97}" type="pres">
      <dgm:prSet presAssocID="{E6B03A8A-866B-4B9F-B30C-CE325A4882E9}" presName="connTx" presStyleLbl="parChTrans1D2" presStyleIdx="5" presStyleCnt="7"/>
      <dgm:spPr/>
      <dgm:t>
        <a:bodyPr/>
        <a:lstStyle/>
        <a:p>
          <a:endParaRPr lang="en-US"/>
        </a:p>
      </dgm:t>
    </dgm:pt>
    <dgm:pt modelId="{3067FBC7-8E15-4517-A0E4-0150FD4BF102}" type="pres">
      <dgm:prSet presAssocID="{F2886954-58E0-4D1C-B8EA-4336CE232971}" presName="node" presStyleLbl="node1" presStyleIdx="5" presStyleCnt="7" custScaleX="252029" custScaleY="116351" custRadScaleRad="196591" custRadScaleInc="51052">
        <dgm:presLayoutVars>
          <dgm:bulletEnabled val="1"/>
        </dgm:presLayoutVars>
      </dgm:prSet>
      <dgm:spPr/>
      <dgm:t>
        <a:bodyPr/>
        <a:lstStyle/>
        <a:p>
          <a:endParaRPr lang="en-US"/>
        </a:p>
      </dgm:t>
    </dgm:pt>
    <dgm:pt modelId="{20632801-4650-4B4C-8888-50AC8CE2A3F5}" type="pres">
      <dgm:prSet presAssocID="{93BADBAA-0147-4D90-A0C9-DE49344E15C0}" presName="Name9" presStyleLbl="parChTrans1D2" presStyleIdx="6" presStyleCnt="7"/>
      <dgm:spPr/>
      <dgm:t>
        <a:bodyPr/>
        <a:lstStyle/>
        <a:p>
          <a:endParaRPr lang="en-US"/>
        </a:p>
      </dgm:t>
    </dgm:pt>
    <dgm:pt modelId="{592467C6-3C29-41AB-898C-412B1BDD18A8}" type="pres">
      <dgm:prSet presAssocID="{93BADBAA-0147-4D90-A0C9-DE49344E15C0}" presName="connTx" presStyleLbl="parChTrans1D2" presStyleIdx="6" presStyleCnt="7"/>
      <dgm:spPr/>
      <dgm:t>
        <a:bodyPr/>
        <a:lstStyle/>
        <a:p>
          <a:endParaRPr lang="en-US"/>
        </a:p>
      </dgm:t>
    </dgm:pt>
    <dgm:pt modelId="{E773F2D8-B02A-404B-8B2A-42DFEA6520E3}" type="pres">
      <dgm:prSet presAssocID="{9C0EA117-CA6D-415C-AB64-654AAD37A15B}" presName="node" presStyleLbl="node1" presStyleIdx="6" presStyleCnt="7">
        <dgm:presLayoutVars>
          <dgm:bulletEnabled val="1"/>
        </dgm:presLayoutVars>
      </dgm:prSet>
      <dgm:spPr/>
      <dgm:t>
        <a:bodyPr/>
        <a:lstStyle/>
        <a:p>
          <a:endParaRPr lang="en-US"/>
        </a:p>
      </dgm:t>
    </dgm:pt>
  </dgm:ptLst>
  <dgm:cxnLst>
    <dgm:cxn modelId="{13EF9171-0662-4E0B-899C-9076E0A54747}" type="presOf" srcId="{DE4B6767-3212-46DF-BD91-C6C8EF7CA839}" destId="{47295C3A-A126-4C19-BCDB-BC52DEBCA981}" srcOrd="0" destOrd="0" presId="urn:microsoft.com/office/officeart/2005/8/layout/radial1"/>
    <dgm:cxn modelId="{9C4A8D36-CEAA-4B28-A74E-4DF8AD7461D7}" type="presOf" srcId="{73A7E28F-A4F9-4059-9986-01125EC46382}" destId="{52DDDF4E-D98E-4A18-9BBC-DC25E35BD034}" srcOrd="1" destOrd="0" presId="urn:microsoft.com/office/officeart/2005/8/layout/radial1"/>
    <dgm:cxn modelId="{13CFD205-870C-4E81-8EC0-BA2324986C35}" type="presOf" srcId="{D3A1CD69-E5BF-4EBA-A07E-01F0880B1A43}" destId="{40A0E32E-E06D-4C61-876B-600C04BB8A5B}" srcOrd="0" destOrd="0" presId="urn:microsoft.com/office/officeart/2005/8/layout/radial1"/>
    <dgm:cxn modelId="{4A22C613-AB3A-40F9-9CB3-2AB37509DB13}" srcId="{C45225B4-5F7E-4F0B-A898-0D83E732993B}" destId="{F2886954-58E0-4D1C-B8EA-4336CE232971}" srcOrd="5" destOrd="0" parTransId="{E6B03A8A-866B-4B9F-B30C-CE325A4882E9}" sibTransId="{ADFC2F00-587D-42F0-92A7-86810B763662}"/>
    <dgm:cxn modelId="{5C9F63A2-FBE2-443D-B6CC-E08369883C8C}" type="presOf" srcId="{93BADBAA-0147-4D90-A0C9-DE49344E15C0}" destId="{20632801-4650-4B4C-8888-50AC8CE2A3F5}" srcOrd="0" destOrd="0" presId="urn:microsoft.com/office/officeart/2005/8/layout/radial1"/>
    <dgm:cxn modelId="{72FDC4A5-D2A0-4F85-A0F8-3679548A4D72}" type="presOf" srcId="{9C0EA117-CA6D-415C-AB64-654AAD37A15B}" destId="{E773F2D8-B02A-404B-8B2A-42DFEA6520E3}" srcOrd="0" destOrd="0" presId="urn:microsoft.com/office/officeart/2005/8/layout/radial1"/>
    <dgm:cxn modelId="{6D242508-1B3F-44AA-B5A3-B999146058AF}" type="presOf" srcId="{DE4B6767-3212-46DF-BD91-C6C8EF7CA839}" destId="{E74A2E68-AF61-4C8F-B0AA-462FC47DBFE6}" srcOrd="1" destOrd="0" presId="urn:microsoft.com/office/officeart/2005/8/layout/radial1"/>
    <dgm:cxn modelId="{404BC2FC-01FE-4F5B-A0B4-05B51FAD3B64}" type="presOf" srcId="{F2886954-58E0-4D1C-B8EA-4336CE232971}" destId="{3067FBC7-8E15-4517-A0E4-0150FD4BF102}" srcOrd="0" destOrd="0" presId="urn:microsoft.com/office/officeart/2005/8/layout/radial1"/>
    <dgm:cxn modelId="{A0002272-FE9A-49FD-8B94-BD3EFE11F55F}" srcId="{1F763C37-9C73-4E8E-B881-ACD03953A28B}" destId="{49631BEA-A5D7-4661-94EA-7AF51B59E5E4}" srcOrd="2" destOrd="0" parTransId="{D4227653-F6F6-4D9C-AC3A-E92C65EF98F0}" sibTransId="{8D6911B1-9ACA-4A4E-9FC2-3684B853C698}"/>
    <dgm:cxn modelId="{A056A777-1B6F-40B5-87FB-2C2CB4A53573}" type="presOf" srcId="{6E4E4949-74E7-46A0-B6C7-160F22FC3A4E}" destId="{C8086BEA-134D-4B19-B2E6-B43CF12A37BA}" srcOrd="0" destOrd="0" presId="urn:microsoft.com/office/officeart/2005/8/layout/radial1"/>
    <dgm:cxn modelId="{15D47158-8E8F-4F21-BBD9-C950937D8719}" srcId="{C45225B4-5F7E-4F0B-A898-0D83E732993B}" destId="{6E4E4949-74E7-46A0-B6C7-160F22FC3A4E}" srcOrd="4" destOrd="0" parTransId="{10EDB01F-CDD5-4880-94DD-BF10FEE6D963}" sibTransId="{8EDFC48F-36C8-48CA-BEC8-B3D94F501619}"/>
    <dgm:cxn modelId="{81802C8B-6B28-4689-857B-BB3B05FFEE9C}" type="presOf" srcId="{73A7E28F-A4F9-4059-9986-01125EC46382}" destId="{DCFC63F7-E72D-43A2-83E3-546EE7B2B113}" srcOrd="0" destOrd="0" presId="urn:microsoft.com/office/officeart/2005/8/layout/radial1"/>
    <dgm:cxn modelId="{B59BCBBE-D5EC-4219-9604-AE4D23E488A5}" srcId="{1F763C37-9C73-4E8E-B881-ACD03953A28B}" destId="{76DD5818-8133-4275-80D5-605662CAC8D6}" srcOrd="1" destOrd="0" parTransId="{4770F9E0-55A8-48E4-AC4E-AE07857626F6}" sibTransId="{76885EDB-A6B0-4494-9A4F-8C0D8BF70AA1}"/>
    <dgm:cxn modelId="{AC55FA6F-F340-430D-BAB3-878AAA53EA06}" type="presOf" srcId="{9FDE5E73-BEEC-4CB3-82D8-8D267485912F}" destId="{59BBF0B8-D24F-4A78-8098-90E95C6908FA}" srcOrd="0" destOrd="0" presId="urn:microsoft.com/office/officeart/2005/8/layout/radial1"/>
    <dgm:cxn modelId="{CE4BB5D9-03A6-4944-997E-21582248C79B}" srcId="{C45225B4-5F7E-4F0B-A898-0D83E732993B}" destId="{168A32D9-95CA-497F-A248-F540322F3AFC}" srcOrd="1" destOrd="0" parTransId="{9FDE5E73-BEEC-4CB3-82D8-8D267485912F}" sibTransId="{A3E05C9D-5224-4FC4-995C-F264AD5291A8}"/>
    <dgm:cxn modelId="{A0F10256-300F-4C6E-9473-6B591B86397C}" srcId="{C45225B4-5F7E-4F0B-A898-0D83E732993B}" destId="{9C0EA117-CA6D-415C-AB64-654AAD37A15B}" srcOrd="6" destOrd="0" parTransId="{93BADBAA-0147-4D90-A0C9-DE49344E15C0}" sibTransId="{98FDE5EC-0EC8-44ED-B281-D8A6A38EDAE0}"/>
    <dgm:cxn modelId="{0FCA6A32-692E-4AC3-A52E-083FB6409901}" srcId="{1F763C37-9C73-4E8E-B881-ACD03953A28B}" destId="{C45225B4-5F7E-4F0B-A898-0D83E732993B}" srcOrd="0" destOrd="0" parTransId="{28D81DAB-77CE-4854-867A-4A9E04F9E73E}" sibTransId="{B43BA5F4-7AE1-4A7A-886D-7335B414230D}"/>
    <dgm:cxn modelId="{2D079B64-F309-4649-B775-DB5F06F22202}" type="presOf" srcId="{E6B03A8A-866B-4B9F-B30C-CE325A4882E9}" destId="{CDDF1886-8629-4D7A-AC9B-9B2AC8B35DB8}" srcOrd="0" destOrd="0" presId="urn:microsoft.com/office/officeart/2005/8/layout/radial1"/>
    <dgm:cxn modelId="{08C52B22-4554-4D43-8CFB-C13A4DD19905}" type="presOf" srcId="{9FDE5E73-BEEC-4CB3-82D8-8D267485912F}" destId="{9CD3677A-FB0E-44F2-A9E5-41D8CD042D6B}" srcOrd="1" destOrd="0" presId="urn:microsoft.com/office/officeart/2005/8/layout/radial1"/>
    <dgm:cxn modelId="{D9A166DF-D7BE-4C1F-AD45-F783FA02C292}" type="presOf" srcId="{1F763C37-9C73-4E8E-B881-ACD03953A28B}" destId="{4F102D93-0318-4BBA-B812-89D40B34F855}" srcOrd="0" destOrd="0" presId="urn:microsoft.com/office/officeart/2005/8/layout/radial1"/>
    <dgm:cxn modelId="{99125C20-F2F8-4024-9EBA-64CDFBCC0DFA}" type="presOf" srcId="{10EDB01F-CDD5-4880-94DD-BF10FEE6D963}" destId="{2C280041-F8C0-48F8-8D30-94565A6DCF28}" srcOrd="0" destOrd="0" presId="urn:microsoft.com/office/officeart/2005/8/layout/radial1"/>
    <dgm:cxn modelId="{16AA68D7-3A31-4909-9E0A-20A7F373AA90}" type="presOf" srcId="{E6B03A8A-866B-4B9F-B30C-CE325A4882E9}" destId="{082F8A80-F939-4146-8797-91CC32FB1D97}" srcOrd="1" destOrd="0" presId="urn:microsoft.com/office/officeart/2005/8/layout/radial1"/>
    <dgm:cxn modelId="{9F91A757-5D4B-4F5F-863D-2D0996EA32AB}" type="presOf" srcId="{168A32D9-95CA-497F-A248-F540322F3AFC}" destId="{94B89B36-3114-44AB-98A9-31F77CE15DDC}" srcOrd="0" destOrd="0" presId="urn:microsoft.com/office/officeart/2005/8/layout/radial1"/>
    <dgm:cxn modelId="{632C1109-BCFE-4C80-97E2-C644B9412B41}" type="presOf" srcId="{10EDB01F-CDD5-4880-94DD-BF10FEE6D963}" destId="{AFD9C113-A29F-4DA4-AA40-CBBB12DF870F}" srcOrd="1" destOrd="0" presId="urn:microsoft.com/office/officeart/2005/8/layout/radial1"/>
    <dgm:cxn modelId="{9EC8017C-3D81-4D60-99D7-B2B2EC131077}" type="presOf" srcId="{66E7B498-A229-47FE-B26E-0B7CCB61EFB1}" destId="{B8B7A5B7-88D3-4B73-A5DA-3AC42691C98A}" srcOrd="0" destOrd="0" presId="urn:microsoft.com/office/officeart/2005/8/layout/radial1"/>
    <dgm:cxn modelId="{38E18669-1D09-47E1-9A11-ECB8EABA81AE}" srcId="{C45225B4-5F7E-4F0B-A898-0D83E732993B}" destId="{D3A1CD69-E5BF-4EBA-A07E-01F0880B1A43}" srcOrd="0" destOrd="0" parTransId="{66E7B498-A229-47FE-B26E-0B7CCB61EFB1}" sibTransId="{C1BDD7FE-5393-4142-9F29-8E5C6AF2C662}"/>
    <dgm:cxn modelId="{102001FE-AE67-4D17-BC51-A532CBCA9942}" srcId="{C45225B4-5F7E-4F0B-A898-0D83E732993B}" destId="{98F211BF-1D83-4475-92EC-F3E64C79F8B7}" srcOrd="2" destOrd="0" parTransId="{73A7E28F-A4F9-4059-9986-01125EC46382}" sibTransId="{00CAF996-C620-4272-A2CA-FA5C5B6C252B}"/>
    <dgm:cxn modelId="{647F17D5-238D-43CC-8C0A-F90F602C7EC7}" type="presOf" srcId="{C45225B4-5F7E-4F0B-A898-0D83E732993B}" destId="{EAD83CF7-2F63-43BF-B40A-9E5CDB6A3299}" srcOrd="0" destOrd="0" presId="urn:microsoft.com/office/officeart/2005/8/layout/radial1"/>
    <dgm:cxn modelId="{9479C09E-7AFC-4F5D-949B-7B5F3B83D299}" type="presOf" srcId="{93BADBAA-0147-4D90-A0C9-DE49344E15C0}" destId="{592467C6-3C29-41AB-898C-412B1BDD18A8}" srcOrd="1" destOrd="0" presId="urn:microsoft.com/office/officeart/2005/8/layout/radial1"/>
    <dgm:cxn modelId="{2DB4DCC2-27C9-4041-A476-E95DEA2B8741}" srcId="{C45225B4-5F7E-4F0B-A898-0D83E732993B}" destId="{5EB301BB-394E-4342-B8E5-043FC41BE492}" srcOrd="3" destOrd="0" parTransId="{DE4B6767-3212-46DF-BD91-C6C8EF7CA839}" sibTransId="{26BC07E4-2FD8-493D-BF5A-D5DCC21DCE01}"/>
    <dgm:cxn modelId="{7B1D5855-1C2C-4EA3-AEA4-9A2D5C983CCD}" type="presOf" srcId="{98F211BF-1D83-4475-92EC-F3E64C79F8B7}" destId="{6EE3DCED-F11D-485B-BBC7-1E6C0BB802F8}" srcOrd="0" destOrd="0" presId="urn:microsoft.com/office/officeart/2005/8/layout/radial1"/>
    <dgm:cxn modelId="{6B90A24A-3112-4CAA-8ED6-09FA74BAE1AE}" type="presOf" srcId="{66E7B498-A229-47FE-B26E-0B7CCB61EFB1}" destId="{26F3E8FA-A87D-4C52-8367-9F510D140C4C}" srcOrd="1" destOrd="0" presId="urn:microsoft.com/office/officeart/2005/8/layout/radial1"/>
    <dgm:cxn modelId="{FDD4A11A-DE21-4CAA-A723-3B321B281D19}" type="presOf" srcId="{5EB301BB-394E-4342-B8E5-043FC41BE492}" destId="{07881BB3-27C4-45D3-A63E-5B12BCA7F50C}" srcOrd="0" destOrd="0" presId="urn:microsoft.com/office/officeart/2005/8/layout/radial1"/>
    <dgm:cxn modelId="{BC93C953-7421-4D40-8C5C-2E513648991E}" type="presParOf" srcId="{4F102D93-0318-4BBA-B812-89D40B34F855}" destId="{EAD83CF7-2F63-43BF-B40A-9E5CDB6A3299}" srcOrd="0" destOrd="0" presId="urn:microsoft.com/office/officeart/2005/8/layout/radial1"/>
    <dgm:cxn modelId="{0F5C9B95-174E-4415-8A7E-D698CA9F5BD6}" type="presParOf" srcId="{4F102D93-0318-4BBA-B812-89D40B34F855}" destId="{B8B7A5B7-88D3-4B73-A5DA-3AC42691C98A}" srcOrd="1" destOrd="0" presId="urn:microsoft.com/office/officeart/2005/8/layout/radial1"/>
    <dgm:cxn modelId="{FE2AEEA0-5372-4890-A3BB-31F7C4195D4E}" type="presParOf" srcId="{B8B7A5B7-88D3-4B73-A5DA-3AC42691C98A}" destId="{26F3E8FA-A87D-4C52-8367-9F510D140C4C}" srcOrd="0" destOrd="0" presId="urn:microsoft.com/office/officeart/2005/8/layout/radial1"/>
    <dgm:cxn modelId="{147C2978-0DD4-4392-937A-453F3CE5B6BD}" type="presParOf" srcId="{4F102D93-0318-4BBA-B812-89D40B34F855}" destId="{40A0E32E-E06D-4C61-876B-600C04BB8A5B}" srcOrd="2" destOrd="0" presId="urn:microsoft.com/office/officeart/2005/8/layout/radial1"/>
    <dgm:cxn modelId="{229EFCAD-F851-458B-98E8-0A98F03B9528}" type="presParOf" srcId="{4F102D93-0318-4BBA-B812-89D40B34F855}" destId="{59BBF0B8-D24F-4A78-8098-90E95C6908FA}" srcOrd="3" destOrd="0" presId="urn:microsoft.com/office/officeart/2005/8/layout/radial1"/>
    <dgm:cxn modelId="{492B31C7-90C4-430C-9A5A-0CE84F493A7C}" type="presParOf" srcId="{59BBF0B8-D24F-4A78-8098-90E95C6908FA}" destId="{9CD3677A-FB0E-44F2-A9E5-41D8CD042D6B}" srcOrd="0" destOrd="0" presId="urn:microsoft.com/office/officeart/2005/8/layout/radial1"/>
    <dgm:cxn modelId="{A2356408-9F4B-453E-8073-6263A8542900}" type="presParOf" srcId="{4F102D93-0318-4BBA-B812-89D40B34F855}" destId="{94B89B36-3114-44AB-98A9-31F77CE15DDC}" srcOrd="4" destOrd="0" presId="urn:microsoft.com/office/officeart/2005/8/layout/radial1"/>
    <dgm:cxn modelId="{CFDEF5A8-3FD4-4153-8031-3EE52F0F9EB8}" type="presParOf" srcId="{4F102D93-0318-4BBA-B812-89D40B34F855}" destId="{DCFC63F7-E72D-43A2-83E3-546EE7B2B113}" srcOrd="5" destOrd="0" presId="urn:microsoft.com/office/officeart/2005/8/layout/radial1"/>
    <dgm:cxn modelId="{1DE65EAA-0E02-4E08-961E-C0A55B5CD6A5}" type="presParOf" srcId="{DCFC63F7-E72D-43A2-83E3-546EE7B2B113}" destId="{52DDDF4E-D98E-4A18-9BBC-DC25E35BD034}" srcOrd="0" destOrd="0" presId="urn:microsoft.com/office/officeart/2005/8/layout/radial1"/>
    <dgm:cxn modelId="{97EF386B-EB00-47EA-8280-3CAE53ADF506}" type="presParOf" srcId="{4F102D93-0318-4BBA-B812-89D40B34F855}" destId="{6EE3DCED-F11D-485B-BBC7-1E6C0BB802F8}" srcOrd="6" destOrd="0" presId="urn:microsoft.com/office/officeart/2005/8/layout/radial1"/>
    <dgm:cxn modelId="{B0E698BC-FB68-412A-8E25-07FAF8C39EE1}" type="presParOf" srcId="{4F102D93-0318-4BBA-B812-89D40B34F855}" destId="{47295C3A-A126-4C19-BCDB-BC52DEBCA981}" srcOrd="7" destOrd="0" presId="urn:microsoft.com/office/officeart/2005/8/layout/radial1"/>
    <dgm:cxn modelId="{23757F4E-1B84-4171-B754-040FE2033BC4}" type="presParOf" srcId="{47295C3A-A126-4C19-BCDB-BC52DEBCA981}" destId="{E74A2E68-AF61-4C8F-B0AA-462FC47DBFE6}" srcOrd="0" destOrd="0" presId="urn:microsoft.com/office/officeart/2005/8/layout/radial1"/>
    <dgm:cxn modelId="{DED8E536-BDF4-45A7-8370-5B56F752FDCB}" type="presParOf" srcId="{4F102D93-0318-4BBA-B812-89D40B34F855}" destId="{07881BB3-27C4-45D3-A63E-5B12BCA7F50C}" srcOrd="8" destOrd="0" presId="urn:microsoft.com/office/officeart/2005/8/layout/radial1"/>
    <dgm:cxn modelId="{B0AA13C2-9575-492E-8019-CEED4E4466C3}" type="presParOf" srcId="{4F102D93-0318-4BBA-B812-89D40B34F855}" destId="{2C280041-F8C0-48F8-8D30-94565A6DCF28}" srcOrd="9" destOrd="0" presId="urn:microsoft.com/office/officeart/2005/8/layout/radial1"/>
    <dgm:cxn modelId="{F2BA8A7A-558B-4866-986D-85F47395B1B0}" type="presParOf" srcId="{2C280041-F8C0-48F8-8D30-94565A6DCF28}" destId="{AFD9C113-A29F-4DA4-AA40-CBBB12DF870F}" srcOrd="0" destOrd="0" presId="urn:microsoft.com/office/officeart/2005/8/layout/radial1"/>
    <dgm:cxn modelId="{8068F855-B289-4529-83EC-A898899C063D}" type="presParOf" srcId="{4F102D93-0318-4BBA-B812-89D40B34F855}" destId="{C8086BEA-134D-4B19-B2E6-B43CF12A37BA}" srcOrd="10" destOrd="0" presId="urn:microsoft.com/office/officeart/2005/8/layout/radial1"/>
    <dgm:cxn modelId="{8BA9A78E-02AE-4381-A1A8-A7A1A712F7AF}" type="presParOf" srcId="{4F102D93-0318-4BBA-B812-89D40B34F855}" destId="{CDDF1886-8629-4D7A-AC9B-9B2AC8B35DB8}" srcOrd="11" destOrd="0" presId="urn:microsoft.com/office/officeart/2005/8/layout/radial1"/>
    <dgm:cxn modelId="{6CD1BA5B-E51F-4E2B-92D4-BF987178CAC1}" type="presParOf" srcId="{CDDF1886-8629-4D7A-AC9B-9B2AC8B35DB8}" destId="{082F8A80-F939-4146-8797-91CC32FB1D97}" srcOrd="0" destOrd="0" presId="urn:microsoft.com/office/officeart/2005/8/layout/radial1"/>
    <dgm:cxn modelId="{EB100DA2-545A-4535-A8F6-32C577A1392A}" type="presParOf" srcId="{4F102D93-0318-4BBA-B812-89D40B34F855}" destId="{3067FBC7-8E15-4517-A0E4-0150FD4BF102}" srcOrd="12" destOrd="0" presId="urn:microsoft.com/office/officeart/2005/8/layout/radial1"/>
    <dgm:cxn modelId="{BC91F053-1C8E-4D55-ACFC-58940DA89861}" type="presParOf" srcId="{4F102D93-0318-4BBA-B812-89D40B34F855}" destId="{20632801-4650-4B4C-8888-50AC8CE2A3F5}" srcOrd="13" destOrd="0" presId="urn:microsoft.com/office/officeart/2005/8/layout/radial1"/>
    <dgm:cxn modelId="{7C33196E-F988-4B2D-97CD-72C7E537B950}" type="presParOf" srcId="{20632801-4650-4B4C-8888-50AC8CE2A3F5}" destId="{592467C6-3C29-41AB-898C-412B1BDD18A8}" srcOrd="0" destOrd="0" presId="urn:microsoft.com/office/officeart/2005/8/layout/radial1"/>
    <dgm:cxn modelId="{FF781477-E3F1-4B0F-85F6-67B7EF66EA0F}" type="presParOf" srcId="{4F102D93-0318-4BBA-B812-89D40B34F855}" destId="{E773F2D8-B02A-404B-8B2A-42DFEA6520E3}" srcOrd="14"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C9F1D52-A819-435E-B496-6B9B4B42E9BE}"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n-US"/>
        </a:p>
      </dgm:t>
    </dgm:pt>
    <dgm:pt modelId="{1317D332-C667-45B1-A725-3C09EF352174}">
      <dgm:prSet phldrT="[Text]"/>
      <dgm:spPr/>
      <dgm:t>
        <a:bodyPr/>
        <a:lstStyle/>
        <a:p>
          <a:r>
            <a:rPr lang="en-US" dirty="0" smtClean="0"/>
            <a:t>Drinking &amp; Driving</a:t>
          </a:r>
        </a:p>
      </dgm:t>
    </dgm:pt>
    <dgm:pt modelId="{FA2D2B9A-E5D8-416E-A3E4-73FE0C4F66B6}" type="parTrans" cxnId="{E4890312-11A3-4455-8FF8-980D10E5B86D}">
      <dgm:prSet/>
      <dgm:spPr/>
      <dgm:t>
        <a:bodyPr/>
        <a:lstStyle/>
        <a:p>
          <a:endParaRPr lang="en-US"/>
        </a:p>
      </dgm:t>
    </dgm:pt>
    <dgm:pt modelId="{3A2EAEE2-7C8A-4BF2-8ED6-9CD0A4D5C04A}" type="sibTrans" cxnId="{E4890312-11A3-4455-8FF8-980D10E5B86D}">
      <dgm:prSet/>
      <dgm:spPr/>
      <dgm:t>
        <a:bodyPr/>
        <a:lstStyle/>
        <a:p>
          <a:endParaRPr lang="en-US"/>
        </a:p>
      </dgm:t>
    </dgm:pt>
    <dgm:pt modelId="{74BC9D57-1CA1-4B1F-82AF-0BC3B3314F14}">
      <dgm:prSet phldrT="[Text]"/>
      <dgm:spPr/>
      <dgm:t>
        <a:bodyPr/>
        <a:lstStyle/>
        <a:p>
          <a:r>
            <a:rPr lang="en-US" dirty="0" smtClean="0"/>
            <a:t>Smoking over time</a:t>
          </a:r>
          <a:endParaRPr lang="en-US" dirty="0"/>
        </a:p>
      </dgm:t>
    </dgm:pt>
    <dgm:pt modelId="{846F2187-E240-4A37-92AB-43675A92BEAE}" type="parTrans" cxnId="{E19C031A-8E3A-46B8-B972-7530C198913B}">
      <dgm:prSet/>
      <dgm:spPr/>
      <dgm:t>
        <a:bodyPr/>
        <a:lstStyle/>
        <a:p>
          <a:endParaRPr lang="en-US"/>
        </a:p>
      </dgm:t>
    </dgm:pt>
    <dgm:pt modelId="{6DE50076-2826-4889-9822-6E169DAD00E8}" type="sibTrans" cxnId="{E19C031A-8E3A-46B8-B972-7530C198913B}">
      <dgm:prSet/>
      <dgm:spPr/>
      <dgm:t>
        <a:bodyPr/>
        <a:lstStyle/>
        <a:p>
          <a:endParaRPr lang="en-US"/>
        </a:p>
      </dgm:t>
    </dgm:pt>
    <dgm:pt modelId="{1466FD8E-8962-4E80-9AAC-3BEBE1D903C4}">
      <dgm:prSet phldrT="[Text]"/>
      <dgm:spPr/>
      <dgm:t>
        <a:bodyPr/>
        <a:lstStyle/>
        <a:p>
          <a:r>
            <a:rPr lang="en-US" dirty="0" smtClean="0"/>
            <a:t>Speeding</a:t>
          </a:r>
          <a:endParaRPr lang="en-US" dirty="0"/>
        </a:p>
      </dgm:t>
    </dgm:pt>
    <dgm:pt modelId="{E5989135-B995-4856-89FC-8BDFD0143ACF}" type="parTrans" cxnId="{353544F0-CF37-4425-A474-CE70C14E396F}">
      <dgm:prSet/>
      <dgm:spPr/>
      <dgm:t>
        <a:bodyPr/>
        <a:lstStyle/>
        <a:p>
          <a:endParaRPr lang="en-US"/>
        </a:p>
      </dgm:t>
    </dgm:pt>
    <dgm:pt modelId="{FC62ECD8-BBF9-4A28-AF02-D6C7FE57324E}" type="sibTrans" cxnId="{353544F0-CF37-4425-A474-CE70C14E396F}">
      <dgm:prSet/>
      <dgm:spPr/>
      <dgm:t>
        <a:bodyPr/>
        <a:lstStyle/>
        <a:p>
          <a:endParaRPr lang="en-US"/>
        </a:p>
      </dgm:t>
    </dgm:pt>
    <dgm:pt modelId="{E15D2D26-A6EE-43CA-94F4-96ED8A1516EF}">
      <dgm:prSet/>
      <dgm:spPr/>
      <dgm:t>
        <a:bodyPr/>
        <a:lstStyle/>
        <a:p>
          <a:r>
            <a:rPr lang="en-US" dirty="0" smtClean="0"/>
            <a:t>Texting and driving</a:t>
          </a:r>
          <a:endParaRPr lang="en-US" dirty="0"/>
        </a:p>
      </dgm:t>
    </dgm:pt>
    <dgm:pt modelId="{FEC188BA-B697-4695-9345-9B5A1C5D9F49}" type="parTrans" cxnId="{AFEF27E8-4A0D-4D37-B959-D319EEC6B686}">
      <dgm:prSet/>
      <dgm:spPr/>
    </dgm:pt>
    <dgm:pt modelId="{A977E0DF-270B-49EA-A798-989E14D210B2}" type="sibTrans" cxnId="{AFEF27E8-4A0D-4D37-B959-D319EEC6B686}">
      <dgm:prSet/>
      <dgm:spPr/>
    </dgm:pt>
    <dgm:pt modelId="{8C38BB18-82D1-4BDD-A361-441736A9BA9B}">
      <dgm:prSet/>
      <dgm:spPr/>
      <dgm:t>
        <a:bodyPr/>
        <a:lstStyle/>
        <a:p>
          <a:r>
            <a:rPr lang="en-US" dirty="0" smtClean="0"/>
            <a:t>Tanning</a:t>
          </a:r>
          <a:endParaRPr lang="en-US" dirty="0"/>
        </a:p>
      </dgm:t>
    </dgm:pt>
    <dgm:pt modelId="{286A8F74-156D-4F41-8862-ABAD8E32B22D}" type="parTrans" cxnId="{60352E77-B8A4-4EA2-AE83-688D0AEC86E5}">
      <dgm:prSet/>
      <dgm:spPr/>
    </dgm:pt>
    <dgm:pt modelId="{CC97AAB5-36C9-43CE-891A-A2E0991F9AFF}" type="sibTrans" cxnId="{60352E77-B8A4-4EA2-AE83-688D0AEC86E5}">
      <dgm:prSet/>
      <dgm:spPr/>
    </dgm:pt>
    <dgm:pt modelId="{F752F973-F9FA-4A64-8872-6F9CFBF0562E}" type="pres">
      <dgm:prSet presAssocID="{AC9F1D52-A819-435E-B496-6B9B4B42E9BE}" presName="Name0" presStyleCnt="0">
        <dgm:presLayoutVars>
          <dgm:dir/>
          <dgm:resizeHandles val="exact"/>
        </dgm:presLayoutVars>
      </dgm:prSet>
      <dgm:spPr/>
      <dgm:t>
        <a:bodyPr/>
        <a:lstStyle/>
        <a:p>
          <a:endParaRPr lang="en-US"/>
        </a:p>
      </dgm:t>
    </dgm:pt>
    <dgm:pt modelId="{1DC3A46B-DD48-4B2F-A73B-63B73B6E61D8}" type="pres">
      <dgm:prSet presAssocID="{1317D332-C667-45B1-A725-3C09EF352174}" presName="composite" presStyleCnt="0"/>
      <dgm:spPr/>
    </dgm:pt>
    <dgm:pt modelId="{B390F23D-A505-4ED9-8D5D-5D44F32396E3}" type="pres">
      <dgm:prSet presAssocID="{1317D332-C667-45B1-A725-3C09EF352174}" presName="rect1" presStyleLbl="trAlignAcc1" presStyleIdx="0" presStyleCnt="5">
        <dgm:presLayoutVars>
          <dgm:bulletEnabled val="1"/>
        </dgm:presLayoutVars>
      </dgm:prSet>
      <dgm:spPr/>
      <dgm:t>
        <a:bodyPr/>
        <a:lstStyle/>
        <a:p>
          <a:endParaRPr lang="en-US"/>
        </a:p>
      </dgm:t>
    </dgm:pt>
    <dgm:pt modelId="{6E6152F9-0119-4729-A27E-46F8C9C7E532}" type="pres">
      <dgm:prSet presAssocID="{1317D332-C667-45B1-A725-3C09EF352174}" presName="rect2" presStyleLbl="fgImgPlace1" presStyleIdx="0"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l="-34000" r="-34000"/>
          </a:stretch>
        </a:blipFill>
      </dgm:spPr>
    </dgm:pt>
    <dgm:pt modelId="{5F9B552B-C877-48EE-8541-9DCC6AD3B691}" type="pres">
      <dgm:prSet presAssocID="{3A2EAEE2-7C8A-4BF2-8ED6-9CD0A4D5C04A}" presName="sibTrans" presStyleCnt="0"/>
      <dgm:spPr/>
    </dgm:pt>
    <dgm:pt modelId="{FAD62C2C-FB0A-4C46-893A-8689A58D6A83}" type="pres">
      <dgm:prSet presAssocID="{E15D2D26-A6EE-43CA-94F4-96ED8A1516EF}" presName="composite" presStyleCnt="0"/>
      <dgm:spPr/>
    </dgm:pt>
    <dgm:pt modelId="{3D2A14E7-15DF-4A80-8526-4DC20D57B535}" type="pres">
      <dgm:prSet presAssocID="{E15D2D26-A6EE-43CA-94F4-96ED8A1516EF}" presName="rect1" presStyleLbl="trAlignAcc1" presStyleIdx="1" presStyleCnt="5" custLinFactNeighborX="-740" custLinFactNeighborY="-5525">
        <dgm:presLayoutVars>
          <dgm:bulletEnabled val="1"/>
        </dgm:presLayoutVars>
      </dgm:prSet>
      <dgm:spPr/>
      <dgm:t>
        <a:bodyPr/>
        <a:lstStyle/>
        <a:p>
          <a:endParaRPr lang="en-US"/>
        </a:p>
      </dgm:t>
    </dgm:pt>
    <dgm:pt modelId="{3482CDCA-4E00-4492-AB50-22DC246325FF}" type="pres">
      <dgm:prSet presAssocID="{E15D2D26-A6EE-43CA-94F4-96ED8A1516EF}" presName="rect2" presStyleLbl="fgImgPlace1" presStyleIdx="1" presStyleCnt="5"/>
      <dgm:spPr>
        <a:blipFill>
          <a:blip xmlns:r="http://schemas.openxmlformats.org/officeDocument/2006/relationships" r:embed="rId2">
            <a:extLst>
              <a:ext uri="{28A0092B-C50C-407E-A947-70E740481C1C}">
                <a14:useLocalDpi xmlns:a14="http://schemas.microsoft.com/office/drawing/2010/main" val="0"/>
              </a:ext>
            </a:extLst>
          </a:blip>
          <a:srcRect/>
          <a:stretch>
            <a:fillRect l="-25000" r="-25000"/>
          </a:stretch>
        </a:blipFill>
      </dgm:spPr>
    </dgm:pt>
    <dgm:pt modelId="{DF88859A-AE48-4839-83FC-82D153E1C114}" type="pres">
      <dgm:prSet presAssocID="{A977E0DF-270B-49EA-A798-989E14D210B2}" presName="sibTrans" presStyleCnt="0"/>
      <dgm:spPr/>
    </dgm:pt>
    <dgm:pt modelId="{5AE6108A-611C-43BA-BBF7-73144738D7FE}" type="pres">
      <dgm:prSet presAssocID="{8C38BB18-82D1-4BDD-A361-441736A9BA9B}" presName="composite" presStyleCnt="0"/>
      <dgm:spPr/>
    </dgm:pt>
    <dgm:pt modelId="{A4D04F53-F4BB-4934-8381-A146CDDA1570}" type="pres">
      <dgm:prSet presAssocID="{8C38BB18-82D1-4BDD-A361-441736A9BA9B}" presName="rect1" presStyleLbl="trAlignAcc1" presStyleIdx="2" presStyleCnt="5">
        <dgm:presLayoutVars>
          <dgm:bulletEnabled val="1"/>
        </dgm:presLayoutVars>
      </dgm:prSet>
      <dgm:spPr/>
      <dgm:t>
        <a:bodyPr/>
        <a:lstStyle/>
        <a:p>
          <a:endParaRPr lang="en-US"/>
        </a:p>
      </dgm:t>
    </dgm:pt>
    <dgm:pt modelId="{A905739D-C35B-44AF-A2C1-C1AAA09D3840}" type="pres">
      <dgm:prSet presAssocID="{8C38BB18-82D1-4BDD-A361-441736A9BA9B}" presName="rect2" presStyleLbl="fgImgPlace1" presStyleIdx="2" presStyleCnt="5"/>
      <dgm:spPr>
        <a:blipFill>
          <a:blip xmlns:r="http://schemas.openxmlformats.org/officeDocument/2006/relationships" r:embed="rId3">
            <a:extLst>
              <a:ext uri="{28A0092B-C50C-407E-A947-70E740481C1C}">
                <a14:useLocalDpi xmlns:a14="http://schemas.microsoft.com/office/drawing/2010/main" val="0"/>
              </a:ext>
            </a:extLst>
          </a:blip>
          <a:srcRect/>
          <a:stretch>
            <a:fillRect l="-65000" r="-65000"/>
          </a:stretch>
        </a:blipFill>
      </dgm:spPr>
    </dgm:pt>
    <dgm:pt modelId="{F1D7A6B7-B462-44DD-AB80-8F9527FE219A}" type="pres">
      <dgm:prSet presAssocID="{CC97AAB5-36C9-43CE-891A-A2E0991F9AFF}" presName="sibTrans" presStyleCnt="0"/>
      <dgm:spPr/>
    </dgm:pt>
    <dgm:pt modelId="{BFF35BCC-5B27-4D9D-9084-8FDA4AC0E923}" type="pres">
      <dgm:prSet presAssocID="{74BC9D57-1CA1-4B1F-82AF-0BC3B3314F14}" presName="composite" presStyleCnt="0"/>
      <dgm:spPr/>
    </dgm:pt>
    <dgm:pt modelId="{F9A61EAB-C709-4D33-BD5C-175BCBEF2EB7}" type="pres">
      <dgm:prSet presAssocID="{74BC9D57-1CA1-4B1F-82AF-0BC3B3314F14}" presName="rect1" presStyleLbl="trAlignAcc1" presStyleIdx="3" presStyleCnt="5">
        <dgm:presLayoutVars>
          <dgm:bulletEnabled val="1"/>
        </dgm:presLayoutVars>
      </dgm:prSet>
      <dgm:spPr/>
      <dgm:t>
        <a:bodyPr/>
        <a:lstStyle/>
        <a:p>
          <a:endParaRPr lang="en-US"/>
        </a:p>
      </dgm:t>
    </dgm:pt>
    <dgm:pt modelId="{E664D113-F90A-43A7-AE74-875203A60ED4}" type="pres">
      <dgm:prSet presAssocID="{74BC9D57-1CA1-4B1F-82AF-0BC3B3314F14}" presName="rect2" presStyleLbl="fgImgPlace1" presStyleIdx="3" presStyleCnt="5"/>
      <dgm:spPr>
        <a:blipFill>
          <a:blip xmlns:r="http://schemas.openxmlformats.org/officeDocument/2006/relationships" r:embed="rId4">
            <a:extLst>
              <a:ext uri="{28A0092B-C50C-407E-A947-70E740481C1C}">
                <a14:useLocalDpi xmlns:a14="http://schemas.microsoft.com/office/drawing/2010/main" val="0"/>
              </a:ext>
            </a:extLst>
          </a:blip>
          <a:srcRect/>
          <a:stretch>
            <a:fillRect l="-14000" r="-14000"/>
          </a:stretch>
        </a:blipFill>
      </dgm:spPr>
    </dgm:pt>
    <dgm:pt modelId="{732F243B-E06A-4937-9BCB-4886CE4F0726}" type="pres">
      <dgm:prSet presAssocID="{6DE50076-2826-4889-9822-6E169DAD00E8}" presName="sibTrans" presStyleCnt="0"/>
      <dgm:spPr/>
    </dgm:pt>
    <dgm:pt modelId="{40906A09-26CC-4625-86AF-26CD8B62E50C}" type="pres">
      <dgm:prSet presAssocID="{1466FD8E-8962-4E80-9AAC-3BEBE1D903C4}" presName="composite" presStyleCnt="0"/>
      <dgm:spPr/>
    </dgm:pt>
    <dgm:pt modelId="{64F3FEB5-FDAD-4305-8FD0-8026DD3A2DAC}" type="pres">
      <dgm:prSet presAssocID="{1466FD8E-8962-4E80-9AAC-3BEBE1D903C4}" presName="rect1" presStyleLbl="trAlignAcc1" presStyleIdx="4" presStyleCnt="5" custLinFactNeighborX="-580" custLinFactNeighborY="-3091">
        <dgm:presLayoutVars>
          <dgm:bulletEnabled val="1"/>
        </dgm:presLayoutVars>
      </dgm:prSet>
      <dgm:spPr/>
      <dgm:t>
        <a:bodyPr/>
        <a:lstStyle/>
        <a:p>
          <a:endParaRPr lang="en-US"/>
        </a:p>
      </dgm:t>
    </dgm:pt>
    <dgm:pt modelId="{1F0552A3-7CB6-4CAC-AFBA-93E995C1C2A3}" type="pres">
      <dgm:prSet presAssocID="{1466FD8E-8962-4E80-9AAC-3BEBE1D903C4}" presName="rect2" presStyleLbl="fgImgPlace1" presStyleIdx="4" presStyleCnt="5"/>
      <dgm:spPr>
        <a:blipFill>
          <a:blip xmlns:r="http://schemas.openxmlformats.org/officeDocument/2006/relationships" r:embed="rId5">
            <a:extLst>
              <a:ext uri="{28A0092B-C50C-407E-A947-70E740481C1C}">
                <a14:useLocalDpi xmlns:a14="http://schemas.microsoft.com/office/drawing/2010/main" val="0"/>
              </a:ext>
            </a:extLst>
          </a:blip>
          <a:srcRect/>
          <a:stretch>
            <a:fillRect l="-6000" r="-6000"/>
          </a:stretch>
        </a:blipFill>
      </dgm:spPr>
    </dgm:pt>
  </dgm:ptLst>
  <dgm:cxnLst>
    <dgm:cxn modelId="{E19C031A-8E3A-46B8-B972-7530C198913B}" srcId="{AC9F1D52-A819-435E-B496-6B9B4B42E9BE}" destId="{74BC9D57-1CA1-4B1F-82AF-0BC3B3314F14}" srcOrd="3" destOrd="0" parTransId="{846F2187-E240-4A37-92AB-43675A92BEAE}" sibTransId="{6DE50076-2826-4889-9822-6E169DAD00E8}"/>
    <dgm:cxn modelId="{6127A5E6-A24A-46E5-80AD-8BF3E244BCAF}" type="presOf" srcId="{AC9F1D52-A819-435E-B496-6B9B4B42E9BE}" destId="{F752F973-F9FA-4A64-8872-6F9CFBF0562E}" srcOrd="0" destOrd="0" presId="urn:microsoft.com/office/officeart/2008/layout/PictureStrips"/>
    <dgm:cxn modelId="{AFEF27E8-4A0D-4D37-B959-D319EEC6B686}" srcId="{AC9F1D52-A819-435E-B496-6B9B4B42E9BE}" destId="{E15D2D26-A6EE-43CA-94F4-96ED8A1516EF}" srcOrd="1" destOrd="0" parTransId="{FEC188BA-B697-4695-9345-9B5A1C5D9F49}" sibTransId="{A977E0DF-270B-49EA-A798-989E14D210B2}"/>
    <dgm:cxn modelId="{C7E98E8D-F885-40B0-BBA3-B4B4C8E99B5C}" type="presOf" srcId="{8C38BB18-82D1-4BDD-A361-441736A9BA9B}" destId="{A4D04F53-F4BB-4934-8381-A146CDDA1570}" srcOrd="0" destOrd="0" presId="urn:microsoft.com/office/officeart/2008/layout/PictureStrips"/>
    <dgm:cxn modelId="{603FC269-6E3F-4EF3-A395-C569868461E5}" type="presOf" srcId="{74BC9D57-1CA1-4B1F-82AF-0BC3B3314F14}" destId="{F9A61EAB-C709-4D33-BD5C-175BCBEF2EB7}" srcOrd="0" destOrd="0" presId="urn:microsoft.com/office/officeart/2008/layout/PictureStrips"/>
    <dgm:cxn modelId="{353544F0-CF37-4425-A474-CE70C14E396F}" srcId="{AC9F1D52-A819-435E-B496-6B9B4B42E9BE}" destId="{1466FD8E-8962-4E80-9AAC-3BEBE1D903C4}" srcOrd="4" destOrd="0" parTransId="{E5989135-B995-4856-89FC-8BDFD0143ACF}" sibTransId="{FC62ECD8-BBF9-4A28-AF02-D6C7FE57324E}"/>
    <dgm:cxn modelId="{62EF2892-A188-4B68-972B-51100AE26F48}" type="presOf" srcId="{1317D332-C667-45B1-A725-3C09EF352174}" destId="{B390F23D-A505-4ED9-8D5D-5D44F32396E3}" srcOrd="0" destOrd="0" presId="urn:microsoft.com/office/officeart/2008/layout/PictureStrips"/>
    <dgm:cxn modelId="{E4890312-11A3-4455-8FF8-980D10E5B86D}" srcId="{AC9F1D52-A819-435E-B496-6B9B4B42E9BE}" destId="{1317D332-C667-45B1-A725-3C09EF352174}" srcOrd="0" destOrd="0" parTransId="{FA2D2B9A-E5D8-416E-A3E4-73FE0C4F66B6}" sibTransId="{3A2EAEE2-7C8A-4BF2-8ED6-9CD0A4D5C04A}"/>
    <dgm:cxn modelId="{60352E77-B8A4-4EA2-AE83-688D0AEC86E5}" srcId="{AC9F1D52-A819-435E-B496-6B9B4B42E9BE}" destId="{8C38BB18-82D1-4BDD-A361-441736A9BA9B}" srcOrd="2" destOrd="0" parTransId="{286A8F74-156D-4F41-8862-ABAD8E32B22D}" sibTransId="{CC97AAB5-36C9-43CE-891A-A2E0991F9AFF}"/>
    <dgm:cxn modelId="{38FE9A4A-69A8-4794-B6EC-4452B4C1CE1D}" type="presOf" srcId="{E15D2D26-A6EE-43CA-94F4-96ED8A1516EF}" destId="{3D2A14E7-15DF-4A80-8526-4DC20D57B535}" srcOrd="0" destOrd="0" presId="urn:microsoft.com/office/officeart/2008/layout/PictureStrips"/>
    <dgm:cxn modelId="{69E0382F-627B-4121-B591-9D55E731888F}" type="presOf" srcId="{1466FD8E-8962-4E80-9AAC-3BEBE1D903C4}" destId="{64F3FEB5-FDAD-4305-8FD0-8026DD3A2DAC}" srcOrd="0" destOrd="0" presId="urn:microsoft.com/office/officeart/2008/layout/PictureStrips"/>
    <dgm:cxn modelId="{4289C4D7-E06D-42FC-9B77-5DB71FAE6271}" type="presParOf" srcId="{F752F973-F9FA-4A64-8872-6F9CFBF0562E}" destId="{1DC3A46B-DD48-4B2F-A73B-63B73B6E61D8}" srcOrd="0" destOrd="0" presId="urn:microsoft.com/office/officeart/2008/layout/PictureStrips"/>
    <dgm:cxn modelId="{64194168-BC74-4CB8-89E2-6F8958146040}" type="presParOf" srcId="{1DC3A46B-DD48-4B2F-A73B-63B73B6E61D8}" destId="{B390F23D-A505-4ED9-8D5D-5D44F32396E3}" srcOrd="0" destOrd="0" presId="urn:microsoft.com/office/officeart/2008/layout/PictureStrips"/>
    <dgm:cxn modelId="{5D383354-938B-422E-B46C-9C3D03F1B30B}" type="presParOf" srcId="{1DC3A46B-DD48-4B2F-A73B-63B73B6E61D8}" destId="{6E6152F9-0119-4729-A27E-46F8C9C7E532}" srcOrd="1" destOrd="0" presId="urn:microsoft.com/office/officeart/2008/layout/PictureStrips"/>
    <dgm:cxn modelId="{CA92EE5C-4016-46F4-B8F0-23CA7015B741}" type="presParOf" srcId="{F752F973-F9FA-4A64-8872-6F9CFBF0562E}" destId="{5F9B552B-C877-48EE-8541-9DCC6AD3B691}" srcOrd="1" destOrd="0" presId="urn:microsoft.com/office/officeart/2008/layout/PictureStrips"/>
    <dgm:cxn modelId="{618E95A0-230C-4EFE-941F-604CE941284E}" type="presParOf" srcId="{F752F973-F9FA-4A64-8872-6F9CFBF0562E}" destId="{FAD62C2C-FB0A-4C46-893A-8689A58D6A83}" srcOrd="2" destOrd="0" presId="urn:microsoft.com/office/officeart/2008/layout/PictureStrips"/>
    <dgm:cxn modelId="{91985509-D5F7-43E3-A9D4-853AC1CE2672}" type="presParOf" srcId="{FAD62C2C-FB0A-4C46-893A-8689A58D6A83}" destId="{3D2A14E7-15DF-4A80-8526-4DC20D57B535}" srcOrd="0" destOrd="0" presId="urn:microsoft.com/office/officeart/2008/layout/PictureStrips"/>
    <dgm:cxn modelId="{B389DA8C-B2DB-483C-A625-1FAE7634FF85}" type="presParOf" srcId="{FAD62C2C-FB0A-4C46-893A-8689A58D6A83}" destId="{3482CDCA-4E00-4492-AB50-22DC246325FF}" srcOrd="1" destOrd="0" presId="urn:microsoft.com/office/officeart/2008/layout/PictureStrips"/>
    <dgm:cxn modelId="{A6248056-0359-4A96-B816-22E16C69384F}" type="presParOf" srcId="{F752F973-F9FA-4A64-8872-6F9CFBF0562E}" destId="{DF88859A-AE48-4839-83FC-82D153E1C114}" srcOrd="3" destOrd="0" presId="urn:microsoft.com/office/officeart/2008/layout/PictureStrips"/>
    <dgm:cxn modelId="{ED09181C-1DA2-4045-A899-43D6F39F6FB9}" type="presParOf" srcId="{F752F973-F9FA-4A64-8872-6F9CFBF0562E}" destId="{5AE6108A-611C-43BA-BBF7-73144738D7FE}" srcOrd="4" destOrd="0" presId="urn:microsoft.com/office/officeart/2008/layout/PictureStrips"/>
    <dgm:cxn modelId="{1D753D3D-5903-46D4-B78D-AC892D5B9637}" type="presParOf" srcId="{5AE6108A-611C-43BA-BBF7-73144738D7FE}" destId="{A4D04F53-F4BB-4934-8381-A146CDDA1570}" srcOrd="0" destOrd="0" presId="urn:microsoft.com/office/officeart/2008/layout/PictureStrips"/>
    <dgm:cxn modelId="{3B13F0EF-0759-4C24-9C0D-E36B8CC0B2A1}" type="presParOf" srcId="{5AE6108A-611C-43BA-BBF7-73144738D7FE}" destId="{A905739D-C35B-44AF-A2C1-C1AAA09D3840}" srcOrd="1" destOrd="0" presId="urn:microsoft.com/office/officeart/2008/layout/PictureStrips"/>
    <dgm:cxn modelId="{01BFEA7E-7D99-42C7-942F-43522EA6E4C7}" type="presParOf" srcId="{F752F973-F9FA-4A64-8872-6F9CFBF0562E}" destId="{F1D7A6B7-B462-44DD-AB80-8F9527FE219A}" srcOrd="5" destOrd="0" presId="urn:microsoft.com/office/officeart/2008/layout/PictureStrips"/>
    <dgm:cxn modelId="{5588340A-6F5D-4044-9C7B-86AB97214B9F}" type="presParOf" srcId="{F752F973-F9FA-4A64-8872-6F9CFBF0562E}" destId="{BFF35BCC-5B27-4D9D-9084-8FDA4AC0E923}" srcOrd="6" destOrd="0" presId="urn:microsoft.com/office/officeart/2008/layout/PictureStrips"/>
    <dgm:cxn modelId="{917FB2B4-6F62-4DA5-8231-9E44729D54C8}" type="presParOf" srcId="{BFF35BCC-5B27-4D9D-9084-8FDA4AC0E923}" destId="{F9A61EAB-C709-4D33-BD5C-175BCBEF2EB7}" srcOrd="0" destOrd="0" presId="urn:microsoft.com/office/officeart/2008/layout/PictureStrips"/>
    <dgm:cxn modelId="{52775A5C-2B69-456B-A26D-92E3BBE07DB7}" type="presParOf" srcId="{BFF35BCC-5B27-4D9D-9084-8FDA4AC0E923}" destId="{E664D113-F90A-43A7-AE74-875203A60ED4}" srcOrd="1" destOrd="0" presId="urn:microsoft.com/office/officeart/2008/layout/PictureStrips"/>
    <dgm:cxn modelId="{33058ECA-1DA6-4D99-AA53-1E1DEC061D49}" type="presParOf" srcId="{F752F973-F9FA-4A64-8872-6F9CFBF0562E}" destId="{732F243B-E06A-4937-9BCB-4886CE4F0726}" srcOrd="7" destOrd="0" presId="urn:microsoft.com/office/officeart/2008/layout/PictureStrips"/>
    <dgm:cxn modelId="{6DB1C3F9-F20B-4252-B4EA-152AAF8400A1}" type="presParOf" srcId="{F752F973-F9FA-4A64-8872-6F9CFBF0562E}" destId="{40906A09-26CC-4625-86AF-26CD8B62E50C}" srcOrd="8" destOrd="0" presId="urn:microsoft.com/office/officeart/2008/layout/PictureStrips"/>
    <dgm:cxn modelId="{9777DABD-6E50-4463-9E61-16336E06536F}" type="presParOf" srcId="{40906A09-26CC-4625-86AF-26CD8B62E50C}" destId="{64F3FEB5-FDAD-4305-8FD0-8026DD3A2DAC}" srcOrd="0" destOrd="0" presId="urn:microsoft.com/office/officeart/2008/layout/PictureStrips"/>
    <dgm:cxn modelId="{F77437A1-BFE6-4A1D-B575-EDBA23A9F86D}" type="presParOf" srcId="{40906A09-26CC-4625-86AF-26CD8B62E50C}" destId="{1F0552A3-7CB6-4CAC-AFBA-93E995C1C2A3}"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D83CF7-2F63-43BF-B40A-9E5CDB6A3299}">
      <dsp:nvSpPr>
        <dsp:cNvPr id="0" name=""/>
        <dsp:cNvSpPr/>
      </dsp:nvSpPr>
      <dsp:spPr>
        <a:xfrm>
          <a:off x="4481198" y="1439715"/>
          <a:ext cx="1012357" cy="101235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Risk Behaviors</a:t>
          </a:r>
        </a:p>
      </dsp:txBody>
      <dsp:txXfrm>
        <a:off x="4629454" y="1587971"/>
        <a:ext cx="715845" cy="715845"/>
      </dsp:txXfrm>
    </dsp:sp>
    <dsp:sp modelId="{B8B7A5B7-88D3-4B73-A5DA-3AC42691C98A}">
      <dsp:nvSpPr>
        <dsp:cNvPr id="0" name=""/>
        <dsp:cNvSpPr/>
      </dsp:nvSpPr>
      <dsp:spPr>
        <a:xfrm rot="16200000">
          <a:off x="4734375" y="1177655"/>
          <a:ext cx="506003" cy="18116"/>
        </a:xfrm>
        <a:custGeom>
          <a:avLst/>
          <a:gdLst/>
          <a:ahLst/>
          <a:cxnLst/>
          <a:rect l="0" t="0" r="0" b="0"/>
          <a:pathLst>
            <a:path>
              <a:moveTo>
                <a:pt x="0" y="9058"/>
              </a:moveTo>
              <a:lnTo>
                <a:pt x="506003" y="9058"/>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974726" y="1174063"/>
        <a:ext cx="25300" cy="25300"/>
      </dsp:txXfrm>
    </dsp:sp>
    <dsp:sp modelId="{40A0E32E-E06D-4C61-876B-600C04BB8A5B}">
      <dsp:nvSpPr>
        <dsp:cNvPr id="0" name=""/>
        <dsp:cNvSpPr/>
      </dsp:nvSpPr>
      <dsp:spPr>
        <a:xfrm>
          <a:off x="4481198" y="-78645"/>
          <a:ext cx="1012357" cy="101235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Tobacco Use</a:t>
          </a:r>
          <a:endParaRPr lang="en-US" sz="1000" kern="1200" dirty="0"/>
        </a:p>
      </dsp:txBody>
      <dsp:txXfrm>
        <a:off x="4629454" y="69611"/>
        <a:ext cx="715845" cy="715845"/>
      </dsp:txXfrm>
    </dsp:sp>
    <dsp:sp modelId="{59BBF0B8-D24F-4A78-8098-90E95C6908FA}">
      <dsp:nvSpPr>
        <dsp:cNvPr id="0" name=""/>
        <dsp:cNvSpPr/>
      </dsp:nvSpPr>
      <dsp:spPr>
        <a:xfrm rot="19817769">
          <a:off x="5339183" y="1354698"/>
          <a:ext cx="1337258" cy="18116"/>
        </a:xfrm>
        <a:custGeom>
          <a:avLst/>
          <a:gdLst/>
          <a:ahLst/>
          <a:cxnLst/>
          <a:rect l="0" t="0" r="0" b="0"/>
          <a:pathLst>
            <a:path>
              <a:moveTo>
                <a:pt x="0" y="9058"/>
              </a:moveTo>
              <a:lnTo>
                <a:pt x="1337258" y="9058"/>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974381" y="1330324"/>
        <a:ext cx="66862" cy="66862"/>
      </dsp:txXfrm>
    </dsp:sp>
    <dsp:sp modelId="{94B89B36-3114-44AB-98A9-31F77CE15DDC}">
      <dsp:nvSpPr>
        <dsp:cNvPr id="0" name=""/>
        <dsp:cNvSpPr/>
      </dsp:nvSpPr>
      <dsp:spPr>
        <a:xfrm>
          <a:off x="5936147" y="12111"/>
          <a:ext cx="2929538" cy="111381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Unhealthy dietary behaviors</a:t>
          </a:r>
        </a:p>
      </dsp:txBody>
      <dsp:txXfrm>
        <a:off x="6365168" y="175225"/>
        <a:ext cx="2071496" cy="787587"/>
      </dsp:txXfrm>
    </dsp:sp>
    <dsp:sp modelId="{DCFC63F7-E72D-43A2-83E3-546EE7B2B113}">
      <dsp:nvSpPr>
        <dsp:cNvPr id="0" name=""/>
        <dsp:cNvSpPr/>
      </dsp:nvSpPr>
      <dsp:spPr>
        <a:xfrm rot="62270">
          <a:off x="5493361" y="1958240"/>
          <a:ext cx="1351157" cy="18116"/>
        </a:xfrm>
        <a:custGeom>
          <a:avLst/>
          <a:gdLst/>
          <a:ahLst/>
          <a:cxnLst/>
          <a:rect l="0" t="0" r="0" b="0"/>
          <a:pathLst>
            <a:path>
              <a:moveTo>
                <a:pt x="0" y="9058"/>
              </a:moveTo>
              <a:lnTo>
                <a:pt x="1351157" y="9058"/>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135161" y="1933519"/>
        <a:ext cx="67557" cy="67557"/>
      </dsp:txXfrm>
    </dsp:sp>
    <dsp:sp modelId="{6EE3DCED-F11D-485B-BBC7-1E6C0BB802F8}">
      <dsp:nvSpPr>
        <dsp:cNvPr id="0" name=""/>
        <dsp:cNvSpPr/>
      </dsp:nvSpPr>
      <dsp:spPr>
        <a:xfrm>
          <a:off x="6842980" y="1467337"/>
          <a:ext cx="2718725" cy="10735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Inadequate physical activity</a:t>
          </a:r>
        </a:p>
      </dsp:txBody>
      <dsp:txXfrm>
        <a:off x="7241128" y="1624561"/>
        <a:ext cx="1922429" cy="759146"/>
      </dsp:txXfrm>
    </dsp:sp>
    <dsp:sp modelId="{47295C3A-A126-4C19-BCDB-BC52DEBCA981}">
      <dsp:nvSpPr>
        <dsp:cNvPr id="0" name=""/>
        <dsp:cNvSpPr/>
      </dsp:nvSpPr>
      <dsp:spPr>
        <a:xfrm rot="3857143">
          <a:off x="5063771" y="2620833"/>
          <a:ext cx="506003" cy="18116"/>
        </a:xfrm>
        <a:custGeom>
          <a:avLst/>
          <a:gdLst/>
          <a:ahLst/>
          <a:cxnLst/>
          <a:rect l="0" t="0" r="0" b="0"/>
          <a:pathLst>
            <a:path>
              <a:moveTo>
                <a:pt x="0" y="9058"/>
              </a:moveTo>
              <a:lnTo>
                <a:pt x="506003" y="9058"/>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304122" y="2617241"/>
        <a:ext cx="25300" cy="25300"/>
      </dsp:txXfrm>
    </dsp:sp>
    <dsp:sp modelId="{07881BB3-27C4-45D3-A63E-5B12BCA7F50C}">
      <dsp:nvSpPr>
        <dsp:cNvPr id="0" name=""/>
        <dsp:cNvSpPr/>
      </dsp:nvSpPr>
      <dsp:spPr>
        <a:xfrm>
          <a:off x="5139990" y="2807711"/>
          <a:ext cx="1012357" cy="101235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smtClean="0"/>
            <a:t>Alcohol and other drug use</a:t>
          </a:r>
          <a:endParaRPr lang="en-US" sz="1000" kern="1200" dirty="0" smtClean="0"/>
        </a:p>
      </dsp:txBody>
      <dsp:txXfrm>
        <a:off x="5288246" y="2955967"/>
        <a:ext cx="715845" cy="715845"/>
      </dsp:txXfrm>
    </dsp:sp>
    <dsp:sp modelId="{2C280041-F8C0-48F8-8D30-94565A6DCF28}">
      <dsp:nvSpPr>
        <dsp:cNvPr id="0" name=""/>
        <dsp:cNvSpPr/>
      </dsp:nvSpPr>
      <dsp:spPr>
        <a:xfrm rot="8473286">
          <a:off x="3897331" y="2498619"/>
          <a:ext cx="781584" cy="18116"/>
        </a:xfrm>
        <a:custGeom>
          <a:avLst/>
          <a:gdLst/>
          <a:ahLst/>
          <a:cxnLst/>
          <a:rect l="0" t="0" r="0" b="0"/>
          <a:pathLst>
            <a:path>
              <a:moveTo>
                <a:pt x="0" y="9058"/>
              </a:moveTo>
              <a:lnTo>
                <a:pt x="781584" y="9058"/>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68583" y="2488138"/>
        <a:ext cx="39079" cy="39079"/>
      </dsp:txXfrm>
    </dsp:sp>
    <dsp:sp modelId="{C8086BEA-134D-4B19-B2E6-B43CF12A37BA}">
      <dsp:nvSpPr>
        <dsp:cNvPr id="0" name=""/>
        <dsp:cNvSpPr/>
      </dsp:nvSpPr>
      <dsp:spPr>
        <a:xfrm>
          <a:off x="2105233" y="2616897"/>
          <a:ext cx="2358792" cy="139398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Sexual behaviors that may result in HIV infection, other sexually transmitted diseases, and unintended pregnancies</a:t>
          </a:r>
        </a:p>
      </dsp:txBody>
      <dsp:txXfrm>
        <a:off x="2450670" y="2821041"/>
        <a:ext cx="1667918" cy="985697"/>
      </dsp:txXfrm>
    </dsp:sp>
    <dsp:sp modelId="{CDDF1886-8629-4D7A-AC9B-9B2AC8B35DB8}">
      <dsp:nvSpPr>
        <dsp:cNvPr id="0" name=""/>
        <dsp:cNvSpPr/>
      </dsp:nvSpPr>
      <dsp:spPr>
        <a:xfrm rot="10816231">
          <a:off x="3278092" y="1931605"/>
          <a:ext cx="1203118" cy="18116"/>
        </a:xfrm>
        <a:custGeom>
          <a:avLst/>
          <a:gdLst/>
          <a:ahLst/>
          <a:cxnLst/>
          <a:rect l="0" t="0" r="0" b="0"/>
          <a:pathLst>
            <a:path>
              <a:moveTo>
                <a:pt x="0" y="9058"/>
              </a:moveTo>
              <a:lnTo>
                <a:pt x="1203118" y="9058"/>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849573" y="1910585"/>
        <a:ext cx="60155" cy="60155"/>
      </dsp:txXfrm>
    </dsp:sp>
    <dsp:sp modelId="{3067FBC7-8E15-4517-A0E4-0150FD4BF102}">
      <dsp:nvSpPr>
        <dsp:cNvPr id="0" name=""/>
        <dsp:cNvSpPr/>
      </dsp:nvSpPr>
      <dsp:spPr>
        <a:xfrm>
          <a:off x="726732" y="1342857"/>
          <a:ext cx="2551433" cy="117788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Behaviors that contribute to unintentional injuries and violence</a:t>
          </a:r>
        </a:p>
      </dsp:txBody>
      <dsp:txXfrm>
        <a:off x="1100381" y="1515355"/>
        <a:ext cx="1804135" cy="832891"/>
      </dsp:txXfrm>
    </dsp:sp>
    <dsp:sp modelId="{20632801-4650-4B4C-8888-50AC8CE2A3F5}">
      <dsp:nvSpPr>
        <dsp:cNvPr id="0" name=""/>
        <dsp:cNvSpPr/>
      </dsp:nvSpPr>
      <dsp:spPr>
        <a:xfrm rot="13114286">
          <a:off x="4140823" y="1463494"/>
          <a:ext cx="506003" cy="18116"/>
        </a:xfrm>
        <a:custGeom>
          <a:avLst/>
          <a:gdLst/>
          <a:ahLst/>
          <a:cxnLst/>
          <a:rect l="0" t="0" r="0" b="0"/>
          <a:pathLst>
            <a:path>
              <a:moveTo>
                <a:pt x="0" y="9058"/>
              </a:moveTo>
              <a:lnTo>
                <a:pt x="506003" y="9058"/>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381175" y="1459902"/>
        <a:ext cx="25300" cy="25300"/>
      </dsp:txXfrm>
    </dsp:sp>
    <dsp:sp modelId="{E773F2D8-B02A-404B-8B2A-42DFEA6520E3}">
      <dsp:nvSpPr>
        <dsp:cNvPr id="0" name=""/>
        <dsp:cNvSpPr/>
      </dsp:nvSpPr>
      <dsp:spPr>
        <a:xfrm>
          <a:off x="3294096" y="493032"/>
          <a:ext cx="1012357" cy="101235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Not using safety belts</a:t>
          </a:r>
          <a:endParaRPr lang="en-US" sz="1000" kern="1200" dirty="0"/>
        </a:p>
      </dsp:txBody>
      <dsp:txXfrm>
        <a:off x="3442352" y="641288"/>
        <a:ext cx="715845" cy="7158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90F23D-A505-4ED9-8D5D-5D44F32396E3}">
      <dsp:nvSpPr>
        <dsp:cNvPr id="0" name=""/>
        <dsp:cNvSpPr/>
      </dsp:nvSpPr>
      <dsp:spPr>
        <a:xfrm>
          <a:off x="473989" y="218553"/>
          <a:ext cx="3497579" cy="1092993"/>
        </a:xfrm>
        <a:prstGeom prst="rect">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0321" tIns="114300" rIns="114300" bIns="114300" numCol="1" spcCol="1270" anchor="ctr" anchorCtr="0">
          <a:noAutofit/>
        </a:bodyPr>
        <a:lstStyle/>
        <a:p>
          <a:pPr lvl="0" algn="l" defTabSz="1333500">
            <a:lnSpc>
              <a:spcPct val="90000"/>
            </a:lnSpc>
            <a:spcBef>
              <a:spcPct val="0"/>
            </a:spcBef>
            <a:spcAft>
              <a:spcPct val="35000"/>
            </a:spcAft>
          </a:pPr>
          <a:r>
            <a:rPr lang="en-US" sz="3000" kern="1200" dirty="0" smtClean="0"/>
            <a:t>Drinking &amp; Driving</a:t>
          </a:r>
        </a:p>
      </dsp:txBody>
      <dsp:txXfrm>
        <a:off x="473989" y="218553"/>
        <a:ext cx="3497579" cy="1092993"/>
      </dsp:txXfrm>
    </dsp:sp>
    <dsp:sp modelId="{6E6152F9-0119-4729-A27E-46F8C9C7E532}">
      <dsp:nvSpPr>
        <dsp:cNvPr id="0" name=""/>
        <dsp:cNvSpPr/>
      </dsp:nvSpPr>
      <dsp:spPr>
        <a:xfrm>
          <a:off x="328256" y="60676"/>
          <a:ext cx="765095" cy="1147643"/>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34000" r="-34000"/>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D2A14E7-15DF-4A80-8526-4DC20D57B535}">
      <dsp:nvSpPr>
        <dsp:cNvPr id="0" name=""/>
        <dsp:cNvSpPr/>
      </dsp:nvSpPr>
      <dsp:spPr>
        <a:xfrm>
          <a:off x="4276281" y="158165"/>
          <a:ext cx="3497579" cy="1092993"/>
        </a:xfrm>
        <a:prstGeom prst="rect">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0321" tIns="114300" rIns="114300" bIns="114300" numCol="1" spcCol="1270" anchor="ctr" anchorCtr="0">
          <a:noAutofit/>
        </a:bodyPr>
        <a:lstStyle/>
        <a:p>
          <a:pPr lvl="0" algn="l" defTabSz="1333500">
            <a:lnSpc>
              <a:spcPct val="90000"/>
            </a:lnSpc>
            <a:spcBef>
              <a:spcPct val="0"/>
            </a:spcBef>
            <a:spcAft>
              <a:spcPct val="35000"/>
            </a:spcAft>
          </a:pPr>
          <a:r>
            <a:rPr lang="en-US" sz="3000" kern="1200" dirty="0" smtClean="0"/>
            <a:t>Texting and driving</a:t>
          </a:r>
          <a:endParaRPr lang="en-US" sz="3000" kern="1200" dirty="0"/>
        </a:p>
      </dsp:txBody>
      <dsp:txXfrm>
        <a:off x="4276281" y="158165"/>
        <a:ext cx="3497579" cy="1092993"/>
      </dsp:txXfrm>
    </dsp:sp>
    <dsp:sp modelId="{3482CDCA-4E00-4492-AB50-22DC246325FF}">
      <dsp:nvSpPr>
        <dsp:cNvPr id="0" name=""/>
        <dsp:cNvSpPr/>
      </dsp:nvSpPr>
      <dsp:spPr>
        <a:xfrm>
          <a:off x="4156430" y="60676"/>
          <a:ext cx="765095" cy="1147643"/>
        </a:xfrm>
        <a:prstGeom prst="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25000" r="-25000"/>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4D04F53-F4BB-4934-8381-A146CDDA1570}">
      <dsp:nvSpPr>
        <dsp:cNvPr id="0" name=""/>
        <dsp:cNvSpPr/>
      </dsp:nvSpPr>
      <dsp:spPr>
        <a:xfrm>
          <a:off x="473989" y="1594511"/>
          <a:ext cx="3497579" cy="1092993"/>
        </a:xfrm>
        <a:prstGeom prst="rect">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0321" tIns="114300" rIns="114300" bIns="114300" numCol="1" spcCol="1270" anchor="ctr" anchorCtr="0">
          <a:noAutofit/>
        </a:bodyPr>
        <a:lstStyle/>
        <a:p>
          <a:pPr lvl="0" algn="l" defTabSz="1333500">
            <a:lnSpc>
              <a:spcPct val="90000"/>
            </a:lnSpc>
            <a:spcBef>
              <a:spcPct val="0"/>
            </a:spcBef>
            <a:spcAft>
              <a:spcPct val="35000"/>
            </a:spcAft>
          </a:pPr>
          <a:r>
            <a:rPr lang="en-US" sz="3000" kern="1200" dirty="0" smtClean="0"/>
            <a:t>Tanning</a:t>
          </a:r>
          <a:endParaRPr lang="en-US" sz="3000" kern="1200" dirty="0"/>
        </a:p>
      </dsp:txBody>
      <dsp:txXfrm>
        <a:off x="473989" y="1594511"/>
        <a:ext cx="3497579" cy="1092993"/>
      </dsp:txXfrm>
    </dsp:sp>
    <dsp:sp modelId="{A905739D-C35B-44AF-A2C1-C1AAA09D3840}">
      <dsp:nvSpPr>
        <dsp:cNvPr id="0" name=""/>
        <dsp:cNvSpPr/>
      </dsp:nvSpPr>
      <dsp:spPr>
        <a:xfrm>
          <a:off x="328256" y="1436634"/>
          <a:ext cx="765095" cy="1147643"/>
        </a:xfrm>
        <a:prstGeom prst="rect">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65000" r="-65000"/>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9A61EAB-C709-4D33-BD5C-175BCBEF2EB7}">
      <dsp:nvSpPr>
        <dsp:cNvPr id="0" name=""/>
        <dsp:cNvSpPr/>
      </dsp:nvSpPr>
      <dsp:spPr>
        <a:xfrm>
          <a:off x="4302163" y="1594511"/>
          <a:ext cx="3497579" cy="1092993"/>
        </a:xfrm>
        <a:prstGeom prst="rect">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0321" tIns="114300" rIns="114300" bIns="114300" numCol="1" spcCol="1270" anchor="ctr" anchorCtr="0">
          <a:noAutofit/>
        </a:bodyPr>
        <a:lstStyle/>
        <a:p>
          <a:pPr lvl="0" algn="l" defTabSz="1333500">
            <a:lnSpc>
              <a:spcPct val="90000"/>
            </a:lnSpc>
            <a:spcBef>
              <a:spcPct val="0"/>
            </a:spcBef>
            <a:spcAft>
              <a:spcPct val="35000"/>
            </a:spcAft>
          </a:pPr>
          <a:r>
            <a:rPr lang="en-US" sz="3000" kern="1200" dirty="0" smtClean="0"/>
            <a:t>Smoking over time</a:t>
          </a:r>
          <a:endParaRPr lang="en-US" sz="3000" kern="1200" dirty="0"/>
        </a:p>
      </dsp:txBody>
      <dsp:txXfrm>
        <a:off x="4302163" y="1594511"/>
        <a:ext cx="3497579" cy="1092993"/>
      </dsp:txXfrm>
    </dsp:sp>
    <dsp:sp modelId="{E664D113-F90A-43A7-AE74-875203A60ED4}">
      <dsp:nvSpPr>
        <dsp:cNvPr id="0" name=""/>
        <dsp:cNvSpPr/>
      </dsp:nvSpPr>
      <dsp:spPr>
        <a:xfrm>
          <a:off x="4156430" y="1436634"/>
          <a:ext cx="765095" cy="1147643"/>
        </a:xfrm>
        <a:prstGeom prst="rect">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14000" r="-14000"/>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4F3FEB5-FDAD-4305-8FD0-8026DD3A2DAC}">
      <dsp:nvSpPr>
        <dsp:cNvPr id="0" name=""/>
        <dsp:cNvSpPr/>
      </dsp:nvSpPr>
      <dsp:spPr>
        <a:xfrm>
          <a:off x="2367790" y="2936684"/>
          <a:ext cx="3497579" cy="1092993"/>
        </a:xfrm>
        <a:prstGeom prst="rect">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0321" tIns="114300" rIns="114300" bIns="114300" numCol="1" spcCol="1270" anchor="ctr" anchorCtr="0">
          <a:noAutofit/>
        </a:bodyPr>
        <a:lstStyle/>
        <a:p>
          <a:pPr lvl="0" algn="l" defTabSz="1333500">
            <a:lnSpc>
              <a:spcPct val="90000"/>
            </a:lnSpc>
            <a:spcBef>
              <a:spcPct val="0"/>
            </a:spcBef>
            <a:spcAft>
              <a:spcPct val="35000"/>
            </a:spcAft>
          </a:pPr>
          <a:r>
            <a:rPr lang="en-US" sz="3000" kern="1200" dirty="0" smtClean="0"/>
            <a:t>Speeding</a:t>
          </a:r>
          <a:endParaRPr lang="en-US" sz="3000" kern="1200" dirty="0"/>
        </a:p>
      </dsp:txBody>
      <dsp:txXfrm>
        <a:off x="2367790" y="2936684"/>
        <a:ext cx="3497579" cy="1092993"/>
      </dsp:txXfrm>
    </dsp:sp>
    <dsp:sp modelId="{1F0552A3-7CB6-4CAC-AFBA-93E995C1C2A3}">
      <dsp:nvSpPr>
        <dsp:cNvPr id="0" name=""/>
        <dsp:cNvSpPr/>
      </dsp:nvSpPr>
      <dsp:spPr>
        <a:xfrm>
          <a:off x="2242343" y="2812591"/>
          <a:ext cx="765095" cy="1147643"/>
        </a:xfrm>
        <a:prstGeom prst="rect">
          <a:avLst/>
        </a:prstGeom>
        <a:blipFill>
          <a:blip xmlns:r="http://schemas.openxmlformats.org/officeDocument/2006/relationships" r:embed="rId5">
            <a:extLst>
              <a:ext uri="{28A0092B-C50C-407E-A947-70E740481C1C}">
                <a14:useLocalDpi xmlns:a14="http://schemas.microsoft.com/office/drawing/2010/main" val="0"/>
              </a:ext>
            </a:extLst>
          </a:blip>
          <a:srcRect/>
          <a:stretch>
            <a:fillRect l="-6000" r="-6000"/>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Rectangle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03FCE02C-6EC6-4E09-BC2C-9FDED4DE236E}" type="datetimeFigureOut">
              <a:rPr lang="en-US" smtClean="0"/>
              <a:t>8/29/2017</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2"/>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6542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FB075A7A-4A9A-410F-B848-AB998ACC9419}" type="datetimeFigureOut">
              <a:rPr lang="en-US" smtClean="0"/>
              <a:pPr/>
              <a:t>8/29/2017</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73436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AA5F3E88-2D66-4D17-B0FA-EA13CB20B2FF}" type="datetimeFigureOut">
              <a:rPr lang="en-US" smtClean="0"/>
              <a:pPr/>
              <a:t>8/29/2017</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3454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sz="18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4D8F36E1-9596-4E98-8786-4A17C5D29C65}" type="datetimeFigureOut">
              <a:rPr lang="en-US" smtClean="0"/>
              <a:pPr/>
              <a:t>8/29/2017</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35682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9" name="Rectangle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Rectangle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EE4D1A55-63BC-4BA2-9538-7DDEADA10621}" type="datetimeFigureOut">
              <a:rPr lang="en-US" smtClean="0"/>
              <a:t>8/29/2017</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tx2"/>
                </a:solidFil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25070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lvl1pPr>
              <a:defRPr>
                <a:solidFill>
                  <a:schemeClr val="tx2"/>
                </a:solidFill>
              </a:defRPr>
            </a:lvl1pPr>
          </a:lstStyle>
          <a:p>
            <a:fld id="{66D01ABB-8821-4BF5-97A9-E1A66ACAEAA9}" type="datetimeFigureOut">
              <a:rPr lang="en-US" smtClean="0"/>
              <a:pPr/>
              <a:t>8/29/2017</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334270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lvl1pPr>
              <a:defRPr>
                <a:solidFill>
                  <a:schemeClr val="tx2"/>
                </a:solidFill>
              </a:defRPr>
            </a:lvl1pPr>
          </a:lstStyle>
          <a:p>
            <a:fld id="{20C37B1C-D4A1-4A4F-A470-80868146AFC5}" type="datetimeFigureOut">
              <a:rPr lang="en-US" smtClean="0"/>
              <a:pPr/>
              <a:t>8/29/2017</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133210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6D31D1B9-F39E-471E-80A9-595CAA5664AD}" type="datetimeFigureOut">
              <a:rPr lang="en-US" smtClean="0"/>
              <a:pPr/>
              <a:t>8/29/2017</a:t>
            </a:fld>
            <a:endParaRPr lang="en-US" dirty="0"/>
          </a:p>
        </p:txBody>
      </p:sp>
      <p:sp>
        <p:nvSpPr>
          <p:cNvPr id="4" name="Footer Placeholder 3"/>
          <p:cNvSpPr>
            <a:spLocks noGrp="1"/>
          </p:cNvSpPr>
          <p:nvPr>
            <p:ph type="ftr" sz="quarter" idx="11"/>
          </p:nvPr>
        </p:nvSpPr>
        <p:spPr/>
        <p:txBody>
          <a:bodyPr/>
          <a:lstStyle>
            <a:lvl1pPr>
              <a:defRPr>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86318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33FCEABC-E2B9-4606-A74F-CB06AF596887}" type="datetimeFigureOut">
              <a:rPr lang="en-US" smtClean="0"/>
              <a:pPr/>
              <a:t>8/29/2017</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dirty="0"/>
          </a:p>
        </p:txBody>
      </p:sp>
      <p:sp>
        <p:nvSpPr>
          <p:cNvPr id="4" name="Slide Number Placeholder 3"/>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59629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4" name="Rectangle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Rectangle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Rectangle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790575" y="704850"/>
            <a:ext cx="7562850" cy="51435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tx2"/>
                </a:solidFill>
              </a:defRPr>
            </a:lvl1pPr>
          </a:lstStyle>
          <a:p>
            <a:fld id="{FA8850A0-01A3-4F4E-AA52-F716A9BFD4EB}" type="datetimeFigureOut">
              <a:rPr lang="en-US" smtClean="0"/>
              <a:pPr/>
              <a:t>8/29/2017</a:t>
            </a:fld>
            <a:endParaRPr lang="en-US" dirty="0"/>
          </a:p>
        </p:txBody>
      </p:sp>
      <p:sp>
        <p:nvSpPr>
          <p:cNvPr id="6" name="Footer Placeholder 5"/>
          <p:cNvSpPr>
            <a:spLocks noGrp="1"/>
          </p:cNvSpPr>
          <p:nvPr>
            <p:ph type="ftr" sz="quarter" idx="11"/>
          </p:nvPr>
        </p:nvSpPr>
        <p:spPr>
          <a:xfrm>
            <a:off x="3439158" y="6214535"/>
            <a:ext cx="5184648" cy="256032"/>
          </a:xfrm>
        </p:spPr>
        <p:txBody>
          <a:bodyPr/>
          <a:lstStyle>
            <a:lvl1pPr algn="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2"/>
                </a:solidFill>
              </a:defRPr>
            </a:lvl1pPr>
          </a:lstStyle>
          <a:p>
            <a:fld id="{4FAB73BC-B049-4115-A692-8D63A059BFB8}" type="slidenum">
              <a:rPr lang="en-US" smtClean="0"/>
              <a:pPr/>
              <a:t>‹#›</a:t>
            </a:fld>
            <a:endParaRPr lang="en-US" dirty="0"/>
          </a:p>
        </p:txBody>
      </p:sp>
      <p:sp>
        <p:nvSpPr>
          <p:cNvPr id="11" name="Rectangle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49452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601076" cy="6382512"/>
          </a:xfrm>
          <a:solidFill>
            <a:srgbClr val="808080"/>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E5811CCA-BB49-46C7-A0E2-F42339750F9A}" type="datetimeFigureOut">
              <a:rPr lang="en-US" smtClean="0"/>
              <a:t>8/29/2017</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75764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Rectangle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defRPr>
            </a:lvl1pPr>
          </a:lstStyle>
          <a:p>
            <a:fld id="{17205CAA-4E5A-4223-BD55-C5D2841AC9EF}" type="datetimeFigureOut">
              <a:rPr lang="en-US" smtClean="0"/>
              <a:t>8/29/2017</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46042870"/>
      </p:ext>
    </p:extLst>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6pPr>
      <a:lvl7pPr marL="19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7pPr>
      <a:lvl8pPr marL="22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8pPr>
      <a:lvl9pPr marL="25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2" Type="http://schemas.openxmlformats.org/officeDocument/2006/relationships/hyperlink" Target="mailto:CoachAngelaBrunner@gmail.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hyperlink" Target="http://www.chcf.org/publications/2014/07/health-care-costs-101#ixzz3id8w935Z"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hyperlink" Target="http://www.cdc.gov/nchs/healthy_people/hp2020/hp2020_topic_areas.htm"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healthypeople.gov/2020/topicsobjectives2020/defaul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Understanding Health &amp;Wellness</a:t>
            </a:r>
            <a:endParaRPr lang="en-US" dirty="0"/>
          </a:p>
        </p:txBody>
      </p:sp>
      <p:sp>
        <p:nvSpPr>
          <p:cNvPr id="3" name="Subtitle 2"/>
          <p:cNvSpPr>
            <a:spLocks noGrp="1"/>
          </p:cNvSpPr>
          <p:nvPr>
            <p:ph type="subTitle" idx="1"/>
          </p:nvPr>
        </p:nvSpPr>
        <p:spPr/>
        <p:txBody>
          <a:bodyPr/>
          <a:lstStyle/>
          <a:p>
            <a:r>
              <a:rPr lang="en-US" dirty="0" smtClean="0"/>
              <a:t>Chapter 1</a:t>
            </a:r>
            <a:endParaRPr lang="en-US" dirty="0"/>
          </a:p>
        </p:txBody>
      </p:sp>
    </p:spTree>
    <p:extLst>
      <p:ext uri="{BB962C8B-B14F-4D97-AF65-F5344CB8AC3E}">
        <p14:creationId xmlns:p14="http://schemas.microsoft.com/office/powerpoint/2010/main" val="24342522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1066800" y="642593"/>
            <a:ext cx="10058400" cy="2040221"/>
          </a:xfrm>
        </p:spPr>
        <p:txBody>
          <a:bodyPr>
            <a:normAutofit fontScale="90000"/>
          </a:bodyPr>
          <a:lstStyle/>
          <a:p>
            <a:r>
              <a:rPr lang="en-US" dirty="0" smtClean="0"/>
              <a:t>The Health Continuum</a:t>
            </a:r>
            <a:br>
              <a:rPr lang="en-US" dirty="0" smtClean="0"/>
            </a:br>
            <a:r>
              <a:rPr lang="en-US" sz="2200" dirty="0" smtClean="0"/>
              <a:t>Your Health and Wellness are ALWAYS changing</a:t>
            </a:r>
            <a:br>
              <a:rPr lang="en-US" sz="2200" dirty="0" smtClean="0"/>
            </a:br>
            <a:r>
              <a:rPr lang="en-US" sz="2200" dirty="0" smtClean="0"/>
              <a:t/>
            </a:r>
            <a:br>
              <a:rPr lang="en-US" sz="2200" dirty="0" smtClean="0"/>
            </a:br>
            <a:r>
              <a:rPr lang="en-US" sz="2200" dirty="0" smtClean="0"/>
              <a:t>What are some actions or events that could positively or negatively change a person’s health? </a:t>
            </a:r>
            <a:r>
              <a:rPr lang="en-US" dirty="0" smtClean="0"/>
              <a:t/>
            </a:r>
            <a:br>
              <a:rPr lang="en-US" dirty="0" smtClean="0"/>
            </a:br>
            <a:endParaRPr lang="en-US" dirty="0"/>
          </a:p>
        </p:txBody>
      </p:sp>
      <p:pic>
        <p:nvPicPr>
          <p:cNvPr id="12" name="Content Placeholder 11"/>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6800" y="2355012"/>
            <a:ext cx="9862868" cy="3604331"/>
          </a:xfrm>
        </p:spPr>
      </p:pic>
    </p:spTree>
    <p:extLst>
      <p:ext uri="{BB962C8B-B14F-4D97-AF65-F5344CB8AC3E}">
        <p14:creationId xmlns:p14="http://schemas.microsoft.com/office/powerpoint/2010/main" val="20289935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What affects your health?</a:t>
            </a:r>
            <a:endParaRPr lang="en-US" dirty="0"/>
          </a:p>
        </p:txBody>
      </p:sp>
      <p:sp>
        <p:nvSpPr>
          <p:cNvPr id="3" name="Subtitle 2"/>
          <p:cNvSpPr>
            <a:spLocks noGrp="1"/>
          </p:cNvSpPr>
          <p:nvPr>
            <p:ph type="subTitle" idx="1"/>
          </p:nvPr>
        </p:nvSpPr>
        <p:spPr/>
        <p:txBody>
          <a:bodyPr/>
          <a:lstStyle/>
          <a:p>
            <a:r>
              <a:rPr lang="en-US" dirty="0" smtClean="0"/>
              <a:t>Lesson 2</a:t>
            </a:r>
            <a:endParaRPr lang="en-US" dirty="0"/>
          </a:p>
        </p:txBody>
      </p:sp>
    </p:spTree>
    <p:extLst>
      <p:ext uri="{BB962C8B-B14F-4D97-AF65-F5344CB8AC3E}">
        <p14:creationId xmlns:p14="http://schemas.microsoft.com/office/powerpoint/2010/main" val="42798129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54657" y="513198"/>
            <a:ext cx="10058400" cy="1371600"/>
          </a:xfrm>
        </p:spPr>
        <p:txBody>
          <a:bodyPr>
            <a:normAutofit fontScale="90000"/>
          </a:bodyPr>
          <a:lstStyle/>
          <a:p>
            <a:r>
              <a:rPr lang="en-US" dirty="0" smtClean="0"/>
              <a:t>What affects your Health?</a:t>
            </a:r>
            <a:br>
              <a:rPr lang="en-US" dirty="0" smtClean="0"/>
            </a:br>
            <a:endParaRPr lang="en-US" dirty="0"/>
          </a:p>
        </p:txBody>
      </p:sp>
      <p:sp>
        <p:nvSpPr>
          <p:cNvPr id="6" name="Content Placeholder 5"/>
          <p:cNvSpPr>
            <a:spLocks noGrp="1"/>
          </p:cNvSpPr>
          <p:nvPr>
            <p:ph idx="1"/>
          </p:nvPr>
        </p:nvSpPr>
        <p:spPr/>
        <p:txBody>
          <a:bodyPr/>
          <a:lstStyle/>
          <a:p>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3723272732"/>
              </p:ext>
            </p:extLst>
          </p:nvPr>
        </p:nvGraphicFramePr>
        <p:xfrm>
          <a:off x="465826" y="1311217"/>
          <a:ext cx="11248845" cy="5003321"/>
        </p:xfrm>
        <a:graphic>
          <a:graphicData uri="http://schemas.openxmlformats.org/drawingml/2006/table">
            <a:tbl>
              <a:tblPr firstRow="1" bandRow="1">
                <a:tableStyleId>{5C22544A-7EE6-4342-B048-85BDC9FD1C3A}</a:tableStyleId>
              </a:tblPr>
              <a:tblGrid>
                <a:gridCol w="3768725">
                  <a:extLst>
                    <a:ext uri="{9D8B030D-6E8A-4147-A177-3AD203B41FA5}">
                      <a16:colId xmlns:a16="http://schemas.microsoft.com/office/drawing/2014/main" val="20000"/>
                    </a:ext>
                  </a:extLst>
                </a:gridCol>
                <a:gridCol w="3768725">
                  <a:extLst>
                    <a:ext uri="{9D8B030D-6E8A-4147-A177-3AD203B41FA5}">
                      <a16:colId xmlns:a16="http://schemas.microsoft.com/office/drawing/2014/main" val="20001"/>
                    </a:ext>
                  </a:extLst>
                </a:gridCol>
                <a:gridCol w="3711395">
                  <a:extLst>
                    <a:ext uri="{9D8B030D-6E8A-4147-A177-3AD203B41FA5}">
                      <a16:colId xmlns:a16="http://schemas.microsoft.com/office/drawing/2014/main" val="20002"/>
                    </a:ext>
                  </a:extLst>
                </a:gridCol>
              </a:tblGrid>
              <a:tr h="1117763">
                <a:tc>
                  <a:txBody>
                    <a:bodyPr/>
                    <a:lstStyle/>
                    <a:p>
                      <a:endParaRPr lang="en-US" dirty="0"/>
                    </a:p>
                  </a:txBody>
                  <a:tcPr/>
                </a:tc>
                <a:tc>
                  <a:txBody>
                    <a:bodyPr/>
                    <a:lstStyle/>
                    <a:p>
                      <a:r>
                        <a:rPr lang="en-US" dirty="0" smtClean="0"/>
                        <a:t>Define</a:t>
                      </a:r>
                      <a:endParaRPr lang="en-US" dirty="0"/>
                    </a:p>
                  </a:txBody>
                  <a:tcPr/>
                </a:tc>
                <a:tc>
                  <a:txBody>
                    <a:bodyPr/>
                    <a:lstStyle/>
                    <a:p>
                      <a:r>
                        <a:rPr lang="en-US" dirty="0" smtClean="0"/>
                        <a:t>How does this affect your health?</a:t>
                      </a:r>
                      <a:endParaRPr lang="en-US" dirty="0"/>
                    </a:p>
                  </a:txBody>
                  <a:tcPr/>
                </a:tc>
                <a:extLst>
                  <a:ext uri="{0D108BD9-81ED-4DB2-BD59-A6C34878D82A}">
                    <a16:rowId xmlns:a16="http://schemas.microsoft.com/office/drawing/2014/main" val="10000"/>
                  </a:ext>
                </a:extLst>
              </a:tr>
              <a:tr h="647593">
                <a:tc>
                  <a:txBody>
                    <a:bodyPr/>
                    <a:lstStyle/>
                    <a:p>
                      <a:r>
                        <a:rPr lang="en-US" dirty="0" smtClean="0"/>
                        <a:t>Heredity</a:t>
                      </a:r>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1"/>
                  </a:ext>
                </a:extLst>
              </a:tr>
              <a:tr h="647593">
                <a:tc>
                  <a:txBody>
                    <a:bodyPr/>
                    <a:lstStyle/>
                    <a:p>
                      <a:r>
                        <a:rPr lang="en-US" dirty="0" smtClean="0"/>
                        <a:t>Environment</a:t>
                      </a:r>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2"/>
                  </a:ext>
                </a:extLst>
              </a:tr>
              <a:tr h="647593">
                <a:tc>
                  <a:txBody>
                    <a:bodyPr/>
                    <a:lstStyle/>
                    <a:p>
                      <a:r>
                        <a:rPr lang="en-US" dirty="0" smtClean="0"/>
                        <a:t>Attitude</a:t>
                      </a:r>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3"/>
                  </a:ext>
                </a:extLst>
              </a:tr>
              <a:tr h="647593">
                <a:tc>
                  <a:txBody>
                    <a:bodyPr/>
                    <a:lstStyle/>
                    <a:p>
                      <a:r>
                        <a:rPr lang="en-US" dirty="0" smtClean="0"/>
                        <a:t>Behavior</a:t>
                      </a:r>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4"/>
                  </a:ext>
                </a:extLst>
              </a:tr>
              <a:tr h="647593">
                <a:tc>
                  <a:txBody>
                    <a:bodyPr/>
                    <a:lstStyle/>
                    <a:p>
                      <a:r>
                        <a:rPr lang="en-US" dirty="0" smtClean="0"/>
                        <a:t>Media</a:t>
                      </a:r>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5"/>
                  </a:ext>
                </a:extLst>
              </a:tr>
              <a:tr h="647593">
                <a:tc>
                  <a:txBody>
                    <a:bodyPr/>
                    <a:lstStyle/>
                    <a:p>
                      <a:r>
                        <a:rPr lang="en-US" dirty="0" smtClean="0"/>
                        <a:t>Technology</a:t>
                      </a:r>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9674468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54657" y="513198"/>
            <a:ext cx="10058400" cy="1371600"/>
          </a:xfrm>
        </p:spPr>
        <p:txBody>
          <a:bodyPr>
            <a:normAutofit fontScale="90000"/>
          </a:bodyPr>
          <a:lstStyle/>
          <a:p>
            <a:r>
              <a:rPr lang="en-US" dirty="0" smtClean="0"/>
              <a:t>What affects your Health?</a:t>
            </a:r>
            <a:br>
              <a:rPr lang="en-US" dirty="0" smtClean="0"/>
            </a:br>
            <a:endParaRPr lang="en-US" dirty="0"/>
          </a:p>
        </p:txBody>
      </p:sp>
      <p:sp>
        <p:nvSpPr>
          <p:cNvPr id="6" name="Content Placeholder 5"/>
          <p:cNvSpPr>
            <a:spLocks noGrp="1"/>
          </p:cNvSpPr>
          <p:nvPr>
            <p:ph idx="1"/>
          </p:nvPr>
        </p:nvSpPr>
        <p:spPr/>
        <p:txBody>
          <a:bodyPr/>
          <a:lstStyle/>
          <a:p>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907291529"/>
              </p:ext>
            </p:extLst>
          </p:nvPr>
        </p:nvGraphicFramePr>
        <p:xfrm>
          <a:off x="465826" y="1311217"/>
          <a:ext cx="11248845" cy="4986066"/>
        </p:xfrm>
        <a:graphic>
          <a:graphicData uri="http://schemas.openxmlformats.org/drawingml/2006/table">
            <a:tbl>
              <a:tblPr firstRow="1" bandRow="1">
                <a:tableStyleId>{5C22544A-7EE6-4342-B048-85BDC9FD1C3A}</a:tableStyleId>
              </a:tblPr>
              <a:tblGrid>
                <a:gridCol w="1768416">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gridCol w="5365629">
                  <a:extLst>
                    <a:ext uri="{9D8B030D-6E8A-4147-A177-3AD203B41FA5}">
                      <a16:colId xmlns:a16="http://schemas.microsoft.com/office/drawing/2014/main" val="20002"/>
                    </a:ext>
                  </a:extLst>
                </a:gridCol>
              </a:tblGrid>
              <a:tr h="1227419">
                <a:tc>
                  <a:txBody>
                    <a:bodyPr/>
                    <a:lstStyle/>
                    <a:p>
                      <a:endParaRPr lang="en-US" dirty="0"/>
                    </a:p>
                  </a:txBody>
                  <a:tcPr/>
                </a:tc>
                <a:tc>
                  <a:txBody>
                    <a:bodyPr/>
                    <a:lstStyle/>
                    <a:p>
                      <a:r>
                        <a:rPr lang="en-US" dirty="0" smtClean="0"/>
                        <a:t>Define</a:t>
                      </a:r>
                      <a:endParaRPr lang="en-US" dirty="0"/>
                    </a:p>
                  </a:txBody>
                  <a:tcPr/>
                </a:tc>
                <a:tc>
                  <a:txBody>
                    <a:bodyPr/>
                    <a:lstStyle/>
                    <a:p>
                      <a:r>
                        <a:rPr lang="en-US" dirty="0" smtClean="0"/>
                        <a:t>How does this affect your health?</a:t>
                      </a:r>
                      <a:endParaRPr lang="en-US" dirty="0"/>
                    </a:p>
                  </a:txBody>
                  <a:tcPr/>
                </a:tc>
                <a:extLst>
                  <a:ext uri="{0D108BD9-81ED-4DB2-BD59-A6C34878D82A}">
                    <a16:rowId xmlns:a16="http://schemas.microsoft.com/office/drawing/2014/main" val="10000"/>
                  </a:ext>
                </a:extLst>
              </a:tr>
              <a:tr h="3758647">
                <a:tc>
                  <a:txBody>
                    <a:bodyPr/>
                    <a:lstStyle/>
                    <a:p>
                      <a:r>
                        <a:rPr lang="en-US" dirty="0" smtClean="0"/>
                        <a:t>Heredity</a:t>
                      </a:r>
                    </a:p>
                  </a:txBody>
                  <a:tcPr/>
                </a:tc>
                <a:tc>
                  <a:txBody>
                    <a:bodyPr/>
                    <a:lstStyle/>
                    <a:p>
                      <a:r>
                        <a:rPr lang="en-US" dirty="0" smtClean="0"/>
                        <a:t>All the traits that were biologically passed on to you from your parents</a:t>
                      </a:r>
                    </a:p>
                    <a:p>
                      <a:endParaRPr lang="en-US" dirty="0"/>
                    </a:p>
                  </a:txBody>
                  <a:tcPr/>
                </a:tc>
                <a:tc>
                  <a:txBody>
                    <a:bodyPr/>
                    <a:lstStyle/>
                    <a:p>
                      <a:r>
                        <a:rPr lang="en-US" dirty="0" smtClean="0"/>
                        <a:t>Diseases</a:t>
                      </a:r>
                      <a:r>
                        <a:rPr lang="en-US" baseline="0" dirty="0" smtClean="0"/>
                        <a:t> and health conditions can be passed down from your parents &amp; grandparents. </a:t>
                      </a:r>
                    </a:p>
                    <a:p>
                      <a:endParaRPr lang="en-US" baseline="0" dirty="0" smtClean="0"/>
                    </a:p>
                    <a:p>
                      <a:r>
                        <a:rPr lang="en-US" baseline="0" dirty="0" smtClean="0"/>
                        <a:t>Important to ask questions so that you can take preventative measures. </a:t>
                      </a:r>
                    </a:p>
                    <a:p>
                      <a:endParaRPr lang="en-US" baseline="0" dirty="0" smtClean="0"/>
                    </a:p>
                    <a:p>
                      <a:r>
                        <a:rPr lang="en-US" baseline="0" dirty="0" smtClean="0"/>
                        <a:t>Example: Diabetes, cancer, etc. </a:t>
                      </a:r>
                      <a:endParaRPr lang="en-US"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7401435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3838455"/>
              </p:ext>
            </p:extLst>
          </p:nvPr>
        </p:nvGraphicFramePr>
        <p:xfrm>
          <a:off x="422695" y="448573"/>
          <a:ext cx="11395495" cy="5978105"/>
        </p:xfrm>
        <a:graphic>
          <a:graphicData uri="http://schemas.openxmlformats.org/drawingml/2006/table">
            <a:tbl>
              <a:tblPr firstRow="1" bandRow="1">
                <a:tableStyleId>{5C22544A-7EE6-4342-B048-85BDC9FD1C3A}</a:tableStyleId>
              </a:tblPr>
              <a:tblGrid>
                <a:gridCol w="1791471">
                  <a:extLst>
                    <a:ext uri="{9D8B030D-6E8A-4147-A177-3AD203B41FA5}">
                      <a16:colId xmlns:a16="http://schemas.microsoft.com/office/drawing/2014/main" val="20000"/>
                    </a:ext>
                  </a:extLst>
                </a:gridCol>
                <a:gridCol w="4150966">
                  <a:extLst>
                    <a:ext uri="{9D8B030D-6E8A-4147-A177-3AD203B41FA5}">
                      <a16:colId xmlns:a16="http://schemas.microsoft.com/office/drawing/2014/main" val="20001"/>
                    </a:ext>
                  </a:extLst>
                </a:gridCol>
                <a:gridCol w="5453058">
                  <a:extLst>
                    <a:ext uri="{9D8B030D-6E8A-4147-A177-3AD203B41FA5}">
                      <a16:colId xmlns:a16="http://schemas.microsoft.com/office/drawing/2014/main" val="20002"/>
                    </a:ext>
                  </a:extLst>
                </a:gridCol>
              </a:tblGrid>
              <a:tr h="1178316">
                <a:tc>
                  <a:txBody>
                    <a:bodyPr/>
                    <a:lstStyle/>
                    <a:p>
                      <a:r>
                        <a:rPr lang="en-US" dirty="0" smtClean="0"/>
                        <a:t>Environment</a:t>
                      </a:r>
                      <a:endParaRPr lang="en-US" dirty="0"/>
                    </a:p>
                  </a:txBody>
                  <a:tcPr/>
                </a:tc>
                <a:tc gridSpan="2">
                  <a:txBody>
                    <a:bodyPr/>
                    <a:lstStyle/>
                    <a:p>
                      <a:r>
                        <a:rPr lang="en-US" dirty="0" smtClean="0"/>
                        <a:t>The sum</a:t>
                      </a:r>
                      <a:r>
                        <a:rPr lang="en-US" baseline="0" dirty="0" smtClean="0"/>
                        <a:t> of your surroundings, including the physical places that you live and the people who make up your world. culture</a:t>
                      </a:r>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1784307">
                <a:tc>
                  <a:txBody>
                    <a:bodyPr/>
                    <a:lstStyle/>
                    <a:p>
                      <a:r>
                        <a:rPr lang="en-US" dirty="0" smtClean="0"/>
                        <a:t>Physical</a:t>
                      </a:r>
                      <a:r>
                        <a:rPr lang="en-US" baseline="0" dirty="0" smtClean="0"/>
                        <a:t> Environment</a:t>
                      </a:r>
                      <a:endParaRPr lang="en-US" dirty="0"/>
                    </a:p>
                  </a:txBody>
                  <a:tcPr/>
                </a:tc>
                <a:tc>
                  <a:txBody>
                    <a:bodyPr/>
                    <a:lstStyle/>
                    <a:p>
                      <a:pPr marL="285750" indent="-285750">
                        <a:buFont typeface="Arial" panose="020B0604020202020204" pitchFamily="34" charset="0"/>
                        <a:buChar char="•"/>
                      </a:pPr>
                      <a:r>
                        <a:rPr lang="en-US" dirty="0" smtClean="0"/>
                        <a:t>Neighborhood</a:t>
                      </a:r>
                      <a:r>
                        <a:rPr lang="en-US" baseline="0" dirty="0" smtClean="0"/>
                        <a:t> &amp; school safety</a:t>
                      </a:r>
                    </a:p>
                    <a:p>
                      <a:pPr marL="285750" indent="-285750">
                        <a:buFont typeface="Arial" panose="020B0604020202020204" pitchFamily="34" charset="0"/>
                        <a:buChar char="•"/>
                      </a:pPr>
                      <a:r>
                        <a:rPr lang="en-US" baseline="0" dirty="0" smtClean="0"/>
                        <a:t>Air and water quality</a:t>
                      </a:r>
                    </a:p>
                    <a:p>
                      <a:pPr marL="285750" indent="-285750">
                        <a:buFont typeface="Arial" panose="020B0604020202020204" pitchFamily="34" charset="0"/>
                        <a:buChar char="•"/>
                      </a:pPr>
                      <a:r>
                        <a:rPr lang="en-US" baseline="0" dirty="0" smtClean="0"/>
                        <a:t>Availability of parks, recreational facilities, and libraries</a:t>
                      </a:r>
                    </a:p>
                    <a:p>
                      <a:pPr marL="285750" indent="-285750">
                        <a:buFont typeface="Arial" panose="020B0604020202020204" pitchFamily="34" charset="0"/>
                        <a:buChar char="•"/>
                      </a:pPr>
                      <a:r>
                        <a:rPr lang="en-US" baseline="0" dirty="0" smtClean="0"/>
                        <a:t>Access to medical care</a:t>
                      </a:r>
                    </a:p>
                  </a:txBody>
                  <a:tcPr/>
                </a:tc>
                <a:tc>
                  <a:txBody>
                    <a:bodyPr/>
                    <a:lstStyle/>
                    <a:p>
                      <a:r>
                        <a:rPr lang="en-US" dirty="0" smtClean="0"/>
                        <a:t>What</a:t>
                      </a:r>
                      <a:r>
                        <a:rPr lang="en-US" baseline="0" dirty="0" smtClean="0"/>
                        <a:t> factors in your physical environment can you control?</a:t>
                      </a:r>
                      <a:endParaRPr lang="en-US" dirty="0"/>
                    </a:p>
                  </a:txBody>
                  <a:tcPr/>
                </a:tc>
                <a:extLst>
                  <a:ext uri="{0D108BD9-81ED-4DB2-BD59-A6C34878D82A}">
                    <a16:rowId xmlns:a16="http://schemas.microsoft.com/office/drawing/2014/main" val="10001"/>
                  </a:ext>
                </a:extLst>
              </a:tr>
              <a:tr h="1507741">
                <a:tc>
                  <a:txBody>
                    <a:bodyPr/>
                    <a:lstStyle/>
                    <a:p>
                      <a:r>
                        <a:rPr lang="en-US" dirty="0" smtClean="0"/>
                        <a:t>Social</a:t>
                      </a:r>
                      <a:r>
                        <a:rPr lang="en-US" baseline="0" dirty="0" smtClean="0"/>
                        <a:t> Environment</a:t>
                      </a:r>
                      <a:endParaRPr lang="en-US" dirty="0"/>
                    </a:p>
                  </a:txBody>
                  <a:tcPr/>
                </a:tc>
                <a:tc>
                  <a:txBody>
                    <a:bodyPr/>
                    <a:lstStyle/>
                    <a:p>
                      <a:r>
                        <a:rPr lang="en-US" dirty="0" smtClean="0"/>
                        <a:t>All the</a:t>
                      </a:r>
                      <a:r>
                        <a:rPr lang="en-US" baseline="0" dirty="0" smtClean="0"/>
                        <a:t> people who surround you, including your family and your peers. </a:t>
                      </a:r>
                      <a:endParaRPr lang="en-US" dirty="0"/>
                    </a:p>
                  </a:txBody>
                  <a:tcPr/>
                </a:tc>
                <a:tc>
                  <a:txBody>
                    <a:bodyPr/>
                    <a:lstStyle/>
                    <a:p>
                      <a:r>
                        <a:rPr lang="en-US" dirty="0" smtClean="0"/>
                        <a:t>How can your family and peers affect your health?</a:t>
                      </a:r>
                      <a:endParaRPr lang="en-US" dirty="0"/>
                    </a:p>
                  </a:txBody>
                  <a:tcPr/>
                </a:tc>
                <a:extLst>
                  <a:ext uri="{0D108BD9-81ED-4DB2-BD59-A6C34878D82A}">
                    <a16:rowId xmlns:a16="http://schemas.microsoft.com/office/drawing/2014/main" val="10002"/>
                  </a:ext>
                </a:extLst>
              </a:tr>
              <a:tr h="1507741">
                <a:tc>
                  <a:txBody>
                    <a:bodyPr/>
                    <a:lstStyle/>
                    <a:p>
                      <a:r>
                        <a:rPr lang="en-US" dirty="0" smtClean="0"/>
                        <a:t>Cultural</a:t>
                      </a:r>
                      <a:r>
                        <a:rPr lang="en-US" baseline="0" dirty="0" smtClean="0"/>
                        <a:t> Environment</a:t>
                      </a:r>
                      <a:endParaRPr lang="en-US" dirty="0"/>
                    </a:p>
                  </a:txBody>
                  <a:tcPr/>
                </a:tc>
                <a:tc>
                  <a:txBody>
                    <a:bodyPr/>
                    <a:lstStyle/>
                    <a:p>
                      <a:r>
                        <a:rPr lang="en-US" dirty="0" smtClean="0"/>
                        <a:t>The collective beliefs</a:t>
                      </a:r>
                      <a:r>
                        <a:rPr lang="en-US" baseline="0" dirty="0" smtClean="0"/>
                        <a:t>, customs, and behaviors of a group (ethnic group, community, nation) Includes your language, foods you eat, spiritual beliefs, and traditions you practice</a:t>
                      </a:r>
                      <a:endParaRPr lang="en-US" dirty="0"/>
                    </a:p>
                  </a:txBody>
                  <a:tcPr/>
                </a:tc>
                <a:tc>
                  <a:txBody>
                    <a:bodyPr/>
                    <a:lstStyle/>
                    <a:p>
                      <a:r>
                        <a:rPr lang="en-US" dirty="0" smtClean="0"/>
                        <a:t>How can your culture</a:t>
                      </a:r>
                      <a:r>
                        <a:rPr lang="en-US" baseline="0" dirty="0" smtClean="0"/>
                        <a:t> affect your health? </a:t>
                      </a:r>
                      <a:endParaRPr lang="en-US"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53232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549251947"/>
              </p:ext>
            </p:extLst>
          </p:nvPr>
        </p:nvGraphicFramePr>
        <p:xfrm>
          <a:off x="474455" y="719666"/>
          <a:ext cx="11050437" cy="5176370"/>
        </p:xfrm>
        <a:graphic>
          <a:graphicData uri="http://schemas.openxmlformats.org/drawingml/2006/table">
            <a:tbl>
              <a:tblPr firstRow="1" bandRow="1">
                <a:tableStyleId>{5C22544A-7EE6-4342-B048-85BDC9FD1C3A}</a:tableStyleId>
              </a:tblPr>
              <a:tblGrid>
                <a:gridCol w="3683479">
                  <a:extLst>
                    <a:ext uri="{9D8B030D-6E8A-4147-A177-3AD203B41FA5}">
                      <a16:colId xmlns:a16="http://schemas.microsoft.com/office/drawing/2014/main" val="20000"/>
                    </a:ext>
                  </a:extLst>
                </a:gridCol>
                <a:gridCol w="3683479">
                  <a:extLst>
                    <a:ext uri="{9D8B030D-6E8A-4147-A177-3AD203B41FA5}">
                      <a16:colId xmlns:a16="http://schemas.microsoft.com/office/drawing/2014/main" val="20001"/>
                    </a:ext>
                  </a:extLst>
                </a:gridCol>
                <a:gridCol w="3683479">
                  <a:extLst>
                    <a:ext uri="{9D8B030D-6E8A-4147-A177-3AD203B41FA5}">
                      <a16:colId xmlns:a16="http://schemas.microsoft.com/office/drawing/2014/main" val="20002"/>
                    </a:ext>
                  </a:extLst>
                </a:gridCol>
              </a:tblGrid>
              <a:tr h="617428">
                <a:tc>
                  <a:txBody>
                    <a:bodyPr/>
                    <a:lstStyle/>
                    <a:p>
                      <a:r>
                        <a:rPr lang="en-US" dirty="0" smtClean="0"/>
                        <a:t>Factors</a:t>
                      </a:r>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0"/>
                  </a:ext>
                </a:extLst>
              </a:tr>
              <a:tr h="1482384">
                <a:tc>
                  <a:txBody>
                    <a:bodyPr/>
                    <a:lstStyle/>
                    <a:p>
                      <a:r>
                        <a:rPr lang="en-US" dirty="0" smtClean="0"/>
                        <a:t>Attitude</a:t>
                      </a:r>
                      <a:endParaRPr lang="en-US" dirty="0"/>
                    </a:p>
                  </a:txBody>
                  <a:tcPr/>
                </a:tc>
                <a:tc>
                  <a:txBody>
                    <a:bodyPr/>
                    <a:lstStyle/>
                    <a:p>
                      <a:r>
                        <a:rPr lang="en-US" dirty="0" smtClean="0"/>
                        <a:t>The way you view</a:t>
                      </a:r>
                      <a:r>
                        <a:rPr lang="en-US" baseline="0" dirty="0" smtClean="0"/>
                        <a:t> situations. </a:t>
                      </a:r>
                    </a:p>
                    <a:p>
                      <a:endParaRPr lang="en-US" baseline="0" dirty="0" smtClean="0"/>
                    </a:p>
                    <a:p>
                      <a:r>
                        <a:rPr lang="en-US" baseline="0" dirty="0" smtClean="0"/>
                        <a:t>Optimistic people usually have better health than pessimists! </a:t>
                      </a:r>
                    </a:p>
                  </a:txBody>
                  <a:tcPr/>
                </a:tc>
                <a:tc>
                  <a:txBody>
                    <a:bodyPr/>
                    <a:lstStyle/>
                    <a:p>
                      <a:r>
                        <a:rPr lang="en-US" dirty="0" smtClean="0"/>
                        <a:t>How</a:t>
                      </a:r>
                      <a:r>
                        <a:rPr lang="en-US" baseline="0" dirty="0" smtClean="0"/>
                        <a:t> can you attitude affect your health?</a:t>
                      </a:r>
                      <a:endParaRPr lang="en-US" dirty="0"/>
                    </a:p>
                  </a:txBody>
                  <a:tcPr/>
                </a:tc>
                <a:extLst>
                  <a:ext uri="{0D108BD9-81ED-4DB2-BD59-A6C34878D82A}">
                    <a16:rowId xmlns:a16="http://schemas.microsoft.com/office/drawing/2014/main" val="10001"/>
                  </a:ext>
                </a:extLst>
              </a:tr>
              <a:tr h="1339198">
                <a:tc>
                  <a:txBody>
                    <a:bodyPr/>
                    <a:lstStyle/>
                    <a:p>
                      <a:r>
                        <a:rPr lang="en-US" dirty="0" smtClean="0"/>
                        <a:t>Behavior</a:t>
                      </a:r>
                      <a:endParaRPr lang="en-US" dirty="0"/>
                    </a:p>
                  </a:txBody>
                  <a:tcPr/>
                </a:tc>
                <a:tc>
                  <a:txBody>
                    <a:bodyPr/>
                    <a:lstStyle/>
                    <a:p>
                      <a:r>
                        <a:rPr lang="en-US" dirty="0" smtClean="0"/>
                        <a:t>The one factor you have CONTROL over</a:t>
                      </a:r>
                      <a:r>
                        <a:rPr lang="en-US" baseline="0" dirty="0" smtClean="0"/>
                        <a:t> – your actions!</a:t>
                      </a:r>
                      <a:endParaRPr lang="en-US" dirty="0"/>
                    </a:p>
                  </a:txBody>
                  <a:tcPr/>
                </a:tc>
                <a:tc>
                  <a:txBody>
                    <a:bodyPr/>
                    <a:lstStyle/>
                    <a:p>
                      <a:r>
                        <a:rPr lang="en-US" dirty="0" smtClean="0"/>
                        <a:t>How can your behavior</a:t>
                      </a:r>
                      <a:r>
                        <a:rPr lang="en-US" baseline="0" dirty="0" smtClean="0"/>
                        <a:t> affect your health in a positive and negative way?</a:t>
                      </a:r>
                      <a:endParaRPr lang="en-US" dirty="0"/>
                    </a:p>
                  </a:txBody>
                  <a:tcPr/>
                </a:tc>
                <a:extLst>
                  <a:ext uri="{0D108BD9-81ED-4DB2-BD59-A6C34878D82A}">
                    <a16:rowId xmlns:a16="http://schemas.microsoft.com/office/drawing/2014/main" val="10002"/>
                  </a:ext>
                </a:extLst>
              </a:tr>
              <a:tr h="1339198">
                <a:tc>
                  <a:txBody>
                    <a:bodyPr/>
                    <a:lstStyle/>
                    <a:p>
                      <a:r>
                        <a:rPr lang="en-US" dirty="0" smtClean="0"/>
                        <a:t>Media &amp; Technology</a:t>
                      </a:r>
                      <a:endParaRPr lang="en-US" dirty="0"/>
                    </a:p>
                  </a:txBody>
                  <a:tcPr/>
                </a:tc>
                <a:tc>
                  <a:txBody>
                    <a:bodyPr/>
                    <a:lstStyle/>
                    <a:p>
                      <a:r>
                        <a:rPr lang="en-US" b="1" dirty="0" smtClean="0"/>
                        <a:t>Media</a:t>
                      </a:r>
                      <a:r>
                        <a:rPr lang="en-US" dirty="0" smtClean="0"/>
                        <a:t>- various methods for communicating information</a:t>
                      </a:r>
                    </a:p>
                    <a:p>
                      <a:r>
                        <a:rPr lang="en-US" dirty="0" smtClean="0"/>
                        <a:t>T</a:t>
                      </a:r>
                      <a:r>
                        <a:rPr lang="en-US" b="1" dirty="0" smtClean="0"/>
                        <a:t>echnology</a:t>
                      </a:r>
                      <a:r>
                        <a:rPr lang="en-US" dirty="0" smtClean="0"/>
                        <a:t>- content it is delivered: radio,</a:t>
                      </a:r>
                      <a:r>
                        <a:rPr lang="en-US" baseline="0" dirty="0" smtClean="0"/>
                        <a:t> television, internet, printed materials. </a:t>
                      </a:r>
                      <a:endParaRPr lang="en-US" dirty="0"/>
                    </a:p>
                  </a:txBody>
                  <a:tcPr/>
                </a:tc>
                <a:tc>
                  <a:txBody>
                    <a:bodyPr/>
                    <a:lstStyle/>
                    <a:p>
                      <a:r>
                        <a:rPr lang="en-US" dirty="0" smtClean="0"/>
                        <a:t>How can the media affect</a:t>
                      </a:r>
                      <a:r>
                        <a:rPr lang="en-US" baseline="0" dirty="0" smtClean="0"/>
                        <a:t> your health?</a:t>
                      </a:r>
                    </a:p>
                    <a:p>
                      <a:endParaRPr lang="en-US" baseline="0" dirty="0" smtClean="0"/>
                    </a:p>
                    <a:p>
                      <a:r>
                        <a:rPr lang="en-US" baseline="0" dirty="0" smtClean="0"/>
                        <a:t>Make sure you check your source! .</a:t>
                      </a:r>
                      <a:r>
                        <a:rPr lang="en-US" baseline="0" dirty="0" err="1" smtClean="0"/>
                        <a:t>gov</a:t>
                      </a:r>
                      <a:r>
                        <a:rPr lang="en-US" baseline="0" dirty="0" smtClean="0"/>
                        <a:t> or .</a:t>
                      </a:r>
                      <a:r>
                        <a:rPr lang="en-US" baseline="0" dirty="0" err="1" smtClean="0"/>
                        <a:t>edu</a:t>
                      </a:r>
                      <a:r>
                        <a:rPr lang="en-US" baseline="0" dirty="0" smtClean="0"/>
                        <a:t> </a:t>
                      </a:r>
                    </a:p>
                    <a:p>
                      <a:r>
                        <a:rPr lang="en-US" baseline="0" dirty="0" smtClean="0"/>
                        <a:t>Look for </a:t>
                      </a:r>
                      <a:r>
                        <a:rPr lang="en-US" baseline="0" dirty="0" err="1" smtClean="0"/>
                        <a:t>HONcode</a:t>
                      </a:r>
                      <a:endParaRPr lang="en-US"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8479186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Lesson 3</a:t>
            </a:r>
            <a:endParaRPr lang="en-US" dirty="0"/>
          </a:p>
        </p:txBody>
      </p:sp>
      <p:sp>
        <p:nvSpPr>
          <p:cNvPr id="3" name="Subtitle 2"/>
          <p:cNvSpPr>
            <a:spLocks noGrp="1"/>
          </p:cNvSpPr>
          <p:nvPr>
            <p:ph type="subTitle" idx="1"/>
          </p:nvPr>
        </p:nvSpPr>
        <p:spPr/>
        <p:txBody>
          <a:bodyPr/>
          <a:lstStyle/>
          <a:p>
            <a:r>
              <a:rPr lang="en-US" dirty="0" smtClean="0"/>
              <a:t>Health Risks &amp; Your Behavior</a:t>
            </a:r>
            <a:endParaRPr lang="en-US" dirty="0"/>
          </a:p>
        </p:txBody>
      </p:sp>
    </p:spTree>
    <p:extLst>
      <p:ext uri="{BB962C8B-B14F-4D97-AF65-F5344CB8AC3E}">
        <p14:creationId xmlns:p14="http://schemas.microsoft.com/office/powerpoint/2010/main" val="10407774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Ris</a:t>
            </a:r>
            <a:r>
              <a:rPr lang="en-US" sz="4000" b="1" dirty="0"/>
              <a:t>k Behaviors</a:t>
            </a:r>
            <a:r>
              <a:rPr lang="en-US" sz="4000" dirty="0"/>
              <a:t>: actions that can potentially threaten your health or the health of others</a:t>
            </a:r>
            <a:r>
              <a:rPr lang="en-US" dirty="0"/>
              <a:t/>
            </a:r>
            <a:br>
              <a:rPr lang="en-US" dirty="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540895"/>
              </p:ext>
            </p:extLst>
          </p:nvPr>
        </p:nvGraphicFramePr>
        <p:xfrm>
          <a:off x="1066800"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097689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500" b="1" dirty="0" smtClean="0"/>
              <a:t>Cumulative Risks</a:t>
            </a:r>
            <a:r>
              <a:rPr lang="en-US" sz="3500" dirty="0" smtClean="0"/>
              <a:t>: </a:t>
            </a:r>
            <a:r>
              <a:rPr lang="en-US" sz="3500" i="1" dirty="0" smtClean="0"/>
              <a:t>Risks that add up over time</a:t>
            </a:r>
            <a:r>
              <a:rPr lang="en-US" sz="3500" dirty="0" smtClean="0"/>
              <a:t>; related risks that increase in effect with each added risk.</a:t>
            </a:r>
            <a:endParaRPr lang="en-US" sz="3500" dirty="0"/>
          </a:p>
        </p:txBody>
      </p:sp>
      <p:graphicFrame>
        <p:nvGraphicFramePr>
          <p:cNvPr id="11" name="Diagram 10"/>
          <p:cNvGraphicFramePr/>
          <p:nvPr>
            <p:extLst>
              <p:ext uri="{D42A27DB-BD31-4B8C-83A1-F6EECF244321}">
                <p14:modId xmlns:p14="http://schemas.microsoft.com/office/powerpoint/2010/main" val="2274950899"/>
              </p:ext>
            </p:extLst>
          </p:nvPr>
        </p:nvGraphicFramePr>
        <p:xfrm>
          <a:off x="2032000" y="2014194"/>
          <a:ext cx="8128000" cy="41241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25697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Activity: Create a PSA	</a:t>
            </a:r>
            <a:endParaRPr lang="en-US" dirty="0"/>
          </a:p>
        </p:txBody>
      </p:sp>
      <p:sp>
        <p:nvSpPr>
          <p:cNvPr id="3" name="Content Placeholder 2"/>
          <p:cNvSpPr>
            <a:spLocks noGrp="1"/>
          </p:cNvSpPr>
          <p:nvPr>
            <p:ph idx="1"/>
          </p:nvPr>
        </p:nvSpPr>
        <p:spPr>
          <a:xfrm>
            <a:off x="1066800" y="1579419"/>
            <a:ext cx="10058400" cy="4993910"/>
          </a:xfrm>
        </p:spPr>
        <p:txBody>
          <a:bodyPr>
            <a:normAutofit/>
          </a:bodyPr>
          <a:lstStyle/>
          <a:p>
            <a:r>
              <a:rPr lang="en-US" dirty="0" smtClean="0"/>
              <a:t>A PSA (Public Service Announcement is a short, informative announcement that shares important information with the public. PSAs are often aired on television and radio.  Many PSAs covey information about health behaviors. </a:t>
            </a:r>
            <a:br>
              <a:rPr lang="en-US" dirty="0" smtClean="0"/>
            </a:br>
            <a:endParaRPr lang="en-US" dirty="0" smtClean="0"/>
          </a:p>
          <a:p>
            <a:r>
              <a:rPr lang="en-US" dirty="0" smtClean="0"/>
              <a:t>Work in small groups to write a 30-60 commercial PSA that promotes a behavior that reduces a health risk, such as wearing a seatbelt or avoiding tobacco.</a:t>
            </a:r>
          </a:p>
          <a:p>
            <a:pPr lvl="1"/>
            <a:r>
              <a:rPr lang="en-US" dirty="0" smtClean="0"/>
              <a:t>What is your thesis (point you are going to make in your speech)?</a:t>
            </a:r>
          </a:p>
          <a:p>
            <a:pPr lvl="1"/>
            <a:r>
              <a:rPr lang="en-US" dirty="0" smtClean="0"/>
              <a:t>How will you grab the readers attention?</a:t>
            </a:r>
          </a:p>
          <a:p>
            <a:pPr lvl="1"/>
            <a:r>
              <a:rPr lang="en-US" dirty="0" smtClean="0"/>
              <a:t>What facts will you include in your speech?</a:t>
            </a:r>
          </a:p>
          <a:p>
            <a:pPr lvl="1"/>
            <a:r>
              <a:rPr lang="en-US" dirty="0" smtClean="0"/>
              <a:t>What solutions or actions will you mention to reduce this health risk?</a:t>
            </a:r>
          </a:p>
          <a:p>
            <a:pPr lvl="1"/>
            <a:r>
              <a:rPr lang="en-US" dirty="0" smtClean="0"/>
              <a:t>How will you end your speech?</a:t>
            </a:r>
            <a:endParaRPr lang="en-US" dirty="0"/>
          </a:p>
          <a:p>
            <a:r>
              <a:rPr lang="en-US" dirty="0" smtClean="0"/>
              <a:t>Record your PSA using an electronic device and upload your video to </a:t>
            </a:r>
            <a:r>
              <a:rPr lang="en-US" dirty="0" err="1" smtClean="0"/>
              <a:t>youtube</a:t>
            </a:r>
            <a:r>
              <a:rPr lang="en-US" dirty="0" smtClean="0"/>
              <a:t> – share the video with </a:t>
            </a:r>
            <a:r>
              <a:rPr lang="en-US" dirty="0" smtClean="0">
                <a:hlinkClick r:id="rId2"/>
              </a:rPr>
              <a:t>CoachAngelaBrunner@gmail.com</a:t>
            </a:r>
            <a:r>
              <a:rPr lang="en-US" dirty="0" smtClean="0"/>
              <a:t> </a:t>
            </a:r>
          </a:p>
          <a:p>
            <a:r>
              <a:rPr lang="en-US" dirty="0" smtClean="0"/>
              <a:t>Label with last </a:t>
            </a:r>
            <a:r>
              <a:rPr lang="en-US" dirty="0" err="1" smtClean="0"/>
              <a:t>name_period_year</a:t>
            </a:r>
            <a:r>
              <a:rPr lang="en-US" dirty="0" smtClean="0"/>
              <a:t>  SO Brunner_5</a:t>
            </a:r>
            <a:r>
              <a:rPr lang="en-US" baseline="30000" dirty="0" smtClean="0"/>
              <a:t>th</a:t>
            </a:r>
            <a:r>
              <a:rPr lang="en-US" dirty="0" smtClean="0"/>
              <a:t>_17</a:t>
            </a:r>
          </a:p>
          <a:p>
            <a:r>
              <a:rPr lang="en-US" dirty="0" smtClean="0"/>
              <a:t>We will share them with the class! *Best video receives a prize!!!!!!!!!!!!!!!!!</a:t>
            </a:r>
            <a:endParaRPr lang="en-US" dirty="0"/>
          </a:p>
        </p:txBody>
      </p:sp>
    </p:spTree>
    <p:extLst>
      <p:ext uri="{BB962C8B-B14F-4D97-AF65-F5344CB8AC3E}">
        <p14:creationId xmlns:p14="http://schemas.microsoft.com/office/powerpoint/2010/main" val="6500249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7788" y="349295"/>
            <a:ext cx="10058400" cy="1371600"/>
          </a:xfrm>
        </p:spPr>
        <p:txBody>
          <a:bodyPr>
            <a:normAutofit fontScale="90000"/>
          </a:bodyPr>
          <a:lstStyle/>
          <a:p>
            <a:r>
              <a:rPr lang="en-US" dirty="0" smtClean="0"/>
              <a:t>Essential Questions: In your Journal</a:t>
            </a:r>
            <a:endParaRPr lang="en-US" dirty="0"/>
          </a:p>
        </p:txBody>
      </p:sp>
      <p:sp>
        <p:nvSpPr>
          <p:cNvPr id="3" name="Content Placeholder 2"/>
          <p:cNvSpPr>
            <a:spLocks noGrp="1"/>
          </p:cNvSpPr>
          <p:nvPr>
            <p:ph idx="1"/>
          </p:nvPr>
        </p:nvSpPr>
        <p:spPr>
          <a:xfrm>
            <a:off x="465826" y="1552755"/>
            <a:ext cx="10659374" cy="4856671"/>
          </a:xfrm>
        </p:spPr>
        <p:txBody>
          <a:bodyPr>
            <a:normAutofit fontScale="92500" lnSpcReduction="10000"/>
          </a:bodyPr>
          <a:lstStyle/>
          <a:p>
            <a:pPr marL="0" indent="0">
              <a:buNone/>
            </a:pPr>
            <a:r>
              <a:rPr lang="en-US" dirty="0" smtClean="0"/>
              <a:t>Wednesday:</a:t>
            </a:r>
          </a:p>
          <a:p>
            <a:pPr lvl="1"/>
            <a:r>
              <a:rPr lang="en-US" dirty="0" smtClean="0"/>
              <a:t>What are some everyday decisions that teens face that can affect their health?</a:t>
            </a:r>
          </a:p>
          <a:p>
            <a:pPr lvl="1"/>
            <a:r>
              <a:rPr lang="en-US" dirty="0" smtClean="0"/>
              <a:t>What are some ways that people can take charge of their health?</a:t>
            </a:r>
          </a:p>
          <a:p>
            <a:pPr marL="0" indent="0">
              <a:buNone/>
              <a:defRPr/>
            </a:pPr>
            <a:r>
              <a:rPr lang="en-US" dirty="0" smtClean="0"/>
              <a:t>Thursday:</a:t>
            </a:r>
          </a:p>
          <a:p>
            <a:pPr lvl="1">
              <a:defRPr/>
            </a:pPr>
            <a:r>
              <a:rPr lang="en-US" dirty="0" smtClean="0"/>
              <a:t>How do health-related choices you make today impact your future?</a:t>
            </a:r>
          </a:p>
          <a:p>
            <a:pPr lvl="1">
              <a:defRPr/>
            </a:pPr>
            <a:r>
              <a:rPr lang="en-US" dirty="0" smtClean="0"/>
              <a:t>What </a:t>
            </a:r>
            <a:r>
              <a:rPr lang="en-US" dirty="0"/>
              <a:t>does it mean to be physically healthy?</a:t>
            </a:r>
          </a:p>
          <a:p>
            <a:pPr marL="0" indent="0">
              <a:buNone/>
              <a:defRPr/>
            </a:pPr>
            <a:r>
              <a:rPr lang="en-US" dirty="0" smtClean="0"/>
              <a:t>Friday:</a:t>
            </a:r>
          </a:p>
          <a:p>
            <a:pPr lvl="1">
              <a:defRPr/>
            </a:pPr>
            <a:r>
              <a:rPr lang="en-US" dirty="0" smtClean="0"/>
              <a:t>What </a:t>
            </a:r>
            <a:r>
              <a:rPr lang="en-US" dirty="0"/>
              <a:t>are some characteristics of a person who has good mental health? </a:t>
            </a:r>
            <a:endParaRPr lang="en-US" dirty="0" smtClean="0"/>
          </a:p>
          <a:p>
            <a:pPr lvl="1">
              <a:defRPr/>
            </a:pPr>
            <a:r>
              <a:rPr lang="en-US" dirty="0" smtClean="0"/>
              <a:t>How </a:t>
            </a:r>
            <a:r>
              <a:rPr lang="en-US" dirty="0"/>
              <a:t>does your attitude affect your Health?</a:t>
            </a:r>
          </a:p>
          <a:p>
            <a:pPr marL="0" indent="0">
              <a:buNone/>
              <a:defRPr/>
            </a:pPr>
            <a:r>
              <a:rPr lang="en-US" dirty="0" smtClean="0"/>
              <a:t>Monday:</a:t>
            </a:r>
          </a:p>
          <a:p>
            <a:pPr lvl="1"/>
            <a:r>
              <a:rPr lang="en-US" dirty="0"/>
              <a:t>What are some behaviors that put health at risk?</a:t>
            </a:r>
          </a:p>
          <a:p>
            <a:pPr lvl="1"/>
            <a:r>
              <a:rPr lang="en-US" dirty="0"/>
              <a:t>Why is it important to know what behaviors put your health at risk?</a:t>
            </a:r>
          </a:p>
          <a:p>
            <a:pPr lvl="1"/>
            <a:r>
              <a:rPr lang="en-US" dirty="0"/>
              <a:t>What are some situations in which you would speak up to help a </a:t>
            </a:r>
            <a:r>
              <a:rPr lang="en-US" dirty="0" smtClean="0"/>
              <a:t>friend </a:t>
            </a:r>
            <a:r>
              <a:rPr lang="en-US" dirty="0"/>
              <a:t>avoid a risk behavior?</a:t>
            </a:r>
          </a:p>
          <a:p>
            <a:pPr marL="0" indent="0">
              <a:buNone/>
              <a:defRPr/>
            </a:pPr>
            <a:r>
              <a:rPr lang="en-US" smtClean="0"/>
              <a:t>Tuesday:</a:t>
            </a:r>
            <a:endParaRPr lang="en-US" dirty="0" smtClean="0"/>
          </a:p>
          <a:p>
            <a:pPr lvl="1">
              <a:defRPr/>
            </a:pPr>
            <a:r>
              <a:rPr lang="en-US" dirty="0" smtClean="0"/>
              <a:t>What </a:t>
            </a:r>
            <a:r>
              <a:rPr lang="en-US" dirty="0"/>
              <a:t>does it mean to be Health </a:t>
            </a:r>
            <a:r>
              <a:rPr lang="en-US" dirty="0" smtClean="0"/>
              <a:t>Literate?</a:t>
            </a:r>
          </a:p>
          <a:p>
            <a:pPr lvl="1">
              <a:defRPr/>
            </a:pPr>
            <a:r>
              <a:rPr lang="en-US" dirty="0" smtClean="0"/>
              <a:t>What </a:t>
            </a:r>
            <a:r>
              <a:rPr lang="en-US" dirty="0"/>
              <a:t>are some things you do each day to promote good health?</a:t>
            </a:r>
          </a:p>
          <a:p>
            <a:pPr marL="0" indent="0">
              <a:buNone/>
            </a:pPr>
            <a:endParaRPr lang="en-US" dirty="0"/>
          </a:p>
        </p:txBody>
      </p:sp>
      <p:sp>
        <p:nvSpPr>
          <p:cNvPr id="4" name="AutoShape 2" descr="Image result for protein bar nut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0686437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Getting Started </a:t>
            </a:r>
            <a:endParaRPr lang="en-US" dirty="0"/>
          </a:p>
        </p:txBody>
      </p:sp>
      <p:sp>
        <p:nvSpPr>
          <p:cNvPr id="3" name="Content Placeholder 2"/>
          <p:cNvSpPr>
            <a:spLocks noGrp="1"/>
          </p:cNvSpPr>
          <p:nvPr>
            <p:ph sz="half" idx="1"/>
          </p:nvPr>
        </p:nvSpPr>
        <p:spPr>
          <a:xfrm>
            <a:off x="480291" y="1727200"/>
            <a:ext cx="5341389" cy="4124960"/>
          </a:xfrm>
        </p:spPr>
        <p:txBody>
          <a:bodyPr>
            <a:noAutofit/>
          </a:bodyPr>
          <a:lstStyle/>
          <a:p>
            <a:pPr marL="0" indent="0">
              <a:buNone/>
            </a:pPr>
            <a:r>
              <a:rPr lang="en-US" sz="1400" dirty="0" smtClean="0"/>
              <a:t>1. Choose your topic. Pick a subject that is important to you, as well as one you can visualize. Keep your focus narrow and to the point. More than one idea confuses your audience, so have one main idea per PSA. </a:t>
            </a:r>
            <a:br>
              <a:rPr lang="en-US" sz="1400" dirty="0" smtClean="0"/>
            </a:br>
            <a:r>
              <a:rPr lang="en-US" sz="1400" dirty="0" smtClean="0"/>
              <a:t> </a:t>
            </a:r>
          </a:p>
          <a:p>
            <a:pPr marL="0" indent="0">
              <a:buNone/>
            </a:pPr>
            <a:r>
              <a:rPr lang="en-US" sz="1400" dirty="0" smtClean="0"/>
              <a:t>2. Time for some research - you need to know your stuff! Try to get the most current and up to date facts on your topic. Statistics and references can add to a PSA. You want to be convincing and accurate.</a:t>
            </a:r>
            <a:br>
              <a:rPr lang="en-US" sz="1400" dirty="0" smtClean="0"/>
            </a:br>
            <a:r>
              <a:rPr lang="en-US" sz="1400" dirty="0" smtClean="0"/>
              <a:t> </a:t>
            </a:r>
          </a:p>
          <a:p>
            <a:pPr marL="0" indent="0">
              <a:buNone/>
            </a:pPr>
            <a:r>
              <a:rPr lang="en-US" sz="1400" dirty="0" smtClean="0"/>
              <a:t>3. Consider your audience. Are you targeting parents, teens, teachers or some other social group? Consider your target audience's needs, preferences, as well as the things that might turn them off. They are the ones you want to rally to action. The action suggested by the PSA can be almost anything. It can be spelled out or implied in your PSA, just make sure that message is clear.</a:t>
            </a:r>
            <a:br>
              <a:rPr lang="en-US" sz="1400" dirty="0" smtClean="0"/>
            </a:br>
            <a:r>
              <a:rPr lang="en-US" sz="1400" dirty="0" smtClean="0"/>
              <a:t> </a:t>
            </a:r>
            <a:endParaRPr lang="en-US" sz="1400" dirty="0"/>
          </a:p>
        </p:txBody>
      </p:sp>
      <p:sp>
        <p:nvSpPr>
          <p:cNvPr id="5" name="Content Placeholder 4"/>
          <p:cNvSpPr>
            <a:spLocks noGrp="1"/>
          </p:cNvSpPr>
          <p:nvPr>
            <p:ph sz="half" idx="2"/>
          </p:nvPr>
        </p:nvSpPr>
        <p:spPr>
          <a:xfrm>
            <a:off x="6040582" y="642594"/>
            <a:ext cx="5084618" cy="5209566"/>
          </a:xfrm>
        </p:spPr>
        <p:txBody>
          <a:bodyPr>
            <a:normAutofit fontScale="77500" lnSpcReduction="20000"/>
          </a:bodyPr>
          <a:lstStyle/>
          <a:p>
            <a:pPr marL="0" indent="0">
              <a:buNone/>
            </a:pPr>
            <a:r>
              <a:rPr lang="en-US" dirty="0" smtClean="0"/>
              <a:t>4. Grab </a:t>
            </a:r>
            <a:r>
              <a:rPr lang="en-US" dirty="0"/>
              <a:t>your audience's attention. You might use visual effects, an emotional response, humor, or surprise to catch your target audience. Be careful, however, of using scare tactics. Attention getters are needed, but they must be carefully selected. For example, when filming a PSA about controlling anger, a glass-framed picture of a family can be shattered on camera. This was dramatic, but not melodramatic. Staging a scene between two angry people to convey the same idea is more difficult to do effectively.</a:t>
            </a:r>
            <a:br>
              <a:rPr lang="en-US" dirty="0"/>
            </a:br>
            <a:r>
              <a:rPr lang="en-US" dirty="0"/>
              <a:t> </a:t>
            </a:r>
          </a:p>
          <a:p>
            <a:pPr marL="0" indent="0">
              <a:buNone/>
            </a:pPr>
            <a:r>
              <a:rPr lang="en-US" dirty="0" smtClean="0"/>
              <a:t>5. Create </a:t>
            </a:r>
            <a:r>
              <a:rPr lang="en-US" dirty="0"/>
              <a:t>a script and keep your script to a few simple statements. A 30-second PSA will typically require about 5 to 7 concise assertions. Highlight the major and minor points that you want to make. Be sure the information presented in the PSA is based on up-to-date, accurate research, findings and/or data.</a:t>
            </a:r>
            <a:br>
              <a:rPr lang="en-US" dirty="0"/>
            </a:br>
            <a:r>
              <a:rPr lang="en-US" dirty="0"/>
              <a:t> </a:t>
            </a:r>
          </a:p>
          <a:p>
            <a:pPr marL="0" indent="0">
              <a:buNone/>
            </a:pPr>
            <a:r>
              <a:rPr lang="en-US" dirty="0" smtClean="0"/>
              <a:t>6. Storyboard </a:t>
            </a:r>
            <a:r>
              <a:rPr lang="en-US" dirty="0"/>
              <a:t>your script.</a:t>
            </a:r>
            <a:br>
              <a:rPr lang="en-US" dirty="0"/>
            </a:br>
            <a:r>
              <a:rPr lang="en-US" dirty="0"/>
              <a:t> </a:t>
            </a:r>
          </a:p>
          <a:p>
            <a:pPr marL="0" indent="0">
              <a:buNone/>
            </a:pPr>
            <a:r>
              <a:rPr lang="en-US" dirty="0" smtClean="0"/>
              <a:t>7. Film </a:t>
            </a:r>
            <a:r>
              <a:rPr lang="en-US" dirty="0"/>
              <a:t>your footage and edit your PSA. </a:t>
            </a:r>
            <a:br>
              <a:rPr lang="en-US" dirty="0"/>
            </a:br>
            <a:r>
              <a:rPr lang="en-US" dirty="0"/>
              <a:t> </a:t>
            </a:r>
          </a:p>
          <a:p>
            <a:pPr marL="0" indent="0">
              <a:buNone/>
            </a:pPr>
            <a:r>
              <a:rPr lang="en-US" dirty="0" smtClean="0"/>
              <a:t>8. Find </a:t>
            </a:r>
            <a:r>
              <a:rPr lang="en-US" dirty="0"/>
              <a:t>your audience and get their reaction. How do they respond and is it in the way you expected? Your goal is to call your audience to action. Are they inspired?</a:t>
            </a:r>
          </a:p>
          <a:p>
            <a:endParaRPr lang="en-US" dirty="0"/>
          </a:p>
        </p:txBody>
      </p:sp>
    </p:spTree>
    <p:extLst>
      <p:ext uri="{BB962C8B-B14F-4D97-AF65-F5344CB8AC3E}">
        <p14:creationId xmlns:p14="http://schemas.microsoft.com/office/powerpoint/2010/main" val="35401745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1928" y="651830"/>
            <a:ext cx="10058400" cy="1371600"/>
          </a:xfrm>
        </p:spPr>
        <p:txBody>
          <a:bodyPr/>
          <a:lstStyle/>
          <a:p>
            <a:r>
              <a:rPr lang="en-US" dirty="0" smtClean="0"/>
              <a:t>PTSA RUBRIC</a:t>
            </a:r>
            <a:endParaRPr lang="en-US" dirty="0"/>
          </a:p>
        </p:txBody>
      </p:sp>
      <p:pic>
        <p:nvPicPr>
          <p:cNvPr id="4" name="Content Placeholder 3"/>
          <p:cNvPicPr>
            <a:picLocks noGrp="1" noChangeAspect="1"/>
          </p:cNvPicPr>
          <p:nvPr>
            <p:ph idx="1"/>
          </p:nvPr>
        </p:nvPicPr>
        <p:blipFill>
          <a:blip r:embed="rId2"/>
          <a:stretch>
            <a:fillRect/>
          </a:stretch>
        </p:blipFill>
        <p:spPr>
          <a:xfrm>
            <a:off x="4821382" y="363610"/>
            <a:ext cx="6991928" cy="6137973"/>
          </a:xfrm>
          <a:prstGeom prst="rect">
            <a:avLst/>
          </a:prstGeom>
        </p:spPr>
      </p:pic>
    </p:spTree>
    <p:extLst>
      <p:ext uri="{BB962C8B-B14F-4D97-AF65-F5344CB8AC3E}">
        <p14:creationId xmlns:p14="http://schemas.microsoft.com/office/powerpoint/2010/main" val="37849866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681587253"/>
              </p:ext>
            </p:extLst>
          </p:nvPr>
        </p:nvGraphicFramePr>
        <p:xfrm>
          <a:off x="572656" y="581890"/>
          <a:ext cx="5449453" cy="5417195"/>
        </p:xfrm>
        <a:graphic>
          <a:graphicData uri="http://schemas.openxmlformats.org/drawingml/2006/table">
            <a:tbl>
              <a:tblPr>
                <a:tableStyleId>{5C22544A-7EE6-4342-B048-85BDC9FD1C3A}</a:tableStyleId>
              </a:tblPr>
              <a:tblGrid>
                <a:gridCol w="5449453">
                  <a:extLst>
                    <a:ext uri="{9D8B030D-6E8A-4147-A177-3AD203B41FA5}">
                      <a16:colId xmlns:a16="http://schemas.microsoft.com/office/drawing/2014/main" val="1451860063"/>
                    </a:ext>
                  </a:extLst>
                </a:gridCol>
              </a:tblGrid>
              <a:tr h="106137">
                <a:tc>
                  <a:txBody>
                    <a:bodyPr/>
                    <a:lstStyle/>
                    <a:p>
                      <a:pPr algn="l" fontAlgn="b"/>
                      <a:r>
                        <a:rPr lang="en-US" sz="1000" u="none" strike="noStrike">
                          <a:effectLst/>
                        </a:rPr>
                        <a:t>Drinking While Driving                 Suicide Prevention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1785903008"/>
                  </a:ext>
                </a:extLst>
              </a:tr>
              <a:tr h="0">
                <a:tc>
                  <a:txBody>
                    <a:bodyPr/>
                    <a:lstStyle/>
                    <a:p>
                      <a:pPr algn="l" fontAlgn="b"/>
                      <a:r>
                        <a:rPr lang="en-US" sz="1000" u="none" strike="noStrike" dirty="0">
                          <a:effectLst/>
                        </a:rPr>
                        <a:t> </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3578546678"/>
                  </a:ext>
                </a:extLst>
              </a:tr>
              <a:tr h="106137">
                <a:tc>
                  <a:txBody>
                    <a:bodyPr/>
                    <a:lstStyle/>
                    <a:p>
                      <a:pPr algn="l" fontAlgn="b"/>
                      <a:r>
                        <a:rPr lang="en-US" sz="1000" u="none" strike="noStrike">
                          <a:effectLst/>
                        </a:rPr>
                        <a:t>Anger Management                     Alcohol                                        Adopt-A-Pet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2371360455"/>
                  </a:ext>
                </a:extLst>
              </a:tr>
              <a:tr h="106137">
                <a:tc>
                  <a:txBody>
                    <a:bodyPr/>
                    <a:lstStyle/>
                    <a:p>
                      <a:pPr algn="l"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459022083"/>
                  </a:ext>
                </a:extLst>
              </a:tr>
              <a:tr h="106137">
                <a:tc>
                  <a:txBody>
                    <a:bodyPr/>
                    <a:lstStyle/>
                    <a:p>
                      <a:pPr algn="l" fontAlgn="b"/>
                      <a:r>
                        <a:rPr lang="en-US" sz="1000" u="none" strike="noStrike">
                          <a:effectLst/>
                        </a:rPr>
                        <a:t>Smoking                                       Exercising                                    Child Abuse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826472898"/>
                  </a:ext>
                </a:extLst>
              </a:tr>
              <a:tr h="106137">
                <a:tc>
                  <a:txBody>
                    <a:bodyPr/>
                    <a:lstStyle/>
                    <a:p>
                      <a:pPr algn="l"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2004263947"/>
                  </a:ext>
                </a:extLst>
              </a:tr>
              <a:tr h="106137">
                <a:tc>
                  <a:txBody>
                    <a:bodyPr/>
                    <a:lstStyle/>
                    <a:p>
                      <a:pPr algn="l" fontAlgn="b"/>
                      <a:r>
                        <a:rPr lang="en-US" sz="1000" u="none" strike="noStrike">
                          <a:effectLst/>
                        </a:rPr>
                        <a:t>Drugs                                            Nutrition                                         Fighting</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1387211784"/>
                  </a:ext>
                </a:extLst>
              </a:tr>
              <a:tr h="106137">
                <a:tc>
                  <a:txBody>
                    <a:bodyPr/>
                    <a:lstStyle/>
                    <a:p>
                      <a:pPr algn="l"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3275824713"/>
                  </a:ext>
                </a:extLst>
              </a:tr>
              <a:tr h="106137">
                <a:tc>
                  <a:txBody>
                    <a:bodyPr/>
                    <a:lstStyle/>
                    <a:p>
                      <a:pPr algn="l" fontAlgn="b"/>
                      <a:r>
                        <a:rPr lang="en-US" sz="1000" u="none" strike="noStrike" dirty="0">
                          <a:effectLst/>
                        </a:rPr>
                        <a:t>Stress management                   Stay in School                               </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1787187089"/>
                  </a:ext>
                </a:extLst>
              </a:tr>
              <a:tr h="106137">
                <a:tc>
                  <a:txBody>
                    <a:bodyPr/>
                    <a:lstStyle/>
                    <a:p>
                      <a:pPr algn="l"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149772009"/>
                  </a:ext>
                </a:extLst>
              </a:tr>
              <a:tr h="106137">
                <a:tc>
                  <a:txBody>
                    <a:bodyPr/>
                    <a:lstStyle/>
                    <a:p>
                      <a:pPr algn="l" fontAlgn="b"/>
                      <a:r>
                        <a:rPr lang="en-US" sz="1000" u="none" strike="noStrike">
                          <a:effectLst/>
                        </a:rPr>
                        <a:t>Steroids                                        Seat Belt Law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1228858222"/>
                  </a:ext>
                </a:extLst>
              </a:tr>
              <a:tr h="106137">
                <a:tc>
                  <a:txBody>
                    <a:bodyPr/>
                    <a:lstStyle/>
                    <a:p>
                      <a:pPr algn="l"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630575875"/>
                  </a:ext>
                </a:extLst>
              </a:tr>
              <a:tr h="106137">
                <a:tc>
                  <a:txBody>
                    <a:bodyPr/>
                    <a:lstStyle/>
                    <a:p>
                      <a:pPr algn="l" fontAlgn="b"/>
                      <a:r>
                        <a:rPr lang="en-US" sz="1000" u="none" strike="noStrike">
                          <a:effectLst/>
                        </a:rPr>
                        <a:t>Road Rage                                   Car safety                                     Child Abuse</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1518947618"/>
                  </a:ext>
                </a:extLst>
              </a:tr>
              <a:tr h="106137">
                <a:tc>
                  <a:txBody>
                    <a:bodyPr/>
                    <a:lstStyle/>
                    <a:p>
                      <a:pPr algn="l"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719069482"/>
                  </a:ext>
                </a:extLst>
              </a:tr>
              <a:tr h="106137">
                <a:tc>
                  <a:txBody>
                    <a:bodyPr/>
                    <a:lstStyle/>
                    <a:p>
                      <a:pPr algn="l" fontAlgn="b"/>
                      <a:r>
                        <a:rPr lang="en-US" sz="1000" u="none" strike="noStrike">
                          <a:effectLst/>
                        </a:rPr>
                        <a:t>Littering                                         Sportsmanship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2222333745"/>
                  </a:ext>
                </a:extLst>
              </a:tr>
              <a:tr h="106137">
                <a:tc>
                  <a:txBody>
                    <a:bodyPr/>
                    <a:lstStyle/>
                    <a:p>
                      <a:pPr algn="l"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1949395307"/>
                  </a:ext>
                </a:extLst>
              </a:tr>
              <a:tr h="106137">
                <a:tc>
                  <a:txBody>
                    <a:bodyPr/>
                    <a:lstStyle/>
                    <a:p>
                      <a:pPr algn="l" fontAlgn="b"/>
                      <a:r>
                        <a:rPr lang="en-US" sz="1000" u="none" strike="noStrike">
                          <a:effectLst/>
                        </a:rPr>
                        <a:t> Guns                                                Shop Lifting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1126483195"/>
                  </a:ext>
                </a:extLst>
              </a:tr>
              <a:tr h="106137">
                <a:tc>
                  <a:txBody>
                    <a:bodyPr/>
                    <a:lstStyle/>
                    <a:p>
                      <a:pPr algn="l"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3190839822"/>
                  </a:ext>
                </a:extLst>
              </a:tr>
              <a:tr h="106137">
                <a:tc>
                  <a:txBody>
                    <a:bodyPr/>
                    <a:lstStyle/>
                    <a:p>
                      <a:pPr algn="l" fontAlgn="b"/>
                      <a:r>
                        <a:rPr lang="en-US" sz="1000" u="none" strike="noStrike">
                          <a:effectLst/>
                        </a:rPr>
                        <a:t>Domestic Abuse                          School Violence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3922483789"/>
                  </a:ext>
                </a:extLst>
              </a:tr>
              <a:tr h="106137">
                <a:tc>
                  <a:txBody>
                    <a:bodyPr/>
                    <a:lstStyle/>
                    <a:p>
                      <a:pPr algn="l"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4049779613"/>
                  </a:ext>
                </a:extLst>
              </a:tr>
              <a:tr h="106137">
                <a:tc>
                  <a:txBody>
                    <a:bodyPr/>
                    <a:lstStyle/>
                    <a:p>
                      <a:pPr algn="l" fontAlgn="b"/>
                      <a:r>
                        <a:rPr lang="en-US" sz="1000" u="none" strike="noStrike" dirty="0">
                          <a:effectLst/>
                        </a:rPr>
                        <a:t>Peer Pressure                              Gambling                                        Teasing</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2610337635"/>
                  </a:ext>
                </a:extLst>
              </a:tr>
              <a:tr h="106137">
                <a:tc>
                  <a:txBody>
                    <a:bodyPr/>
                    <a:lstStyle/>
                    <a:p>
                      <a:pPr algn="l"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2672376244"/>
                  </a:ext>
                </a:extLst>
              </a:tr>
              <a:tr h="106137">
                <a:tc>
                  <a:txBody>
                    <a:bodyPr/>
                    <a:lstStyle/>
                    <a:p>
                      <a:pPr algn="l" fontAlgn="b"/>
                      <a:r>
                        <a:rPr lang="en-US" sz="1000" u="none" strike="noStrike">
                          <a:effectLst/>
                        </a:rPr>
                        <a:t>Distracted Driving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2423277801"/>
                  </a:ext>
                </a:extLst>
              </a:tr>
              <a:tr h="106137">
                <a:tc>
                  <a:txBody>
                    <a:bodyPr/>
                    <a:lstStyle/>
                    <a:p>
                      <a:pPr algn="l"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3436986711"/>
                  </a:ext>
                </a:extLst>
              </a:tr>
              <a:tr h="106137">
                <a:tc>
                  <a:txBody>
                    <a:bodyPr/>
                    <a:lstStyle/>
                    <a:p>
                      <a:pPr algn="l" fontAlgn="b"/>
                      <a:r>
                        <a:rPr lang="en-US" sz="1000" u="none" strike="noStrike">
                          <a:effectLst/>
                        </a:rPr>
                        <a:t>Helmet Safety                                Racism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842928053"/>
                  </a:ext>
                </a:extLst>
              </a:tr>
              <a:tr h="106137">
                <a:tc>
                  <a:txBody>
                    <a:bodyPr/>
                    <a:lstStyle/>
                    <a:p>
                      <a:pPr algn="l"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343446691"/>
                  </a:ext>
                </a:extLst>
              </a:tr>
              <a:tr h="106137">
                <a:tc>
                  <a:txBody>
                    <a:bodyPr/>
                    <a:lstStyle/>
                    <a:p>
                      <a:pPr algn="l" fontAlgn="b"/>
                      <a:r>
                        <a:rPr lang="en-US" sz="1000" u="none" strike="noStrike">
                          <a:effectLst/>
                        </a:rPr>
                        <a:t>Sex Trafficking Warning                     Alcoholics Anonymous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787974360"/>
                  </a:ext>
                </a:extLst>
              </a:tr>
              <a:tr h="106137">
                <a:tc>
                  <a:txBody>
                    <a:bodyPr/>
                    <a:lstStyle/>
                    <a:p>
                      <a:pPr algn="l"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2141715858"/>
                  </a:ext>
                </a:extLst>
              </a:tr>
              <a:tr h="106137">
                <a:tc>
                  <a:txBody>
                    <a:bodyPr/>
                    <a:lstStyle/>
                    <a:p>
                      <a:pPr algn="l" fontAlgn="b"/>
                      <a:r>
                        <a:rPr lang="en-US" sz="1000" u="none" strike="noStrike">
                          <a:effectLst/>
                        </a:rPr>
                        <a:t>Be a Mentor                                   Gangs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2874763628"/>
                  </a:ext>
                </a:extLst>
              </a:tr>
              <a:tr h="138886">
                <a:tc>
                  <a:txBody>
                    <a:bodyPr/>
                    <a:lstStyle/>
                    <a:p>
                      <a:pPr algn="l"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3632905394"/>
                  </a:ext>
                </a:extLst>
              </a:tr>
              <a:tr h="106137">
                <a:tc>
                  <a:txBody>
                    <a:bodyPr/>
                    <a:lstStyle/>
                    <a:p>
                      <a:pPr algn="l" fontAlgn="b"/>
                      <a:r>
                        <a:rPr lang="en-US" sz="1000" u="none" strike="noStrike" dirty="0">
                          <a:effectLst/>
                        </a:rPr>
                        <a:t>Fire Safety                                     Mental Health                                 Theft    </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3962385718"/>
                  </a:ext>
                </a:extLst>
              </a:tr>
              <a:tr h="106137">
                <a:tc>
                  <a:txBody>
                    <a:bodyPr/>
                    <a:lstStyle/>
                    <a:p>
                      <a:pPr algn="l" fontAlgn="b"/>
                      <a:r>
                        <a:rPr lang="en-US" sz="1000" u="none" strike="noStrike" dirty="0">
                          <a:effectLst/>
                        </a:rPr>
                        <a:t> </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4183907809"/>
                  </a:ext>
                </a:extLst>
              </a:tr>
              <a:tr h="106137">
                <a:tc>
                  <a:txBody>
                    <a:bodyPr/>
                    <a:lstStyle/>
                    <a:p>
                      <a:pPr algn="l" fontAlgn="b"/>
                      <a:r>
                        <a:rPr lang="en-US" sz="1000" u="none" strike="noStrike" dirty="0">
                          <a:effectLst/>
                        </a:rPr>
                        <a:t>Child Abuse</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1168092320"/>
                  </a:ext>
                </a:extLst>
              </a:tr>
              <a:tr h="106137">
                <a:tc>
                  <a:txBody>
                    <a:bodyPr/>
                    <a:lstStyle/>
                    <a:p>
                      <a:pPr algn="l"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1342149815"/>
                  </a:ext>
                </a:extLst>
              </a:tr>
              <a:tr h="106137">
                <a:tc>
                  <a:txBody>
                    <a:bodyPr/>
                    <a:lstStyle/>
                    <a:p>
                      <a:pPr algn="l" fontAlgn="b"/>
                      <a:r>
                        <a:rPr lang="en-US" sz="1000" u="none" strike="noStrike" dirty="0">
                          <a:effectLst/>
                        </a:rPr>
                        <a:t>Crossing Streets                           Fake I.D.                                         Vandalism       </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2547735304"/>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82606429"/>
              </p:ext>
            </p:extLst>
          </p:nvPr>
        </p:nvGraphicFramePr>
        <p:xfrm>
          <a:off x="6322292" y="581890"/>
          <a:ext cx="5038436" cy="4581236"/>
        </p:xfrm>
        <a:graphic>
          <a:graphicData uri="http://schemas.openxmlformats.org/drawingml/2006/table">
            <a:tbl>
              <a:tblPr>
                <a:tableStyleId>{5C22544A-7EE6-4342-B048-85BDC9FD1C3A}</a:tableStyleId>
              </a:tblPr>
              <a:tblGrid>
                <a:gridCol w="5038436">
                  <a:extLst>
                    <a:ext uri="{9D8B030D-6E8A-4147-A177-3AD203B41FA5}">
                      <a16:colId xmlns:a16="http://schemas.microsoft.com/office/drawing/2014/main" val="3805180689"/>
                    </a:ext>
                  </a:extLst>
                </a:gridCol>
              </a:tblGrid>
              <a:tr h="208238">
                <a:tc>
                  <a:txBody>
                    <a:bodyPr/>
                    <a:lstStyle/>
                    <a:p>
                      <a:pPr algn="l" fontAlgn="b"/>
                      <a:r>
                        <a:rPr lang="en-US" sz="1000" u="none" strike="noStrike" dirty="0">
                          <a:effectLst/>
                        </a:rPr>
                        <a:t> </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121233995"/>
                  </a:ext>
                </a:extLst>
              </a:tr>
              <a:tr h="208238">
                <a:tc>
                  <a:txBody>
                    <a:bodyPr/>
                    <a:lstStyle/>
                    <a:p>
                      <a:pPr algn="l" fontAlgn="b"/>
                      <a:r>
                        <a:rPr lang="en-US" sz="1000" u="none" strike="noStrike" dirty="0">
                          <a:effectLst/>
                        </a:rPr>
                        <a:t>                        Volunteering                                   Speed Limit    </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2832078330"/>
                  </a:ext>
                </a:extLst>
              </a:tr>
              <a:tr h="208238">
                <a:tc>
                  <a:txBody>
                    <a:bodyPr/>
                    <a:lstStyle/>
                    <a:p>
                      <a:pPr algn="l" fontAlgn="b"/>
                      <a:r>
                        <a:rPr lang="en-US" sz="1000" u="none" strike="noStrike" dirty="0">
                          <a:effectLst/>
                        </a:rPr>
                        <a:t> </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3344173549"/>
                  </a:ext>
                </a:extLst>
              </a:tr>
              <a:tr h="208238">
                <a:tc>
                  <a:txBody>
                    <a:bodyPr/>
                    <a:lstStyle/>
                    <a:p>
                      <a:pPr algn="l" fontAlgn="b"/>
                      <a:r>
                        <a:rPr lang="en-US" sz="1000" u="none" strike="noStrike" dirty="0">
                          <a:effectLst/>
                        </a:rPr>
                        <a:t>Addiction                         Selling to minors</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2226228458"/>
                  </a:ext>
                </a:extLst>
              </a:tr>
              <a:tr h="208238">
                <a:tc>
                  <a:txBody>
                    <a:bodyPr/>
                    <a:lstStyle/>
                    <a:p>
                      <a:pPr algn="l" fontAlgn="b"/>
                      <a:r>
                        <a:rPr lang="en-US" sz="1000" u="none" strike="noStrike" dirty="0">
                          <a:effectLst/>
                        </a:rPr>
                        <a:t> </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4086598554"/>
                  </a:ext>
                </a:extLst>
              </a:tr>
              <a:tr h="208238">
                <a:tc>
                  <a:txBody>
                    <a:bodyPr/>
                    <a:lstStyle/>
                    <a:p>
                      <a:pPr algn="l" fontAlgn="b"/>
                      <a:r>
                        <a:rPr lang="en-US" sz="1000" u="none" strike="noStrike" dirty="0">
                          <a:effectLst/>
                        </a:rPr>
                        <a:t>Graffiti                                             Forgery                                           </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532360681"/>
                  </a:ext>
                </a:extLst>
              </a:tr>
              <a:tr h="208238">
                <a:tc>
                  <a:txBody>
                    <a:bodyPr/>
                    <a:lstStyle/>
                    <a:p>
                      <a:pPr algn="l" fontAlgn="b"/>
                      <a:r>
                        <a:rPr lang="en-US" sz="1000" u="none" strike="noStrike" dirty="0">
                          <a:effectLst/>
                        </a:rPr>
                        <a:t> </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1173107436"/>
                  </a:ext>
                </a:extLst>
              </a:tr>
              <a:tr h="208238">
                <a:tc>
                  <a:txBody>
                    <a:bodyPr/>
                    <a:lstStyle/>
                    <a:p>
                      <a:pPr algn="l" fontAlgn="b"/>
                      <a:r>
                        <a:rPr lang="en-US" sz="1000" u="none" strike="noStrike" dirty="0">
                          <a:effectLst/>
                        </a:rPr>
                        <a:t>Stranger Alert                                 Hate Crimes                                  Home Alone Tips</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1526901743"/>
                  </a:ext>
                </a:extLst>
              </a:tr>
              <a:tr h="208238">
                <a:tc>
                  <a:txBody>
                    <a:bodyPr/>
                    <a:lstStyle/>
                    <a:p>
                      <a:pPr algn="l" fontAlgn="b"/>
                      <a:r>
                        <a:rPr lang="en-US" sz="1000" u="none" strike="noStrike" dirty="0">
                          <a:effectLst/>
                        </a:rPr>
                        <a:t> </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289429577"/>
                  </a:ext>
                </a:extLst>
              </a:tr>
              <a:tr h="208238">
                <a:tc>
                  <a:txBody>
                    <a:bodyPr/>
                    <a:lstStyle/>
                    <a:p>
                      <a:pPr algn="l" fontAlgn="b"/>
                      <a:r>
                        <a:rPr lang="en-US" sz="1000" u="none" strike="noStrike" dirty="0">
                          <a:effectLst/>
                        </a:rPr>
                        <a:t>Verbal Abuse                                  Adoption                                       Homeless        </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1860494815"/>
                  </a:ext>
                </a:extLst>
              </a:tr>
              <a:tr h="208238">
                <a:tc>
                  <a:txBody>
                    <a:bodyPr/>
                    <a:lstStyle/>
                    <a:p>
                      <a:pPr algn="l" fontAlgn="b"/>
                      <a:r>
                        <a:rPr lang="en-US" sz="1000" u="none" strike="noStrike" dirty="0">
                          <a:effectLst/>
                        </a:rPr>
                        <a:t> </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2506862639"/>
                  </a:ext>
                </a:extLst>
              </a:tr>
              <a:tr h="208238">
                <a:tc>
                  <a:txBody>
                    <a:bodyPr/>
                    <a:lstStyle/>
                    <a:p>
                      <a:pPr algn="l" fontAlgn="b"/>
                      <a:r>
                        <a:rPr lang="en-US" sz="1000" u="none" strike="noStrike" dirty="0">
                          <a:effectLst/>
                        </a:rPr>
                        <a:t>Rioting                                             Water Conservation                    Carpooling</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4257005927"/>
                  </a:ext>
                </a:extLst>
              </a:tr>
              <a:tr h="208238">
                <a:tc>
                  <a:txBody>
                    <a:bodyPr/>
                    <a:lstStyle/>
                    <a:p>
                      <a:pPr algn="l" fontAlgn="b"/>
                      <a:r>
                        <a:rPr lang="en-US" sz="1000" u="none" strike="noStrike" dirty="0">
                          <a:effectLst/>
                        </a:rPr>
                        <a:t> </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3121915203"/>
                  </a:ext>
                </a:extLst>
              </a:tr>
              <a:tr h="208238">
                <a:tc>
                  <a:txBody>
                    <a:bodyPr/>
                    <a:lstStyle/>
                    <a:p>
                      <a:pPr algn="l" fontAlgn="b"/>
                      <a:r>
                        <a:rPr lang="en-US" sz="1000" u="none" strike="noStrike" dirty="0">
                          <a:effectLst/>
                        </a:rPr>
                        <a:t>                 Energy Conservation                  Handicap Help</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1060980396"/>
                  </a:ext>
                </a:extLst>
              </a:tr>
              <a:tr h="208238">
                <a:tc>
                  <a:txBody>
                    <a:bodyPr/>
                    <a:lstStyle/>
                    <a:p>
                      <a:pPr algn="l" fontAlgn="b"/>
                      <a:r>
                        <a:rPr lang="en-US" sz="1000" u="none" strike="noStrike" dirty="0">
                          <a:effectLst/>
                        </a:rPr>
                        <a:t> </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200420234"/>
                  </a:ext>
                </a:extLst>
              </a:tr>
              <a:tr h="208238">
                <a:tc>
                  <a:txBody>
                    <a:bodyPr/>
                    <a:lstStyle/>
                    <a:p>
                      <a:pPr algn="l" fontAlgn="b"/>
                      <a:r>
                        <a:rPr lang="en-US" sz="1000" u="none" strike="noStrike" dirty="0">
                          <a:effectLst/>
                        </a:rPr>
                        <a:t>Rave party warnings                      Noise pollution                              Passenger Safety</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378096384"/>
                  </a:ext>
                </a:extLst>
              </a:tr>
              <a:tr h="208238">
                <a:tc>
                  <a:txBody>
                    <a:bodyPr/>
                    <a:lstStyle/>
                    <a:p>
                      <a:pPr algn="l" fontAlgn="b"/>
                      <a:r>
                        <a:rPr lang="en-US" sz="1000" u="none" strike="noStrike" dirty="0">
                          <a:effectLst/>
                        </a:rPr>
                        <a:t> </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1276897249"/>
                  </a:ext>
                </a:extLst>
              </a:tr>
              <a:tr h="208238">
                <a:tc>
                  <a:txBody>
                    <a:bodyPr/>
                    <a:lstStyle/>
                    <a:p>
                      <a:pPr algn="l" fontAlgn="b"/>
                      <a:r>
                        <a:rPr lang="en-US" sz="1000" u="none" strike="noStrike" dirty="0">
                          <a:effectLst/>
                        </a:rPr>
                        <a:t>New Parent Help                             Censorship                                  Animal Abuse </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1557447310"/>
                  </a:ext>
                </a:extLst>
              </a:tr>
              <a:tr h="208238">
                <a:tc>
                  <a:txBody>
                    <a:bodyPr/>
                    <a:lstStyle/>
                    <a:p>
                      <a:pPr algn="l" fontAlgn="b"/>
                      <a:r>
                        <a:rPr lang="en-US" sz="1000" u="none" strike="noStrike" dirty="0">
                          <a:effectLst/>
                        </a:rPr>
                        <a:t> </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2487476490"/>
                  </a:ext>
                </a:extLst>
              </a:tr>
              <a:tr h="208238">
                <a:tc>
                  <a:txBody>
                    <a:bodyPr/>
                    <a:lstStyle/>
                    <a:p>
                      <a:pPr algn="l" fontAlgn="b"/>
                      <a:r>
                        <a:rPr lang="en-US" sz="1000" u="none" strike="noStrike" dirty="0">
                          <a:effectLst/>
                        </a:rPr>
                        <a:t>Parental Advisory                             Talk to your parents                  Talk to your Kids</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3127458099"/>
                  </a:ext>
                </a:extLst>
              </a:tr>
              <a:tr h="208238">
                <a:tc>
                  <a:txBody>
                    <a:bodyPr/>
                    <a:lstStyle/>
                    <a:p>
                      <a:pPr algn="l" fontAlgn="b"/>
                      <a:r>
                        <a:rPr lang="en-US" sz="1000" u="none" strike="noStrike" dirty="0">
                          <a:effectLst/>
                        </a:rPr>
                        <a:t> </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3786886859"/>
                  </a:ext>
                </a:extLst>
              </a:tr>
              <a:tr h="208238">
                <a:tc>
                  <a:txBody>
                    <a:bodyPr/>
                    <a:lstStyle/>
                    <a:p>
                      <a:pPr algn="l" fontAlgn="b"/>
                      <a:r>
                        <a:rPr lang="en-US" sz="1000" u="none" strike="noStrike" dirty="0">
                          <a:effectLst/>
                        </a:rPr>
                        <a:t>Dangers on the Internet                   </a:t>
                      </a:r>
                      <a:endParaRPr lang="en-US" sz="1000" b="0" i="0" u="none" strike="noStrike" dirty="0">
                        <a:solidFill>
                          <a:srgbClr val="000000"/>
                        </a:solidFill>
                        <a:effectLst/>
                        <a:latin typeface="Calibri" panose="020F0502020204030204" pitchFamily="34" charset="0"/>
                      </a:endParaRPr>
                    </a:p>
                  </a:txBody>
                  <a:tcPr marL="2377" marR="2377" marT="2377" marB="0" anchor="b"/>
                </a:tc>
                <a:extLst>
                  <a:ext uri="{0D108BD9-81ED-4DB2-BD59-A6C34878D82A}">
                    <a16:rowId xmlns:a16="http://schemas.microsoft.com/office/drawing/2014/main" val="2641558522"/>
                  </a:ext>
                </a:extLst>
              </a:tr>
            </a:tbl>
          </a:graphicData>
        </a:graphic>
      </p:graphicFrame>
    </p:spTree>
    <p:extLst>
      <p:ext uri="{BB962C8B-B14F-4D97-AF65-F5344CB8AC3E}">
        <p14:creationId xmlns:p14="http://schemas.microsoft.com/office/powerpoint/2010/main" val="13979364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avoid or reduce risks</a:t>
            </a:r>
            <a:endParaRPr lang="en-US" dirty="0"/>
          </a:p>
        </p:txBody>
      </p:sp>
      <p:sp>
        <p:nvSpPr>
          <p:cNvPr id="3" name="Content Placeholder 2"/>
          <p:cNvSpPr>
            <a:spLocks noGrp="1"/>
          </p:cNvSpPr>
          <p:nvPr>
            <p:ph idx="1"/>
          </p:nvPr>
        </p:nvSpPr>
        <p:spPr>
          <a:xfrm>
            <a:off x="1066800" y="2014194"/>
            <a:ext cx="10058400" cy="3931920"/>
          </a:xfrm>
        </p:spPr>
        <p:txBody>
          <a:bodyPr>
            <a:normAutofit/>
          </a:bodyPr>
          <a:lstStyle/>
          <a:p>
            <a:pPr>
              <a:buFont typeface="Wingdings" panose="05000000000000000000" pitchFamily="2" charset="2"/>
              <a:buNone/>
            </a:pPr>
            <a:r>
              <a:rPr lang="en-US" altLang="en-US" sz="2000" b="1" dirty="0"/>
              <a:t>Protective factors </a:t>
            </a:r>
            <a:r>
              <a:rPr lang="en-US" altLang="en-US" sz="2000" dirty="0"/>
              <a:t>are people or values that will help you become </a:t>
            </a:r>
            <a:r>
              <a:rPr lang="en-US" altLang="en-US" sz="2000" dirty="0" smtClean="0"/>
              <a:t>successful.</a:t>
            </a:r>
          </a:p>
          <a:p>
            <a:pPr lvl="1"/>
            <a:r>
              <a:rPr lang="en-US" altLang="en-US" sz="2000" i="1" dirty="0" smtClean="0"/>
              <a:t>Positive </a:t>
            </a:r>
            <a:r>
              <a:rPr lang="en-US" altLang="en-US" sz="2000" i="1" dirty="0"/>
              <a:t>Role Models-</a:t>
            </a:r>
            <a:r>
              <a:rPr lang="en-US" altLang="en-US" sz="2000" dirty="0"/>
              <a:t> peers, or others that a young person looks up </a:t>
            </a:r>
            <a:r>
              <a:rPr lang="en-US" altLang="en-US" sz="2000" dirty="0" smtClean="0"/>
              <a:t>to.</a:t>
            </a:r>
          </a:p>
          <a:p>
            <a:pPr lvl="1"/>
            <a:r>
              <a:rPr lang="en-US" altLang="en-US" sz="2000" i="1" dirty="0" smtClean="0"/>
              <a:t>Positive </a:t>
            </a:r>
            <a:r>
              <a:rPr lang="en-US" altLang="en-US" sz="2000" i="1" dirty="0"/>
              <a:t>Values-</a:t>
            </a:r>
            <a:r>
              <a:rPr lang="en-US" altLang="en-US" sz="2000" dirty="0"/>
              <a:t> are beliefs and standards of conduct that you find </a:t>
            </a:r>
            <a:r>
              <a:rPr lang="en-US" altLang="en-US" sz="2000" dirty="0" smtClean="0"/>
              <a:t>important.</a:t>
            </a:r>
          </a:p>
          <a:p>
            <a:pPr lvl="1"/>
            <a:endParaRPr lang="en-US" altLang="en-US" sz="2000" dirty="0"/>
          </a:p>
          <a:p>
            <a:pPr marL="274320" lvl="1" indent="0">
              <a:buNone/>
            </a:pPr>
            <a:r>
              <a:rPr lang="en-US" altLang="en-US" sz="2000" b="1" dirty="0" smtClean="0"/>
              <a:t>Prevention</a:t>
            </a:r>
            <a:r>
              <a:rPr lang="en-US" altLang="en-US" sz="2000" dirty="0" smtClean="0"/>
              <a:t>: taking steps to keep something from happening (regular medical and dental check ups)</a:t>
            </a:r>
          </a:p>
          <a:p>
            <a:pPr marL="274320" lvl="1" indent="0">
              <a:buNone/>
            </a:pPr>
            <a:endParaRPr lang="en-US" altLang="en-US" sz="2000" dirty="0"/>
          </a:p>
          <a:p>
            <a:pPr marL="274320" lvl="1" indent="0">
              <a:buNone/>
            </a:pPr>
            <a:r>
              <a:rPr lang="en-US" altLang="en-US" sz="2000" b="1" dirty="0" smtClean="0"/>
              <a:t>Abstinence: </a:t>
            </a:r>
            <a:r>
              <a:rPr lang="en-US" altLang="en-US" sz="2000" dirty="0" smtClean="0"/>
              <a:t>a deliberate decision to avoid high-risk behaviors, including sexual activity and the use of alcohol, tobacco, and other drugs. </a:t>
            </a:r>
            <a:endParaRPr lang="en-US" altLang="en-US" sz="2000" dirty="0"/>
          </a:p>
        </p:txBody>
      </p:sp>
    </p:spTree>
    <p:extLst>
      <p:ext uri="{BB962C8B-B14F-4D97-AF65-F5344CB8AC3E}">
        <p14:creationId xmlns:p14="http://schemas.microsoft.com/office/powerpoint/2010/main" val="15113489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Lifestyle Factors</a:t>
            </a:r>
            <a:endParaRPr lang="en-US" dirty="0"/>
          </a:p>
        </p:txBody>
      </p:sp>
      <p:sp>
        <p:nvSpPr>
          <p:cNvPr id="3" name="Content Placeholder 2"/>
          <p:cNvSpPr>
            <a:spLocks noGrp="1"/>
          </p:cNvSpPr>
          <p:nvPr>
            <p:ph idx="1"/>
          </p:nvPr>
        </p:nvSpPr>
        <p:spPr/>
        <p:txBody>
          <a:bodyPr/>
          <a:lstStyle/>
          <a:p>
            <a:r>
              <a:rPr lang="en-US" sz="2400" dirty="0" smtClean="0"/>
              <a:t>Personal habits or behaviors related to the way a person lives</a:t>
            </a:r>
          </a:p>
          <a:p>
            <a:pPr lvl="1"/>
            <a:r>
              <a:rPr lang="en-US" sz="2400" dirty="0" smtClean="0"/>
              <a:t>Getting eight hours of sleep each night</a:t>
            </a:r>
          </a:p>
          <a:p>
            <a:pPr lvl="1"/>
            <a:r>
              <a:rPr lang="en-US" sz="2400" dirty="0" smtClean="0"/>
              <a:t>Starting each day with a healthy breakfast</a:t>
            </a:r>
          </a:p>
          <a:p>
            <a:pPr lvl="1"/>
            <a:r>
              <a:rPr lang="en-US" sz="2400" dirty="0" smtClean="0"/>
              <a:t>Eating a variety of nutritious foods each day</a:t>
            </a:r>
          </a:p>
          <a:p>
            <a:pPr lvl="1"/>
            <a:r>
              <a:rPr lang="en-US" sz="2400" dirty="0" smtClean="0"/>
              <a:t>Being physically active for 30 to 60 minutes most days of the week</a:t>
            </a:r>
          </a:p>
          <a:p>
            <a:pPr lvl="1"/>
            <a:r>
              <a:rPr lang="en-US" sz="2400" dirty="0" smtClean="0"/>
              <a:t>Maintaining a healthy weight</a:t>
            </a:r>
          </a:p>
          <a:p>
            <a:pPr lvl="1"/>
            <a:r>
              <a:rPr lang="en-US" sz="2400" dirty="0" smtClean="0"/>
              <a:t>Abstaining from smoking or using other tobacco products</a:t>
            </a:r>
          </a:p>
          <a:p>
            <a:pPr lvl="1"/>
            <a:r>
              <a:rPr lang="en-US" sz="2400" dirty="0" smtClean="0"/>
              <a:t>Abstaining from the use of alcohol or other drugs</a:t>
            </a:r>
          </a:p>
          <a:p>
            <a:pPr marL="274320" lvl="1" indent="0">
              <a:buNone/>
            </a:pPr>
            <a:endParaRPr lang="en-US" dirty="0"/>
          </a:p>
        </p:txBody>
      </p:sp>
    </p:spTree>
    <p:extLst>
      <p:ext uri="{BB962C8B-B14F-4D97-AF65-F5344CB8AC3E}">
        <p14:creationId xmlns:p14="http://schemas.microsoft.com/office/powerpoint/2010/main" val="15848681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Lifestyle Survey</a:t>
            </a:r>
            <a:endParaRPr lang="en-US" dirty="0"/>
          </a:p>
        </p:txBody>
      </p:sp>
      <p:sp>
        <p:nvSpPr>
          <p:cNvPr id="7" name="Content Placeholder 6"/>
          <p:cNvSpPr>
            <a:spLocks noGrp="1"/>
          </p:cNvSpPr>
          <p:nvPr>
            <p:ph idx="1"/>
          </p:nvPr>
        </p:nvSpPr>
        <p:spPr/>
        <p:txBody>
          <a:bodyPr>
            <a:normAutofit lnSpcReduction="10000"/>
          </a:bodyPr>
          <a:lstStyle/>
          <a:p>
            <a:pPr marL="0" indent="0">
              <a:buNone/>
            </a:pPr>
            <a:r>
              <a:rPr lang="en-US" b="1" i="1" dirty="0" smtClean="0"/>
              <a:t>Assignment:  </a:t>
            </a:r>
            <a:r>
              <a:rPr lang="en-US" i="1" dirty="0" smtClean="0"/>
              <a:t>Create a Survey of the Important lifestyle factors and survey 4 different advisement classes (Freshman, Sophomores, Juniors, and Seniors)</a:t>
            </a:r>
          </a:p>
          <a:p>
            <a:pPr marL="0" indent="0">
              <a:buNone/>
            </a:pPr>
            <a:endParaRPr lang="en-US" dirty="0"/>
          </a:p>
          <a:p>
            <a:pPr marL="0" indent="0">
              <a:buNone/>
            </a:pPr>
            <a:r>
              <a:rPr lang="en-US" dirty="0" smtClean="0"/>
              <a:t>Step 1: Create 9 different multiple choice questions  (one for each lifestyle factor)</a:t>
            </a:r>
          </a:p>
          <a:p>
            <a:pPr marL="0" indent="0">
              <a:buNone/>
            </a:pPr>
            <a:endParaRPr lang="en-US" dirty="0"/>
          </a:p>
          <a:p>
            <a:pPr marL="0" indent="0">
              <a:buNone/>
            </a:pPr>
            <a:r>
              <a:rPr lang="en-US" dirty="0" smtClean="0"/>
              <a:t>Step 2: create an anonymous survey (ask for gender and grade only) using google forms. </a:t>
            </a:r>
          </a:p>
          <a:p>
            <a:pPr marL="0" indent="0">
              <a:buNone/>
            </a:pPr>
            <a:endParaRPr lang="en-US" dirty="0"/>
          </a:p>
          <a:p>
            <a:pPr marL="0" indent="0">
              <a:buNone/>
            </a:pPr>
            <a:r>
              <a:rPr lang="en-US" dirty="0" smtClean="0"/>
              <a:t>Step 3: Each student in the group is responsible for having 15 different people take the survey. You must get a sample from all GRADES</a:t>
            </a:r>
          </a:p>
          <a:p>
            <a:pPr marL="0" indent="0">
              <a:buNone/>
            </a:pPr>
            <a:endParaRPr lang="en-US" dirty="0"/>
          </a:p>
          <a:p>
            <a:pPr marL="0" indent="0">
              <a:buNone/>
            </a:pPr>
            <a:r>
              <a:rPr lang="en-US" dirty="0" smtClean="0"/>
              <a:t>Step 4: Graph your results on a poster board</a:t>
            </a:r>
            <a:endParaRPr lang="en-US" dirty="0"/>
          </a:p>
          <a:p>
            <a:pPr marL="0" indent="0">
              <a:buNone/>
            </a:pPr>
            <a:endParaRPr lang="en-US" dirty="0" smtClean="0"/>
          </a:p>
        </p:txBody>
      </p:sp>
      <p:sp>
        <p:nvSpPr>
          <p:cNvPr id="8" name="Text Placeholder 7"/>
          <p:cNvSpPr>
            <a:spLocks noGrp="1"/>
          </p:cNvSpPr>
          <p:nvPr>
            <p:ph type="body" sz="half" idx="2"/>
          </p:nvPr>
        </p:nvSpPr>
        <p:spPr/>
        <p:txBody>
          <a:bodyPr>
            <a:normAutofit fontScale="70000" lnSpcReduction="20000"/>
          </a:bodyPr>
          <a:lstStyle/>
          <a:p>
            <a:r>
              <a:rPr lang="en-US" dirty="0" smtClean="0"/>
              <a:t>DO NOT WRITE NAME</a:t>
            </a:r>
          </a:p>
          <a:p>
            <a:r>
              <a:rPr lang="en-US" dirty="0" smtClean="0"/>
              <a:t>Gender:</a:t>
            </a:r>
          </a:p>
          <a:p>
            <a:r>
              <a:rPr lang="en-US" dirty="0" smtClean="0"/>
              <a:t>Grade:</a:t>
            </a:r>
          </a:p>
          <a:p>
            <a:r>
              <a:rPr lang="en-US" dirty="0" smtClean="0"/>
              <a:t>1. How many hours of sleep do you get:</a:t>
            </a:r>
          </a:p>
          <a:p>
            <a:pPr marL="342900" indent="-342900">
              <a:buAutoNum type="arabicPeriod"/>
            </a:pPr>
            <a:r>
              <a:rPr lang="en-US" dirty="0" smtClean="0"/>
              <a:t>A. 4-6</a:t>
            </a:r>
          </a:p>
          <a:p>
            <a:pPr marL="342900" indent="-342900">
              <a:buAutoNum type="arabicPeriod"/>
            </a:pPr>
            <a:r>
              <a:rPr lang="en-US" dirty="0" smtClean="0"/>
              <a:t>B. 6-7</a:t>
            </a:r>
          </a:p>
          <a:p>
            <a:pPr marL="342900" indent="-342900">
              <a:buAutoNum type="arabicPeriod"/>
            </a:pPr>
            <a:r>
              <a:rPr lang="en-US" dirty="0" smtClean="0"/>
              <a:t>C. 8-10</a:t>
            </a:r>
          </a:p>
          <a:p>
            <a:pPr marL="342900" indent="-342900">
              <a:buAutoNum type="arabicPeriod"/>
            </a:pPr>
            <a:r>
              <a:rPr lang="en-US" dirty="0" smtClean="0"/>
              <a:t>D. 10-12</a:t>
            </a:r>
          </a:p>
          <a:p>
            <a:r>
              <a:rPr lang="en-US" dirty="0" smtClean="0"/>
              <a:t>2. Do you eat a nutritious breakfast?</a:t>
            </a:r>
          </a:p>
          <a:p>
            <a:pPr marL="342900" indent="-342900">
              <a:buAutoNum type="alphaUcPeriod"/>
            </a:pPr>
            <a:r>
              <a:rPr lang="en-US" dirty="0" smtClean="0"/>
              <a:t>A. Never- I don’t eat breakfast</a:t>
            </a:r>
          </a:p>
          <a:p>
            <a:pPr marL="342900" indent="-342900">
              <a:buAutoNum type="alphaUcPeriod"/>
            </a:pPr>
            <a:r>
              <a:rPr lang="en-US" dirty="0" smtClean="0"/>
              <a:t>B. No - I only eat processed food (</a:t>
            </a:r>
            <a:r>
              <a:rPr lang="en-US" dirty="0" err="1" smtClean="0"/>
              <a:t>poptarts</a:t>
            </a:r>
            <a:r>
              <a:rPr lang="en-US" dirty="0" smtClean="0"/>
              <a:t>)</a:t>
            </a:r>
          </a:p>
          <a:p>
            <a:pPr marL="342900" indent="-342900">
              <a:buAutoNum type="alphaUcPeriod"/>
            </a:pPr>
            <a:r>
              <a:rPr lang="en-US" dirty="0" smtClean="0"/>
              <a:t>C. Sometimes</a:t>
            </a:r>
          </a:p>
          <a:p>
            <a:pPr marL="342900" indent="-342900">
              <a:buAutoNum type="alphaUcPeriod"/>
            </a:pPr>
            <a:r>
              <a:rPr lang="en-US" dirty="0" smtClean="0"/>
              <a:t>D. Always</a:t>
            </a:r>
          </a:p>
          <a:p>
            <a:pPr marL="342900" indent="-342900">
              <a:buAutoNum type="alphaUcPeriod"/>
            </a:pPr>
            <a:endParaRPr lang="en-US" dirty="0"/>
          </a:p>
          <a:p>
            <a:endParaRPr lang="en-US" dirty="0"/>
          </a:p>
        </p:txBody>
      </p:sp>
    </p:spTree>
    <p:extLst>
      <p:ext uri="{BB962C8B-B14F-4D97-AF65-F5344CB8AC3E}">
        <p14:creationId xmlns:p14="http://schemas.microsoft.com/office/powerpoint/2010/main" val="869006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Importance of Health Education</a:t>
            </a:r>
            <a:endParaRPr lang="en-US" dirty="0"/>
          </a:p>
        </p:txBody>
      </p:sp>
      <p:sp>
        <p:nvSpPr>
          <p:cNvPr id="3" name="Content Placeholder 2"/>
          <p:cNvSpPr>
            <a:spLocks noGrp="1"/>
          </p:cNvSpPr>
          <p:nvPr>
            <p:ph idx="1"/>
          </p:nvPr>
        </p:nvSpPr>
        <p:spPr>
          <a:xfrm>
            <a:off x="369455" y="1644073"/>
            <a:ext cx="10755745" cy="4969163"/>
          </a:xfrm>
        </p:spPr>
        <p:txBody>
          <a:bodyPr>
            <a:normAutofit fontScale="85000" lnSpcReduction="10000"/>
          </a:bodyPr>
          <a:lstStyle/>
          <a:p>
            <a:r>
              <a:rPr lang="en-US" dirty="0" smtClean="0"/>
              <a:t>In </a:t>
            </a:r>
            <a:r>
              <a:rPr lang="en-US" dirty="0"/>
              <a:t>2012, the US spent an average of $8,915 per person on health care, reaching a total of $2.8 </a:t>
            </a:r>
            <a:r>
              <a:rPr lang="en-US" dirty="0" smtClean="0"/>
              <a:t>trillion</a:t>
            </a:r>
          </a:p>
          <a:p>
            <a:r>
              <a:rPr lang="en-US" dirty="0"/>
              <a:t>US health spending reached $3.2 trillion in 2015, or $9,990 per capita, and accounted for 17.8% of gross domestic product (GDP). </a:t>
            </a:r>
            <a:endParaRPr lang="en-US" dirty="0" smtClean="0"/>
          </a:p>
          <a:p>
            <a:r>
              <a:rPr lang="en-US" dirty="0"/>
              <a:t>Federal spending increased by $75.4 billion, or 8.9%. Federal subsidies for ACA marketplace premiums and cost sharing accounted for $17.3 billion, while an additional $38.5 billion was spent on Medicaid.</a:t>
            </a:r>
          </a:p>
          <a:p>
            <a:r>
              <a:rPr lang="en-US" dirty="0"/>
              <a:t>The growth rate on household spending nearly doubled from 2.6% in 2014 to 4.7% in 2015. Households' contribution to employer-sponsored private health insurance premiums represented $16.1 billion of the $40.2 billion increase, due in part to increased enrollment.</a:t>
            </a:r>
          </a:p>
          <a:p>
            <a:r>
              <a:rPr lang="en-US" dirty="0"/>
              <a:t>Spending on prescription drugs increased by $26.7 billion, or 9.0%. Spending on new brand-name drugs was the primary driver in the growth</a:t>
            </a:r>
            <a:r>
              <a:rPr lang="en-US" dirty="0" smtClean="0"/>
              <a:t>.</a:t>
            </a:r>
            <a:endParaRPr lang="en-US" dirty="0" smtClean="0"/>
          </a:p>
          <a:p>
            <a:r>
              <a:rPr lang="en-US" dirty="0" smtClean="0"/>
              <a:t>Much of that expense could be avoided if people made healthier decisions about the way they live, adopted health-promoting habits, and took responsibility for maintaining their wellness.</a:t>
            </a:r>
          </a:p>
          <a:p>
            <a:r>
              <a:rPr lang="en-US" dirty="0" smtClean="0"/>
              <a:t>Educating the public is </a:t>
            </a:r>
            <a:r>
              <a:rPr lang="en-US" u="sng" dirty="0" smtClean="0"/>
              <a:t>key</a:t>
            </a:r>
            <a:r>
              <a:rPr lang="en-US" dirty="0" smtClean="0"/>
              <a:t> to creating a healthier nation</a:t>
            </a:r>
          </a:p>
          <a:p>
            <a:r>
              <a:rPr lang="en-US" b="1" dirty="0" smtClean="0"/>
              <a:t>Health Education includes</a:t>
            </a:r>
            <a:r>
              <a:rPr lang="en-US" dirty="0" smtClean="0"/>
              <a:t>: providing accurate health information and teaching health skills to help people make healthy decisions.</a:t>
            </a:r>
          </a:p>
          <a:p>
            <a:pPr marL="0" indent="0">
              <a:buNone/>
            </a:pPr>
            <a:r>
              <a:rPr lang="en-US" dirty="0"/>
              <a:t/>
            </a:r>
            <a:br>
              <a:rPr lang="en-US" dirty="0"/>
            </a:br>
            <a:r>
              <a:rPr lang="en-US" dirty="0"/>
              <a:t/>
            </a:r>
            <a:br>
              <a:rPr lang="en-US" dirty="0"/>
            </a:br>
            <a:r>
              <a:rPr lang="en-US" dirty="0"/>
              <a:t>Read more: </a:t>
            </a:r>
            <a:r>
              <a:rPr lang="en-US" dirty="0">
                <a:hlinkClick r:id="rId2"/>
              </a:rPr>
              <a:t>http://www.chcf.org/publications/2014/07/health-care-costs-101#ixzz3id8w935Z</a:t>
            </a:r>
            <a:r>
              <a:rPr lang="en-US" dirty="0"/>
              <a:t/>
            </a:r>
            <a:br>
              <a:rPr lang="en-US" dirty="0"/>
            </a:br>
            <a:endParaRPr lang="en-US" dirty="0"/>
          </a:p>
          <a:p>
            <a:endParaRPr lang="en-US" dirty="0"/>
          </a:p>
        </p:txBody>
      </p:sp>
    </p:spTree>
    <p:extLst>
      <p:ext uri="{BB962C8B-B14F-4D97-AF65-F5344CB8AC3E}">
        <p14:creationId xmlns:p14="http://schemas.microsoft.com/office/powerpoint/2010/main" val="198335607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Healthy People</a:t>
            </a:r>
            <a:endParaRPr lang="en-US" dirty="0"/>
          </a:p>
        </p:txBody>
      </p:sp>
      <p:sp>
        <p:nvSpPr>
          <p:cNvPr id="3" name="Content Placeholder 2"/>
          <p:cNvSpPr>
            <a:spLocks noGrp="1"/>
          </p:cNvSpPr>
          <p:nvPr>
            <p:ph idx="1"/>
          </p:nvPr>
        </p:nvSpPr>
        <p:spPr/>
        <p:txBody>
          <a:bodyPr/>
          <a:lstStyle/>
          <a:p>
            <a:r>
              <a:rPr lang="en-US" dirty="0">
                <a:hlinkClick r:id="rId2"/>
              </a:rPr>
              <a:t>http://</a:t>
            </a:r>
            <a:r>
              <a:rPr lang="en-US" dirty="0" smtClean="0">
                <a:hlinkClick r:id="rId2"/>
              </a:rPr>
              <a:t>www.cdc.gov/nchs/healthy_people/hp2020/hp2020_topic_areas.htm</a:t>
            </a:r>
            <a:endParaRPr lang="en-US" dirty="0" smtClean="0"/>
          </a:p>
          <a:p>
            <a:r>
              <a:rPr lang="en-US" b="1" u="sng" dirty="0" smtClean="0"/>
              <a:t>HEALTHY PEOPLE</a:t>
            </a:r>
            <a:r>
              <a:rPr lang="en-US" dirty="0" smtClean="0"/>
              <a:t> is a nationwide health promotion and disease prevention plan designed to serve as a guide for improving the health of all people in the U.S.</a:t>
            </a:r>
          </a:p>
          <a:p>
            <a:endParaRPr lang="en-US" dirty="0" smtClean="0"/>
          </a:p>
          <a:p>
            <a:endParaRPr lang="en-US" dirty="0"/>
          </a:p>
          <a:p>
            <a:endParaRPr lang="en-US" dirty="0"/>
          </a:p>
          <a:p>
            <a:endParaRPr lang="en-US" b="1" u="sng" dirty="0"/>
          </a:p>
        </p:txBody>
      </p:sp>
      <p:sp>
        <p:nvSpPr>
          <p:cNvPr id="5" name="Rectangle 2"/>
          <p:cNvSpPr>
            <a:spLocks noChangeArrowheads="1"/>
          </p:cNvSpPr>
          <p:nvPr/>
        </p:nvSpPr>
        <p:spPr bwMode="auto">
          <a:xfrm>
            <a:off x="606725" y="-2639727"/>
            <a:ext cx="11314981" cy="10895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I</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smtClean="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smtClean="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smtClean="0">
              <a:latin typeface="Arial" panose="020B0604020202020204" pitchFamily="34" charset="0"/>
            </a:endParaRPr>
          </a:p>
          <a:p>
            <a:pPr lvl="0" defTabSz="914400" eaLnBrk="0" fontAlgn="base" hangingPunct="0">
              <a:spcBef>
                <a:spcPct val="0"/>
              </a:spcBef>
              <a:spcAft>
                <a:spcPct val="0"/>
              </a:spcAft>
            </a:pPr>
            <a:endParaRPr lang="en-US" dirty="0" smtClean="0"/>
          </a:p>
          <a:p>
            <a:pPr lvl="0" defTabSz="914400" eaLnBrk="0" fontAlgn="base" hangingPunct="0">
              <a:spcBef>
                <a:spcPct val="0"/>
              </a:spcBef>
              <a:spcAft>
                <a:spcPct val="0"/>
              </a:spcAft>
            </a:pPr>
            <a:endParaRPr lang="en-US" dirty="0"/>
          </a:p>
          <a:p>
            <a:pPr lvl="0" defTabSz="914400" eaLnBrk="0" fontAlgn="base" hangingPunct="0">
              <a:spcBef>
                <a:spcPct val="0"/>
              </a:spcBef>
              <a:spcAft>
                <a:spcPct val="0"/>
              </a:spcAft>
            </a:pPr>
            <a:endParaRPr lang="en-US" dirty="0" smtClean="0"/>
          </a:p>
          <a:p>
            <a:pPr lvl="0" defTabSz="914400" eaLnBrk="0" fontAlgn="base" hangingPunct="0">
              <a:spcBef>
                <a:spcPct val="0"/>
              </a:spcBef>
              <a:spcAft>
                <a:spcPct val="0"/>
              </a:spcAft>
            </a:pPr>
            <a:endParaRPr lang="en-US" dirty="0"/>
          </a:p>
          <a:p>
            <a:pPr lvl="0" defTabSz="914400" eaLnBrk="0" fontAlgn="base" hangingPunct="0">
              <a:spcBef>
                <a:spcPct val="0"/>
              </a:spcBef>
              <a:spcAft>
                <a:spcPct val="0"/>
              </a:spcAft>
            </a:pPr>
            <a:r>
              <a:rPr lang="en-US" dirty="0" smtClean="0"/>
              <a:t>Every </a:t>
            </a:r>
            <a:r>
              <a:rPr lang="en-US" dirty="0"/>
              <a:t>decade, the </a:t>
            </a:r>
            <a:r>
              <a:rPr lang="en-US" b="1" u="sng" dirty="0"/>
              <a:t>Healthy People initiative develops </a:t>
            </a:r>
            <a:r>
              <a:rPr lang="en-US" dirty="0"/>
              <a:t>a new set of science-based, 10-year national objectives with the goal of improving the health of all Americans. </a:t>
            </a:r>
            <a:endParaRPr lang="en-US" dirty="0" smtClean="0"/>
          </a:p>
          <a:p>
            <a:pPr lvl="0" defTabSz="914400" eaLnBrk="0" fontAlgn="base" hangingPunct="0">
              <a:spcBef>
                <a:spcPct val="0"/>
              </a:spcBef>
              <a:spcAft>
                <a:spcPct val="0"/>
              </a:spcAft>
            </a:pPr>
            <a:endParaRPr lang="en-US" altLang="en-US" dirty="0">
              <a:latin typeface="Arial" panose="020B0604020202020204" pitchFamily="34" charset="0"/>
            </a:endParaRPr>
          </a:p>
          <a:p>
            <a:pPr lvl="0" defTabSz="914400" eaLnBrk="0" fontAlgn="base" hangingPunct="0">
              <a:spcBef>
                <a:spcPct val="0"/>
              </a:spcBef>
              <a:spcAft>
                <a:spcPct val="0"/>
              </a:spcAft>
            </a:pPr>
            <a:r>
              <a:rPr lang="en-US" dirty="0"/>
              <a:t>A </a:t>
            </a:r>
            <a:r>
              <a:rPr lang="en-US" b="1" u="sng" dirty="0"/>
              <a:t>health disparity </a:t>
            </a:r>
            <a:r>
              <a:rPr lang="en-US" dirty="0"/>
              <a:t>is a health difference that is closely linked with social, economic, or environmental disadvantage.</a:t>
            </a: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smtClean="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smtClean="0">
                <a:latin typeface="Arial" panose="020B0604020202020204" pitchFamily="34" charset="0"/>
              </a:rPr>
              <a:t>I</a:t>
            </a:r>
            <a:r>
              <a:rPr kumimoji="0" lang="en-US" altLang="en-US" sz="1800" b="0" i="0" u="none" strike="noStrike" cap="none" normalizeH="0" baseline="0" dirty="0" smtClean="0">
                <a:ln>
                  <a:noFill/>
                </a:ln>
                <a:solidFill>
                  <a:schemeClr val="tx1"/>
                </a:solidFill>
                <a:effectLst/>
                <a:latin typeface="Arial" panose="020B0604020202020204" pitchFamily="34" charset="0"/>
              </a:rPr>
              <a:t>n December 2010, the Department of Health and Human Services launched Healthy People 2020, which has four overarching goals: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smtClean="0">
                <a:ln>
                  <a:noFill/>
                </a:ln>
                <a:solidFill>
                  <a:schemeClr val="tx1"/>
                </a:solidFill>
                <a:effectLst/>
                <a:latin typeface="Arial" panose="020B0604020202020204" pitchFamily="34" charset="0"/>
              </a:rPr>
              <a:t>Attain high-quality, longer lives free of preventable disease, disability, injury, and premature death;</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smtClean="0">
                <a:ln>
                  <a:noFill/>
                </a:ln>
                <a:solidFill>
                  <a:schemeClr val="tx1"/>
                </a:solidFill>
                <a:effectLst/>
                <a:latin typeface="Arial" panose="020B0604020202020204" pitchFamily="34" charset="0"/>
              </a:rPr>
              <a:t>Achieve health equity, eliminate disparities, and improve the health of all groups;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smtClean="0">
                <a:ln>
                  <a:noFill/>
                </a:ln>
                <a:solidFill>
                  <a:schemeClr val="tx1"/>
                </a:solidFill>
                <a:effectLst/>
                <a:latin typeface="Arial" panose="020B0604020202020204" pitchFamily="34" charset="0"/>
              </a:rPr>
              <a:t>Create social and physical environments that promote good health for all; and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smtClean="0">
                <a:ln>
                  <a:noFill/>
                </a:ln>
                <a:solidFill>
                  <a:schemeClr val="tx1"/>
                </a:solidFill>
                <a:effectLst/>
                <a:latin typeface="Arial" panose="020B0604020202020204" pitchFamily="34" charset="0"/>
              </a:rPr>
              <a:t>Promote quality of life, healthy development, and healthy behaviors across all life stages.</a:t>
            </a: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32253" y="418756"/>
            <a:ext cx="5791200" cy="1819275"/>
          </a:xfrm>
          <a:prstGeom prst="rect">
            <a:avLst/>
          </a:prstGeom>
        </p:spPr>
      </p:pic>
    </p:spTree>
    <p:extLst>
      <p:ext uri="{BB962C8B-B14F-4D97-AF65-F5344CB8AC3E}">
        <p14:creationId xmlns:p14="http://schemas.microsoft.com/office/powerpoint/2010/main" val="11488988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Becoming Health Literate</a:t>
            </a:r>
            <a:endParaRPr lang="en-US" dirty="0"/>
          </a:p>
        </p:txBody>
      </p:sp>
      <p:sp>
        <p:nvSpPr>
          <p:cNvPr id="3" name="Content Placeholder 2"/>
          <p:cNvSpPr>
            <a:spLocks noGrp="1"/>
          </p:cNvSpPr>
          <p:nvPr>
            <p:ph idx="1"/>
          </p:nvPr>
        </p:nvSpPr>
        <p:spPr/>
        <p:txBody>
          <a:bodyPr/>
          <a:lstStyle/>
          <a:p>
            <a:pPr marL="274320" lvl="1" indent="0">
              <a:buNone/>
            </a:pPr>
            <a:r>
              <a:rPr lang="en-US" dirty="0" smtClean="0"/>
              <a:t>To become an informed individual who can make sound health decision, one must:</a:t>
            </a:r>
          </a:p>
          <a:p>
            <a:pPr lvl="1"/>
            <a:r>
              <a:rPr lang="en-US" dirty="0" smtClean="0"/>
              <a:t>Know where to find health information</a:t>
            </a:r>
          </a:p>
          <a:p>
            <a:pPr lvl="1"/>
            <a:r>
              <a:rPr lang="en-US" dirty="0" smtClean="0"/>
              <a:t>Decide if the information is correct</a:t>
            </a:r>
          </a:p>
          <a:p>
            <a:pPr lvl="1"/>
            <a:r>
              <a:rPr lang="en-US" dirty="0" smtClean="0"/>
              <a:t>Assess the risks and benefits of treatment</a:t>
            </a:r>
          </a:p>
          <a:p>
            <a:pPr lvl="1"/>
            <a:r>
              <a:rPr lang="en-US" dirty="0" smtClean="0"/>
              <a:t>Figure out how much medicine to take</a:t>
            </a:r>
          </a:p>
          <a:p>
            <a:pPr lvl="1"/>
            <a:r>
              <a:rPr lang="en-US" dirty="0" smtClean="0"/>
              <a:t>Understand test results</a:t>
            </a:r>
          </a:p>
          <a:p>
            <a:pPr marL="274320" lvl="1" indent="0">
              <a:buNone/>
            </a:pPr>
            <a:endParaRPr lang="en-US" dirty="0" smtClean="0"/>
          </a:p>
          <a:p>
            <a:pPr marL="274320" lvl="1" indent="0">
              <a:buNone/>
            </a:pPr>
            <a:r>
              <a:rPr lang="en-US" dirty="0" smtClean="0"/>
              <a:t>A </a:t>
            </a:r>
            <a:r>
              <a:rPr lang="en-US" b="1" u="sng" dirty="0"/>
              <a:t>health-literate</a:t>
            </a:r>
            <a:r>
              <a:rPr lang="en-US" dirty="0"/>
              <a:t> person knows how to find and use reliable health information</a:t>
            </a:r>
          </a:p>
          <a:p>
            <a:pPr marL="274320" lvl="1" indent="0">
              <a:buNone/>
            </a:pPr>
            <a:endParaRPr lang="en-US" dirty="0"/>
          </a:p>
          <a:p>
            <a:pPr lvl="1"/>
            <a:r>
              <a:rPr lang="en-US" altLang="en-US" dirty="0"/>
              <a:t>Health Literacy describes an individual’s capacity to obtain, interpret, and understand basic health information and services and use such information and services in ways to promote his or her health and wellness.</a:t>
            </a:r>
          </a:p>
          <a:p>
            <a:pPr lvl="1"/>
            <a:endParaRPr lang="en-US" dirty="0" smtClean="0"/>
          </a:p>
        </p:txBody>
      </p:sp>
    </p:spTree>
    <p:extLst>
      <p:ext uri="{BB962C8B-B14F-4D97-AF65-F5344CB8AC3E}">
        <p14:creationId xmlns:p14="http://schemas.microsoft.com/office/powerpoint/2010/main" val="30465392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Qualities of a Health-Literate Person:</a:t>
            </a:r>
            <a:endParaRPr lang="en-US" dirty="0"/>
          </a:p>
        </p:txBody>
      </p:sp>
      <p:sp>
        <p:nvSpPr>
          <p:cNvPr id="3" name="Content Placeholder 2"/>
          <p:cNvSpPr>
            <a:spLocks noGrp="1"/>
          </p:cNvSpPr>
          <p:nvPr>
            <p:ph idx="1"/>
          </p:nvPr>
        </p:nvSpPr>
        <p:spPr/>
        <p:txBody>
          <a:bodyPr/>
          <a:lstStyle/>
          <a:p>
            <a:r>
              <a:rPr lang="en-US" altLang="en-US" dirty="0"/>
              <a:t>A critical thinker and </a:t>
            </a:r>
            <a:r>
              <a:rPr lang="en-US" altLang="en-US" dirty="0" smtClean="0"/>
              <a:t>problem-solver:  </a:t>
            </a:r>
            <a:endParaRPr lang="en-US" altLang="en-US" dirty="0"/>
          </a:p>
          <a:p>
            <a:r>
              <a:rPr lang="en-US" altLang="en-US" dirty="0"/>
              <a:t>A responsible, productive </a:t>
            </a:r>
            <a:r>
              <a:rPr lang="en-US" altLang="en-US" dirty="0" smtClean="0"/>
              <a:t>citizen: someone who acts in a way that promotes the health of the community; shows respect for themselves and others </a:t>
            </a:r>
            <a:endParaRPr lang="en-US" altLang="en-US" dirty="0"/>
          </a:p>
          <a:p>
            <a:r>
              <a:rPr lang="en-US" altLang="en-US" dirty="0"/>
              <a:t>A self-directed </a:t>
            </a:r>
            <a:r>
              <a:rPr lang="en-US" altLang="en-US" dirty="0" smtClean="0"/>
              <a:t>learner: someone who searches for health information to make health-related decisions- can determine if health information is reliable, accurate, or current.</a:t>
            </a:r>
            <a:endParaRPr lang="en-US" altLang="en-US" dirty="0"/>
          </a:p>
          <a:p>
            <a:r>
              <a:rPr lang="en-US" altLang="en-US" dirty="0"/>
              <a:t>An effective </a:t>
            </a:r>
            <a:r>
              <a:rPr lang="en-US" altLang="en-US" dirty="0" smtClean="0"/>
              <a:t>communicator</a:t>
            </a:r>
            <a:r>
              <a:rPr lang="en-US" altLang="en-US" dirty="0"/>
              <a:t>: person who is able to </a:t>
            </a:r>
            <a:r>
              <a:rPr lang="en-US" altLang="en-US" dirty="0" smtClean="0"/>
              <a:t>express health knowledge in a variety of ways</a:t>
            </a:r>
            <a:br>
              <a:rPr lang="en-US" altLang="en-US" dirty="0" smtClean="0"/>
            </a:br>
            <a:endParaRPr lang="en-US" altLang="en-US" dirty="0"/>
          </a:p>
          <a:p>
            <a:endParaRPr lang="en-US" dirty="0"/>
          </a:p>
        </p:txBody>
      </p:sp>
    </p:spTree>
    <p:extLst>
      <p:ext uri="{BB962C8B-B14F-4D97-AF65-F5344CB8AC3E}">
        <p14:creationId xmlns:p14="http://schemas.microsoft.com/office/powerpoint/2010/main" val="11102516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Group Assignment:</a:t>
            </a:r>
            <a:endParaRPr lang="en-US" dirty="0"/>
          </a:p>
        </p:txBody>
      </p:sp>
      <p:sp>
        <p:nvSpPr>
          <p:cNvPr id="5" name="Content Placeholder 4"/>
          <p:cNvSpPr>
            <a:spLocks noGrp="1"/>
          </p:cNvSpPr>
          <p:nvPr>
            <p:ph idx="1"/>
          </p:nvPr>
        </p:nvSpPr>
        <p:spPr/>
        <p:txBody>
          <a:bodyPr/>
          <a:lstStyle/>
          <a:p>
            <a:pPr marL="0" indent="0">
              <a:buNone/>
            </a:pPr>
            <a:r>
              <a:rPr lang="en-US" sz="3600" dirty="0" smtClean="0"/>
              <a:t>Write down TEN words/ideas that relate the following terms:</a:t>
            </a:r>
          </a:p>
          <a:p>
            <a:pPr lvl="1"/>
            <a:r>
              <a:rPr lang="en-US" sz="3600" dirty="0" smtClean="0"/>
              <a:t>Physical Health </a:t>
            </a:r>
          </a:p>
          <a:p>
            <a:pPr lvl="1"/>
            <a:r>
              <a:rPr lang="en-US" sz="3600" dirty="0" smtClean="0"/>
              <a:t>Social Health</a:t>
            </a:r>
          </a:p>
          <a:p>
            <a:pPr lvl="1"/>
            <a:r>
              <a:rPr lang="en-US" sz="3600" dirty="0" smtClean="0"/>
              <a:t>Mental/Emotional Health </a:t>
            </a:r>
          </a:p>
          <a:p>
            <a:pPr marL="274320" lvl="1" indent="0">
              <a:buNone/>
            </a:pPr>
            <a:endParaRPr lang="en-US" dirty="0"/>
          </a:p>
        </p:txBody>
      </p:sp>
    </p:spTree>
    <p:extLst>
      <p:ext uri="{BB962C8B-B14F-4D97-AF65-F5344CB8AC3E}">
        <p14:creationId xmlns:p14="http://schemas.microsoft.com/office/powerpoint/2010/main" val="15839867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 ahead </a:t>
            </a:r>
            <a:r>
              <a:rPr lang="en-US" dirty="0" smtClean="0"/>
              <a:t>and </a:t>
            </a:r>
            <a:r>
              <a:rPr lang="en-US" dirty="0" smtClean="0"/>
              <a:t>research!</a:t>
            </a:r>
            <a:endParaRPr lang="en-US" dirty="0"/>
          </a:p>
        </p:txBody>
      </p:sp>
      <p:sp>
        <p:nvSpPr>
          <p:cNvPr id="3" name="Content Placeholder 2"/>
          <p:cNvSpPr>
            <a:spLocks noGrp="1"/>
          </p:cNvSpPr>
          <p:nvPr>
            <p:ph idx="1"/>
          </p:nvPr>
        </p:nvSpPr>
        <p:spPr/>
        <p:txBody>
          <a:bodyPr>
            <a:normAutofit fontScale="92500" lnSpcReduction="10000"/>
          </a:bodyPr>
          <a:lstStyle/>
          <a:p>
            <a:r>
              <a:rPr lang="en-US" dirty="0">
                <a:hlinkClick r:id="rId2"/>
              </a:rPr>
              <a:t>http://</a:t>
            </a:r>
            <a:r>
              <a:rPr lang="en-US" dirty="0" smtClean="0">
                <a:hlinkClick r:id="rId2"/>
              </a:rPr>
              <a:t>www.healthypeople.gov/2020/topicsobjectives2020/default</a:t>
            </a:r>
            <a:endParaRPr lang="en-US" dirty="0" smtClean="0"/>
          </a:p>
          <a:p>
            <a:pPr marL="0" indent="0">
              <a:buNone/>
            </a:pPr>
            <a:r>
              <a:rPr lang="en-US" dirty="0" smtClean="0"/>
              <a:t>Step 1: Chose a topic from the </a:t>
            </a:r>
            <a:r>
              <a:rPr lang="en-US" i="1" dirty="0" smtClean="0"/>
              <a:t>Healthy People 2020 </a:t>
            </a:r>
            <a:r>
              <a:rPr lang="en-US" dirty="0" smtClean="0"/>
              <a:t>that interests you (use link above for google to get to link)</a:t>
            </a:r>
            <a:endParaRPr lang="en-US" dirty="0"/>
          </a:p>
          <a:p>
            <a:pPr marL="0" indent="0">
              <a:buNone/>
            </a:pPr>
            <a:r>
              <a:rPr lang="en-US" dirty="0" smtClean="0"/>
              <a:t>Step 2: Provide the following information on your topic</a:t>
            </a:r>
          </a:p>
          <a:p>
            <a:pPr marL="342900" indent="-342900">
              <a:buFont typeface="+mj-lt"/>
              <a:buAutoNum type="arabicPeriod"/>
            </a:pPr>
            <a:r>
              <a:rPr lang="en-US" dirty="0" smtClean="0"/>
              <a:t>Goal</a:t>
            </a:r>
          </a:p>
          <a:p>
            <a:pPr marL="342900" indent="-342900">
              <a:buFont typeface="+mj-lt"/>
              <a:buAutoNum type="arabicPeriod"/>
            </a:pPr>
            <a:r>
              <a:rPr lang="en-US" dirty="0" smtClean="0"/>
              <a:t>Overview</a:t>
            </a:r>
          </a:p>
          <a:p>
            <a:pPr marL="342900" indent="-342900">
              <a:buFont typeface="+mj-lt"/>
              <a:buAutoNum type="arabicPeriod"/>
            </a:pPr>
            <a:r>
              <a:rPr lang="en-US" dirty="0" smtClean="0"/>
              <a:t>Name 2 or 3 objectives</a:t>
            </a:r>
            <a:endParaRPr lang="en-US" dirty="0" smtClean="0"/>
          </a:p>
          <a:p>
            <a:pPr marL="342900" indent="-342900">
              <a:buFont typeface="+mj-lt"/>
              <a:buAutoNum type="arabicPeriod"/>
            </a:pPr>
            <a:r>
              <a:rPr lang="en-US" dirty="0" smtClean="0"/>
              <a:t>Why are they important?</a:t>
            </a:r>
          </a:p>
          <a:p>
            <a:pPr marL="342900" indent="-342900">
              <a:buFont typeface="+mj-lt"/>
              <a:buAutoNum type="arabicPeriod"/>
            </a:pPr>
            <a:r>
              <a:rPr lang="en-US" dirty="0" smtClean="0"/>
              <a:t>What is important to understand about your topic?</a:t>
            </a:r>
          </a:p>
          <a:p>
            <a:pPr marL="342900" indent="-342900">
              <a:buFont typeface="+mj-lt"/>
              <a:buAutoNum type="arabicPeriod"/>
            </a:pPr>
            <a:r>
              <a:rPr lang="en-US" dirty="0" smtClean="0"/>
              <a:t>What are the emerging issues, if any?</a:t>
            </a:r>
          </a:p>
          <a:p>
            <a:pPr marL="0" indent="0">
              <a:buNone/>
            </a:pPr>
            <a:r>
              <a:rPr lang="en-US" dirty="0" smtClean="0"/>
              <a:t>Step 3: Find a current article from a different reliable source and share 2-3 sentences, expressing the main idea!</a:t>
            </a:r>
            <a:endParaRPr lang="en-US" dirty="0"/>
          </a:p>
        </p:txBody>
      </p:sp>
    </p:spTree>
    <p:extLst>
      <p:ext uri="{BB962C8B-B14F-4D97-AF65-F5344CB8AC3E}">
        <p14:creationId xmlns:p14="http://schemas.microsoft.com/office/powerpoint/2010/main" val="33740055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9296400" y="603504"/>
            <a:ext cx="2432304" cy="940624"/>
          </a:xfrm>
        </p:spPr>
        <p:txBody>
          <a:bodyPr>
            <a:normAutofit/>
          </a:bodyPr>
          <a:lstStyle/>
          <a:p>
            <a:r>
              <a:rPr lang="en-US" dirty="0" smtClean="0"/>
              <a:t>Your Health Triangle</a:t>
            </a:r>
            <a:endParaRPr lang="en-US" dirty="0"/>
          </a:p>
        </p:txBody>
      </p:sp>
      <p:pic>
        <p:nvPicPr>
          <p:cNvPr id="7" name="Picture Placeholder 6"/>
          <p:cNvPicPr>
            <a:picLocks noGrp="1" noChangeAspect="1"/>
          </p:cNvPicPr>
          <p:nvPr>
            <p:ph type="pic" idx="1"/>
          </p:nvPr>
        </p:nvPicPr>
        <p:blipFill>
          <a:blip r:embed="rId2">
            <a:extLst>
              <a:ext uri="{28A0092B-C50C-407E-A947-70E740481C1C}">
                <a14:useLocalDpi xmlns:a14="http://schemas.microsoft.com/office/drawing/2010/main" val="0"/>
              </a:ext>
            </a:extLst>
          </a:blip>
          <a:srcRect t="15842" b="15842"/>
          <a:stretch>
            <a:fillRect/>
          </a:stretch>
        </p:blipFill>
        <p:spPr/>
      </p:pic>
      <p:sp>
        <p:nvSpPr>
          <p:cNvPr id="12" name="Text Placeholder 11"/>
          <p:cNvSpPr>
            <a:spLocks noGrp="1"/>
          </p:cNvSpPr>
          <p:nvPr>
            <p:ph type="body" sz="half" idx="2"/>
          </p:nvPr>
        </p:nvSpPr>
        <p:spPr>
          <a:xfrm>
            <a:off x="9296400" y="1639019"/>
            <a:ext cx="2432304" cy="4727275"/>
          </a:xfrm>
        </p:spPr>
        <p:txBody>
          <a:bodyPr>
            <a:normAutofit fontScale="92500" lnSpcReduction="10000"/>
          </a:bodyPr>
          <a:lstStyle/>
          <a:p>
            <a:r>
              <a:rPr lang="en-US" dirty="0" smtClean="0"/>
              <a:t>Health: the combination </a:t>
            </a:r>
            <a:r>
              <a:rPr lang="en-US" dirty="0"/>
              <a:t>of </a:t>
            </a:r>
            <a:r>
              <a:rPr lang="en-US" dirty="0" smtClean="0"/>
              <a:t>physical</a:t>
            </a:r>
            <a:r>
              <a:rPr lang="en-US" dirty="0"/>
              <a:t>, </a:t>
            </a:r>
            <a:r>
              <a:rPr lang="en-US" dirty="0" smtClean="0"/>
              <a:t>mental/emotional, and social-well being. </a:t>
            </a:r>
          </a:p>
          <a:p>
            <a:endParaRPr lang="en-US" dirty="0"/>
          </a:p>
          <a:p>
            <a:r>
              <a:rPr lang="en-US" dirty="0" smtClean="0"/>
              <a:t>Health Class: Gives you knowledge and skills you need to take charge of your health for a lifetime.</a:t>
            </a:r>
          </a:p>
          <a:p>
            <a:endParaRPr lang="en-US" dirty="0" smtClean="0"/>
          </a:p>
          <a:p>
            <a:r>
              <a:rPr lang="en-US" dirty="0" smtClean="0"/>
              <a:t>KEY: Balance – if you concentrate too little on one area, the triangle can become unbalanced. </a:t>
            </a:r>
            <a:endParaRPr lang="en-US" dirty="0"/>
          </a:p>
          <a:p>
            <a:endParaRPr lang="en-US" dirty="0" smtClean="0"/>
          </a:p>
          <a:p>
            <a:r>
              <a:rPr lang="en-US" dirty="0" smtClean="0"/>
              <a:t>When your health triangle is balanced, you have a high degree of </a:t>
            </a:r>
            <a:r>
              <a:rPr lang="en-US" b="1" dirty="0" smtClean="0"/>
              <a:t>wellness- </a:t>
            </a:r>
            <a:r>
              <a:rPr lang="en-US" dirty="0" smtClean="0"/>
              <a:t>an overall state of well-being or total health</a:t>
            </a:r>
            <a:endParaRPr lang="en-US" dirty="0"/>
          </a:p>
        </p:txBody>
      </p:sp>
    </p:spTree>
    <p:extLst>
      <p:ext uri="{BB962C8B-B14F-4D97-AF65-F5344CB8AC3E}">
        <p14:creationId xmlns:p14="http://schemas.microsoft.com/office/powerpoint/2010/main" val="9474827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Health</a:t>
            </a:r>
            <a:endParaRPr lang="en-US" dirty="0"/>
          </a:p>
        </p:txBody>
      </p:sp>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rcRect t="16274" b="16274"/>
          <a:stretch>
            <a:fillRect/>
          </a:stretch>
        </p:blipFill>
        <p:spPr/>
      </p:pic>
      <p:sp>
        <p:nvSpPr>
          <p:cNvPr id="4" name="Text Placeholder 3"/>
          <p:cNvSpPr>
            <a:spLocks noGrp="1"/>
          </p:cNvSpPr>
          <p:nvPr>
            <p:ph type="body" sz="half" idx="2"/>
          </p:nvPr>
        </p:nvSpPr>
        <p:spPr/>
        <p:txBody>
          <a:bodyPr/>
          <a:lstStyle/>
          <a:p>
            <a:r>
              <a:rPr lang="en-US" dirty="0" smtClean="0"/>
              <a:t>How well does your body function? </a:t>
            </a:r>
          </a:p>
          <a:p>
            <a:r>
              <a:rPr lang="en-US" dirty="0" smtClean="0"/>
              <a:t>Do you have enough energy to perform your daily activities, deal with everyday stresses, and avoid injury?</a:t>
            </a:r>
          </a:p>
          <a:p>
            <a:endParaRPr lang="en-US" dirty="0"/>
          </a:p>
        </p:txBody>
      </p:sp>
    </p:spTree>
    <p:extLst>
      <p:ext uri="{BB962C8B-B14F-4D97-AF65-F5344CB8AC3E}">
        <p14:creationId xmlns:p14="http://schemas.microsoft.com/office/powerpoint/2010/main" val="33151799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does it take to keep a healthy body? </a:t>
            </a:r>
            <a:endParaRPr lang="en-US" dirty="0"/>
          </a:p>
        </p:txBody>
      </p:sp>
      <p:sp>
        <p:nvSpPr>
          <p:cNvPr id="3" name="Content Placeholder 2"/>
          <p:cNvSpPr>
            <a:spLocks noGrp="1"/>
          </p:cNvSpPr>
          <p:nvPr>
            <p:ph idx="1"/>
          </p:nvPr>
        </p:nvSpPr>
        <p:spPr/>
        <p:txBody>
          <a:bodyPr/>
          <a:lstStyle/>
          <a:p>
            <a:r>
              <a:rPr lang="en-US" dirty="0" smtClean="0"/>
              <a:t>eight to ten hours of sleep each night</a:t>
            </a:r>
          </a:p>
          <a:p>
            <a:r>
              <a:rPr lang="en-US" dirty="0" smtClean="0"/>
              <a:t>Eat nutritious meals and drink eight cups of water each day</a:t>
            </a:r>
          </a:p>
          <a:p>
            <a:r>
              <a:rPr lang="en-US" dirty="0" smtClean="0"/>
              <a:t>Engage in 30-60 minutes of physical activity every day</a:t>
            </a:r>
          </a:p>
          <a:p>
            <a:r>
              <a:rPr lang="en-US" dirty="0" smtClean="0"/>
              <a:t>Avoid the use of tobacco, alcohol, and other drugs</a:t>
            </a:r>
          </a:p>
          <a:p>
            <a:r>
              <a:rPr lang="en-US" dirty="0" smtClean="0"/>
              <a:t>Bathe daily, and floss and brush your teeth every day</a:t>
            </a:r>
          </a:p>
          <a:p>
            <a:pPr marL="0" indent="0">
              <a:buNone/>
            </a:pPr>
            <a:endParaRPr lang="en-US" dirty="0" smtClean="0"/>
          </a:p>
          <a:p>
            <a:endParaRPr lang="en-US" dirty="0"/>
          </a:p>
        </p:txBody>
      </p:sp>
    </p:spTree>
    <p:extLst>
      <p:ext uri="{BB962C8B-B14F-4D97-AF65-F5344CB8AC3E}">
        <p14:creationId xmlns:p14="http://schemas.microsoft.com/office/powerpoint/2010/main" val="29462013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Mental and Emotional Health</a:t>
            </a:r>
            <a:endParaRPr lang="en-US" dirty="0"/>
          </a:p>
        </p:txBody>
      </p:sp>
      <p:pic>
        <p:nvPicPr>
          <p:cNvPr id="5" name="Picture Placeholder 4"/>
          <p:cNvPicPr>
            <a:picLocks noGrp="1" noChangeAspect="1"/>
          </p:cNvPicPr>
          <p:nvPr>
            <p:ph type="pic" idx="1"/>
          </p:nvPr>
        </p:nvPicPr>
        <p:blipFill>
          <a:blip r:embed="rId2"/>
          <a:srcRect t="9966" b="9966"/>
          <a:stretch>
            <a:fillRect/>
          </a:stretch>
        </p:blipFill>
        <p:spPr>
          <a:prstGeom prst="rect">
            <a:avLst/>
          </a:prstGeom>
        </p:spPr>
      </p:pic>
      <p:sp>
        <p:nvSpPr>
          <p:cNvPr id="4" name="Text Placeholder 3"/>
          <p:cNvSpPr>
            <a:spLocks noGrp="1"/>
          </p:cNvSpPr>
          <p:nvPr>
            <p:ph type="body" sz="half" idx="2"/>
          </p:nvPr>
        </p:nvSpPr>
        <p:spPr/>
        <p:txBody>
          <a:bodyPr/>
          <a:lstStyle/>
          <a:p>
            <a:r>
              <a:rPr lang="en-US" dirty="0" smtClean="0"/>
              <a:t>Your feelings and your thoughts</a:t>
            </a:r>
          </a:p>
          <a:p>
            <a:endParaRPr lang="en-US" dirty="0"/>
          </a:p>
          <a:p>
            <a:r>
              <a:rPr lang="en-US" dirty="0" smtClean="0"/>
              <a:t>A reflection of how you feel about yourself, how you meet the demands of your daily life, and how you cope with the problems that occur in your life.</a:t>
            </a:r>
            <a:endParaRPr lang="en-US" dirty="0"/>
          </a:p>
        </p:txBody>
      </p:sp>
    </p:spTree>
    <p:extLst>
      <p:ext uri="{BB962C8B-B14F-4D97-AF65-F5344CB8AC3E}">
        <p14:creationId xmlns:p14="http://schemas.microsoft.com/office/powerpoint/2010/main" val="25888088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People who are mentally and emotionally healthy:</a:t>
            </a:r>
            <a:endParaRPr lang="en-US" dirty="0"/>
          </a:p>
        </p:txBody>
      </p:sp>
      <p:sp>
        <p:nvSpPr>
          <p:cNvPr id="6" name="Content Placeholder 5"/>
          <p:cNvSpPr>
            <a:spLocks noGrp="1"/>
          </p:cNvSpPr>
          <p:nvPr>
            <p:ph sz="half" idx="1"/>
          </p:nvPr>
        </p:nvSpPr>
        <p:spPr/>
        <p:txBody>
          <a:bodyPr>
            <a:normAutofit/>
          </a:bodyPr>
          <a:lstStyle/>
          <a:p>
            <a:r>
              <a:rPr lang="en-US" dirty="0" smtClean="0"/>
              <a:t>Enjoy challenges that help them grow</a:t>
            </a:r>
          </a:p>
          <a:p>
            <a:r>
              <a:rPr lang="en-US" dirty="0" smtClean="0"/>
              <a:t>Accept responsibility for their actions</a:t>
            </a:r>
          </a:p>
          <a:p>
            <a:r>
              <a:rPr lang="en-US" dirty="0" smtClean="0"/>
              <a:t>Have a sense of control over their lives</a:t>
            </a:r>
          </a:p>
          <a:p>
            <a:r>
              <a:rPr lang="en-US" dirty="0" smtClean="0"/>
              <a:t>Can express their emotions in appropriate ways</a:t>
            </a:r>
          </a:p>
          <a:p>
            <a:r>
              <a:rPr lang="en-US" dirty="0" smtClean="0"/>
              <a:t>Usually can deal with life’s stresses and frustrations</a:t>
            </a:r>
          </a:p>
          <a:p>
            <a:r>
              <a:rPr lang="en-US" dirty="0" smtClean="0"/>
              <a:t>Generally have  a positive outlook</a:t>
            </a:r>
          </a:p>
          <a:p>
            <a:r>
              <a:rPr lang="en-US" dirty="0" smtClean="0"/>
              <a:t>Make thoughtful and responsible decisions</a:t>
            </a:r>
          </a:p>
          <a:p>
            <a:endParaRPr lang="en-US" dirty="0"/>
          </a:p>
        </p:txBody>
      </p:sp>
      <p:sp>
        <p:nvSpPr>
          <p:cNvPr id="10" name="Content Placeholder 9"/>
          <p:cNvSpPr>
            <a:spLocks noGrp="1"/>
          </p:cNvSpPr>
          <p:nvPr>
            <p:ph sz="half" idx="2"/>
          </p:nvPr>
        </p:nvSpPr>
        <p:spPr/>
        <p:txBody>
          <a:bodyPr>
            <a:normAutofit/>
          </a:bodyPr>
          <a:lstStyle/>
          <a:p>
            <a:r>
              <a:rPr lang="en-US" dirty="0"/>
              <a:t>Spiritual health: a deep-seated sense of meaning and purpose in life. </a:t>
            </a:r>
            <a:r>
              <a:rPr lang="en-US" dirty="0" smtClean="0"/>
              <a:t>Having </a:t>
            </a:r>
            <a:r>
              <a:rPr lang="en-US" dirty="0"/>
              <a:t>a feeling of purpose and a sense of </a:t>
            </a:r>
            <a:r>
              <a:rPr lang="en-US" dirty="0" smtClean="0"/>
              <a:t>values. </a:t>
            </a:r>
            <a:endParaRPr lang="en-US" dirty="0"/>
          </a:p>
          <a:p>
            <a:endParaRPr lang="en-US" dirty="0"/>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24273" y="3083586"/>
            <a:ext cx="2371725" cy="2857500"/>
          </a:xfrm>
          <a:prstGeom prst="rect">
            <a:avLst/>
          </a:prstGeom>
        </p:spPr>
      </p:pic>
    </p:spTree>
    <p:extLst>
      <p:ext uri="{BB962C8B-B14F-4D97-AF65-F5344CB8AC3E}">
        <p14:creationId xmlns:p14="http://schemas.microsoft.com/office/powerpoint/2010/main" val="1221403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96400" y="603504"/>
            <a:ext cx="2432304" cy="983756"/>
          </a:xfrm>
        </p:spPr>
        <p:txBody>
          <a:bodyPr/>
          <a:lstStyle/>
          <a:p>
            <a:r>
              <a:rPr lang="en-US" dirty="0" smtClean="0"/>
              <a:t>Social Health</a:t>
            </a:r>
            <a:endParaRPr lang="en-US" dirty="0"/>
          </a:p>
        </p:txBody>
      </p:sp>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rcRect l="1905" r="1905"/>
          <a:stretch>
            <a:fillRect/>
          </a:stretch>
        </p:blipFill>
        <p:spPr/>
      </p:pic>
      <p:sp>
        <p:nvSpPr>
          <p:cNvPr id="4" name="Text Placeholder 3"/>
          <p:cNvSpPr>
            <a:spLocks noGrp="1"/>
          </p:cNvSpPr>
          <p:nvPr>
            <p:ph type="body" sz="half" idx="2"/>
          </p:nvPr>
        </p:nvSpPr>
        <p:spPr>
          <a:xfrm>
            <a:off x="9296400" y="1664899"/>
            <a:ext cx="2432304" cy="4796286"/>
          </a:xfrm>
        </p:spPr>
        <p:txBody>
          <a:bodyPr>
            <a:normAutofit fontScale="85000" lnSpcReduction="10000"/>
          </a:bodyPr>
          <a:lstStyle/>
          <a:p>
            <a:r>
              <a:rPr lang="en-US" dirty="0" smtClean="0"/>
              <a:t>How well do you get along with other?</a:t>
            </a:r>
          </a:p>
          <a:p>
            <a:endParaRPr lang="en-US" dirty="0"/>
          </a:p>
          <a:p>
            <a:r>
              <a:rPr lang="en-US" dirty="0" smtClean="0"/>
              <a:t>Your social network includes your family, friends, teachers, and other members of your community.</a:t>
            </a:r>
          </a:p>
          <a:p>
            <a:r>
              <a:rPr lang="en-US" dirty="0" smtClean="0"/>
              <a:t>You don’t need lots of friends to have good social health – just a few solid friends!</a:t>
            </a:r>
          </a:p>
          <a:p>
            <a:endParaRPr lang="en-US" dirty="0"/>
          </a:p>
          <a:p>
            <a:r>
              <a:rPr lang="en-US" dirty="0" smtClean="0"/>
              <a:t>Healthy relationships include: </a:t>
            </a:r>
          </a:p>
          <a:p>
            <a:pPr marL="285750" indent="-285750">
              <a:buFont typeface="Arial" panose="020B0604020202020204" pitchFamily="34" charset="0"/>
              <a:buChar char="•"/>
            </a:pPr>
            <a:r>
              <a:rPr lang="en-US" dirty="0" smtClean="0"/>
              <a:t>Seeking and lending support when needed</a:t>
            </a:r>
          </a:p>
          <a:p>
            <a:pPr marL="285750" indent="-285750">
              <a:buFont typeface="Arial" panose="020B0604020202020204" pitchFamily="34" charset="0"/>
              <a:buChar char="•"/>
            </a:pPr>
            <a:r>
              <a:rPr lang="en-US" dirty="0" smtClean="0"/>
              <a:t>Communicating clearly and listening to others</a:t>
            </a:r>
          </a:p>
          <a:p>
            <a:pPr marL="285750" indent="-285750">
              <a:buFont typeface="Arial" panose="020B0604020202020204" pitchFamily="34" charset="0"/>
              <a:buChar char="•"/>
            </a:pPr>
            <a:r>
              <a:rPr lang="en-US" dirty="0" smtClean="0"/>
              <a:t>Showing respect and care for yourself and others</a:t>
            </a:r>
            <a:endParaRPr lang="en-US" dirty="0"/>
          </a:p>
        </p:txBody>
      </p:sp>
    </p:spTree>
    <p:extLst>
      <p:ext uri="{BB962C8B-B14F-4D97-AF65-F5344CB8AC3E}">
        <p14:creationId xmlns:p14="http://schemas.microsoft.com/office/powerpoint/2010/main" val="4553444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6728D11B-929E-4324-91B0-4A4DA4CAC3DD}"/>
    </a:ext>
  </a:extLst>
</a:theme>
</file>

<file path=docProps/app.xml><?xml version="1.0" encoding="utf-8"?>
<Properties xmlns="http://schemas.openxmlformats.org/officeDocument/2006/extended-properties" xmlns:vt="http://schemas.openxmlformats.org/officeDocument/2006/docPropsVTypes">
  <Template>Integral</Template>
  <TotalTime>5549</TotalTime>
  <Words>1901</Words>
  <Application>Microsoft Office PowerPoint</Application>
  <PresentationFormat>Widescreen</PresentationFormat>
  <Paragraphs>328</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Century Gothic</vt:lpstr>
      <vt:lpstr>Wingdings</vt:lpstr>
      <vt:lpstr>Savon</vt:lpstr>
      <vt:lpstr>Understanding Health &amp;Wellness</vt:lpstr>
      <vt:lpstr>Essential Questions: In your Journal</vt:lpstr>
      <vt:lpstr>Group Assignment:</vt:lpstr>
      <vt:lpstr>Your Health Triangle</vt:lpstr>
      <vt:lpstr>Physical Health</vt:lpstr>
      <vt:lpstr>What does it take to keep a healthy body? </vt:lpstr>
      <vt:lpstr>Mental and Emotional Health</vt:lpstr>
      <vt:lpstr>People who are mentally and emotionally healthy:</vt:lpstr>
      <vt:lpstr>Social Health</vt:lpstr>
      <vt:lpstr>The Health Continuum Your Health and Wellness are ALWAYS changing  What are some actions or events that could positively or negatively change a person’s health?  </vt:lpstr>
      <vt:lpstr>What affects your health?</vt:lpstr>
      <vt:lpstr>What affects your Health? </vt:lpstr>
      <vt:lpstr>What affects your Health? </vt:lpstr>
      <vt:lpstr>P</vt:lpstr>
      <vt:lpstr>PowerPoint Presentation</vt:lpstr>
      <vt:lpstr>Lesson 3</vt:lpstr>
      <vt:lpstr>Risk Behaviors: actions that can potentially threaten your health or the health of others </vt:lpstr>
      <vt:lpstr>Cumulative Risks: Risks that add up over time; related risks that increase in effect with each added risk.</vt:lpstr>
      <vt:lpstr>Group Activity: Create a PSA </vt:lpstr>
      <vt:lpstr>Getting Started </vt:lpstr>
      <vt:lpstr>PTSA RUBRIC</vt:lpstr>
      <vt:lpstr>PowerPoint Presentation</vt:lpstr>
      <vt:lpstr>How to avoid or reduce risks</vt:lpstr>
      <vt:lpstr>Lifestyle Factors</vt:lpstr>
      <vt:lpstr>Lifestyle Survey</vt:lpstr>
      <vt:lpstr>The Importance of Health Education</vt:lpstr>
      <vt:lpstr>Healthy People</vt:lpstr>
      <vt:lpstr>Becoming Health Literate</vt:lpstr>
      <vt:lpstr>Qualities of a Health-Literate Person:</vt:lpstr>
      <vt:lpstr>Go ahead and research!</vt:lpstr>
    </vt:vector>
  </TitlesOfParts>
  <Company>Cobb County School District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Health &amp;Wellness</dc:title>
  <dc:creator>Angela Brunner</dc:creator>
  <cp:lastModifiedBy>Angela Brunner</cp:lastModifiedBy>
  <cp:revision>69</cp:revision>
  <cp:lastPrinted>2017-08-15T13:10:39Z</cp:lastPrinted>
  <dcterms:created xsi:type="dcterms:W3CDTF">2015-08-05T15:36:04Z</dcterms:created>
  <dcterms:modified xsi:type="dcterms:W3CDTF">2017-08-29T16:06:56Z</dcterms:modified>
</cp:coreProperties>
</file>