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mp3" ContentType="audio/unknown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1" r:id="rId3"/>
    <p:sldId id="257" r:id="rId4"/>
    <p:sldId id="259" r:id="rId5"/>
    <p:sldId id="261" r:id="rId6"/>
    <p:sldId id="262" r:id="rId7"/>
    <p:sldId id="264" r:id="rId8"/>
    <p:sldId id="265" r:id="rId9"/>
    <p:sldId id="266" r:id="rId10"/>
    <p:sldId id="268" r:id="rId11"/>
    <p:sldId id="270" r:id="rId12"/>
    <p:sldId id="272" r:id="rId13"/>
    <p:sldId id="273" r:id="rId14"/>
    <p:sldId id="289" r:id="rId15"/>
    <p:sldId id="290" r:id="rId16"/>
    <p:sldId id="275" r:id="rId17"/>
    <p:sldId id="283" r:id="rId18"/>
    <p:sldId id="282" r:id="rId19"/>
    <p:sldId id="281" r:id="rId20"/>
    <p:sldId id="284" r:id="rId21"/>
    <p:sldId id="285" r:id="rId22"/>
    <p:sldId id="286" r:id="rId23"/>
    <p:sldId id="287" r:id="rId24"/>
    <p:sldId id="288" r:id="rId25"/>
    <p:sldId id="258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1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1C054-47FD-4DA0-B7B5-63D5CD95380C}" type="datetimeFigureOut">
              <a:rPr lang="ru-RU" smtClean="0"/>
              <a:pPr/>
              <a:t>04.04.2017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51371-B556-422D-8E66-0A4CAE0B2D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230495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1C054-47FD-4DA0-B7B5-63D5CD95380C}" type="datetimeFigureOut">
              <a:rPr lang="ru-RU" smtClean="0"/>
              <a:pPr/>
              <a:t>04.04.2017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51371-B556-422D-8E66-0A4CAE0B2D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31082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1C054-47FD-4DA0-B7B5-63D5CD95380C}" type="datetimeFigureOut">
              <a:rPr lang="ru-RU" smtClean="0"/>
              <a:pPr/>
              <a:t>04.04.2017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51371-B556-422D-8E66-0A4CAE0B2D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412817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1C054-47FD-4DA0-B7B5-63D5CD95380C}" type="datetimeFigureOut">
              <a:rPr lang="ru-RU" smtClean="0"/>
              <a:pPr/>
              <a:t>04.04.2017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51371-B556-422D-8E66-0A4CAE0B2D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55492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1C054-47FD-4DA0-B7B5-63D5CD95380C}" type="datetimeFigureOut">
              <a:rPr lang="ru-RU" smtClean="0"/>
              <a:pPr/>
              <a:t>04.04.2017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51371-B556-422D-8E66-0A4CAE0B2D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224194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1C054-47FD-4DA0-B7B5-63D5CD95380C}" type="datetimeFigureOut">
              <a:rPr lang="ru-RU" smtClean="0"/>
              <a:pPr/>
              <a:t>04.04.2017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51371-B556-422D-8E66-0A4CAE0B2D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171440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1C054-47FD-4DA0-B7B5-63D5CD95380C}" type="datetimeFigureOut">
              <a:rPr lang="ru-RU" smtClean="0"/>
              <a:pPr/>
              <a:t>04.04.2017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51371-B556-422D-8E66-0A4CAE0B2D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845043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1C054-47FD-4DA0-B7B5-63D5CD95380C}" type="datetimeFigureOut">
              <a:rPr lang="ru-RU" smtClean="0"/>
              <a:pPr/>
              <a:t>04.04.2017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51371-B556-422D-8E66-0A4CAE0B2D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352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1C054-47FD-4DA0-B7B5-63D5CD95380C}" type="datetimeFigureOut">
              <a:rPr lang="ru-RU" smtClean="0"/>
              <a:pPr/>
              <a:t>04.04.2017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51371-B556-422D-8E66-0A4CAE0B2D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87757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1C054-47FD-4DA0-B7B5-63D5CD95380C}" type="datetimeFigureOut">
              <a:rPr lang="ru-RU" smtClean="0"/>
              <a:pPr/>
              <a:t>04.04.2017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51371-B556-422D-8E66-0A4CAE0B2D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358952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1C054-47FD-4DA0-B7B5-63D5CD95380C}" type="datetimeFigureOut">
              <a:rPr lang="ru-RU" smtClean="0"/>
              <a:pPr/>
              <a:t>04.04.2017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51371-B556-422D-8E66-0A4CAE0B2D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12874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A1C054-47FD-4DA0-B7B5-63D5CD95380C}" type="datetimeFigureOut">
              <a:rPr lang="ru-RU" smtClean="0"/>
              <a:pPr/>
              <a:t>04.04.2017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E51371-B556-422D-8E66-0A4CAE0B2D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95630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5" Type="http://schemas.openxmlformats.org/officeDocument/2006/relationships/image" Target="../media/image35.png"/><Relationship Id="rId4" Type="http://schemas.microsoft.com/office/2007/relationships/media" Target="../media/media1.mp3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Картинки по запросу фон для презентаци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95" y="0"/>
            <a:ext cx="9137105" cy="6902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5536" y="188640"/>
            <a:ext cx="864096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3200" b="1" i="1" dirty="0" err="1" smtClean="0">
                <a:solidFill>
                  <a:schemeClr val="tx2">
                    <a:lumMod val="75000"/>
                  </a:schemeClr>
                </a:solidFill>
                <a:latin typeface="Verdana" pitchFamily="34" charset="0"/>
              </a:rPr>
              <a:t>Профілактика</a:t>
            </a:r>
            <a:r>
              <a:rPr lang="ru-RU" altLang="ru-RU" sz="3200" b="1" i="1" dirty="0" smtClean="0">
                <a:solidFill>
                  <a:schemeClr val="tx2">
                    <a:lumMod val="75000"/>
                  </a:schemeClr>
                </a:solidFill>
                <a:latin typeface="Verdana" pitchFamily="34" charset="0"/>
              </a:rPr>
              <a:t> та </a:t>
            </a:r>
            <a:r>
              <a:rPr lang="ru-RU" altLang="ru-RU" sz="3200" b="1" i="1" dirty="0" err="1" smtClean="0">
                <a:solidFill>
                  <a:schemeClr val="tx2">
                    <a:lumMod val="75000"/>
                  </a:schemeClr>
                </a:solidFill>
                <a:latin typeface="Verdana" pitchFamily="34" charset="0"/>
              </a:rPr>
              <a:t>подолання</a:t>
            </a:r>
            <a:r>
              <a:rPr lang="ru-RU" altLang="ru-RU" sz="3200" b="1" i="1" dirty="0" smtClean="0">
                <a:solidFill>
                  <a:schemeClr val="tx2">
                    <a:lumMod val="75000"/>
                  </a:schemeClr>
                </a:solidFill>
                <a:latin typeface="Verdana" pitchFamily="34" charset="0"/>
              </a:rPr>
              <a:t> синдрому «</a:t>
            </a:r>
            <a:r>
              <a:rPr lang="ru-RU" altLang="ru-RU" sz="3200" b="1" i="1" dirty="0" err="1" smtClean="0">
                <a:solidFill>
                  <a:schemeClr val="tx2">
                    <a:lumMod val="75000"/>
                  </a:schemeClr>
                </a:solidFill>
                <a:latin typeface="Verdana" pitchFamily="34" charset="0"/>
              </a:rPr>
              <a:t>професійного</a:t>
            </a:r>
            <a:r>
              <a:rPr lang="ru-RU" altLang="ru-RU" sz="3200" b="1" i="1" dirty="0" smtClean="0">
                <a:solidFill>
                  <a:schemeClr val="tx2">
                    <a:lumMod val="75000"/>
                  </a:schemeClr>
                </a:solidFill>
                <a:latin typeface="Verdana" pitchFamily="34" charset="0"/>
              </a:rPr>
              <a:t> </a:t>
            </a:r>
            <a:r>
              <a:rPr lang="ru-RU" altLang="ru-RU" sz="3200" b="1" i="1" dirty="0" err="1" smtClean="0">
                <a:solidFill>
                  <a:schemeClr val="tx2">
                    <a:lumMod val="75000"/>
                  </a:schemeClr>
                </a:solidFill>
                <a:latin typeface="Verdana" pitchFamily="34" charset="0"/>
              </a:rPr>
              <a:t>вигорання</a:t>
            </a:r>
            <a:r>
              <a:rPr lang="ru-RU" altLang="ru-RU" sz="3200" b="1" i="1" dirty="0" smtClean="0">
                <a:solidFill>
                  <a:schemeClr val="tx2">
                    <a:lumMod val="75000"/>
                  </a:schemeClr>
                </a:solidFill>
                <a:latin typeface="Verdana" pitchFamily="34" charset="0"/>
              </a:rPr>
              <a:t>»</a:t>
            </a:r>
          </a:p>
          <a:p>
            <a:pPr algn="ctr"/>
            <a:endParaRPr lang="ru-RU" altLang="ru-RU" sz="3200" b="1" i="1" dirty="0" smtClean="0">
              <a:solidFill>
                <a:schemeClr val="tx2">
                  <a:lumMod val="75000"/>
                </a:schemeClr>
              </a:solidFill>
              <a:latin typeface="Verdana" pitchFamily="34" charset="0"/>
            </a:endParaRPr>
          </a:p>
          <a:p>
            <a:pPr algn="ctr"/>
            <a:endParaRPr lang="ru-RU" altLang="ru-RU" sz="3200" b="1" i="1" dirty="0" smtClean="0">
              <a:solidFill>
                <a:schemeClr val="tx2">
                  <a:lumMod val="75000"/>
                </a:schemeClr>
              </a:solidFill>
              <a:latin typeface="Verdana" pitchFamily="34" charset="0"/>
            </a:endParaRPr>
          </a:p>
          <a:p>
            <a:pPr algn="ctr"/>
            <a:endParaRPr lang="ru-RU" altLang="ru-RU" sz="3200" b="1" i="1" dirty="0" smtClean="0">
              <a:solidFill>
                <a:schemeClr val="tx2">
                  <a:lumMod val="75000"/>
                </a:schemeClr>
              </a:solidFill>
              <a:latin typeface="Verdana" pitchFamily="34" charset="0"/>
            </a:endParaRPr>
          </a:p>
          <a:p>
            <a:pPr algn="ctr"/>
            <a:endParaRPr lang="ru-RU" altLang="ru-RU" sz="3200" b="1" i="1" dirty="0" smtClean="0">
              <a:solidFill>
                <a:schemeClr val="tx2">
                  <a:lumMod val="75000"/>
                </a:schemeClr>
              </a:solidFill>
              <a:latin typeface="Verdana" pitchFamily="34" charset="0"/>
            </a:endParaRPr>
          </a:p>
          <a:p>
            <a:pPr algn="ctr"/>
            <a:endParaRPr lang="ru-RU" altLang="ru-RU" sz="3200" b="1" i="1" dirty="0" smtClean="0">
              <a:solidFill>
                <a:schemeClr val="tx2">
                  <a:lumMod val="75000"/>
                </a:schemeClr>
              </a:solidFill>
              <a:latin typeface="Verdana" pitchFamily="34" charset="0"/>
            </a:endParaRPr>
          </a:p>
          <a:p>
            <a:pPr algn="r"/>
            <a:r>
              <a:rPr lang="ru-RU" altLang="ru-RU" b="1" i="1" dirty="0" smtClean="0">
                <a:solidFill>
                  <a:schemeClr val="tx2">
                    <a:lumMod val="75000"/>
                  </a:schemeClr>
                </a:solidFill>
                <a:latin typeface="Verdana" pitchFamily="34" charset="0"/>
              </a:rPr>
              <a:t>30.03.2017</a:t>
            </a:r>
          </a:p>
          <a:p>
            <a:pPr algn="r"/>
            <a:r>
              <a:rPr lang="ru-RU" altLang="ru-RU" b="1" i="1" dirty="0" err="1" smtClean="0">
                <a:solidFill>
                  <a:schemeClr val="tx2">
                    <a:lumMod val="75000"/>
                  </a:schemeClr>
                </a:solidFill>
                <a:latin typeface="Verdana" pitchFamily="34" charset="0"/>
              </a:rPr>
              <a:t>Практичний</a:t>
            </a:r>
            <a:r>
              <a:rPr lang="ru-RU" altLang="ru-RU" b="1" i="1" dirty="0" smtClean="0">
                <a:solidFill>
                  <a:schemeClr val="tx2">
                    <a:lumMod val="75000"/>
                  </a:schemeClr>
                </a:solidFill>
                <a:latin typeface="Verdana" pitchFamily="34" charset="0"/>
              </a:rPr>
              <a:t> психолог: Ткачук А.А.</a:t>
            </a:r>
            <a:endParaRPr lang="ru-RU" altLang="ru-RU" b="1" i="1" dirty="0" smtClean="0">
              <a:solidFill>
                <a:schemeClr val="tx2">
                  <a:lumMod val="75000"/>
                </a:schemeClr>
              </a:solidFill>
              <a:latin typeface="Verdana" pitchFamily="34" charset="0"/>
            </a:endParaRPr>
          </a:p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endParaRPr lang="uk-UA" altLang="ru-RU" b="1" u="sng" dirty="0" smtClean="0">
              <a:solidFill>
                <a:schemeClr val="tx2">
                  <a:lumMod val="75000"/>
                </a:schemeClr>
              </a:solidFill>
              <a:latin typeface="Franklin Gothic Book" pitchFamily="34" charset="0"/>
              <a:cs typeface="Arial" charset="0"/>
            </a:endParaRPr>
          </a:p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endParaRPr lang="uk-UA" altLang="ru-RU" b="1" u="sng" dirty="0" smtClean="0">
              <a:solidFill>
                <a:prstClr val="black"/>
              </a:solidFill>
              <a:latin typeface="Franklin Gothic Book" pitchFamily="34" charset="0"/>
              <a:cs typeface="Arial" charset="0"/>
            </a:endParaRPr>
          </a:p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endParaRPr lang="uk-UA" altLang="ru-RU" b="1" u="sng" dirty="0">
              <a:solidFill>
                <a:prstClr val="black"/>
              </a:solidFill>
              <a:latin typeface="Franklin Gothic Book" pitchFamily="34" charset="0"/>
              <a:cs typeface="Arial" charset="0"/>
            </a:endParaRPr>
          </a:p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endParaRPr lang="ru-RU" altLang="ru-RU" dirty="0">
              <a:solidFill>
                <a:prstClr val="black"/>
              </a:solidFill>
              <a:latin typeface="Franklin Gothic Book" pitchFamily="34" charset="0"/>
              <a:cs typeface="Arial" charset="0"/>
            </a:endParaRPr>
          </a:p>
          <a:p>
            <a:pPr algn="ctr"/>
            <a:endParaRPr lang="ru-RU" altLang="ru-RU" sz="3200" i="1" dirty="0">
              <a:latin typeface="Verdana" pitchFamily="34" charset="0"/>
            </a:endParaRPr>
          </a:p>
        </p:txBody>
      </p:sp>
      <p:pic>
        <p:nvPicPr>
          <p:cNvPr id="6" name="Picture 2" descr="C:\Users\Лена\Desktop\Емоційне вигорання вчителів\ac794f798df292f5b954a791c92ce02f_500_0_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8750" y="3433763"/>
            <a:ext cx="2971800" cy="249872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62400" y="1700808"/>
            <a:ext cx="12192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567950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7320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99592" y="620689"/>
            <a:ext cx="5958408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Термін «професійне вигорання» з'явився у психологічній літературі відносно недавно. Його ввів американсь­кий психіатр </a:t>
            </a:r>
            <a:r>
              <a:rPr lang="uk-UA" altLang="ru-RU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Х.Дж</a:t>
            </a:r>
            <a:r>
              <a:rPr lang="uk-UA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. </a:t>
            </a:r>
            <a:r>
              <a:rPr lang="uk-UA" altLang="ru-RU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Фрейденбергер</a:t>
            </a:r>
            <a:r>
              <a:rPr lang="uk-UA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у 1974 році для характеристики психіч­ного стану здорових людей, які </a:t>
            </a:r>
            <a:r>
              <a:rPr lang="uk-UA" altLang="ru-RU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інтенсивно</a:t>
            </a:r>
            <a:r>
              <a:rPr lang="uk-UA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спілкуються з клієнтами, пацієнтами, постійно перебувають в </a:t>
            </a:r>
            <a:r>
              <a:rPr lang="uk-UA" altLang="ru-RU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емоційно</a:t>
            </a:r>
            <a:r>
              <a:rPr lang="uk-UA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завантаженій </a:t>
            </a:r>
            <a:endParaRPr lang="uk-UA" altLang="ru-RU" dirty="0" smtClean="0">
              <a:solidFill>
                <a:prstClr val="black"/>
              </a:solidFill>
              <a:latin typeface="Franklin Gothic Book" pitchFamily="34" charset="0"/>
              <a:cs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altLang="ru-RU" dirty="0" smtClean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атмосфері </a:t>
            </a:r>
            <a:r>
              <a:rPr lang="uk-UA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при наданні професійної </a:t>
            </a:r>
            <a:r>
              <a:rPr lang="uk-UA" altLang="ru-RU" dirty="0" smtClean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допомоги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altLang="ru-RU" dirty="0" smtClean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. </a:t>
            </a:r>
            <a:r>
              <a:rPr lang="uk-UA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Це - люди, які працюють у </a:t>
            </a:r>
            <a:r>
              <a:rPr lang="uk-UA" altLang="ru-RU" dirty="0" smtClean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системі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altLang="ru-RU" dirty="0" smtClean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«людина-людина</a:t>
            </a:r>
            <a:r>
              <a:rPr lang="uk-UA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»: лікарі, юристи, соціальні </a:t>
            </a:r>
            <a:endParaRPr lang="uk-UA" altLang="ru-RU" dirty="0" smtClean="0">
              <a:solidFill>
                <a:prstClr val="black"/>
              </a:solidFill>
              <a:latin typeface="Franklin Gothic Book" pitchFamily="34" charset="0"/>
              <a:cs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altLang="ru-RU" dirty="0" smtClean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працівники</a:t>
            </a:r>
            <a:r>
              <a:rPr lang="uk-UA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, психіатри, психологи, вчи­телі тощо. </a:t>
            </a:r>
            <a:endParaRPr lang="uk-UA" altLang="ru-RU" dirty="0" smtClean="0">
              <a:solidFill>
                <a:prstClr val="black"/>
              </a:solidFill>
              <a:latin typeface="Franklin Gothic Book" pitchFamily="34" charset="0"/>
              <a:cs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uk-UA" altLang="ru-RU" dirty="0">
              <a:solidFill>
                <a:prstClr val="black"/>
              </a:solidFill>
              <a:latin typeface="Franklin Gothic Book" pitchFamily="34" charset="0"/>
              <a:cs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uk-UA" altLang="ru-RU" dirty="0" smtClean="0">
              <a:solidFill>
                <a:prstClr val="black"/>
              </a:solidFill>
              <a:latin typeface="Franklin Gothic Book" pitchFamily="34" charset="0"/>
              <a:cs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uk-UA" altLang="ru-RU" dirty="0">
              <a:solidFill>
                <a:prstClr val="black"/>
              </a:solidFill>
              <a:latin typeface="Franklin Gothic Book" pitchFamily="34" charset="0"/>
              <a:cs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uk-UA" altLang="ru-RU" dirty="0" smtClean="0">
              <a:solidFill>
                <a:prstClr val="black"/>
              </a:solidFill>
              <a:latin typeface="Franklin Gothic Book" pitchFamily="34" charset="0"/>
              <a:cs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uk-UA" altLang="ru-RU" dirty="0">
              <a:solidFill>
                <a:prstClr val="black"/>
              </a:solidFill>
              <a:latin typeface="Franklin Gothic Book" pitchFamily="34" charset="0"/>
              <a:cs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altLang="ru-RU" b="1" dirty="0" smtClean="0">
              <a:solidFill>
                <a:schemeClr val="tx2">
                  <a:lumMod val="75000"/>
                </a:schemeClr>
              </a:solidFill>
              <a:latin typeface="Franklin Gothic Book" pitchFamily="34" charset="0"/>
              <a:cs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chemeClr val="tx2">
                  <a:lumMod val="75000"/>
                </a:schemeClr>
              </a:solidFill>
              <a:latin typeface="Franklin Gothic Book" pitchFamily="34" charset="0"/>
              <a:cs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 err="1" smtClean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Нині</a:t>
            </a:r>
            <a:r>
              <a:rPr lang="ru-RU" altLang="ru-RU" b="1" dirty="0" smtClean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b="1" dirty="0" err="1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він</a:t>
            </a:r>
            <a:r>
              <a:rPr lang="ru-RU" altLang="ru-RU" b="1" dirty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b="1" dirty="0" err="1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має</a:t>
            </a:r>
            <a:r>
              <a:rPr lang="ru-RU" altLang="ru-RU" b="1" dirty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b="1" dirty="0" err="1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вже</a:t>
            </a:r>
            <a:r>
              <a:rPr lang="ru-RU" altLang="ru-RU" b="1" dirty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b="1" dirty="0" err="1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діагностичний</a:t>
            </a:r>
            <a:r>
              <a:rPr lang="ru-RU" altLang="ru-RU" b="1" dirty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 статус у «</a:t>
            </a:r>
            <a:r>
              <a:rPr lang="ru-RU" altLang="ru-RU" b="1" dirty="0" err="1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Міжнародній</a:t>
            </a:r>
            <a:r>
              <a:rPr lang="ru-RU" altLang="ru-RU" b="1" dirty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b="1" dirty="0" err="1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класифікації</a:t>
            </a:r>
            <a:r>
              <a:rPr lang="ru-RU" altLang="ru-RU" b="1" dirty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 хвороб - 10»: «</a:t>
            </a:r>
            <a:r>
              <a:rPr lang="en-US" altLang="ru-RU" b="1" dirty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Z 73 - </a:t>
            </a:r>
            <a:r>
              <a:rPr lang="ru-RU" altLang="ru-RU" b="1" dirty="0" err="1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проблеми</a:t>
            </a:r>
            <a:r>
              <a:rPr lang="ru-RU" altLang="ru-RU" b="1" dirty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, </a:t>
            </a:r>
            <a:r>
              <a:rPr lang="ru-RU" altLang="ru-RU" b="1" dirty="0" err="1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пов'язані</a:t>
            </a:r>
            <a:r>
              <a:rPr lang="ru-RU" altLang="ru-RU" b="1" dirty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 з </a:t>
            </a:r>
            <a:r>
              <a:rPr lang="ru-RU" altLang="ru-RU" b="1" dirty="0" err="1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труднощами</a:t>
            </a:r>
            <a:r>
              <a:rPr lang="ru-RU" altLang="ru-RU" b="1" dirty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b="1" dirty="0" err="1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управління</a:t>
            </a:r>
            <a:r>
              <a:rPr lang="ru-RU" altLang="ru-RU" b="1" dirty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b="1" dirty="0" err="1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власним</a:t>
            </a:r>
            <a:r>
              <a:rPr lang="ru-RU" altLang="ru-RU" b="1" dirty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b="1" dirty="0" err="1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життям</a:t>
            </a:r>
            <a:r>
              <a:rPr lang="ru-RU" altLang="ru-RU" b="1" dirty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».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solidFill>
                <a:schemeClr val="tx2">
                  <a:lumMod val="75000"/>
                </a:schemeClr>
              </a:solidFill>
              <a:latin typeface="Franklin Gothic Book" pitchFamily="34" charset="0"/>
              <a:cs typeface="Arial" charset="0"/>
            </a:endParaRPr>
          </a:p>
        </p:txBody>
      </p:sp>
      <p:pic>
        <p:nvPicPr>
          <p:cNvPr id="5" name="Picture 5" descr="C:\Users\Лена\Desktop\Емоційне вигорання вчителів\shkol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060848"/>
            <a:ext cx="30480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64506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9209" y="14690"/>
            <a:ext cx="917320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7157" y="420352"/>
            <a:ext cx="4651666" cy="386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286000" y="1305342"/>
            <a:ext cx="631844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itchFamily="34" charset="0"/>
                <a:cs typeface="Arial" charset="0"/>
              </a:rPr>
              <a:t>• виснаження, утома;</a:t>
            </a:r>
            <a:endParaRPr kumimoji="0" lang="ru-RU" altLang="ru-RU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 pitchFamily="34" charset="0"/>
              <a:cs typeface="Arial" charset="0"/>
            </a:endParaRPr>
          </a:p>
          <a:p>
            <a:pPr marL="0" marR="0" lvl="0" indent="0" algn="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itchFamily="34" charset="0"/>
                <a:cs typeface="Arial" charset="0"/>
              </a:rPr>
              <a:t>• психосоматичні ускладнення;</a:t>
            </a:r>
            <a:endParaRPr kumimoji="0" lang="ru-RU" altLang="ru-RU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 pitchFamily="34" charset="0"/>
              <a:cs typeface="Arial" charset="0"/>
            </a:endParaRPr>
          </a:p>
          <a:p>
            <a:pPr marL="0" marR="0" lvl="0" indent="0" algn="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itchFamily="34" charset="0"/>
                <a:cs typeface="Arial" charset="0"/>
              </a:rPr>
              <a:t>• безсоння;</a:t>
            </a:r>
            <a:endParaRPr kumimoji="0" lang="ru-RU" altLang="ru-RU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 pitchFamily="34" charset="0"/>
              <a:cs typeface="Arial" charset="0"/>
            </a:endParaRPr>
          </a:p>
          <a:p>
            <a:pPr marL="0" marR="0" lvl="0" indent="0" algn="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itchFamily="34" charset="0"/>
                <a:cs typeface="Arial" charset="0"/>
              </a:rPr>
              <a:t>• негативні настанови стосовно підлеглих;</a:t>
            </a:r>
            <a:endParaRPr kumimoji="0" lang="ru-RU" altLang="ru-RU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 pitchFamily="34" charset="0"/>
              <a:cs typeface="Arial" charset="0"/>
            </a:endParaRPr>
          </a:p>
          <a:p>
            <a:pPr marL="0" marR="0" lvl="0" indent="0" algn="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itchFamily="34" charset="0"/>
                <a:cs typeface="Arial" charset="0"/>
              </a:rPr>
              <a:t>• негативні настанови щодо своєї роботи;</a:t>
            </a:r>
            <a:endParaRPr kumimoji="0" lang="ru-RU" altLang="ru-RU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 pitchFamily="34" charset="0"/>
              <a:cs typeface="Arial" charset="0"/>
            </a:endParaRPr>
          </a:p>
          <a:p>
            <a:pPr marL="0" marR="0" lvl="0" indent="0" algn="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itchFamily="34" charset="0"/>
                <a:cs typeface="Arial" charset="0"/>
              </a:rPr>
              <a:t>• нехтування виконанням своїх обов’язків;</a:t>
            </a:r>
            <a:endParaRPr kumimoji="0" lang="ru-RU" altLang="ru-RU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 pitchFamily="34" charset="0"/>
              <a:cs typeface="Arial" charset="0"/>
            </a:endParaRPr>
          </a:p>
          <a:p>
            <a:pPr marL="0" marR="0" lvl="0" indent="0" algn="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itchFamily="34" charset="0"/>
                <a:cs typeface="Arial" charset="0"/>
              </a:rPr>
              <a:t>• збільшення прийому психостимуляторів (тютюн, кава, алкоголь, ліки);</a:t>
            </a:r>
            <a:endParaRPr kumimoji="0" lang="ru-RU" altLang="ru-RU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 pitchFamily="34" charset="0"/>
              <a:cs typeface="Arial" charset="0"/>
            </a:endParaRPr>
          </a:p>
          <a:p>
            <a:pPr marL="0" marR="0" lvl="0" indent="0" algn="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itchFamily="34" charset="0"/>
                <a:cs typeface="Arial" charset="0"/>
              </a:rPr>
              <a:t>• зменшення апетиту чи переїдання;</a:t>
            </a:r>
            <a:endParaRPr kumimoji="0" lang="ru-RU" altLang="ru-RU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 pitchFamily="34" charset="0"/>
              <a:cs typeface="Arial" charset="0"/>
            </a:endParaRPr>
          </a:p>
          <a:p>
            <a:pPr marL="0" marR="0" lvl="0" indent="0" algn="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itchFamily="34" charset="0"/>
                <a:cs typeface="Arial" charset="0"/>
              </a:rPr>
              <a:t>• негативне </a:t>
            </a:r>
            <a:r>
              <a:rPr kumimoji="0" lang="uk-UA" altLang="ru-RU" sz="1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itchFamily="34" charset="0"/>
                <a:cs typeface="Arial" charset="0"/>
              </a:rPr>
              <a:t>самооцінювання</a:t>
            </a:r>
            <a:r>
              <a:rPr kumimoji="0" lang="uk-UA" alt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itchFamily="34" charset="0"/>
                <a:cs typeface="Arial" charset="0"/>
              </a:rPr>
              <a:t>;</a:t>
            </a:r>
            <a:endParaRPr kumimoji="0" lang="ru-RU" altLang="ru-RU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 pitchFamily="34" charset="0"/>
              <a:cs typeface="Arial" charset="0"/>
            </a:endParaRPr>
          </a:p>
          <a:p>
            <a:pPr marL="0" marR="0" lvl="0" indent="0" algn="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itchFamily="34" charset="0"/>
                <a:cs typeface="Arial" charset="0"/>
              </a:rPr>
              <a:t>• посилення агресивності </a:t>
            </a:r>
          </a:p>
          <a:p>
            <a:pPr marL="0" marR="0" lvl="0" indent="0" algn="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itchFamily="34" charset="0"/>
                <a:cs typeface="Arial" charset="0"/>
              </a:rPr>
              <a:t>(роздратованості, напруженості);</a:t>
            </a:r>
            <a:endParaRPr kumimoji="0" lang="ru-RU" altLang="ru-RU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 pitchFamily="34" charset="0"/>
              <a:cs typeface="Arial" charset="0"/>
            </a:endParaRPr>
          </a:p>
          <a:p>
            <a:pPr marL="0" marR="0" lvl="0" indent="0" algn="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itchFamily="34" charset="0"/>
                <a:cs typeface="Arial" charset="0"/>
              </a:rPr>
              <a:t>• посилення пасивності</a:t>
            </a:r>
          </a:p>
          <a:p>
            <a:pPr marL="0" marR="0" lvl="0" indent="0" algn="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itchFamily="34" charset="0"/>
                <a:cs typeface="Arial" charset="0"/>
              </a:rPr>
              <a:t> (цинізм, песимізм, безнадія, апатія);</a:t>
            </a:r>
            <a:endParaRPr kumimoji="0" lang="ru-RU" altLang="ru-RU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 pitchFamily="34" charset="0"/>
              <a:cs typeface="Arial" charset="0"/>
            </a:endParaRPr>
          </a:p>
          <a:p>
            <a:pPr marL="0" marR="0" lvl="0" indent="0" algn="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itchFamily="34" charset="0"/>
                <a:cs typeface="Arial" charset="0"/>
              </a:rPr>
              <a:t>• почуття провини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6" name="Picture 4" descr="C:\Users\Лена\Desktop\Емоційне вигорання вчителів\_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89313"/>
            <a:ext cx="2676525" cy="288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846027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7320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32656"/>
            <a:ext cx="3298825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5536" y="820019"/>
            <a:ext cx="6462464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itchFamily="34" charset="0"/>
                <a:cs typeface="Arial" charset="0"/>
              </a:rPr>
              <a:t>• напруженість і конфлікти у професійному оточенні, недостатня підтримка з боку колег;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kern="0" dirty="0">
              <a:solidFill>
                <a:prstClr val="black"/>
              </a:solidFill>
              <a:latin typeface="Franklin Gothic Book" pitchFamily="34" charset="0"/>
              <a:cs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• недостатні умови для самовираження, експериментування та інновацій;</a:t>
            </a:r>
            <a:endParaRPr lang="ru-RU" altLang="ru-RU" dirty="0">
              <a:solidFill>
                <a:prstClr val="black"/>
              </a:solidFill>
              <a:latin typeface="Franklin Gothic Book" pitchFamily="34" charset="0"/>
              <a:cs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uk-UA" altLang="ru-RU" dirty="0" smtClean="0">
              <a:solidFill>
                <a:prstClr val="black"/>
              </a:solidFill>
              <a:latin typeface="Franklin Gothic Book" pitchFamily="34" charset="0"/>
              <a:cs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altLang="ru-RU" dirty="0" smtClean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• </a:t>
            </a:r>
            <a:r>
              <a:rPr lang="uk-UA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одноманітність діяльності й невміння творчо підійти до виконуваної роботи</a:t>
            </a:r>
            <a:r>
              <a:rPr lang="uk-UA" altLang="ru-RU" dirty="0" smtClean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;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altLang="ru-RU" dirty="0">
              <a:solidFill>
                <a:prstClr val="black"/>
              </a:solidFill>
              <a:latin typeface="Franklin Gothic Book" pitchFamily="34" charset="0"/>
              <a:cs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• вкладання в роботу значних особистісних ресурсів за недостатнього визнання і відсутності позитивного оцінювання з боку керівництва;</a:t>
            </a:r>
            <a:endParaRPr lang="ru-RU" altLang="ru-RU" dirty="0">
              <a:solidFill>
                <a:prstClr val="black"/>
              </a:solidFill>
              <a:latin typeface="Franklin Gothic Book" pitchFamily="34" charset="0"/>
              <a:cs typeface="Arial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• робота без перспективи, неможливість побудувати професійну кар’єру</a:t>
            </a:r>
            <a:r>
              <a:rPr lang="uk-UA" altLang="ru-RU" dirty="0" smtClean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;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uk-UA" altLang="ru-RU" dirty="0">
              <a:solidFill>
                <a:prstClr val="black"/>
              </a:solidFill>
              <a:latin typeface="Franklin Gothic Book" pitchFamily="34" charset="0"/>
              <a:cs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• невмотивованість учнів, результати роботи з якими «непомітні</a:t>
            </a:r>
            <a:r>
              <a:rPr lang="uk-UA" altLang="ru-RU" dirty="0" smtClean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»;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uk-UA" altLang="ru-RU" dirty="0">
              <a:solidFill>
                <a:prstClr val="black"/>
              </a:solidFill>
              <a:latin typeface="Franklin Gothic Book" pitchFamily="34" charset="0"/>
              <a:cs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altLang="ru-RU" dirty="0">
              <a:solidFill>
                <a:prstClr val="black"/>
              </a:solidFill>
              <a:latin typeface="Franklin Gothic Book" pitchFamily="34" charset="0"/>
              <a:cs typeface="Arial" charset="0"/>
            </a:endParaRPr>
          </a:p>
          <a:p>
            <a:pPr lvl="0"/>
            <a:r>
              <a:rPr lang="uk-UA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• невирішені особистісні конфлікти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567321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7320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44624"/>
            <a:ext cx="864096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Одним із суттєвих чинників, що запобігають посиленню “синдрому згоряння”, є прийняття вчителем особистої відповідальності за те, що відбувається. Якщо вчитель у всьому, що відбувається, звинувачує своє оточення, то почуття безсилля і безнадійності тільки зростає</a:t>
            </a:r>
            <a:r>
              <a:rPr lang="uk-UA" altLang="ru-RU" dirty="0" smtClean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uk-UA" altLang="ru-RU" dirty="0">
              <a:solidFill>
                <a:prstClr val="black"/>
              </a:solidFill>
              <a:latin typeface="Franklin Gothic Book" pitchFamily="34" charset="0"/>
              <a:cs typeface="Arial" charset="0"/>
            </a:endParaRPr>
          </a:p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lang="uk-UA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На емоційний стан учителів  </a:t>
            </a:r>
            <a:endParaRPr lang="uk-UA" altLang="ru-RU" dirty="0" smtClean="0">
              <a:solidFill>
                <a:prstClr val="black"/>
              </a:solidFill>
              <a:latin typeface="Franklin Gothic Book" pitchFamily="34" charset="0"/>
              <a:cs typeface="Arial" charset="0"/>
            </a:endParaRPr>
          </a:p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lang="uk-UA" altLang="ru-RU" dirty="0" smtClean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впливають </a:t>
            </a:r>
            <a:r>
              <a:rPr lang="uk-UA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як організаційний клімат </a:t>
            </a:r>
          </a:p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lang="uk-UA" altLang="ru-RU" dirty="0" smtClean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у </a:t>
            </a:r>
            <a:r>
              <a:rPr lang="uk-UA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колективі, так і ставлення </a:t>
            </a:r>
            <a:endParaRPr lang="uk-UA" altLang="ru-RU" dirty="0" smtClean="0">
              <a:solidFill>
                <a:prstClr val="black"/>
              </a:solidFill>
              <a:latin typeface="Franklin Gothic Book" pitchFamily="34" charset="0"/>
              <a:cs typeface="Arial" charset="0"/>
            </a:endParaRPr>
          </a:p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lang="uk-UA" altLang="ru-RU" dirty="0" smtClean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адміністрації</a:t>
            </a:r>
            <a:r>
              <a:rPr lang="uk-UA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. </a:t>
            </a:r>
            <a:endParaRPr lang="uk-UA" altLang="ru-RU" dirty="0" smtClean="0">
              <a:solidFill>
                <a:prstClr val="black"/>
              </a:solidFill>
              <a:latin typeface="Franklin Gothic Book" pitchFamily="34" charset="0"/>
              <a:cs typeface="Arial" charset="0"/>
            </a:endParaRPr>
          </a:p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lang="uk-UA" altLang="ru-RU" dirty="0" smtClean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Якщо </a:t>
            </a:r>
            <a:r>
              <a:rPr lang="uk-UA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остання забезпечує </a:t>
            </a:r>
            <a:endParaRPr lang="uk-UA" altLang="ru-RU" dirty="0" smtClean="0">
              <a:solidFill>
                <a:prstClr val="black"/>
              </a:solidFill>
              <a:latin typeface="Franklin Gothic Book" pitchFamily="34" charset="0"/>
              <a:cs typeface="Arial" charset="0"/>
            </a:endParaRPr>
          </a:p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lang="uk-UA" altLang="ru-RU" dirty="0" smtClean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працівникам </a:t>
            </a:r>
            <a:r>
              <a:rPr lang="uk-UA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можливість професійного </a:t>
            </a:r>
            <a:endParaRPr lang="uk-UA" altLang="ru-RU" dirty="0" smtClean="0">
              <a:solidFill>
                <a:prstClr val="black"/>
              </a:solidFill>
              <a:latin typeface="Franklin Gothic Book" pitchFamily="34" charset="0"/>
              <a:cs typeface="Arial" charset="0"/>
            </a:endParaRPr>
          </a:p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lang="uk-UA" altLang="ru-RU" dirty="0" smtClean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зростання</a:t>
            </a:r>
            <a:r>
              <a:rPr lang="uk-UA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, усіляко підтримує, чітко розподіляє </a:t>
            </a:r>
            <a:endParaRPr lang="uk-UA" altLang="ru-RU" dirty="0" smtClean="0">
              <a:solidFill>
                <a:prstClr val="black"/>
              </a:solidFill>
              <a:latin typeface="Franklin Gothic Book" pitchFamily="34" charset="0"/>
              <a:cs typeface="Arial" charset="0"/>
            </a:endParaRPr>
          </a:p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lang="uk-UA" altLang="ru-RU" dirty="0" smtClean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обов’язки</a:t>
            </a:r>
            <a:r>
              <a:rPr lang="uk-UA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, то в колективі </a:t>
            </a:r>
            <a:endParaRPr lang="uk-UA" altLang="ru-RU" dirty="0" smtClean="0">
              <a:solidFill>
                <a:prstClr val="black"/>
              </a:solidFill>
              <a:latin typeface="Franklin Gothic Book" pitchFamily="34" charset="0"/>
              <a:cs typeface="Arial" charset="0"/>
            </a:endParaRPr>
          </a:p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lang="uk-UA" altLang="ru-RU" dirty="0" smtClean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переважатиме </a:t>
            </a:r>
            <a:r>
              <a:rPr lang="uk-UA" altLang="ru-RU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емоційно</a:t>
            </a:r>
            <a:r>
              <a:rPr lang="uk-UA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-позитивна атмосфера.</a:t>
            </a:r>
            <a:endParaRPr lang="ru-RU" altLang="ru-RU" dirty="0">
              <a:solidFill>
                <a:prstClr val="black"/>
              </a:solidFill>
              <a:latin typeface="Franklin Gothic Book" pitchFamily="34" charset="0"/>
              <a:cs typeface="Arial" charset="0"/>
            </a:endParaRPr>
          </a:p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endParaRPr lang="uk-UA" altLang="ru-RU" dirty="0" smtClean="0">
              <a:solidFill>
                <a:prstClr val="black"/>
              </a:solidFill>
              <a:latin typeface="Franklin Gothic Book" pitchFamily="34" charset="0"/>
              <a:cs typeface="Arial" charset="0"/>
            </a:endParaRPr>
          </a:p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endParaRPr lang="uk-UA" altLang="ru-RU" dirty="0">
              <a:solidFill>
                <a:prstClr val="black"/>
              </a:solidFill>
              <a:latin typeface="Franklin Gothic Book" pitchFamily="34" charset="0"/>
              <a:cs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Синдром «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емоційного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вигорання</a:t>
            </a:r>
            <a:r>
              <a:rPr lang="ru-RU" altLang="ru-RU" dirty="0" smtClean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»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dirty="0" smtClean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– добре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знайоме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явище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в школах</a:t>
            </a:r>
            <a:r>
              <a:rPr lang="ru-RU" altLang="ru-RU" dirty="0" smtClean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dirty="0" smtClean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Постійна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втома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,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емоційна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спустошеність</a:t>
            </a:r>
            <a:r>
              <a:rPr lang="ru-RU" altLang="ru-RU" dirty="0" smtClean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,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dirty="0" smtClean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відчуття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відсутності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соціальної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підтримки</a:t>
            </a:r>
            <a:r>
              <a:rPr lang="ru-RU" altLang="ru-RU" dirty="0" smtClean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,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dirty="0" smtClean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постійні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докори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учням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і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їхнім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батькам, </a:t>
            </a:r>
            <a:endParaRPr lang="ru-RU" altLang="ru-RU" dirty="0" smtClean="0">
              <a:solidFill>
                <a:prstClr val="black"/>
              </a:solidFill>
              <a:latin typeface="Franklin Gothic Book" pitchFamily="34" charset="0"/>
              <a:cs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dirty="0" err="1" smtClean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невдоволення</a:t>
            </a:r>
            <a:r>
              <a:rPr lang="ru-RU" altLang="ru-RU" dirty="0" smtClean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професією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–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його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прояви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484784"/>
            <a:ext cx="1835150" cy="2425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 descr="C:\Users\Лена\Desktop\Емоційне вигорання вчителів\stress2[30057](300x238)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36096" y="4509120"/>
            <a:ext cx="2730500" cy="2157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031979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6896"/>
            <a:ext cx="917320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44624"/>
            <a:ext cx="86409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altLang="ru-RU" dirty="0">
              <a:solidFill>
                <a:prstClr val="black"/>
              </a:solidFill>
              <a:latin typeface="Franklin Gothic Book" pitchFamily="34" charset="0"/>
              <a:cs typeface="Arial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38898" y="332656"/>
            <a:ext cx="6011863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908720"/>
            <a:ext cx="6973887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27926" y="1664485"/>
            <a:ext cx="6846887" cy="2957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835696" y="4906963"/>
            <a:ext cx="576064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uk-UA" altLang="ru-RU" b="1" u="sng" dirty="0">
                <a:solidFill>
                  <a:srgbClr val="002060"/>
                </a:solidFill>
                <a:latin typeface="Franklin Gothic Book" pitchFamily="34" charset="0"/>
                <a:cs typeface="Arial" pitchFamily="34" charset="0"/>
              </a:rPr>
              <a:t>Відповідь на </a:t>
            </a:r>
            <a:r>
              <a:rPr lang="uk-UA" altLang="ru-RU" b="1" u="sng" dirty="0" err="1" smtClean="0">
                <a:solidFill>
                  <a:srgbClr val="002060"/>
                </a:solidFill>
                <a:latin typeface="Franklin Gothic Book" pitchFamily="34" charset="0"/>
                <a:cs typeface="Arial" pitchFamily="34" charset="0"/>
              </a:rPr>
              <a:t>кожнепитання</a:t>
            </a:r>
            <a:r>
              <a:rPr lang="uk-UA" altLang="ru-RU" b="1" u="sng" dirty="0" smtClean="0">
                <a:solidFill>
                  <a:srgbClr val="002060"/>
                </a:solidFill>
                <a:latin typeface="Franklin Gothic Book" pitchFamily="34" charset="0"/>
                <a:cs typeface="Arial" pitchFamily="34" charset="0"/>
              </a:rPr>
              <a:t> </a:t>
            </a:r>
            <a:r>
              <a:rPr lang="uk-UA" altLang="ru-RU" b="1" u="sng" dirty="0">
                <a:solidFill>
                  <a:srgbClr val="002060"/>
                </a:solidFill>
                <a:latin typeface="Franklin Gothic Book" pitchFamily="34" charset="0"/>
                <a:cs typeface="Arial" pitchFamily="34" charset="0"/>
              </a:rPr>
              <a:t>оцінюється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uk-UA" altLang="ru-RU" b="1" u="sng" dirty="0">
                <a:solidFill>
                  <a:srgbClr val="002060"/>
                </a:solidFill>
                <a:latin typeface="Franklin Gothic Book" pitchFamily="34" charset="0"/>
                <a:cs typeface="Arial" pitchFamily="34" charset="0"/>
              </a:rPr>
              <a:t>по 4-х бальній шкалі: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uk-UA" altLang="ru-RU" dirty="0">
                <a:solidFill>
                  <a:srgbClr val="002060"/>
                </a:solidFill>
                <a:latin typeface="Franklin Gothic Book" pitchFamily="34" charset="0"/>
                <a:cs typeface="Arial" pitchFamily="34" charset="0"/>
              </a:rPr>
              <a:t>майже ніколи – 0 балів;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uk-UA" altLang="ru-RU" dirty="0">
                <a:solidFill>
                  <a:srgbClr val="002060"/>
                </a:solidFill>
                <a:latin typeface="Franklin Gothic Book" pitchFamily="34" charset="0"/>
                <a:cs typeface="Arial" pitchFamily="34" charset="0"/>
              </a:rPr>
              <a:t> інколи – 1бал;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uk-UA" altLang="ru-RU" dirty="0">
                <a:solidFill>
                  <a:srgbClr val="002060"/>
                </a:solidFill>
                <a:latin typeface="Franklin Gothic Book" pitchFamily="34" charset="0"/>
                <a:cs typeface="Arial" pitchFamily="34" charset="0"/>
              </a:rPr>
              <a:t>часто – 2 бали;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uk-UA" altLang="ru-RU" dirty="0">
                <a:solidFill>
                  <a:srgbClr val="002060"/>
                </a:solidFill>
                <a:latin typeface="Franklin Gothic Book" pitchFamily="34" charset="0"/>
                <a:cs typeface="Arial" pitchFamily="34" charset="0"/>
              </a:rPr>
              <a:t> майже завжди – 3 бали</a:t>
            </a:r>
            <a:r>
              <a:rPr lang="uk-UA" altLang="ru-RU" dirty="0" smtClean="0">
                <a:solidFill>
                  <a:srgbClr val="002060"/>
                </a:solidFill>
                <a:latin typeface="Franklin Gothic Book" pitchFamily="34" charset="0"/>
                <a:cs typeface="Arial" pitchFamily="34" charset="0"/>
              </a:rPr>
              <a:t>.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uk-UA" altLang="ru-RU" dirty="0">
                <a:solidFill>
                  <a:srgbClr val="002060"/>
                </a:solidFill>
                <a:latin typeface="Franklin Gothic Book" pitchFamily="34" charset="0"/>
                <a:cs typeface="Arial" pitchFamily="34" charset="0"/>
              </a:rPr>
              <a:t>з</a:t>
            </a:r>
            <a:r>
              <a:rPr lang="uk-UA" altLang="ru-RU" dirty="0" smtClean="0">
                <a:solidFill>
                  <a:srgbClr val="002060"/>
                </a:solidFill>
                <a:latin typeface="Franklin Gothic Book" pitchFamily="34" charset="0"/>
                <a:cs typeface="Arial" pitchFamily="34" charset="0"/>
              </a:rPr>
              <a:t>авжди – 4 бали</a:t>
            </a:r>
            <a:endParaRPr lang="ru-RU" altLang="ru-RU" dirty="0">
              <a:solidFill>
                <a:srgbClr val="002060"/>
              </a:solidFill>
              <a:latin typeface="Franklin Gothic Book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16559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320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44624"/>
            <a:ext cx="86409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altLang="ru-RU" dirty="0">
              <a:solidFill>
                <a:prstClr val="black"/>
              </a:solidFill>
              <a:latin typeface="Franklin Gothic Book" pitchFamily="34" charset="0"/>
              <a:cs typeface="Arial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051720" y="229290"/>
            <a:ext cx="4806280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800" b="1" u="sng" dirty="0" err="1">
                <a:solidFill>
                  <a:srgbClr val="FF0000"/>
                </a:solidFill>
                <a:latin typeface="Franklin Gothic Book" pitchFamily="34" charset="0"/>
                <a:cs typeface="Arial" pitchFamily="34" charset="0"/>
              </a:rPr>
              <a:t>Оцінка</a:t>
            </a:r>
            <a:r>
              <a:rPr lang="ru-RU" altLang="ru-RU" sz="2800" b="1" u="sng" dirty="0">
                <a:solidFill>
                  <a:srgbClr val="FF0000"/>
                </a:solidFill>
                <a:latin typeface="Franklin Gothic Book" pitchFamily="34" charset="0"/>
                <a:cs typeface="Arial" pitchFamily="34" charset="0"/>
              </a:rPr>
              <a:t> </a:t>
            </a:r>
            <a:r>
              <a:rPr lang="ru-RU" altLang="ru-RU" sz="2800" b="1" u="sng" dirty="0" err="1">
                <a:solidFill>
                  <a:srgbClr val="FF0000"/>
                </a:solidFill>
                <a:latin typeface="Franklin Gothic Book" pitchFamily="34" charset="0"/>
                <a:cs typeface="Arial" pitchFamily="34" charset="0"/>
              </a:rPr>
              <a:t>результатів</a:t>
            </a:r>
            <a:r>
              <a:rPr lang="ru-RU" altLang="ru-RU" sz="2800" b="1" u="sng" dirty="0">
                <a:solidFill>
                  <a:srgbClr val="FF0000"/>
                </a:solidFill>
                <a:latin typeface="Franklin Gothic Book" pitchFamily="34" charset="0"/>
                <a:cs typeface="Arial" pitchFamily="34" charset="0"/>
              </a:rPr>
              <a:t>: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altLang="ru-RU" sz="2800" b="1" u="sng" dirty="0">
              <a:solidFill>
                <a:srgbClr val="FF0000"/>
              </a:solidFill>
              <a:latin typeface="Franklin Gothic Book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>
                <a:solidFill>
                  <a:prstClr val="white"/>
                </a:solidFill>
                <a:latin typeface="Franklin Gothic Book" pitchFamily="34" charset="0"/>
                <a:cs typeface="Arial" pitchFamily="34" charset="0"/>
              </a:rPr>
              <a:t>сума </a:t>
            </a:r>
            <a:r>
              <a:rPr lang="ru-RU" altLang="ru-RU" sz="2000" dirty="0" err="1">
                <a:solidFill>
                  <a:prstClr val="white"/>
                </a:solidFill>
                <a:latin typeface="Franklin Gothic Book" pitchFamily="34" charset="0"/>
                <a:cs typeface="Arial" pitchFamily="34" charset="0"/>
              </a:rPr>
              <a:t>менше</a:t>
            </a:r>
            <a:r>
              <a:rPr lang="ru-RU" altLang="ru-RU" sz="2000" dirty="0">
                <a:solidFill>
                  <a:prstClr val="white"/>
                </a:solidFill>
                <a:latin typeface="Franklin Gothic Book" pitchFamily="34" charset="0"/>
                <a:cs typeface="Arial" pitchFamily="34" charset="0"/>
              </a:rPr>
              <a:t> </a:t>
            </a:r>
            <a:r>
              <a:rPr lang="ru-RU" altLang="ru-RU" sz="2000" dirty="0">
                <a:solidFill>
                  <a:srgbClr val="FF0000"/>
                </a:solidFill>
                <a:latin typeface="Franklin Gothic Book" pitchFamily="34" charset="0"/>
                <a:cs typeface="Arial" pitchFamily="34" charset="0"/>
              </a:rPr>
              <a:t>3-х </a:t>
            </a:r>
            <a:r>
              <a:rPr lang="ru-RU" altLang="ru-RU" sz="2000" dirty="0" err="1">
                <a:solidFill>
                  <a:srgbClr val="FF0000"/>
                </a:solidFill>
                <a:latin typeface="Franklin Gothic Book" pitchFamily="34" charset="0"/>
                <a:cs typeface="Arial" pitchFamily="34" charset="0"/>
              </a:rPr>
              <a:t>балів</a:t>
            </a:r>
            <a:r>
              <a:rPr lang="ru-RU" altLang="ru-RU" sz="2000" dirty="0">
                <a:solidFill>
                  <a:srgbClr val="FF0000"/>
                </a:solidFill>
                <a:latin typeface="Franklin Gothic Book" pitchFamily="34" charset="0"/>
                <a:cs typeface="Arial" pitchFamily="34" charset="0"/>
              </a:rPr>
              <a:t> </a:t>
            </a:r>
            <a:r>
              <a:rPr lang="ru-RU" altLang="ru-RU" sz="2000" dirty="0">
                <a:solidFill>
                  <a:prstClr val="white"/>
                </a:solidFill>
                <a:latin typeface="Franklin Gothic Book" pitchFamily="34" charset="0"/>
                <a:cs typeface="Arial" pitchFamily="34" charset="0"/>
              </a:rPr>
              <a:t>–</a:t>
            </a:r>
            <a:r>
              <a:rPr lang="ru-RU" altLang="ru-RU" sz="2000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</a:t>
            </a:r>
            <a:r>
              <a:rPr lang="ru-RU" altLang="ru-RU" sz="2000" b="1" dirty="0" err="1">
                <a:solidFill>
                  <a:srgbClr val="3F12BE"/>
                </a:solidFill>
                <a:latin typeface="Franklin Gothic Book" pitchFamily="34" charset="0"/>
                <a:cs typeface="Arial" pitchFamily="34" charset="0"/>
              </a:rPr>
              <a:t>низький</a:t>
            </a:r>
            <a:r>
              <a:rPr lang="ru-RU" altLang="ru-RU" sz="2000" b="1" dirty="0">
                <a:solidFill>
                  <a:srgbClr val="3F12BE"/>
                </a:solidFill>
                <a:latin typeface="Franklin Gothic Book" pitchFamily="34" charset="0"/>
                <a:cs typeface="Arial" pitchFamily="34" charset="0"/>
              </a:rPr>
              <a:t> </a:t>
            </a:r>
            <a:r>
              <a:rPr lang="ru-RU" altLang="ru-RU" sz="2000" b="1" dirty="0" err="1">
                <a:solidFill>
                  <a:srgbClr val="3F12BE"/>
                </a:solidFill>
                <a:latin typeface="Franklin Gothic Book" pitchFamily="34" charset="0"/>
                <a:cs typeface="Arial" pitchFamily="34" charset="0"/>
              </a:rPr>
              <a:t>рівень</a:t>
            </a:r>
            <a:endParaRPr lang="ru-RU" altLang="ru-RU" sz="2000" b="1" dirty="0">
              <a:solidFill>
                <a:srgbClr val="3F12BE"/>
              </a:solidFill>
              <a:latin typeface="Franklin Gothic Book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>
                <a:solidFill>
                  <a:srgbClr val="FF0000"/>
                </a:solidFill>
                <a:latin typeface="Franklin Gothic Book" pitchFamily="34" charset="0"/>
                <a:cs typeface="Arial" pitchFamily="34" charset="0"/>
              </a:rPr>
              <a:t>3 – 12 </a:t>
            </a:r>
            <a:r>
              <a:rPr lang="ru-RU" altLang="ru-RU" sz="2000" dirty="0" err="1">
                <a:solidFill>
                  <a:prstClr val="white"/>
                </a:solidFill>
                <a:latin typeface="Franklin Gothic Book" pitchFamily="34" charset="0"/>
                <a:cs typeface="Arial" pitchFamily="34" charset="0"/>
              </a:rPr>
              <a:t>балів</a:t>
            </a:r>
            <a:r>
              <a:rPr lang="ru-RU" altLang="ru-RU" sz="2000" dirty="0">
                <a:solidFill>
                  <a:srgbClr val="FF0000"/>
                </a:solidFill>
                <a:latin typeface="Franklin Gothic Book" pitchFamily="34" charset="0"/>
                <a:cs typeface="Arial" pitchFamily="34" charset="0"/>
              </a:rPr>
              <a:t> </a:t>
            </a:r>
            <a:r>
              <a:rPr lang="ru-RU" altLang="ru-RU" sz="2000" dirty="0">
                <a:solidFill>
                  <a:prstClr val="white"/>
                </a:solidFill>
                <a:latin typeface="Franklin Gothic Book" pitchFamily="34" charset="0"/>
                <a:cs typeface="Arial" pitchFamily="34" charset="0"/>
              </a:rPr>
              <a:t>– </a:t>
            </a:r>
            <a:r>
              <a:rPr lang="ru-RU" altLang="ru-RU" sz="2000" b="1" dirty="0" err="1">
                <a:solidFill>
                  <a:srgbClr val="3F12BE"/>
                </a:solidFill>
                <a:latin typeface="Franklin Gothic Book" pitchFamily="34" charset="0"/>
                <a:cs typeface="Arial" pitchFamily="34" charset="0"/>
              </a:rPr>
              <a:t>середній</a:t>
            </a:r>
            <a:r>
              <a:rPr lang="ru-RU" altLang="ru-RU" sz="2000" b="1" dirty="0">
                <a:solidFill>
                  <a:srgbClr val="3F12BE"/>
                </a:solidFill>
                <a:latin typeface="Franklin Gothic Book" pitchFamily="34" charset="0"/>
                <a:cs typeface="Arial" pitchFamily="34" charset="0"/>
              </a:rPr>
              <a:t> </a:t>
            </a:r>
            <a:r>
              <a:rPr lang="ru-RU" altLang="ru-RU" sz="2000" b="1" dirty="0" err="1">
                <a:solidFill>
                  <a:srgbClr val="3F12BE"/>
                </a:solidFill>
                <a:latin typeface="Franklin Gothic Book" pitchFamily="34" charset="0"/>
                <a:cs typeface="Arial" pitchFamily="34" charset="0"/>
              </a:rPr>
              <a:t>рівень</a:t>
            </a:r>
            <a:endParaRPr lang="ru-RU" altLang="ru-RU" sz="2000" b="1" dirty="0">
              <a:solidFill>
                <a:srgbClr val="3F12BE"/>
              </a:solidFill>
              <a:latin typeface="Franklin Gothic Book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 err="1">
                <a:solidFill>
                  <a:prstClr val="white"/>
                </a:solidFill>
                <a:latin typeface="Franklin Gothic Book" pitchFamily="34" charset="0"/>
                <a:cs typeface="Arial" pitchFamily="34" charset="0"/>
              </a:rPr>
              <a:t>вище</a:t>
            </a:r>
            <a:r>
              <a:rPr lang="ru-RU" altLang="ru-RU" sz="2000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</a:t>
            </a:r>
            <a:r>
              <a:rPr lang="ru-RU" altLang="ru-RU" sz="2000" dirty="0">
                <a:solidFill>
                  <a:srgbClr val="FF0000"/>
                </a:solidFill>
                <a:latin typeface="Franklin Gothic Book" pitchFamily="34" charset="0"/>
                <a:cs typeface="Arial" pitchFamily="34" charset="0"/>
              </a:rPr>
              <a:t>12 </a:t>
            </a:r>
            <a:r>
              <a:rPr lang="ru-RU" altLang="ru-RU" sz="2000" dirty="0">
                <a:solidFill>
                  <a:prstClr val="white"/>
                </a:solidFill>
                <a:latin typeface="Franklin Gothic Book" pitchFamily="34" charset="0"/>
                <a:cs typeface="Arial" pitchFamily="34" charset="0"/>
              </a:rPr>
              <a:t>–</a:t>
            </a:r>
            <a:r>
              <a:rPr lang="ru-RU" altLang="ru-RU" sz="2000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</a:t>
            </a:r>
            <a:r>
              <a:rPr lang="ru-RU" altLang="ru-RU" sz="2000" b="1" dirty="0" err="1">
                <a:solidFill>
                  <a:srgbClr val="3F12BE"/>
                </a:solidFill>
                <a:latin typeface="Franklin Gothic Book" pitchFamily="34" charset="0"/>
                <a:cs typeface="Arial" pitchFamily="34" charset="0"/>
              </a:rPr>
              <a:t>високий</a:t>
            </a:r>
            <a:r>
              <a:rPr lang="ru-RU" altLang="ru-RU" sz="2000" b="1" dirty="0">
                <a:solidFill>
                  <a:srgbClr val="3F12BE"/>
                </a:solidFill>
                <a:latin typeface="Franklin Gothic Book" pitchFamily="34" charset="0"/>
                <a:cs typeface="Arial" pitchFamily="34" charset="0"/>
              </a:rPr>
              <a:t> </a:t>
            </a:r>
            <a:r>
              <a:rPr lang="ru-RU" altLang="ru-RU" sz="2000" b="1" dirty="0" err="1">
                <a:solidFill>
                  <a:srgbClr val="3F12BE"/>
                </a:solidFill>
                <a:latin typeface="Franklin Gothic Book" pitchFamily="34" charset="0"/>
                <a:cs typeface="Arial" pitchFamily="34" charset="0"/>
              </a:rPr>
              <a:t>рівень</a:t>
            </a:r>
            <a:r>
              <a:rPr lang="ru-RU" altLang="ru-RU" sz="2000" b="1" dirty="0">
                <a:solidFill>
                  <a:srgbClr val="3F12BE"/>
                </a:solidFill>
                <a:latin typeface="Franklin Gothic Book" pitchFamily="34" charset="0"/>
                <a:cs typeface="Arial" pitchFamily="34" charset="0"/>
              </a:rPr>
              <a:t> </a:t>
            </a:r>
            <a:r>
              <a:rPr lang="ru-RU" altLang="ru-RU" sz="2000" b="1" dirty="0" err="1">
                <a:solidFill>
                  <a:srgbClr val="3F12BE"/>
                </a:solidFill>
                <a:latin typeface="Franklin Gothic Book" pitchFamily="34" charset="0"/>
                <a:cs typeface="Arial" pitchFamily="34" charset="0"/>
              </a:rPr>
              <a:t>емоційного</a:t>
            </a:r>
            <a:r>
              <a:rPr lang="ru-RU" altLang="ru-RU" sz="2000" b="1" dirty="0">
                <a:solidFill>
                  <a:srgbClr val="3F12BE"/>
                </a:solidFill>
                <a:latin typeface="Franklin Gothic Book" pitchFamily="34" charset="0"/>
                <a:cs typeface="Arial" pitchFamily="34" charset="0"/>
              </a:rPr>
              <a:t> </a:t>
            </a:r>
            <a:r>
              <a:rPr lang="ru-RU" altLang="ru-RU" sz="2000" b="1" dirty="0" err="1">
                <a:solidFill>
                  <a:srgbClr val="3F12BE"/>
                </a:solidFill>
                <a:latin typeface="Franklin Gothic Book" pitchFamily="34" charset="0"/>
                <a:cs typeface="Arial" pitchFamily="34" charset="0"/>
              </a:rPr>
              <a:t>вигорання</a:t>
            </a:r>
            <a:endParaRPr lang="ru-RU" altLang="ru-RU" sz="2000" b="1" dirty="0">
              <a:solidFill>
                <a:srgbClr val="3F12BE"/>
              </a:solidFill>
              <a:latin typeface="Franklin Gothic Book" pitchFamily="34" charset="0"/>
              <a:cs typeface="Arial" pitchFamily="34" charset="0"/>
            </a:endParaRPr>
          </a:p>
        </p:txBody>
      </p:sp>
      <p:pic>
        <p:nvPicPr>
          <p:cNvPr id="10" name="Picture 2" descr="C:\Documents and Settings\Loner\Рабочий стол\2151a6cfc434eab16377f6bda25e31d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2492896"/>
            <a:ext cx="7292441" cy="4005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740194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7320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55576" y="692695"/>
            <a:ext cx="7776864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r>
              <a:rPr lang="uk-UA" sz="2000" b="1" dirty="0" smtClean="0">
                <a:solidFill>
                  <a:schemeClr val="tx2">
                    <a:lumMod val="75000"/>
                  </a:schemeClr>
                </a:solidFill>
                <a:latin typeface="Franklin Gothic Book"/>
                <a:cs typeface="Arial" pitchFamily="34" charset="0"/>
              </a:rPr>
              <a:t>Симптоми професійного вигорання можуть бути:</a:t>
            </a:r>
            <a:endParaRPr lang="ru-RU" sz="2000" b="1" dirty="0" smtClean="0">
              <a:solidFill>
                <a:schemeClr val="tx2">
                  <a:lumMod val="75000"/>
                </a:schemeClr>
              </a:solidFill>
              <a:latin typeface="Franklin Gothic Book"/>
              <a:cs typeface="Arial" pitchFamily="34" charset="0"/>
            </a:endParaRP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r>
              <a:rPr lang="ru-RU" sz="1600" b="1" dirty="0" smtClean="0">
                <a:solidFill>
                  <a:prstClr val="black"/>
                </a:solidFill>
                <a:latin typeface="Franklin Gothic Book"/>
                <a:cs typeface="Arial" pitchFamily="34" charset="0"/>
              </a:rPr>
              <a:t>робота </a:t>
            </a:r>
            <a:r>
              <a:rPr lang="ru-RU" sz="1600" b="1" dirty="0" err="1">
                <a:solidFill>
                  <a:prstClr val="black"/>
                </a:solidFill>
                <a:latin typeface="Franklin Gothic Book"/>
                <a:cs typeface="Arial" pitchFamily="34" charset="0"/>
              </a:rPr>
              <a:t>витісняє</a:t>
            </a:r>
            <a:r>
              <a:rPr lang="ru-RU" sz="1600" b="1" dirty="0">
                <a:solidFill>
                  <a:prstClr val="black"/>
                </a:solidFill>
                <a:latin typeface="Franklin Gothic Book"/>
                <a:cs typeface="Arial" pitchFamily="34" charset="0"/>
              </a:rPr>
              <a:t> все </a:t>
            </a:r>
            <a:r>
              <a:rPr lang="ru-RU" sz="1600" b="1" dirty="0" err="1">
                <a:solidFill>
                  <a:prstClr val="black"/>
                </a:solidFill>
                <a:latin typeface="Franklin Gothic Book"/>
                <a:cs typeface="Arial" pitchFamily="34" charset="0"/>
              </a:rPr>
              <a:t>інше</a:t>
            </a:r>
            <a:r>
              <a:rPr lang="ru-RU" sz="1600" b="1" dirty="0">
                <a:solidFill>
                  <a:prstClr val="black"/>
                </a:solidFill>
                <a:latin typeface="Franklin Gothic Book"/>
                <a:cs typeface="Arial" pitchFamily="34" charset="0"/>
              </a:rPr>
              <a:t> («</a:t>
            </a:r>
            <a:r>
              <a:rPr lang="ru-RU" sz="1600" b="1" dirty="0" err="1">
                <a:solidFill>
                  <a:prstClr val="black"/>
                </a:solidFill>
                <a:latin typeface="Franklin Gothic Book"/>
                <a:cs typeface="Arial" pitchFamily="34" charset="0"/>
              </a:rPr>
              <a:t>береться</a:t>
            </a:r>
            <a:r>
              <a:rPr lang="ru-RU" sz="1600" b="1" dirty="0">
                <a:solidFill>
                  <a:prstClr val="black"/>
                </a:solidFill>
                <a:latin typeface="Franklin Gothic Book"/>
                <a:cs typeface="Arial" pitchFamily="34" charset="0"/>
              </a:rPr>
              <a:t>» </a:t>
            </a:r>
            <a:r>
              <a:rPr lang="ru-RU" sz="1600" b="1" dirty="0" err="1">
                <a:solidFill>
                  <a:prstClr val="black"/>
                </a:solidFill>
                <a:latin typeface="Franklin Gothic Book"/>
                <a:cs typeface="Arial" pitchFamily="34" charset="0"/>
              </a:rPr>
              <a:t>додому</a:t>
            </a:r>
            <a:r>
              <a:rPr lang="ru-RU" sz="1600" b="1" dirty="0">
                <a:solidFill>
                  <a:prstClr val="black"/>
                </a:solidFill>
                <a:latin typeface="Franklin Gothic Book"/>
                <a:cs typeface="Arial" pitchFamily="34" charset="0"/>
              </a:rPr>
              <a:t> і на </a:t>
            </a:r>
            <a:r>
              <a:rPr lang="ru-RU" sz="1600" b="1" dirty="0" err="1">
                <a:solidFill>
                  <a:prstClr val="black"/>
                </a:solidFill>
                <a:latin typeface="Franklin Gothic Book"/>
                <a:cs typeface="Arial" pitchFamily="34" charset="0"/>
              </a:rPr>
              <a:t>вихідні</a:t>
            </a:r>
            <a:r>
              <a:rPr lang="ru-RU" sz="1600" b="1" dirty="0">
                <a:solidFill>
                  <a:prstClr val="black"/>
                </a:solidFill>
                <a:latin typeface="Franklin Gothic Book"/>
                <a:cs typeface="Arial" pitchFamily="34" charset="0"/>
              </a:rPr>
              <a:t>, </a:t>
            </a:r>
            <a:r>
              <a:rPr lang="ru-RU" sz="1600" b="1" dirty="0" err="1">
                <a:solidFill>
                  <a:prstClr val="black"/>
                </a:solidFill>
                <a:latin typeface="Franklin Gothic Book"/>
                <a:cs typeface="Arial" pitchFamily="34" charset="0"/>
              </a:rPr>
              <a:t>посідає</a:t>
            </a:r>
            <a:r>
              <a:rPr lang="ru-RU" sz="1600" b="1" dirty="0">
                <a:solidFill>
                  <a:prstClr val="black"/>
                </a:solidFill>
                <a:latin typeface="Franklin Gothic Book"/>
                <a:cs typeface="Arial" pitchFamily="34" charset="0"/>
              </a:rPr>
              <a:t> </a:t>
            </a:r>
            <a:r>
              <a:rPr lang="ru-RU" sz="1600" b="1" dirty="0" err="1">
                <a:solidFill>
                  <a:prstClr val="black"/>
                </a:solidFill>
                <a:latin typeface="Franklin Gothic Book"/>
                <a:cs typeface="Arial" pitchFamily="34" charset="0"/>
              </a:rPr>
              <a:t>головні</a:t>
            </a:r>
            <a:r>
              <a:rPr lang="ru-RU" sz="1600" b="1" dirty="0">
                <a:solidFill>
                  <a:prstClr val="black"/>
                </a:solidFill>
                <a:latin typeface="Franklin Gothic Book"/>
                <a:cs typeface="Arial" pitchFamily="34" charset="0"/>
              </a:rPr>
              <a:t> теми </a:t>
            </a:r>
            <a:r>
              <a:rPr lang="ru-RU" sz="1600" b="1" dirty="0" err="1">
                <a:solidFill>
                  <a:prstClr val="black"/>
                </a:solidFill>
                <a:latin typeface="Franklin Gothic Book"/>
                <a:cs typeface="Arial" pitchFamily="34" charset="0"/>
              </a:rPr>
              <a:t>розмов</a:t>
            </a:r>
            <a:r>
              <a:rPr lang="ru-RU" sz="1600" b="1" dirty="0">
                <a:solidFill>
                  <a:prstClr val="black"/>
                </a:solidFill>
                <a:latin typeface="Franklin Gothic Book"/>
                <a:cs typeface="Arial" pitchFamily="34" charset="0"/>
              </a:rPr>
              <a:t>)</a:t>
            </a: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endParaRPr lang="ru-RU" sz="1600" b="1" dirty="0">
              <a:solidFill>
                <a:prstClr val="black"/>
              </a:solidFill>
              <a:latin typeface="Franklin Gothic Book"/>
              <a:cs typeface="Arial" pitchFamily="34" charset="0"/>
            </a:endParaRP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r>
              <a:rPr lang="ru-RU" sz="1600" b="1" dirty="0">
                <a:solidFill>
                  <a:prstClr val="black"/>
                </a:solidFill>
                <a:latin typeface="Franklin Gothic Book"/>
                <a:cs typeface="Arial" pitchFamily="34" charset="0"/>
              </a:rPr>
              <a:t>коли </a:t>
            </a:r>
            <a:r>
              <a:rPr lang="ru-RU" sz="1600" b="1" dirty="0" err="1">
                <a:solidFill>
                  <a:prstClr val="black"/>
                </a:solidFill>
                <a:latin typeface="Franklin Gothic Book"/>
                <a:cs typeface="Arial" pitchFamily="34" charset="0"/>
              </a:rPr>
              <a:t>колишня</a:t>
            </a:r>
            <a:r>
              <a:rPr lang="ru-RU" sz="1600" b="1" dirty="0">
                <a:solidFill>
                  <a:prstClr val="black"/>
                </a:solidFill>
                <a:latin typeface="Franklin Gothic Book"/>
                <a:cs typeface="Arial" pitchFamily="34" charset="0"/>
              </a:rPr>
              <a:t> </a:t>
            </a:r>
            <a:r>
              <a:rPr lang="ru-RU" sz="1600" b="1" dirty="0" err="1">
                <a:solidFill>
                  <a:prstClr val="black"/>
                </a:solidFill>
                <a:latin typeface="Franklin Gothic Book"/>
                <a:cs typeface="Arial" pitchFamily="34" charset="0"/>
              </a:rPr>
              <a:t>енергійність</a:t>
            </a:r>
            <a:r>
              <a:rPr lang="ru-RU" sz="1600" b="1" dirty="0">
                <a:solidFill>
                  <a:prstClr val="black"/>
                </a:solidFill>
                <a:latin typeface="Franklin Gothic Book"/>
                <a:cs typeface="Arial" pitchFamily="34" charset="0"/>
              </a:rPr>
              <a:t> </a:t>
            </a:r>
            <a:r>
              <a:rPr lang="ru-RU" sz="1600" b="1" dirty="0" err="1">
                <a:solidFill>
                  <a:prstClr val="black"/>
                </a:solidFill>
                <a:latin typeface="Franklin Gothic Book"/>
                <a:cs typeface="Arial" pitchFamily="34" charset="0"/>
              </a:rPr>
              <a:t>зміняється</a:t>
            </a:r>
            <a:r>
              <a:rPr lang="ru-RU" sz="1600" b="1" dirty="0">
                <a:solidFill>
                  <a:prstClr val="black"/>
                </a:solidFill>
                <a:latin typeface="Franklin Gothic Book"/>
                <a:cs typeface="Arial" pitchFamily="34" charset="0"/>
              </a:rPr>
              <a:t> </a:t>
            </a:r>
            <a:r>
              <a:rPr lang="ru-RU" sz="1600" b="1" dirty="0" err="1">
                <a:solidFill>
                  <a:prstClr val="black"/>
                </a:solidFill>
                <a:latin typeface="Franklin Gothic Book"/>
                <a:cs typeface="Arial" pitchFamily="34" charset="0"/>
              </a:rPr>
              <a:t>почуттям</a:t>
            </a:r>
            <a:r>
              <a:rPr lang="ru-RU" sz="1600" b="1" dirty="0">
                <a:solidFill>
                  <a:prstClr val="black"/>
                </a:solidFill>
                <a:latin typeface="Franklin Gothic Book"/>
                <a:cs typeface="Arial" pitchFamily="34" charset="0"/>
              </a:rPr>
              <a:t> </a:t>
            </a:r>
            <a:r>
              <a:rPr lang="ru-RU" sz="1600" b="1" dirty="0" err="1">
                <a:solidFill>
                  <a:prstClr val="black"/>
                </a:solidFill>
                <a:latin typeface="Franklin Gothic Book"/>
                <a:cs typeface="Arial" pitchFamily="34" charset="0"/>
              </a:rPr>
              <a:t>втоми</a:t>
            </a:r>
            <a:r>
              <a:rPr lang="ru-RU" sz="1600" b="1" dirty="0">
                <a:solidFill>
                  <a:prstClr val="black"/>
                </a:solidFill>
                <a:latin typeface="Franklin Gothic Book"/>
                <a:cs typeface="Arial" pitchFamily="34" charset="0"/>
              </a:rPr>
              <a:t>, </a:t>
            </a:r>
            <a:r>
              <a:rPr lang="ru-RU" sz="1600" b="1" dirty="0" err="1">
                <a:solidFill>
                  <a:prstClr val="black"/>
                </a:solidFill>
                <a:latin typeface="Franklin Gothic Book"/>
                <a:cs typeface="Arial" pitchFamily="34" charset="0"/>
              </a:rPr>
              <a:t>апатії</a:t>
            </a:r>
            <a:r>
              <a:rPr lang="ru-RU" sz="1600" b="1" dirty="0">
                <a:solidFill>
                  <a:prstClr val="black"/>
                </a:solidFill>
                <a:latin typeface="Franklin Gothic Book"/>
                <a:cs typeface="Arial" pitchFamily="34" charset="0"/>
              </a:rPr>
              <a:t>, </a:t>
            </a:r>
            <a:r>
              <a:rPr lang="ru-RU" sz="1600" b="1" dirty="0" err="1">
                <a:solidFill>
                  <a:prstClr val="black"/>
                </a:solidFill>
                <a:latin typeface="Franklin Gothic Book"/>
                <a:cs typeface="Arial" pitchFamily="34" charset="0"/>
              </a:rPr>
              <a:t>розчарування</a:t>
            </a:r>
            <a:r>
              <a:rPr lang="ru-RU" sz="1600" b="1" dirty="0">
                <a:solidFill>
                  <a:prstClr val="black"/>
                </a:solidFill>
                <a:latin typeface="Franklin Gothic Book"/>
                <a:cs typeface="Arial" pitchFamily="34" charset="0"/>
              </a:rPr>
              <a:t>,</a:t>
            </a: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endParaRPr lang="ru-RU" sz="1600" b="1" dirty="0">
              <a:solidFill>
                <a:prstClr val="black"/>
              </a:solidFill>
              <a:latin typeface="Franklin Gothic Book"/>
              <a:cs typeface="Arial" pitchFamily="34" charset="0"/>
            </a:endParaRP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r>
              <a:rPr lang="ru-RU" sz="1600" b="1" dirty="0" err="1">
                <a:solidFill>
                  <a:prstClr val="black"/>
                </a:solidFill>
                <a:latin typeface="Franklin Gothic Book"/>
                <a:cs typeface="Arial" pitchFamily="34" charset="0"/>
              </a:rPr>
              <a:t>розлади</a:t>
            </a:r>
            <a:r>
              <a:rPr lang="ru-RU" sz="1600" b="1" dirty="0">
                <a:solidFill>
                  <a:prstClr val="black"/>
                </a:solidFill>
                <a:latin typeface="Franklin Gothic Book"/>
                <a:cs typeface="Arial" pitchFamily="34" charset="0"/>
              </a:rPr>
              <a:t> сну, </a:t>
            </a:r>
            <a:r>
              <a:rPr lang="ru-RU" sz="1600" b="1" dirty="0" err="1">
                <a:solidFill>
                  <a:prstClr val="black"/>
                </a:solidFill>
                <a:latin typeface="Franklin Gothic Book"/>
                <a:cs typeface="Arial" pitchFamily="34" charset="0"/>
              </a:rPr>
              <a:t>нав’язливі</a:t>
            </a:r>
            <a:r>
              <a:rPr lang="ru-RU" sz="1600" b="1" dirty="0">
                <a:solidFill>
                  <a:prstClr val="black"/>
                </a:solidFill>
                <a:latin typeface="Franklin Gothic Book"/>
                <a:cs typeface="Arial" pitchFamily="34" charset="0"/>
              </a:rPr>
              <a:t> думки, </a:t>
            </a:r>
            <a:r>
              <a:rPr lang="ru-RU" sz="1600" b="1" dirty="0" err="1">
                <a:solidFill>
                  <a:prstClr val="black"/>
                </a:solidFill>
                <a:latin typeface="Franklin Gothic Book"/>
                <a:cs typeface="Arial" pitchFamily="34" charset="0"/>
              </a:rPr>
              <a:t>які</a:t>
            </a:r>
            <a:r>
              <a:rPr lang="ru-RU" sz="1600" b="1" dirty="0">
                <a:solidFill>
                  <a:prstClr val="black"/>
                </a:solidFill>
                <a:latin typeface="Franklin Gothic Book"/>
                <a:cs typeface="Arial" pitchFamily="34" charset="0"/>
              </a:rPr>
              <a:t> </a:t>
            </a:r>
            <a:r>
              <a:rPr lang="ru-RU" sz="1600" b="1" dirty="0" err="1">
                <a:solidFill>
                  <a:prstClr val="black"/>
                </a:solidFill>
                <a:latin typeface="Franklin Gothic Book"/>
                <a:cs typeface="Arial" pitchFamily="34" charset="0"/>
              </a:rPr>
              <a:t>стосуються</a:t>
            </a:r>
            <a:r>
              <a:rPr lang="ru-RU" sz="1600" b="1" dirty="0">
                <a:solidFill>
                  <a:prstClr val="black"/>
                </a:solidFill>
                <a:latin typeface="Franklin Gothic Book"/>
                <a:cs typeface="Arial" pitchFamily="34" charset="0"/>
              </a:rPr>
              <a:t> </a:t>
            </a:r>
            <a:r>
              <a:rPr lang="ru-RU" sz="1600" b="1" dirty="0" err="1">
                <a:solidFill>
                  <a:prstClr val="black"/>
                </a:solidFill>
                <a:latin typeface="Franklin Gothic Book"/>
                <a:cs typeface="Arial" pitchFamily="34" charset="0"/>
              </a:rPr>
              <a:t>роботи</a:t>
            </a:r>
            <a:r>
              <a:rPr lang="ru-RU" sz="1600" b="1" dirty="0">
                <a:solidFill>
                  <a:prstClr val="black"/>
                </a:solidFill>
                <a:latin typeface="Franklin Gothic Book"/>
                <a:cs typeface="Arial" pitchFamily="34" charset="0"/>
              </a:rPr>
              <a:t>, </a:t>
            </a:r>
            <a:r>
              <a:rPr lang="ru-RU" sz="1600" b="1" dirty="0" err="1">
                <a:solidFill>
                  <a:prstClr val="black"/>
                </a:solidFill>
                <a:latin typeface="Franklin Gothic Book"/>
                <a:cs typeface="Arial" pitchFamily="34" charset="0"/>
              </a:rPr>
              <a:t>прокручування</a:t>
            </a:r>
            <a:r>
              <a:rPr lang="ru-RU" sz="1600" b="1" dirty="0">
                <a:solidFill>
                  <a:prstClr val="black"/>
                </a:solidFill>
                <a:latin typeface="Franklin Gothic Book"/>
                <a:cs typeface="Arial" pitchFamily="34" charset="0"/>
              </a:rPr>
              <a:t> </a:t>
            </a:r>
            <a:r>
              <a:rPr lang="ru-RU" sz="1600" b="1" dirty="0" err="1">
                <a:solidFill>
                  <a:prstClr val="black"/>
                </a:solidFill>
                <a:latin typeface="Franklin Gothic Book"/>
                <a:cs typeface="Arial" pitchFamily="34" charset="0"/>
              </a:rPr>
              <a:t>подумки</a:t>
            </a:r>
            <a:r>
              <a:rPr lang="ru-RU" sz="1600" b="1" dirty="0">
                <a:solidFill>
                  <a:prstClr val="black"/>
                </a:solidFill>
                <a:latin typeface="Franklin Gothic Book"/>
                <a:cs typeface="Arial" pitchFamily="34" charset="0"/>
              </a:rPr>
              <a:t> </a:t>
            </a:r>
            <a:r>
              <a:rPr lang="ru-RU" sz="1600" b="1" dirty="0" err="1">
                <a:solidFill>
                  <a:prstClr val="black"/>
                </a:solidFill>
                <a:latin typeface="Franklin Gothic Book"/>
                <a:cs typeface="Arial" pitchFamily="34" charset="0"/>
              </a:rPr>
              <a:t>моментів</a:t>
            </a:r>
            <a:r>
              <a:rPr lang="ru-RU" sz="1600" b="1" dirty="0">
                <a:solidFill>
                  <a:prstClr val="black"/>
                </a:solidFill>
                <a:latin typeface="Franklin Gothic Book"/>
                <a:cs typeface="Arial" pitchFamily="34" charset="0"/>
              </a:rPr>
              <a:t>, в </a:t>
            </a:r>
            <a:r>
              <a:rPr lang="ru-RU" sz="1600" b="1" dirty="0" err="1">
                <a:solidFill>
                  <a:prstClr val="black"/>
                </a:solidFill>
                <a:latin typeface="Franklin Gothic Book"/>
                <a:cs typeface="Arial" pitchFamily="34" charset="0"/>
              </a:rPr>
              <a:t>які</a:t>
            </a:r>
            <a:r>
              <a:rPr lang="ru-RU" sz="1600" b="1" dirty="0">
                <a:solidFill>
                  <a:prstClr val="black"/>
                </a:solidFill>
                <a:latin typeface="Franklin Gothic Book"/>
                <a:cs typeface="Arial" pitchFamily="34" charset="0"/>
              </a:rPr>
              <a:t> </a:t>
            </a:r>
            <a:r>
              <a:rPr lang="ru-RU" sz="1600" b="1" dirty="0" err="1">
                <a:solidFill>
                  <a:prstClr val="black"/>
                </a:solidFill>
                <a:latin typeface="Franklin Gothic Book"/>
                <a:cs typeface="Arial" pitchFamily="34" charset="0"/>
              </a:rPr>
              <a:t>можна</a:t>
            </a:r>
            <a:r>
              <a:rPr lang="ru-RU" sz="1600" b="1" dirty="0">
                <a:solidFill>
                  <a:prstClr val="black"/>
                </a:solidFill>
                <a:latin typeface="Franklin Gothic Book"/>
                <a:cs typeface="Arial" pitchFamily="34" charset="0"/>
              </a:rPr>
              <a:t> </a:t>
            </a:r>
            <a:r>
              <a:rPr lang="ru-RU" sz="1600" b="1" dirty="0" err="1">
                <a:solidFill>
                  <a:prstClr val="black"/>
                </a:solidFill>
                <a:latin typeface="Franklin Gothic Book"/>
                <a:cs typeface="Arial" pitchFamily="34" charset="0"/>
              </a:rPr>
              <a:t>було</a:t>
            </a:r>
            <a:r>
              <a:rPr lang="ru-RU" sz="1600" b="1" dirty="0">
                <a:solidFill>
                  <a:prstClr val="black"/>
                </a:solidFill>
                <a:latin typeface="Franklin Gothic Book"/>
                <a:cs typeface="Arial" pitchFamily="34" charset="0"/>
              </a:rPr>
              <a:t> б </a:t>
            </a:r>
            <a:r>
              <a:rPr lang="ru-RU" sz="1600" b="1" dirty="0" err="1">
                <a:solidFill>
                  <a:prstClr val="black"/>
                </a:solidFill>
                <a:latin typeface="Franklin Gothic Book"/>
                <a:cs typeface="Arial" pitchFamily="34" charset="0"/>
              </a:rPr>
              <a:t>інакше</a:t>
            </a:r>
            <a:r>
              <a:rPr lang="ru-RU" sz="1600" b="1" dirty="0">
                <a:solidFill>
                  <a:prstClr val="black"/>
                </a:solidFill>
                <a:latin typeface="Franklin Gothic Book"/>
                <a:cs typeface="Arial" pitchFamily="34" charset="0"/>
              </a:rPr>
              <a:t> </a:t>
            </a:r>
            <a:r>
              <a:rPr lang="ru-RU" sz="1600" b="1" dirty="0" err="1">
                <a:solidFill>
                  <a:prstClr val="black"/>
                </a:solidFill>
                <a:latin typeface="Franklin Gothic Book"/>
                <a:cs typeface="Arial" pitchFamily="34" charset="0"/>
              </a:rPr>
              <a:t>вчинити-сказати</a:t>
            </a:r>
            <a:endParaRPr lang="ru-RU" sz="1600" b="1" dirty="0">
              <a:solidFill>
                <a:prstClr val="black"/>
              </a:solidFill>
              <a:latin typeface="Franklin Gothic Book"/>
              <a:cs typeface="Arial" pitchFamily="34" charset="0"/>
            </a:endParaRP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endParaRPr lang="ru-RU" sz="1600" b="1" dirty="0">
              <a:solidFill>
                <a:prstClr val="black"/>
              </a:solidFill>
              <a:latin typeface="Franklin Gothic Book"/>
              <a:cs typeface="Arial" pitchFamily="34" charset="0"/>
            </a:endParaRP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r>
              <a:rPr lang="ru-RU" sz="1600" b="1" dirty="0" err="1">
                <a:solidFill>
                  <a:prstClr val="black"/>
                </a:solidFill>
                <a:latin typeface="Franklin Gothic Book"/>
                <a:cs typeface="Arial" pitchFamily="34" charset="0"/>
              </a:rPr>
              <a:t>зниження</a:t>
            </a:r>
            <a:r>
              <a:rPr lang="ru-RU" sz="1600" b="1" dirty="0">
                <a:solidFill>
                  <a:prstClr val="black"/>
                </a:solidFill>
                <a:latin typeface="Franklin Gothic Book"/>
                <a:cs typeface="Arial" pitchFamily="34" charset="0"/>
              </a:rPr>
              <a:t> </a:t>
            </a:r>
            <a:r>
              <a:rPr lang="ru-RU" sz="1600" b="1" dirty="0" err="1">
                <a:solidFill>
                  <a:prstClr val="black"/>
                </a:solidFill>
                <a:latin typeface="Franklin Gothic Book"/>
                <a:cs typeface="Arial" pitchFamily="34" charset="0"/>
              </a:rPr>
              <a:t>уважності</a:t>
            </a:r>
            <a:r>
              <a:rPr lang="ru-RU" sz="1600" b="1" dirty="0">
                <a:solidFill>
                  <a:prstClr val="black"/>
                </a:solidFill>
                <a:latin typeface="Franklin Gothic Book"/>
                <a:cs typeface="Arial" pitchFamily="34" charset="0"/>
              </a:rPr>
              <a:t>, </a:t>
            </a:r>
            <a:r>
              <a:rPr lang="ru-RU" sz="1600" b="1" dirty="0" err="1">
                <a:solidFill>
                  <a:prstClr val="black"/>
                </a:solidFill>
                <a:latin typeface="Franklin Gothic Book"/>
                <a:cs typeface="Arial" pitchFamily="34" charset="0"/>
              </a:rPr>
              <a:t>збільшення</a:t>
            </a:r>
            <a:r>
              <a:rPr lang="ru-RU" sz="1600" b="1" dirty="0">
                <a:solidFill>
                  <a:prstClr val="black"/>
                </a:solidFill>
                <a:latin typeface="Franklin Gothic Book"/>
                <a:cs typeface="Arial" pitchFamily="34" charset="0"/>
              </a:rPr>
              <a:t> </a:t>
            </a:r>
            <a:r>
              <a:rPr lang="ru-RU" sz="1600" b="1" dirty="0" err="1">
                <a:solidFill>
                  <a:prstClr val="black"/>
                </a:solidFill>
                <a:latin typeface="Franklin Gothic Book"/>
                <a:cs typeface="Arial" pitchFamily="34" charset="0"/>
              </a:rPr>
              <a:t>кількості</a:t>
            </a:r>
            <a:r>
              <a:rPr lang="ru-RU" sz="1600" b="1" dirty="0">
                <a:solidFill>
                  <a:prstClr val="black"/>
                </a:solidFill>
                <a:latin typeface="Franklin Gothic Book"/>
                <a:cs typeface="Arial" pitchFamily="34" charset="0"/>
              </a:rPr>
              <a:t> </a:t>
            </a:r>
            <a:r>
              <a:rPr lang="ru-RU" sz="1600" b="1" dirty="0" err="1">
                <a:solidFill>
                  <a:prstClr val="black"/>
                </a:solidFill>
                <a:latin typeface="Franklin Gothic Book"/>
                <a:cs typeface="Arial" pitchFamily="34" charset="0"/>
              </a:rPr>
              <a:t>помилок</a:t>
            </a:r>
            <a:r>
              <a:rPr lang="ru-RU" sz="1600" b="1" dirty="0">
                <a:solidFill>
                  <a:prstClr val="black"/>
                </a:solidFill>
                <a:latin typeface="Franklin Gothic Book"/>
                <a:cs typeface="Arial" pitchFamily="34" charset="0"/>
              </a:rPr>
              <a:t>, </a:t>
            </a:r>
            <a:r>
              <a:rPr lang="ru-RU" sz="1600" b="1" dirty="0" err="1">
                <a:solidFill>
                  <a:prstClr val="black"/>
                </a:solidFill>
                <a:latin typeface="Franklin Gothic Book"/>
                <a:cs typeface="Arial" pitchFamily="34" charset="0"/>
              </a:rPr>
              <a:t>сповільнення</a:t>
            </a:r>
            <a:r>
              <a:rPr lang="ru-RU" sz="1600" b="1" dirty="0">
                <a:solidFill>
                  <a:prstClr val="black"/>
                </a:solidFill>
                <a:latin typeface="Franklin Gothic Book"/>
                <a:cs typeface="Arial" pitchFamily="34" charset="0"/>
              </a:rPr>
              <a:t> </a:t>
            </a:r>
            <a:r>
              <a:rPr lang="ru-RU" sz="1600" b="1" dirty="0" err="1">
                <a:solidFill>
                  <a:prstClr val="black"/>
                </a:solidFill>
                <a:latin typeface="Franklin Gothic Book"/>
                <a:cs typeface="Arial" pitchFamily="34" charset="0"/>
              </a:rPr>
              <a:t>темпів</a:t>
            </a:r>
            <a:r>
              <a:rPr lang="ru-RU" sz="1600" b="1" dirty="0">
                <a:solidFill>
                  <a:prstClr val="black"/>
                </a:solidFill>
                <a:latin typeface="Franklin Gothic Book"/>
                <a:cs typeface="Arial" pitchFamily="34" charset="0"/>
              </a:rPr>
              <a:t> </a:t>
            </a:r>
            <a:r>
              <a:rPr lang="ru-RU" sz="1600" b="1" dirty="0" err="1">
                <a:solidFill>
                  <a:prstClr val="black"/>
                </a:solidFill>
                <a:latin typeface="Franklin Gothic Book"/>
                <a:cs typeface="Arial" pitchFamily="34" charset="0"/>
              </a:rPr>
              <a:t>роботи</a:t>
            </a:r>
            <a:r>
              <a:rPr lang="ru-RU" sz="1600" b="1" dirty="0">
                <a:solidFill>
                  <a:prstClr val="black"/>
                </a:solidFill>
                <a:latin typeface="Franklin Gothic Book"/>
                <a:cs typeface="Arial" pitchFamily="34" charset="0"/>
              </a:rPr>
              <a:t>, </a:t>
            </a:r>
            <a:r>
              <a:rPr lang="ru-RU" sz="1600" b="1" dirty="0" err="1">
                <a:solidFill>
                  <a:prstClr val="black"/>
                </a:solidFill>
                <a:latin typeface="Franklin Gothic Book"/>
                <a:cs typeface="Arial" pitchFamily="34" charset="0"/>
              </a:rPr>
              <a:t>зниження</a:t>
            </a:r>
            <a:r>
              <a:rPr lang="ru-RU" sz="1600" b="1" dirty="0">
                <a:solidFill>
                  <a:prstClr val="black"/>
                </a:solidFill>
                <a:latin typeface="Franklin Gothic Book"/>
                <a:cs typeface="Arial" pitchFamily="34" charset="0"/>
              </a:rPr>
              <a:t> </a:t>
            </a:r>
            <a:r>
              <a:rPr lang="ru-RU" sz="1600" b="1" dirty="0" err="1">
                <a:solidFill>
                  <a:prstClr val="black"/>
                </a:solidFill>
                <a:latin typeface="Franklin Gothic Book"/>
                <a:cs typeface="Arial" pitchFamily="34" charset="0"/>
              </a:rPr>
              <a:t>продуктивності</a:t>
            </a:r>
            <a:endParaRPr lang="ru-RU" sz="1600" b="1" dirty="0">
              <a:solidFill>
                <a:prstClr val="black"/>
              </a:solidFill>
              <a:latin typeface="Franklin Gothic Book"/>
              <a:cs typeface="Arial" pitchFamily="34" charset="0"/>
            </a:endParaRP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endParaRPr lang="ru-RU" sz="1600" b="1" dirty="0">
              <a:solidFill>
                <a:prstClr val="black"/>
              </a:solidFill>
              <a:latin typeface="Franklin Gothic Book"/>
              <a:cs typeface="Arial" pitchFamily="34" charset="0"/>
            </a:endParaRP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r>
              <a:rPr lang="ru-RU" sz="1600" b="1" dirty="0" err="1">
                <a:solidFill>
                  <a:prstClr val="black"/>
                </a:solidFill>
                <a:latin typeface="Franklin Gothic Book"/>
                <a:cs typeface="Arial" pitchFamily="34" charset="0"/>
              </a:rPr>
              <a:t>спалахи</a:t>
            </a:r>
            <a:r>
              <a:rPr lang="ru-RU" sz="1600" b="1" dirty="0">
                <a:solidFill>
                  <a:prstClr val="black"/>
                </a:solidFill>
                <a:latin typeface="Franklin Gothic Book"/>
                <a:cs typeface="Arial" pitchFamily="34" charset="0"/>
              </a:rPr>
              <a:t> </a:t>
            </a:r>
            <a:r>
              <a:rPr lang="ru-RU" sz="1600" b="1" dirty="0" err="1">
                <a:solidFill>
                  <a:prstClr val="black"/>
                </a:solidFill>
                <a:latin typeface="Franklin Gothic Book"/>
                <a:cs typeface="Arial" pitchFamily="34" charset="0"/>
              </a:rPr>
              <a:t>агресивності</a:t>
            </a:r>
            <a:r>
              <a:rPr lang="ru-RU" sz="1600" b="1" dirty="0">
                <a:solidFill>
                  <a:prstClr val="black"/>
                </a:solidFill>
                <a:latin typeface="Franklin Gothic Book"/>
                <a:cs typeface="Arial" pitchFamily="34" charset="0"/>
              </a:rPr>
              <a:t>, </a:t>
            </a:r>
            <a:r>
              <a:rPr lang="ru-RU" sz="1600" b="1" dirty="0" err="1">
                <a:solidFill>
                  <a:prstClr val="black"/>
                </a:solidFill>
                <a:latin typeface="Franklin Gothic Book"/>
                <a:cs typeface="Arial" pitchFamily="34" charset="0"/>
              </a:rPr>
              <a:t>цинічності</a:t>
            </a:r>
            <a:r>
              <a:rPr lang="ru-RU" sz="1600" b="1" dirty="0">
                <a:solidFill>
                  <a:prstClr val="black"/>
                </a:solidFill>
                <a:latin typeface="Franklin Gothic Book"/>
                <a:cs typeface="Arial" pitchFamily="34" charset="0"/>
              </a:rPr>
              <a:t>, </a:t>
            </a:r>
            <a:r>
              <a:rPr lang="ru-RU" sz="1600" b="1" dirty="0" err="1">
                <a:solidFill>
                  <a:prstClr val="black"/>
                </a:solidFill>
                <a:latin typeface="Franklin Gothic Book"/>
                <a:cs typeface="Arial" pitchFamily="34" charset="0"/>
              </a:rPr>
              <a:t>байдужості</a:t>
            </a:r>
            <a:r>
              <a:rPr lang="ru-RU" sz="1600" b="1" dirty="0">
                <a:solidFill>
                  <a:prstClr val="black"/>
                </a:solidFill>
                <a:latin typeface="Franklin Gothic Book"/>
                <a:cs typeface="Arial" pitchFamily="34" charset="0"/>
              </a:rPr>
              <a:t> </a:t>
            </a:r>
            <a:r>
              <a:rPr lang="ru-RU" sz="1600" b="1" dirty="0" err="1">
                <a:solidFill>
                  <a:prstClr val="black"/>
                </a:solidFill>
                <a:latin typeface="Franklin Gothic Book"/>
                <a:cs typeface="Arial" pitchFamily="34" charset="0"/>
              </a:rPr>
              <a:t>стосовно</a:t>
            </a:r>
            <a:r>
              <a:rPr lang="ru-RU" sz="1600" b="1" dirty="0">
                <a:solidFill>
                  <a:prstClr val="black"/>
                </a:solidFill>
                <a:latin typeface="Franklin Gothic Book"/>
                <a:cs typeface="Arial" pitchFamily="34" charset="0"/>
              </a:rPr>
              <a:t> </a:t>
            </a:r>
            <a:r>
              <a:rPr lang="ru-RU" sz="1600" b="1" dirty="0" err="1">
                <a:solidFill>
                  <a:prstClr val="black"/>
                </a:solidFill>
                <a:latin typeface="Franklin Gothic Book"/>
                <a:cs typeface="Arial" pitchFamily="34" charset="0"/>
              </a:rPr>
              <a:t>колег</a:t>
            </a:r>
            <a:r>
              <a:rPr lang="ru-RU" sz="1600" b="1" dirty="0">
                <a:solidFill>
                  <a:prstClr val="black"/>
                </a:solidFill>
                <a:latin typeface="Franklin Gothic Book"/>
                <a:cs typeface="Arial" pitchFamily="34" charset="0"/>
              </a:rPr>
              <a:t>, </a:t>
            </a:r>
            <a:r>
              <a:rPr lang="ru-RU" sz="1600" b="1" dirty="0" err="1">
                <a:solidFill>
                  <a:prstClr val="black"/>
                </a:solidFill>
                <a:latin typeface="Franklin Gothic Book"/>
                <a:cs typeface="Arial" pitchFamily="34" charset="0"/>
              </a:rPr>
              <a:t>клієнтів</a:t>
            </a:r>
            <a:r>
              <a:rPr lang="ru-RU" sz="1600" b="1" dirty="0">
                <a:solidFill>
                  <a:prstClr val="black"/>
                </a:solidFill>
                <a:latin typeface="Franklin Gothic Book"/>
                <a:cs typeface="Arial" pitchFamily="34" charset="0"/>
              </a:rPr>
              <a:t>, часто – </a:t>
            </a:r>
            <a:r>
              <a:rPr lang="ru-RU" sz="1600" b="1" dirty="0" err="1">
                <a:solidFill>
                  <a:prstClr val="black"/>
                </a:solidFill>
                <a:latin typeface="Franklin Gothic Book"/>
                <a:cs typeface="Arial" pitchFamily="34" charset="0"/>
              </a:rPr>
              <a:t>родини</a:t>
            </a:r>
            <a:endParaRPr lang="ru-RU" sz="1600" b="1" dirty="0">
              <a:solidFill>
                <a:prstClr val="black"/>
              </a:solidFill>
              <a:latin typeface="Franklin Gothic Book"/>
              <a:cs typeface="Arial" pitchFamily="34" charset="0"/>
            </a:endParaRP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endParaRPr lang="ru-RU" sz="1600" b="1" dirty="0">
              <a:solidFill>
                <a:prstClr val="black"/>
              </a:solidFill>
              <a:latin typeface="Franklin Gothic Book"/>
              <a:cs typeface="Arial" pitchFamily="34" charset="0"/>
            </a:endParaRP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r>
              <a:rPr lang="ru-RU" sz="1600" b="1" dirty="0" err="1">
                <a:solidFill>
                  <a:prstClr val="black"/>
                </a:solidFill>
                <a:latin typeface="Franklin Gothic Book"/>
                <a:cs typeface="Arial" pitchFamily="34" charset="0"/>
              </a:rPr>
              <a:t>зниження</a:t>
            </a:r>
            <a:r>
              <a:rPr lang="ru-RU" sz="1600" b="1" dirty="0">
                <a:solidFill>
                  <a:prstClr val="black"/>
                </a:solidFill>
                <a:latin typeface="Franklin Gothic Book"/>
                <a:cs typeface="Arial" pitchFamily="34" charset="0"/>
              </a:rPr>
              <a:t> настрою, </a:t>
            </a:r>
            <a:r>
              <a:rPr lang="ru-RU" sz="1600" b="1" dirty="0" err="1">
                <a:solidFill>
                  <a:prstClr val="black"/>
                </a:solidFill>
                <a:latin typeface="Franklin Gothic Book"/>
                <a:cs typeface="Arial" pitchFamily="34" charset="0"/>
              </a:rPr>
              <a:t>почуття</a:t>
            </a:r>
            <a:r>
              <a:rPr lang="ru-RU" sz="1600" b="1" dirty="0">
                <a:solidFill>
                  <a:prstClr val="black"/>
                </a:solidFill>
                <a:latin typeface="Franklin Gothic Book"/>
                <a:cs typeface="Arial" pitchFamily="34" charset="0"/>
              </a:rPr>
              <a:t> </a:t>
            </a:r>
            <a:r>
              <a:rPr lang="ru-RU" sz="1600" b="1" dirty="0" err="1">
                <a:solidFill>
                  <a:prstClr val="black"/>
                </a:solidFill>
                <a:latin typeface="Franklin Gothic Book"/>
                <a:cs typeface="Arial" pitchFamily="34" charset="0"/>
              </a:rPr>
              <a:t>провини</a:t>
            </a:r>
            <a:r>
              <a:rPr lang="ru-RU" sz="1600" b="1" dirty="0">
                <a:solidFill>
                  <a:prstClr val="black"/>
                </a:solidFill>
                <a:latin typeface="Franklin Gothic Book"/>
                <a:cs typeface="Arial" pitchFamily="34" charset="0"/>
              </a:rPr>
              <a:t> за </a:t>
            </a:r>
            <a:r>
              <a:rPr lang="ru-RU" sz="1600" b="1" dirty="0" err="1">
                <a:solidFill>
                  <a:prstClr val="black"/>
                </a:solidFill>
                <a:latin typeface="Franklin Gothic Book"/>
                <a:cs typeface="Arial" pitchFamily="34" charset="0"/>
              </a:rPr>
              <a:t>реальні</a:t>
            </a:r>
            <a:r>
              <a:rPr lang="ru-RU" sz="1600" b="1" dirty="0">
                <a:solidFill>
                  <a:prstClr val="black"/>
                </a:solidFill>
                <a:latin typeface="Franklin Gothic Book"/>
                <a:cs typeface="Arial" pitchFamily="34" charset="0"/>
              </a:rPr>
              <a:t> </a:t>
            </a:r>
            <a:r>
              <a:rPr lang="ru-RU" sz="1600" b="1" dirty="0" err="1">
                <a:solidFill>
                  <a:prstClr val="black"/>
                </a:solidFill>
                <a:latin typeface="Franklin Gothic Book"/>
                <a:cs typeface="Arial" pitchFamily="34" charset="0"/>
              </a:rPr>
              <a:t>чи</a:t>
            </a:r>
            <a:r>
              <a:rPr lang="ru-RU" sz="1600" b="1" dirty="0">
                <a:solidFill>
                  <a:prstClr val="black"/>
                </a:solidFill>
                <a:latin typeface="Franklin Gothic Book"/>
                <a:cs typeface="Arial" pitchFamily="34" charset="0"/>
              </a:rPr>
              <a:t> </a:t>
            </a:r>
            <a:r>
              <a:rPr lang="ru-RU" sz="1600" b="1" dirty="0" err="1">
                <a:solidFill>
                  <a:prstClr val="black"/>
                </a:solidFill>
                <a:latin typeface="Franklin Gothic Book"/>
                <a:cs typeface="Arial" pitchFamily="34" charset="0"/>
              </a:rPr>
              <a:t>уявні</a:t>
            </a:r>
            <a:r>
              <a:rPr lang="ru-RU" sz="1600" b="1" dirty="0">
                <a:solidFill>
                  <a:prstClr val="black"/>
                </a:solidFill>
                <a:latin typeface="Franklin Gothic Book"/>
                <a:cs typeface="Arial" pitchFamily="34" charset="0"/>
              </a:rPr>
              <a:t> </a:t>
            </a:r>
            <a:r>
              <a:rPr lang="ru-RU" sz="1600" b="1" dirty="0" err="1">
                <a:solidFill>
                  <a:prstClr val="black"/>
                </a:solidFill>
                <a:latin typeface="Franklin Gothic Book"/>
                <a:cs typeface="Arial" pitchFamily="34" charset="0"/>
              </a:rPr>
              <a:t>помилки</a:t>
            </a:r>
            <a:endParaRPr lang="ru-RU" sz="1600" b="1" dirty="0">
              <a:solidFill>
                <a:prstClr val="black"/>
              </a:solidFill>
              <a:latin typeface="Franklin Gothic Book"/>
              <a:cs typeface="Arial" pitchFamily="34" charset="0"/>
            </a:endParaRP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endParaRPr lang="ru-RU" sz="1600" b="1" dirty="0" smtClean="0">
              <a:solidFill>
                <a:prstClr val="black"/>
              </a:solidFill>
              <a:latin typeface="Franklin Gothic Book"/>
              <a:cs typeface="Arial" pitchFamily="34" charset="0"/>
            </a:endParaRP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r>
              <a:rPr lang="ru-RU" sz="1600" b="1" dirty="0" err="1">
                <a:solidFill>
                  <a:prstClr val="black"/>
                </a:solidFill>
                <a:latin typeface="Franklin Gothic Book"/>
                <a:cs typeface="Arial" pitchFamily="34" charset="0"/>
              </a:rPr>
              <a:t>поява</a:t>
            </a:r>
            <a:r>
              <a:rPr lang="ru-RU" sz="1600" b="1" dirty="0">
                <a:solidFill>
                  <a:prstClr val="black"/>
                </a:solidFill>
                <a:latin typeface="Franklin Gothic Book"/>
                <a:cs typeface="Arial" pitchFamily="34" charset="0"/>
              </a:rPr>
              <a:t> </a:t>
            </a:r>
            <a:r>
              <a:rPr lang="ru-RU" sz="1600" b="1" dirty="0" err="1">
                <a:solidFill>
                  <a:prstClr val="black"/>
                </a:solidFill>
                <a:latin typeface="Franklin Gothic Book"/>
                <a:cs typeface="Arial" pitchFamily="34" charset="0"/>
              </a:rPr>
              <a:t>хворобливих</a:t>
            </a:r>
            <a:r>
              <a:rPr lang="ru-RU" sz="1600" b="1" dirty="0">
                <a:solidFill>
                  <a:prstClr val="black"/>
                </a:solidFill>
                <a:latin typeface="Franklin Gothic Book"/>
                <a:cs typeface="Arial" pitchFamily="34" charset="0"/>
              </a:rPr>
              <a:t> </a:t>
            </a:r>
            <a:r>
              <a:rPr lang="ru-RU" sz="1600" b="1" dirty="0" err="1">
                <a:solidFill>
                  <a:prstClr val="black"/>
                </a:solidFill>
                <a:latin typeface="Franklin Gothic Book"/>
                <a:cs typeface="Arial" pitchFamily="34" charset="0"/>
              </a:rPr>
              <a:t>проявів</a:t>
            </a:r>
            <a:r>
              <a:rPr lang="ru-RU" sz="1600" b="1" dirty="0">
                <a:solidFill>
                  <a:prstClr val="black"/>
                </a:solidFill>
                <a:latin typeface="Franklin Gothic Book"/>
                <a:cs typeface="Arial" pitchFamily="34" charset="0"/>
              </a:rPr>
              <a:t> (</a:t>
            </a:r>
            <a:r>
              <a:rPr lang="ru-RU" sz="1600" b="1" dirty="0" err="1">
                <a:solidFill>
                  <a:prstClr val="black"/>
                </a:solidFill>
                <a:latin typeface="Franklin Gothic Book"/>
                <a:cs typeface="Arial" pitchFamily="34" charset="0"/>
              </a:rPr>
              <a:t>починаючи</a:t>
            </a:r>
            <a:r>
              <a:rPr lang="ru-RU" sz="1600" b="1" dirty="0">
                <a:solidFill>
                  <a:prstClr val="black"/>
                </a:solidFill>
                <a:latin typeface="Franklin Gothic Book"/>
                <a:cs typeface="Arial" pitchFamily="34" charset="0"/>
              </a:rPr>
              <a:t> </a:t>
            </a:r>
            <a:r>
              <a:rPr lang="ru-RU" sz="1600" b="1" dirty="0" err="1">
                <a:solidFill>
                  <a:prstClr val="black"/>
                </a:solidFill>
                <a:latin typeface="Franklin Gothic Book"/>
                <a:cs typeface="Arial" pitchFamily="34" charset="0"/>
              </a:rPr>
              <a:t>від</a:t>
            </a:r>
            <a:r>
              <a:rPr lang="ru-RU" sz="1600" b="1" dirty="0">
                <a:solidFill>
                  <a:prstClr val="black"/>
                </a:solidFill>
                <a:latin typeface="Franklin Gothic Book"/>
                <a:cs typeface="Arial" pitchFamily="34" charset="0"/>
              </a:rPr>
              <a:t> </a:t>
            </a:r>
            <a:r>
              <a:rPr lang="ru-RU" sz="1600" b="1" dirty="0" err="1">
                <a:solidFill>
                  <a:prstClr val="black"/>
                </a:solidFill>
                <a:latin typeface="Franklin Gothic Book"/>
                <a:cs typeface="Arial" pitchFamily="34" charset="0"/>
              </a:rPr>
              <a:t>частих</a:t>
            </a:r>
            <a:r>
              <a:rPr lang="ru-RU" sz="1600" b="1" dirty="0">
                <a:solidFill>
                  <a:prstClr val="black"/>
                </a:solidFill>
                <a:latin typeface="Franklin Gothic Book"/>
                <a:cs typeface="Arial" pitchFamily="34" charset="0"/>
              </a:rPr>
              <a:t> ГРЗ, </a:t>
            </a:r>
            <a:r>
              <a:rPr lang="ru-RU" sz="1600" b="1" dirty="0" err="1">
                <a:solidFill>
                  <a:prstClr val="black"/>
                </a:solidFill>
                <a:latin typeface="Franklin Gothic Book"/>
                <a:cs typeface="Arial" pitchFamily="34" charset="0"/>
              </a:rPr>
              <a:t>закінчуючи</a:t>
            </a:r>
            <a:r>
              <a:rPr lang="ru-RU" sz="1600" b="1" dirty="0">
                <a:solidFill>
                  <a:prstClr val="black"/>
                </a:solidFill>
                <a:latin typeface="Franklin Gothic Book"/>
                <a:cs typeface="Arial" pitchFamily="34" charset="0"/>
              </a:rPr>
              <a:t> </a:t>
            </a:r>
            <a:r>
              <a:rPr lang="ru-RU" sz="1600" b="1" dirty="0" err="1">
                <a:solidFill>
                  <a:prstClr val="black"/>
                </a:solidFill>
                <a:latin typeface="Franklin Gothic Book"/>
                <a:cs typeface="Arial" pitchFamily="34" charset="0"/>
              </a:rPr>
              <a:t>появою</a:t>
            </a:r>
            <a:r>
              <a:rPr lang="ru-RU" sz="1600" b="1" dirty="0">
                <a:solidFill>
                  <a:prstClr val="black"/>
                </a:solidFill>
                <a:latin typeface="Franklin Gothic Book"/>
                <a:cs typeface="Arial" pitchFamily="34" charset="0"/>
              </a:rPr>
              <a:t> </a:t>
            </a:r>
            <a:r>
              <a:rPr lang="ru-RU" sz="1600" b="1" dirty="0" err="1">
                <a:solidFill>
                  <a:prstClr val="black"/>
                </a:solidFill>
                <a:latin typeface="Franklin Gothic Book"/>
                <a:cs typeface="Arial" pitchFamily="34" charset="0"/>
              </a:rPr>
              <a:t>гіпертонії</a:t>
            </a:r>
            <a:r>
              <a:rPr lang="ru-RU" sz="1600" b="1" dirty="0">
                <a:solidFill>
                  <a:prstClr val="black"/>
                </a:solidFill>
                <a:latin typeface="Franklin Gothic Book"/>
                <a:cs typeface="Arial" pitchFamily="34" charset="0"/>
              </a:rPr>
              <a:t> і проблем і </a:t>
            </a:r>
            <a:r>
              <a:rPr lang="ru-RU" sz="1600" b="1" dirty="0" err="1">
                <a:solidFill>
                  <a:prstClr val="black"/>
                </a:solidFill>
                <a:latin typeface="Franklin Gothic Book"/>
                <a:cs typeface="Arial" pitchFamily="34" charset="0"/>
              </a:rPr>
              <a:t>серцем</a:t>
            </a:r>
            <a:r>
              <a:rPr lang="ru-RU" sz="1600" b="1" dirty="0">
                <a:solidFill>
                  <a:prstClr val="black"/>
                </a:solidFill>
                <a:latin typeface="Franklin Gothic Book"/>
                <a:cs typeface="Arial" pitchFamily="34" charset="0"/>
              </a:rPr>
              <a:t>)</a:t>
            </a: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endParaRPr lang="ru-RU" sz="1600" b="1" dirty="0">
              <a:solidFill>
                <a:prstClr val="black"/>
              </a:solidFill>
              <a:latin typeface="Franklin Gothic Book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dirty="0">
                <a:solidFill>
                  <a:prstClr val="black"/>
                </a:solidFill>
                <a:latin typeface="Franklin Gothic Book"/>
                <a:cs typeface="Arial" pitchFamily="34" charset="0"/>
              </a:rPr>
              <a:t>- </a:t>
            </a:r>
            <a:r>
              <a:rPr lang="ru-RU" sz="1600" b="1" dirty="0" err="1">
                <a:solidFill>
                  <a:prstClr val="black"/>
                </a:solidFill>
                <a:latin typeface="Franklin Gothic Book"/>
                <a:cs typeface="Arial" pitchFamily="34" charset="0"/>
              </a:rPr>
              <a:t>небажання</a:t>
            </a:r>
            <a:r>
              <a:rPr lang="ru-RU" sz="1600" b="1" dirty="0">
                <a:solidFill>
                  <a:prstClr val="black"/>
                </a:solidFill>
                <a:latin typeface="Franklin Gothic Book"/>
                <a:cs typeface="Arial" pitchFamily="34" charset="0"/>
              </a:rPr>
              <a:t> </a:t>
            </a:r>
            <a:r>
              <a:rPr lang="ru-RU" sz="1600" b="1" dirty="0" err="1">
                <a:solidFill>
                  <a:prstClr val="black"/>
                </a:solidFill>
                <a:latin typeface="Franklin Gothic Book"/>
                <a:cs typeface="Arial" pitchFamily="34" charset="0"/>
              </a:rPr>
              <a:t>виконувати</a:t>
            </a:r>
            <a:r>
              <a:rPr lang="ru-RU" sz="1600" b="1" dirty="0">
                <a:solidFill>
                  <a:prstClr val="black"/>
                </a:solidFill>
                <a:latin typeface="Franklin Gothic Book"/>
                <a:cs typeface="Arial" pitchFamily="34" charset="0"/>
              </a:rPr>
              <a:t> </a:t>
            </a:r>
            <a:r>
              <a:rPr lang="ru-RU" sz="1600" b="1" dirty="0" err="1">
                <a:solidFill>
                  <a:prstClr val="black"/>
                </a:solidFill>
                <a:latin typeface="Franklin Gothic Book"/>
                <a:cs typeface="Arial" pitchFamily="34" charset="0"/>
              </a:rPr>
              <a:t>свої</a:t>
            </a:r>
            <a:r>
              <a:rPr lang="ru-RU" sz="1600" b="1" dirty="0">
                <a:solidFill>
                  <a:prstClr val="black"/>
                </a:solidFill>
                <a:latin typeface="Franklin Gothic Book"/>
                <a:cs typeface="Arial" pitchFamily="34" charset="0"/>
              </a:rPr>
              <a:t> </a:t>
            </a:r>
            <a:r>
              <a:rPr lang="ru-RU" sz="1600" b="1" dirty="0" err="1">
                <a:solidFill>
                  <a:prstClr val="black"/>
                </a:solidFill>
                <a:latin typeface="Franklin Gothic Book"/>
                <a:cs typeface="Arial" pitchFamily="34" charset="0"/>
              </a:rPr>
              <a:t>обов’язки</a:t>
            </a:r>
            <a:endParaRPr lang="ru-RU" sz="1600" b="1" dirty="0">
              <a:solidFill>
                <a:prstClr val="black"/>
              </a:solidFill>
              <a:latin typeface="Franklin Gothic Book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143243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7320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99592" y="1150913"/>
            <a:ext cx="734481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uk-UA" altLang="ru-RU" sz="1400" dirty="0">
              <a:solidFill>
                <a:prstClr val="black"/>
              </a:solidFill>
              <a:latin typeface="Franklin Gothic Book" pitchFamily="34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404665"/>
            <a:ext cx="532859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Адекватне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відношення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до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роботи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і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відведення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їй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належного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місця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у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житті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–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найкраща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</a:t>
            </a:r>
            <a:r>
              <a:rPr lang="ru-RU" altLang="ru-RU" i="1" u="sng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профілактика</a:t>
            </a:r>
            <a:r>
              <a:rPr lang="ru-RU" altLang="ru-RU" i="1" u="sng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</a:t>
            </a:r>
            <a:r>
              <a:rPr lang="ru-RU" altLang="ru-RU" i="1" u="sng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професійного</a:t>
            </a:r>
            <a:r>
              <a:rPr lang="ru-RU" altLang="ru-RU" i="1" u="sng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</a:t>
            </a:r>
            <a:r>
              <a:rPr lang="ru-RU" altLang="ru-RU" i="1" u="sng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вигорання</a:t>
            </a:r>
            <a:r>
              <a:rPr lang="ru-RU" altLang="ru-RU" i="1" u="sng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.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На жаль, у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житті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ми не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завжди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маємо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змогу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робити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тільки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те,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що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нам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подобається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, приносить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радість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. А робота без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радості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пришвидшує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вигорання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в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багато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разів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.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Якщо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ж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користуватися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настановою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«Не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можеш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робити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те,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що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любиш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–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навчись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любити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те,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що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робиш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», то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ніяке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професійне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вигорання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нам не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загрожуватиме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! </a:t>
            </a:r>
            <a:b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</a:br>
            <a:endParaRPr lang="ru-RU" altLang="ru-RU" dirty="0" smtClean="0">
              <a:solidFill>
                <a:prstClr val="black"/>
              </a:solidFill>
              <a:latin typeface="Franklin Gothic Book" pitchFamily="34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uk-UA" altLang="ru-RU" dirty="0">
              <a:solidFill>
                <a:prstClr val="black"/>
              </a:solidFill>
              <a:latin typeface="Franklin Gothic Book" pitchFamily="34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altLang="ru-RU" dirty="0">
              <a:solidFill>
                <a:prstClr val="black"/>
              </a:solidFill>
              <a:latin typeface="Franklin Gothic Book" pitchFamily="34" charset="0"/>
              <a:cs typeface="Arial" pitchFamily="34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8064" y="5157192"/>
            <a:ext cx="3798887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 descr="C:\Users\Лена\Desktop\Емоційне вигорання вчителів\ne-vigoraj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0213" y="3340075"/>
            <a:ext cx="41148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993870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7320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C:\Users\Лена\Desktop\Емоційне вигорання вчителів\154915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188" y="138113"/>
            <a:ext cx="7988300" cy="6459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273460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52" y="0"/>
            <a:ext cx="917320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5536" y="692696"/>
            <a:ext cx="799288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7200" b="1" i="0" u="sng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itchFamily="34" charset="0"/>
                <a:cs typeface="Arial" pitchFamily="34" charset="0"/>
              </a:rPr>
              <a:t>Методи</a:t>
            </a:r>
            <a:r>
              <a:rPr kumimoji="0" lang="ru-RU" altLang="ru-RU" sz="7200" b="1" i="0" u="sng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itchFamily="34" charset="0"/>
                <a:cs typeface="Arial" pitchFamily="34" charset="0"/>
              </a:rPr>
              <a:t> </a:t>
            </a:r>
            <a:r>
              <a:rPr kumimoji="0" lang="ru-RU" altLang="ru-RU" sz="7200" b="1" i="0" u="sng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itchFamily="34" charset="0"/>
                <a:cs typeface="Arial" pitchFamily="34" charset="0"/>
              </a:rPr>
              <a:t>гармонізації</a:t>
            </a:r>
            <a:r>
              <a:rPr kumimoji="0" lang="ru-RU" altLang="ru-RU" sz="7200" b="1" i="0" u="sng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itchFamily="34" charset="0"/>
                <a:cs typeface="Arial" pitchFamily="34" charset="0"/>
              </a:rPr>
              <a:t> </a:t>
            </a:r>
            <a:r>
              <a:rPr kumimoji="0" lang="ru-RU" altLang="ru-RU" sz="7200" b="1" i="0" u="sng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itchFamily="34" charset="0"/>
                <a:cs typeface="Arial" pitchFamily="34" charset="0"/>
              </a:rPr>
              <a:t>психофізичного</a:t>
            </a:r>
            <a:r>
              <a:rPr kumimoji="0" lang="ru-RU" altLang="ru-RU" sz="7200" b="1" i="0" u="sng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itchFamily="34" charset="0"/>
                <a:cs typeface="Arial" pitchFamily="34" charset="0"/>
              </a:rPr>
              <a:t> стану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uk-UA" b="1" u="sng" kern="0" dirty="0">
              <a:solidFill>
                <a:prstClr val="black"/>
              </a:solidFill>
              <a:latin typeface="Franklin Gothic Book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2828836"/>
            <a:ext cx="77048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800" b="0" i="0" u="sng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itchFamily="34" charset="0"/>
                <a:cs typeface="Arial" pitchFamily="34" charset="0"/>
              </a:rPr>
              <a:t/>
            </a:r>
            <a:br>
              <a:rPr kumimoji="0" lang="ru-RU" altLang="ru-RU" sz="1800" b="0" i="0" u="sng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itchFamily="34" charset="0"/>
                <a:cs typeface="Arial" pitchFamily="34" charset="0"/>
              </a:rPr>
            </a:b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7" name="Picture 7" descr="C:\Users\Лена\Desktop\Емоційне вигорання вчителів\5555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35774" y="3960698"/>
            <a:ext cx="2152650" cy="287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303210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Картинки по запросу фон для презентаци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95" y="0"/>
            <a:ext cx="9137105" cy="6902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5536" y="188640"/>
            <a:ext cx="8640960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uk-UA" altLang="ru-RU" b="1" u="sng" dirty="0" smtClean="0">
              <a:solidFill>
                <a:schemeClr val="tx2">
                  <a:lumMod val="75000"/>
                </a:schemeClr>
              </a:solidFill>
              <a:latin typeface="Franklin Gothic Book" pitchFamily="34" charset="0"/>
              <a:cs typeface="Arial" charset="0"/>
            </a:endParaRPr>
          </a:p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endParaRPr lang="uk-UA" altLang="ru-RU" b="1" u="sng" dirty="0" smtClean="0">
              <a:solidFill>
                <a:prstClr val="black"/>
              </a:solidFill>
              <a:latin typeface="Franklin Gothic Book" pitchFamily="34" charset="0"/>
              <a:cs typeface="Arial" charset="0"/>
            </a:endParaRPr>
          </a:p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endParaRPr lang="uk-UA" altLang="ru-RU" b="1" u="sng" dirty="0">
              <a:solidFill>
                <a:prstClr val="black"/>
              </a:solidFill>
              <a:latin typeface="Franklin Gothic Book" pitchFamily="34" charset="0"/>
              <a:cs typeface="Arial" charset="0"/>
            </a:endParaRPr>
          </a:p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endParaRPr lang="uk-UA" altLang="ru-RU" b="1" dirty="0" smtClean="0">
              <a:solidFill>
                <a:prstClr val="black"/>
              </a:solidFill>
              <a:latin typeface="Franklin Gothic Book" pitchFamily="34" charset="0"/>
              <a:cs typeface="Arial" charset="0"/>
            </a:endParaRPr>
          </a:p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dirty="0" smtClean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                                                   </a:t>
            </a:r>
            <a:r>
              <a:rPr lang="ru-RU" altLang="ru-RU" b="1" dirty="0" err="1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інформування</a:t>
            </a:r>
            <a:r>
              <a:rPr lang="ru-RU" altLang="ru-RU" b="1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 про феномен "</a:t>
            </a:r>
            <a:r>
              <a:rPr lang="ru-RU" altLang="ru-RU" b="1" dirty="0" err="1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професійного</a:t>
            </a:r>
            <a:r>
              <a:rPr lang="ru-RU" altLang="ru-RU" b="1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 </a:t>
            </a:r>
            <a:r>
              <a:rPr lang="ru-RU" altLang="ru-RU" b="1" dirty="0" err="1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вигорання</a:t>
            </a:r>
            <a:r>
              <a:rPr lang="ru-RU" altLang="ru-RU" b="1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", </a:t>
            </a:r>
            <a:r>
              <a:rPr lang="ru-RU" altLang="ru-RU" b="1" dirty="0" err="1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його</a:t>
            </a:r>
            <a:r>
              <a:rPr lang="ru-RU" altLang="ru-RU" b="1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 причини та </a:t>
            </a:r>
            <a:r>
              <a:rPr lang="ru-RU" altLang="ru-RU" b="1" dirty="0" err="1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наслідки</a:t>
            </a:r>
            <a:r>
              <a:rPr lang="ru-RU" altLang="ru-RU" b="1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;</a:t>
            </a:r>
          </a:p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 err="1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визначення</a:t>
            </a:r>
            <a:r>
              <a:rPr lang="ru-RU" altLang="ru-RU" b="1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 </a:t>
            </a:r>
            <a:r>
              <a:rPr lang="ru-RU" altLang="ru-RU" b="1" dirty="0" err="1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шляхів</a:t>
            </a:r>
            <a:r>
              <a:rPr lang="ru-RU" altLang="ru-RU" b="1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 </a:t>
            </a:r>
            <a:r>
              <a:rPr lang="ru-RU" altLang="ru-RU" b="1" dirty="0" err="1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його</a:t>
            </a:r>
            <a:r>
              <a:rPr lang="ru-RU" altLang="ru-RU" b="1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 </a:t>
            </a:r>
            <a:r>
              <a:rPr lang="ru-RU" altLang="ru-RU" b="1" dirty="0" err="1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профілактики</a:t>
            </a:r>
            <a:r>
              <a:rPr lang="ru-RU" altLang="ru-RU" b="1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 та </a:t>
            </a:r>
            <a:r>
              <a:rPr lang="ru-RU" altLang="ru-RU" b="1" dirty="0" err="1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подолання</a:t>
            </a:r>
            <a:r>
              <a:rPr lang="ru-RU" altLang="ru-RU" b="1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;</a:t>
            </a:r>
          </a:p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  </a:t>
            </a:r>
          </a:p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                                                 </a:t>
            </a:r>
            <a:r>
              <a:rPr lang="ru-RU" altLang="ru-RU" b="1" dirty="0" err="1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діагностика</a:t>
            </a:r>
            <a:r>
              <a:rPr lang="ru-RU" altLang="ru-RU" b="1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  синдрому «</a:t>
            </a:r>
            <a:r>
              <a:rPr lang="ru-RU" altLang="ru-RU" b="1" dirty="0" err="1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вигорання</a:t>
            </a:r>
            <a:r>
              <a:rPr lang="ru-RU" altLang="ru-RU" b="1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», тест «</a:t>
            </a:r>
            <a:r>
              <a:rPr lang="ru-RU" altLang="ru-RU" b="1" dirty="0" err="1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самооцінка</a:t>
            </a:r>
            <a:r>
              <a:rPr lang="ru-RU" altLang="ru-RU" b="1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 </a:t>
            </a:r>
            <a:r>
              <a:rPr lang="ru-RU" altLang="ru-RU" b="1" dirty="0" err="1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стійкості</a:t>
            </a:r>
            <a:r>
              <a:rPr lang="ru-RU" altLang="ru-RU" b="1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 до </a:t>
            </a:r>
            <a:r>
              <a:rPr lang="ru-RU" altLang="ru-RU" b="1" dirty="0" err="1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стресу</a:t>
            </a:r>
            <a:r>
              <a:rPr lang="ru-RU" altLang="ru-RU" b="1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», </a:t>
            </a:r>
            <a:r>
              <a:rPr lang="ru-RU" altLang="ru-RU" b="1" dirty="0" err="1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вправи</a:t>
            </a:r>
            <a:r>
              <a:rPr lang="ru-RU" altLang="ru-RU" b="1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 на </a:t>
            </a:r>
            <a:r>
              <a:rPr lang="ru-RU" altLang="ru-RU" b="1" dirty="0" err="1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релаксацію</a:t>
            </a:r>
            <a:r>
              <a:rPr lang="ru-RU" altLang="ru-RU" b="1" dirty="0" smtClean="0">
                <a:solidFill>
                  <a:schemeClr val="tx2">
                    <a:lumMod val="75000"/>
                  </a:schemeClr>
                </a:solidFill>
                <a:cs typeface="Arial" charset="0"/>
              </a:rPr>
              <a:t>.</a:t>
            </a:r>
          </a:p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endParaRPr lang="ru-RU" altLang="ru-RU" dirty="0">
              <a:solidFill>
                <a:prstClr val="black"/>
              </a:solidFill>
              <a:latin typeface="Franklin Gothic Book" pitchFamily="34" charset="0"/>
              <a:cs typeface="Arial" charset="0"/>
            </a:endParaRPr>
          </a:p>
          <a:p>
            <a:pPr algn="ctr"/>
            <a:endParaRPr lang="ru-RU" altLang="ru-RU" sz="3200" i="1" dirty="0">
              <a:latin typeface="Verdana" pitchFamily="34" charset="0"/>
            </a:endParaRPr>
          </a:p>
        </p:txBody>
      </p:sp>
      <p:pic>
        <p:nvPicPr>
          <p:cNvPr id="6" name="Picture 2" descr="C:\Users\Лена\Desktop\Емоційне вигорання вчителів\ac794f798df292f5b954a791c92ce02f_500_0_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8750" y="3433763"/>
            <a:ext cx="2971800" cy="249872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567950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7320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499992" y="3717032"/>
            <a:ext cx="464400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- </a:t>
            </a:r>
            <a:r>
              <a:rPr lang="ru-RU" altLang="ru-RU" b="1" i="1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достатньо</a:t>
            </a:r>
            <a:r>
              <a:rPr lang="ru-RU" altLang="ru-RU" b="1" i="1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</a:t>
            </a:r>
            <a:r>
              <a:rPr lang="ru-RU" altLang="ru-RU" b="1" i="1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тривалий</a:t>
            </a:r>
            <a:r>
              <a:rPr lang="ru-RU" altLang="ru-RU" b="1" i="1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і </a:t>
            </a:r>
            <a:r>
              <a:rPr lang="ru-RU" altLang="ru-RU" b="1" i="1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якісний</a:t>
            </a:r>
            <a:r>
              <a:rPr lang="ru-RU" altLang="ru-RU" b="1" i="1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сон 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(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важливо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провітрювати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приміщення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перед сном,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дотримуватися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режиму сна: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засипати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і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прокидатись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в один і той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самий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час)</a:t>
            </a:r>
            <a:b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</a:br>
            <a:endParaRPr lang="ru-RU" altLang="ru-RU" dirty="0">
              <a:solidFill>
                <a:prstClr val="black"/>
              </a:solidFill>
              <a:latin typeface="Franklin Gothic Book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484784"/>
            <a:ext cx="439248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- </a:t>
            </a:r>
            <a:r>
              <a:rPr lang="ru-RU" altLang="ru-RU" b="1" i="1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збалансоване</a:t>
            </a:r>
            <a:r>
              <a:rPr lang="ru-RU" altLang="ru-RU" b="1" i="1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, </a:t>
            </a:r>
            <a:r>
              <a:rPr lang="ru-RU" altLang="ru-RU" b="1" i="1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насичене</a:t>
            </a:r>
            <a:r>
              <a:rPr lang="ru-RU" altLang="ru-RU" b="1" i="1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</a:t>
            </a:r>
            <a:r>
              <a:rPr lang="ru-RU" altLang="ru-RU" b="1" i="1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вітамінами</a:t>
            </a:r>
            <a:r>
              <a:rPr lang="ru-RU" altLang="ru-RU" b="1" i="1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і </a:t>
            </a:r>
            <a:r>
              <a:rPr lang="ru-RU" altLang="ru-RU" b="1" i="1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мінералами</a:t>
            </a:r>
            <a:r>
              <a:rPr lang="ru-RU" altLang="ru-RU" b="1" i="1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</a:t>
            </a:r>
            <a:r>
              <a:rPr lang="ru-RU" altLang="ru-RU" b="1" i="1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харчування</a:t>
            </a:r>
            <a:r>
              <a:rPr lang="ru-RU" altLang="ru-RU" b="1" i="1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(особливо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протистресовими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вважаються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мінерал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магній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і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вітамін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Е,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який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міститься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у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кукурудзі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,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моркві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,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ожині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,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горіхах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, зернах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соняшника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,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сої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(до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речі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, плитка темного шоколаду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швидко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покращить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ваш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настрій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))</a:t>
            </a:r>
            <a:b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</a:br>
            <a:endParaRPr lang="ru-RU" altLang="ru-RU" dirty="0">
              <a:solidFill>
                <a:prstClr val="black"/>
              </a:solidFill>
              <a:latin typeface="Franklin Gothic Book" pitchFamily="34" charset="0"/>
              <a:cs typeface="Arial" pitchFamily="34" charset="0"/>
            </a:endParaRPr>
          </a:p>
        </p:txBody>
      </p:sp>
      <p:pic>
        <p:nvPicPr>
          <p:cNvPr id="7" name="Picture 4" descr="C:\Users\Лена\Desktop\Емоційне вигорання вчителів\images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403692"/>
            <a:ext cx="2762250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 descr="C:\Users\Лена\Desktop\Емоційне вигорання вчителів\17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91679" y="3429000"/>
            <a:ext cx="2370137" cy="335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663576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7320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7544" y="404664"/>
            <a:ext cx="639045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b="1" i="1" dirty="0" err="1" smtClean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масаж</a:t>
            </a:r>
            <a:r>
              <a:rPr lang="ru-RU" altLang="ru-RU" b="1" i="1" dirty="0" smtClean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(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допоможе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як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класичний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масаж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, так і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масаж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біологічно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активних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точок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на руках і ногах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людини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;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корисно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просто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походити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босоніж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по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землі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,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або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по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насипаним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у коробку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камінчикам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)</a:t>
            </a:r>
            <a:b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</a:br>
            <a:endParaRPr lang="ru-RU" altLang="ru-RU" dirty="0" smtClean="0">
              <a:solidFill>
                <a:prstClr val="black"/>
              </a:solidFill>
              <a:latin typeface="Franklin Gothic Book" pitchFamily="34" charset="0"/>
              <a:cs typeface="Arial" pitchFamily="34" charset="0"/>
            </a:endParaRP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endParaRPr lang="uk-UA" altLang="ru-RU" dirty="0">
              <a:solidFill>
                <a:prstClr val="black"/>
              </a:solidFill>
              <a:latin typeface="Franklin Gothic Book" pitchFamily="34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- </a:t>
            </a:r>
            <a:r>
              <a:rPr lang="ru-RU" altLang="ru-RU" b="1" i="1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гумор</a:t>
            </a:r>
            <a:r>
              <a:rPr lang="ru-RU" altLang="ru-RU" b="1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(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сміх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позитивно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впливає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на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імунну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систему,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активізуючи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Т-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лімфоцити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крові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; у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відповідь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на вашу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усмішку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організм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продукуватиме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бажані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гормони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радості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;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гумор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чудово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«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перезаряджає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» негатив)</a:t>
            </a:r>
            <a:b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</a:br>
            <a:endParaRPr lang="ru-RU" altLang="ru-RU" dirty="0">
              <a:solidFill>
                <a:prstClr val="black"/>
              </a:solidFill>
              <a:latin typeface="Franklin Gothic Book" pitchFamily="34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i="1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</a:t>
            </a:r>
            <a:r>
              <a:rPr lang="ru-RU" altLang="ru-RU" b="1" i="1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музика</a:t>
            </a:r>
            <a:r>
              <a:rPr lang="ru-RU" altLang="ru-RU" b="1" i="1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(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найкраще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сприяє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гармонізації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психоемоційного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стану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прослуховування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класичної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музики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,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хоча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у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малих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дозах рок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теж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буває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корисним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,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він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допомагає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вивільнитись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від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негативних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емоцій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)</a:t>
            </a:r>
            <a:b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</a:br>
            <a:endParaRPr lang="ru-RU" altLang="ru-RU" dirty="0">
              <a:solidFill>
                <a:prstClr val="black"/>
              </a:solidFill>
              <a:latin typeface="Franklin Gothic Book" pitchFamily="34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- </a:t>
            </a:r>
            <a:r>
              <a:rPr lang="ru-RU" altLang="ru-RU" b="1" i="1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спілкування</a:t>
            </a:r>
            <a:r>
              <a:rPr lang="ru-RU" altLang="ru-RU" b="1" i="1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з </a:t>
            </a:r>
            <a:r>
              <a:rPr lang="ru-RU" altLang="ru-RU" b="1" i="1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сім’єю</a:t>
            </a:r>
            <a:r>
              <a:rPr lang="ru-RU" altLang="ru-RU" b="1" i="1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, </a:t>
            </a:r>
            <a:r>
              <a:rPr lang="ru-RU" altLang="ru-RU" b="1" i="1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друзя</a:t>
            </a:r>
            <a:r>
              <a:rPr lang="ru-RU" altLang="ru-RU" i="1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ми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/>
            </a:r>
            <a:b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</a:br>
            <a:endParaRPr lang="ru-RU" altLang="ru-RU" dirty="0">
              <a:solidFill>
                <a:prstClr val="black"/>
              </a:solidFill>
              <a:latin typeface="Franklin Gothic Book" pitchFamily="34" charset="0"/>
              <a:cs typeface="Arial" pitchFamily="34" charset="0"/>
            </a:endParaRPr>
          </a:p>
          <a:p>
            <a:pPr marL="285750" lvl="0" indent="-28575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- </a:t>
            </a:r>
            <a:r>
              <a:rPr lang="ru-RU" altLang="ru-RU" b="1" i="1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заняття</a:t>
            </a:r>
            <a:r>
              <a:rPr lang="ru-RU" altLang="ru-RU" b="1" i="1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</a:t>
            </a:r>
            <a:r>
              <a:rPr lang="ru-RU" altLang="ru-RU" b="1" i="1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улюбленою</a:t>
            </a:r>
            <a:r>
              <a:rPr lang="ru-RU" altLang="ru-RU" b="1" i="1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справою </a:t>
            </a:r>
            <a:r>
              <a:rPr lang="ru-RU" altLang="ru-RU" i="1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, </a:t>
            </a:r>
            <a:r>
              <a:rPr lang="ru-RU" altLang="ru-RU" i="1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хобі</a:t>
            </a:r>
            <a:r>
              <a:rPr lang="ru-RU" altLang="ru-RU" i="1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(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комп’ютер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, книжки,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фільми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,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в’язання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,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садівництво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,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рибальство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, туризм… )</a:t>
            </a:r>
          </a:p>
        </p:txBody>
      </p:sp>
      <p:pic>
        <p:nvPicPr>
          <p:cNvPr id="6" name="Picture 3" descr="C:\Users\Лена\Desktop\Емоційне вигорання вчителів\13de7-3409897731-4d1e94b76c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257300"/>
            <a:ext cx="2287587" cy="1287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 descr="C:\Users\Лена\Desktop\Емоційне вигорання вчителів\8881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71195" y="4770170"/>
            <a:ext cx="2260600" cy="1506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558695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7320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83568" y="548680"/>
            <a:ext cx="617443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Образа,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злість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,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невдоволення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, критика себе та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інших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– все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це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найшкідливіші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для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нашого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організму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емоції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. Наш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мозок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викидає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гормони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стресу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на будь-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які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подразники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,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що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загрожують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нашому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спокою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. При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цьому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йому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зовсім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байдуже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,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реальні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вони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чи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вигадані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. Тому і на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надуману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проблему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організм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відреагує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, як на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справжню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707904" y="2551836"/>
            <a:ext cx="43204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Отже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,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важливо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навчитись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контролювати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свої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думки і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емоції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.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Відомий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дослідник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стресу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Сельє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зазначав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,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що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має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значення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не те,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що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з вами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відбувається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, а те, як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ви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це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сприймаєте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  <a:t>.</a:t>
            </a:r>
            <a:b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pitchFamily="34" charset="0"/>
              </a:rPr>
            </a:br>
            <a:endParaRPr lang="ru-RU" altLang="ru-RU" dirty="0">
              <a:solidFill>
                <a:prstClr val="black"/>
              </a:solidFill>
              <a:latin typeface="Franklin Gothic Book" pitchFamily="34" charset="0"/>
              <a:cs typeface="Arial" pitchFamily="34" charset="0"/>
            </a:endParaRPr>
          </a:p>
        </p:txBody>
      </p:sp>
      <p:pic>
        <p:nvPicPr>
          <p:cNvPr id="6" name="Picture 5" descr="C:\Users\Лена\Desktop\Емоційне вигорання вчителів\N47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50995" y="142011"/>
            <a:ext cx="1822450" cy="240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0251" y="2397987"/>
            <a:ext cx="2560637" cy="190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6" descr="C:\Users\Лена\Desktop\Емоційне вигорання вчителів\cherry-me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99584" y="4149080"/>
            <a:ext cx="18288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623515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7320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286000" y="310583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err="1">
                <a:solidFill>
                  <a:srgbClr val="103F60"/>
                </a:solidFill>
                <a:latin typeface="Arial"/>
              </a:rPr>
              <a:t>Релаксаційний</a:t>
            </a:r>
            <a:r>
              <a:rPr lang="ru-RU" b="1" dirty="0">
                <a:solidFill>
                  <a:srgbClr val="103F60"/>
                </a:solidFill>
                <a:latin typeface="Arial"/>
              </a:rPr>
              <a:t>  комплекс  «На  </a:t>
            </a:r>
            <a:r>
              <a:rPr lang="ru-RU" b="1" dirty="0" err="1">
                <a:solidFill>
                  <a:srgbClr val="103F60"/>
                </a:solidFill>
                <a:latin typeface="Arial"/>
              </a:rPr>
              <a:t>хвилях</a:t>
            </a:r>
            <a:r>
              <a:rPr lang="ru-RU" b="1" dirty="0">
                <a:solidFill>
                  <a:srgbClr val="103F60"/>
                </a:solidFill>
                <a:latin typeface="Arial"/>
              </a:rPr>
              <a:t>  </a:t>
            </a:r>
            <a:r>
              <a:rPr lang="ru-RU" b="1" dirty="0" err="1">
                <a:solidFill>
                  <a:srgbClr val="103F60"/>
                </a:solidFill>
                <a:latin typeface="Arial"/>
              </a:rPr>
              <a:t>фантазії</a:t>
            </a:r>
            <a:r>
              <a:rPr lang="ru-RU" b="1" dirty="0">
                <a:solidFill>
                  <a:srgbClr val="103F60"/>
                </a:solidFill>
                <a:latin typeface="Arial"/>
              </a:rPr>
              <a:t>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53824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9209" y="0"/>
            <a:ext cx="917320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muzyka-dlya-relaksacii-vecher-u-morya-dlya-massazha_(mp3.cc).mp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64679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126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45298" y="0"/>
            <a:ext cx="918929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1349412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7320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520" y="44624"/>
            <a:ext cx="8856984" cy="92332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altLang="ru-RU" dirty="0" smtClean="0">
              <a:solidFill>
                <a:prstClr val="black"/>
              </a:solidFill>
              <a:latin typeface="Franklin Gothic Book" pitchFamily="34" charset="0"/>
              <a:cs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 smtClean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За </a:t>
            </a:r>
            <a:r>
              <a:rPr lang="ru-RU" altLang="ru-RU" b="1" dirty="0" err="1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даними</a:t>
            </a:r>
            <a:r>
              <a:rPr lang="ru-RU" altLang="ru-RU" b="1" dirty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b="1" dirty="0" err="1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дослідження</a:t>
            </a:r>
            <a:r>
              <a:rPr lang="ru-RU" altLang="ru-RU" b="1" dirty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b="1" dirty="0" err="1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американського</a:t>
            </a:r>
            <a:r>
              <a:rPr lang="ru-RU" altLang="ru-RU" b="1" dirty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 </a:t>
            </a:r>
            <a:endParaRPr lang="ru-RU" altLang="ru-RU" b="1" dirty="0" smtClean="0">
              <a:solidFill>
                <a:schemeClr val="tx2">
                  <a:lumMod val="75000"/>
                </a:schemeClr>
              </a:solidFill>
              <a:latin typeface="Franklin Gothic Book" pitchFamily="34" charset="0"/>
              <a:cs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 err="1" smtClean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Національного</a:t>
            </a:r>
            <a:r>
              <a:rPr lang="ru-RU" altLang="ru-RU" b="1" dirty="0" smtClean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b="1" dirty="0" err="1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інституту</a:t>
            </a:r>
            <a:r>
              <a:rPr lang="ru-RU" altLang="ru-RU" b="1" dirty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 проблем </a:t>
            </a:r>
            <a:r>
              <a:rPr lang="ru-RU" altLang="ru-RU" b="1" dirty="0" err="1" smtClean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здоров'я</a:t>
            </a:r>
            <a:endParaRPr lang="ru-RU" altLang="ru-RU" b="1" dirty="0" smtClean="0">
              <a:solidFill>
                <a:schemeClr val="tx2">
                  <a:lumMod val="75000"/>
                </a:schemeClr>
              </a:solidFill>
              <a:latin typeface="Franklin Gothic Book" pitchFamily="34" charset="0"/>
              <a:cs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 smtClean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b="1" dirty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і </a:t>
            </a:r>
            <a:r>
              <a:rPr lang="ru-RU" altLang="ru-RU" b="1" dirty="0" err="1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професійної</a:t>
            </a:r>
            <a:r>
              <a:rPr lang="ru-RU" altLang="ru-RU" b="1" dirty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b="1" dirty="0" err="1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безпеки</a:t>
            </a:r>
            <a:r>
              <a:rPr lang="ru-RU" altLang="ru-RU" b="1" dirty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 в наш час </a:t>
            </a:r>
            <a:r>
              <a:rPr lang="ru-RU" altLang="ru-RU" b="1" dirty="0" err="1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більше</a:t>
            </a:r>
            <a:r>
              <a:rPr lang="ru-RU" altLang="ru-RU" b="1" dirty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 </a:t>
            </a:r>
            <a:endParaRPr lang="ru-RU" altLang="ru-RU" b="1" dirty="0" smtClean="0">
              <a:solidFill>
                <a:schemeClr val="tx2">
                  <a:lumMod val="75000"/>
                </a:schemeClr>
              </a:solidFill>
              <a:latin typeface="Franklin Gothic Book" pitchFamily="34" charset="0"/>
              <a:cs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 smtClean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35 </a:t>
            </a:r>
            <a:r>
              <a:rPr lang="ru-RU" altLang="ru-RU" b="1" dirty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млн. людей у </a:t>
            </a:r>
            <a:r>
              <a:rPr lang="ru-RU" altLang="ru-RU" b="1" dirty="0" err="1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всьому</a:t>
            </a:r>
            <a:r>
              <a:rPr lang="ru-RU" altLang="ru-RU" b="1" dirty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b="1" dirty="0" err="1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світі</a:t>
            </a:r>
            <a:r>
              <a:rPr lang="ru-RU" altLang="ru-RU" b="1" dirty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b="1" dirty="0" err="1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страждають</a:t>
            </a:r>
            <a:r>
              <a:rPr lang="ru-RU" altLang="ru-RU" b="1" dirty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 </a:t>
            </a:r>
            <a:endParaRPr lang="ru-RU" altLang="ru-RU" b="1" dirty="0" smtClean="0">
              <a:solidFill>
                <a:schemeClr val="tx2">
                  <a:lumMod val="75000"/>
                </a:schemeClr>
              </a:solidFill>
              <a:latin typeface="Franklin Gothic Book" pitchFamily="34" charset="0"/>
              <a:cs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 err="1" smtClean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клінічною</a:t>
            </a:r>
            <a:r>
              <a:rPr lang="ru-RU" altLang="ru-RU" b="1" dirty="0" smtClean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b="1" dirty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формою синдрому </a:t>
            </a:r>
            <a:r>
              <a:rPr lang="ru-RU" altLang="ru-RU" b="1" dirty="0" err="1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хронічної</a:t>
            </a:r>
            <a:r>
              <a:rPr lang="ru-RU" altLang="ru-RU" b="1" dirty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b="1" dirty="0" err="1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втоми</a:t>
            </a:r>
            <a:r>
              <a:rPr lang="ru-RU" altLang="ru-RU" b="1" dirty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. </a:t>
            </a:r>
            <a:endParaRPr lang="ru-RU" altLang="ru-RU" b="1" dirty="0" smtClean="0">
              <a:solidFill>
                <a:schemeClr val="tx2">
                  <a:lumMod val="75000"/>
                </a:schemeClr>
              </a:solidFill>
              <a:latin typeface="Franklin Gothic Book" pitchFamily="34" charset="0"/>
              <a:cs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 smtClean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На </a:t>
            </a:r>
            <a:r>
              <a:rPr lang="ru-RU" altLang="ru-RU" b="1" dirty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початку 70 </a:t>
            </a:r>
            <a:r>
              <a:rPr lang="ru-RU" altLang="ru-RU" b="1" dirty="0" err="1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років</a:t>
            </a:r>
            <a:r>
              <a:rPr lang="ru-RU" altLang="ru-RU" b="1" dirty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 XX ст. </a:t>
            </a:r>
            <a:r>
              <a:rPr lang="ru-RU" altLang="ru-RU" b="1" dirty="0" err="1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цей</a:t>
            </a:r>
            <a:r>
              <a:rPr lang="ru-RU" altLang="ru-RU" b="1" dirty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 стан </a:t>
            </a:r>
            <a:r>
              <a:rPr lang="ru-RU" altLang="ru-RU" b="1" dirty="0" err="1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було</a:t>
            </a:r>
            <a:r>
              <a:rPr lang="ru-RU" altLang="ru-RU" b="1" dirty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b="1" dirty="0" err="1" smtClean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визначено</a:t>
            </a:r>
            <a:endParaRPr lang="ru-RU" altLang="ru-RU" b="1" dirty="0" smtClean="0">
              <a:solidFill>
                <a:schemeClr val="tx2">
                  <a:lumMod val="75000"/>
                </a:schemeClr>
              </a:solidFill>
              <a:latin typeface="Franklin Gothic Book" pitchFamily="34" charset="0"/>
              <a:cs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 smtClean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b="1" dirty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як синдром </a:t>
            </a:r>
            <a:r>
              <a:rPr lang="ru-RU" altLang="ru-RU" b="1" u="sng" dirty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«</a:t>
            </a:r>
            <a:r>
              <a:rPr lang="ru-RU" altLang="ru-RU" b="1" u="sng" dirty="0" err="1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емоційного</a:t>
            </a:r>
            <a:r>
              <a:rPr lang="ru-RU" altLang="ru-RU" b="1" u="sng" dirty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b="1" u="sng" dirty="0" err="1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вигорання</a:t>
            </a:r>
            <a:r>
              <a:rPr lang="ru-RU" altLang="ru-RU" b="1" u="sng" dirty="0" smtClean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».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altLang="ru-RU" b="1" u="sng" dirty="0">
              <a:solidFill>
                <a:schemeClr val="tx2">
                  <a:lumMod val="75000"/>
                </a:schemeClr>
              </a:solidFill>
              <a:latin typeface="Franklin Gothic Book" pitchFamily="34" charset="0"/>
              <a:cs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altLang="ru-RU" b="1" u="sng" dirty="0" smtClean="0">
              <a:solidFill>
                <a:schemeClr val="tx2">
                  <a:lumMod val="75000"/>
                </a:schemeClr>
              </a:solidFill>
              <a:latin typeface="Franklin Gothic Book" pitchFamily="34" charset="0"/>
              <a:cs typeface="Arial" charset="0"/>
            </a:endParaRPr>
          </a:p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endParaRPr lang="ru-RU" altLang="ru-RU" dirty="0">
              <a:solidFill>
                <a:prstClr val="black"/>
              </a:solidFill>
              <a:latin typeface="Franklin Gothic Book" pitchFamily="34" charset="0"/>
              <a:cs typeface="Arial" charset="0"/>
            </a:endParaRPr>
          </a:p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dirty="0" smtClean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                                      </a:t>
            </a:r>
            <a:r>
              <a:rPr lang="ru-RU" altLang="ru-RU" b="1" dirty="0" err="1" smtClean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Існує</a:t>
            </a:r>
            <a:r>
              <a:rPr lang="ru-RU" altLang="ru-RU" b="1" dirty="0" smtClean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b="1" dirty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так звана «</a:t>
            </a:r>
            <a:r>
              <a:rPr lang="ru-RU" altLang="ru-RU" b="1" dirty="0" err="1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група</a:t>
            </a:r>
            <a:r>
              <a:rPr lang="ru-RU" altLang="ru-RU" b="1" dirty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b="1" dirty="0" err="1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ризику</a:t>
            </a:r>
            <a:r>
              <a:rPr lang="ru-RU" altLang="ru-RU" b="1" dirty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» </a:t>
            </a:r>
            <a:r>
              <a:rPr lang="ru-RU" altLang="ru-RU" b="1" dirty="0" err="1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працівників</a:t>
            </a:r>
            <a:r>
              <a:rPr lang="ru-RU" altLang="ru-RU" b="1" dirty="0" smtClean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,</a:t>
            </a:r>
          </a:p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 smtClean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b="1" dirty="0" err="1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які</a:t>
            </a:r>
            <a:r>
              <a:rPr lang="ru-RU" altLang="ru-RU" b="1" dirty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b="1" dirty="0" err="1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найбільш</a:t>
            </a:r>
            <a:r>
              <a:rPr lang="ru-RU" altLang="ru-RU" b="1" dirty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b="1" dirty="0" err="1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схильні</a:t>
            </a:r>
            <a:r>
              <a:rPr lang="ru-RU" altLang="ru-RU" b="1" dirty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 до </a:t>
            </a:r>
            <a:r>
              <a:rPr lang="ru-RU" altLang="ru-RU" b="1" dirty="0" err="1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вигорання</a:t>
            </a:r>
            <a:r>
              <a:rPr lang="ru-RU" altLang="ru-RU" b="1" dirty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 – </a:t>
            </a:r>
            <a:r>
              <a:rPr lang="ru-RU" altLang="ru-RU" b="1" dirty="0" err="1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це</a:t>
            </a:r>
            <a:r>
              <a:rPr lang="ru-RU" altLang="ru-RU" b="1" dirty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b="1" dirty="0" err="1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ті</a:t>
            </a:r>
            <a:r>
              <a:rPr lang="ru-RU" altLang="ru-RU" b="1" dirty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, </a:t>
            </a:r>
            <a:r>
              <a:rPr lang="ru-RU" altLang="ru-RU" b="1" dirty="0" err="1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хто</a:t>
            </a:r>
            <a:r>
              <a:rPr lang="ru-RU" altLang="ru-RU" b="1" dirty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 </a:t>
            </a:r>
            <a:endParaRPr lang="ru-RU" altLang="ru-RU" b="1" dirty="0" smtClean="0">
              <a:solidFill>
                <a:schemeClr val="tx2">
                  <a:lumMod val="75000"/>
                </a:schemeClr>
              </a:solidFill>
              <a:latin typeface="Franklin Gothic Book" pitchFamily="34" charset="0"/>
              <a:cs typeface="Arial" charset="0"/>
            </a:endParaRPr>
          </a:p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 err="1" smtClean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працює</a:t>
            </a:r>
            <a:r>
              <a:rPr lang="ru-RU" altLang="ru-RU" b="1" dirty="0" smtClean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b="1" dirty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у </a:t>
            </a:r>
            <a:r>
              <a:rPr lang="ru-RU" altLang="ru-RU" b="1" dirty="0" err="1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сфері</a:t>
            </a:r>
            <a:r>
              <a:rPr lang="ru-RU" altLang="ru-RU" b="1" dirty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 «</a:t>
            </a:r>
            <a:r>
              <a:rPr lang="ru-RU" altLang="ru-RU" b="1" dirty="0" err="1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людина-людина</a:t>
            </a:r>
            <a:r>
              <a:rPr lang="ru-RU" altLang="ru-RU" b="1" dirty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» і в силу </a:t>
            </a:r>
            <a:r>
              <a:rPr lang="ru-RU" altLang="ru-RU" b="1" dirty="0" err="1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своєї</a:t>
            </a:r>
            <a:r>
              <a:rPr lang="ru-RU" altLang="ru-RU" b="1" dirty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 </a:t>
            </a:r>
            <a:endParaRPr lang="ru-RU" altLang="ru-RU" b="1" dirty="0" smtClean="0">
              <a:solidFill>
                <a:schemeClr val="tx2">
                  <a:lumMod val="75000"/>
                </a:schemeClr>
              </a:solidFill>
              <a:latin typeface="Franklin Gothic Book" pitchFamily="34" charset="0"/>
              <a:cs typeface="Arial" charset="0"/>
            </a:endParaRPr>
          </a:p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 err="1" smtClean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професії</a:t>
            </a:r>
            <a:r>
              <a:rPr lang="ru-RU" altLang="ru-RU" b="1" dirty="0" smtClean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b="1" dirty="0" err="1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змушені</a:t>
            </a:r>
            <a:r>
              <a:rPr lang="ru-RU" altLang="ru-RU" b="1" dirty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b="1" dirty="0" err="1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багато</a:t>
            </a:r>
            <a:r>
              <a:rPr lang="ru-RU" altLang="ru-RU" b="1" dirty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 і </a:t>
            </a:r>
            <a:r>
              <a:rPr lang="ru-RU" altLang="ru-RU" b="1" dirty="0" err="1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інтенсивно</a:t>
            </a:r>
            <a:r>
              <a:rPr lang="ru-RU" altLang="ru-RU" b="1" dirty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 </a:t>
            </a:r>
            <a:endParaRPr lang="ru-RU" altLang="ru-RU" b="1" dirty="0" smtClean="0">
              <a:solidFill>
                <a:schemeClr val="tx2">
                  <a:lumMod val="75000"/>
                </a:schemeClr>
              </a:solidFill>
              <a:latin typeface="Franklin Gothic Book" pitchFamily="34" charset="0"/>
              <a:cs typeface="Arial" charset="0"/>
            </a:endParaRPr>
          </a:p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 err="1" smtClean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спілкуватись</a:t>
            </a:r>
            <a:r>
              <a:rPr lang="ru-RU" altLang="ru-RU" b="1" dirty="0" smtClean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b="1" dirty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з </a:t>
            </a:r>
            <a:r>
              <a:rPr lang="ru-RU" altLang="ru-RU" b="1" dirty="0" err="1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іншими</a:t>
            </a:r>
            <a:r>
              <a:rPr lang="ru-RU" altLang="ru-RU" b="1" dirty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 людьми</a:t>
            </a:r>
            <a:r>
              <a:rPr lang="ru-RU" altLang="ru-RU" b="1" dirty="0" smtClean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.</a:t>
            </a:r>
          </a:p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 smtClean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b="1" dirty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Факторами, </a:t>
            </a:r>
            <a:r>
              <a:rPr lang="ru-RU" altLang="ru-RU" b="1" dirty="0" err="1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які</a:t>
            </a:r>
            <a:r>
              <a:rPr lang="ru-RU" altLang="ru-RU" b="1" dirty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b="1" dirty="0" err="1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впливають</a:t>
            </a:r>
            <a:r>
              <a:rPr lang="ru-RU" altLang="ru-RU" b="1" dirty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 на </a:t>
            </a:r>
            <a:r>
              <a:rPr lang="ru-RU" altLang="ru-RU" b="1" dirty="0" err="1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вигорання</a:t>
            </a:r>
            <a:r>
              <a:rPr lang="ru-RU" altLang="ru-RU" b="1" dirty="0" smtClean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,</a:t>
            </a:r>
          </a:p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 smtClean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b="1" dirty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є </a:t>
            </a:r>
            <a:r>
              <a:rPr lang="ru-RU" altLang="ru-RU" b="1" dirty="0" err="1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індивідуальні</a:t>
            </a:r>
            <a:r>
              <a:rPr lang="ru-RU" altLang="ru-RU" b="1" dirty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b="1" dirty="0" err="1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особливості</a:t>
            </a:r>
            <a:r>
              <a:rPr lang="ru-RU" altLang="ru-RU" b="1" dirty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b="1" dirty="0" err="1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нервової</a:t>
            </a:r>
            <a:r>
              <a:rPr lang="ru-RU" altLang="ru-RU" b="1" dirty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b="1" dirty="0" err="1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системи</a:t>
            </a:r>
            <a:r>
              <a:rPr lang="ru-RU" altLang="ru-RU" b="1" dirty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 </a:t>
            </a:r>
            <a:endParaRPr lang="ru-RU" altLang="ru-RU" b="1" dirty="0" smtClean="0">
              <a:solidFill>
                <a:schemeClr val="tx2">
                  <a:lumMod val="75000"/>
                </a:schemeClr>
              </a:solidFill>
              <a:latin typeface="Franklin Gothic Book" pitchFamily="34" charset="0"/>
              <a:cs typeface="Arial" charset="0"/>
            </a:endParaRPr>
          </a:p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 smtClean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і </a:t>
            </a:r>
            <a:r>
              <a:rPr lang="ru-RU" altLang="ru-RU" b="1" dirty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темпераменту. </a:t>
            </a:r>
            <a:r>
              <a:rPr lang="ru-RU" altLang="ru-RU" b="1" dirty="0" err="1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Швидше</a:t>
            </a:r>
            <a:r>
              <a:rPr lang="ru-RU" altLang="ru-RU" b="1" dirty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 «</a:t>
            </a:r>
            <a:r>
              <a:rPr lang="ru-RU" altLang="ru-RU" b="1" dirty="0" err="1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вигорають</a:t>
            </a:r>
            <a:r>
              <a:rPr lang="ru-RU" altLang="ru-RU" b="1" dirty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» </a:t>
            </a:r>
            <a:r>
              <a:rPr lang="ru-RU" altLang="ru-RU" b="1" dirty="0" err="1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працівники</a:t>
            </a:r>
            <a:r>
              <a:rPr lang="ru-RU" altLang="ru-RU" b="1" dirty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 з </a:t>
            </a:r>
            <a:r>
              <a:rPr lang="ru-RU" altLang="ru-RU" b="1" dirty="0" err="1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слабкою</a:t>
            </a:r>
            <a:r>
              <a:rPr lang="ru-RU" altLang="ru-RU" b="1" dirty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b="1" dirty="0" err="1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нервовою</a:t>
            </a:r>
            <a:r>
              <a:rPr lang="ru-RU" altLang="ru-RU" b="1" dirty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 системою і </a:t>
            </a:r>
            <a:r>
              <a:rPr lang="ru-RU" altLang="ru-RU" b="1" dirty="0" err="1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ті</a:t>
            </a:r>
            <a:r>
              <a:rPr lang="ru-RU" altLang="ru-RU" b="1" dirty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, </a:t>
            </a:r>
            <a:r>
              <a:rPr lang="ru-RU" altLang="ru-RU" b="1" dirty="0" err="1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хто</a:t>
            </a:r>
            <a:r>
              <a:rPr lang="ru-RU" altLang="ru-RU" b="1" dirty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b="1" dirty="0" err="1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має</a:t>
            </a:r>
            <a:r>
              <a:rPr lang="ru-RU" altLang="ru-RU" b="1" dirty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b="1" dirty="0" err="1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інтровертований</a:t>
            </a:r>
            <a:r>
              <a:rPr lang="ru-RU" altLang="ru-RU" b="1" dirty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 характер, </a:t>
            </a:r>
            <a:r>
              <a:rPr lang="ru-RU" altLang="ru-RU" b="1" dirty="0" err="1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індивідуальні</a:t>
            </a:r>
            <a:r>
              <a:rPr lang="ru-RU" altLang="ru-RU" b="1" dirty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b="1" dirty="0" err="1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особливості</a:t>
            </a:r>
            <a:r>
              <a:rPr lang="ru-RU" altLang="ru-RU" b="1" dirty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b="1" dirty="0" err="1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яких</a:t>
            </a:r>
            <a:r>
              <a:rPr lang="ru-RU" altLang="ru-RU" b="1" dirty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 не </a:t>
            </a:r>
            <a:r>
              <a:rPr lang="ru-RU" altLang="ru-RU" b="1" dirty="0" err="1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поєднуються</a:t>
            </a:r>
            <a:r>
              <a:rPr lang="ru-RU" altLang="ru-RU" b="1" dirty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 з </a:t>
            </a:r>
            <a:r>
              <a:rPr lang="ru-RU" altLang="ru-RU" b="1" dirty="0" err="1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вимогами</a:t>
            </a:r>
            <a:r>
              <a:rPr lang="ru-RU" altLang="ru-RU" b="1" dirty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b="1" dirty="0" err="1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професій</a:t>
            </a:r>
            <a:r>
              <a:rPr lang="ru-RU" altLang="ru-RU" b="1" dirty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 типу «</a:t>
            </a:r>
            <a:r>
              <a:rPr lang="ru-RU" altLang="ru-RU" b="1" dirty="0" err="1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людина-людина</a:t>
            </a:r>
            <a:r>
              <a:rPr lang="ru-RU" altLang="ru-RU" b="1" dirty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  <a:t>».</a:t>
            </a:r>
            <a:br>
              <a:rPr lang="ru-RU" altLang="ru-RU" b="1" dirty="0">
                <a:solidFill>
                  <a:schemeClr val="tx2">
                    <a:lumMod val="75000"/>
                  </a:schemeClr>
                </a:solidFill>
                <a:latin typeface="Franklin Gothic Book" pitchFamily="34" charset="0"/>
                <a:cs typeface="Arial" charset="0"/>
              </a:rPr>
            </a:br>
            <a:endParaRPr lang="ru-RU" altLang="ru-RU" b="1" dirty="0">
              <a:solidFill>
                <a:schemeClr val="tx2">
                  <a:lumMod val="75000"/>
                </a:schemeClr>
              </a:solidFill>
              <a:latin typeface="Franklin Gothic Book" pitchFamily="34" charset="0"/>
              <a:cs typeface="Arial" charset="0"/>
            </a:endParaRPr>
          </a:p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endParaRPr lang="ru-RU" altLang="ru-RU" u="sng" dirty="0">
              <a:solidFill>
                <a:prstClr val="black"/>
              </a:solidFill>
              <a:latin typeface="Franklin Gothic Book" pitchFamily="34" charset="0"/>
              <a:cs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altLang="ru-RU" u="sng" dirty="0" smtClean="0">
              <a:solidFill>
                <a:prstClr val="black"/>
              </a:solidFill>
              <a:latin typeface="Franklin Gothic Book" pitchFamily="34" charset="0"/>
              <a:cs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altLang="ru-RU" u="sng" dirty="0">
              <a:solidFill>
                <a:prstClr val="black"/>
              </a:solidFill>
              <a:latin typeface="Franklin Gothic Book" pitchFamily="34" charset="0"/>
              <a:cs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altLang="ru-RU" u="sng" dirty="0" smtClean="0">
              <a:solidFill>
                <a:prstClr val="black"/>
              </a:solidFill>
              <a:latin typeface="Franklin Gothic Book" pitchFamily="34" charset="0"/>
              <a:cs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altLang="ru-RU" u="sng" dirty="0">
              <a:solidFill>
                <a:prstClr val="black"/>
              </a:solidFill>
              <a:latin typeface="Franklin Gothic Book" pitchFamily="34" charset="0"/>
              <a:cs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altLang="ru-RU" u="sng" dirty="0" smtClean="0">
              <a:solidFill>
                <a:prstClr val="black"/>
              </a:solidFill>
              <a:latin typeface="Franklin Gothic Book" pitchFamily="34" charset="0"/>
              <a:cs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altLang="ru-RU" u="sng" dirty="0">
              <a:solidFill>
                <a:prstClr val="black"/>
              </a:solidFill>
              <a:latin typeface="Franklin Gothic Book" pitchFamily="34" charset="0"/>
              <a:cs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altLang="ru-RU" u="sng" dirty="0" smtClean="0">
              <a:solidFill>
                <a:prstClr val="black"/>
              </a:solidFill>
              <a:latin typeface="Franklin Gothic Book" pitchFamily="34" charset="0"/>
              <a:cs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altLang="ru-RU" u="sng" dirty="0">
              <a:solidFill>
                <a:prstClr val="black"/>
              </a:solidFill>
              <a:latin typeface="Franklin Gothic Book" pitchFamily="34" charset="0"/>
              <a:cs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u="sng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 </a:t>
            </a:r>
            <a:br>
              <a:rPr lang="ru-RU" altLang="ru-RU" u="sng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</a:br>
            <a:endParaRPr lang="ru-RU" altLang="ru-RU" u="sng" dirty="0">
              <a:solidFill>
                <a:prstClr val="black"/>
              </a:solidFill>
              <a:latin typeface="Franklin Gothic Book" pitchFamily="34" charset="0"/>
              <a:cs typeface="Arial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94593"/>
            <a:ext cx="2298700" cy="2292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 descr="C:\Users\Лена\Desktop\Емоційне вигорання вчителів\default.jpeg2222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2812168"/>
            <a:ext cx="2798763" cy="208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882746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7320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5496" y="116632"/>
            <a:ext cx="90010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Синдром </a:t>
            </a:r>
            <a:r>
              <a:rPr lang="ru-RU" dirty="0" err="1" smtClean="0"/>
              <a:t>професійного</a:t>
            </a:r>
            <a:r>
              <a:rPr lang="ru-RU" dirty="0" smtClean="0"/>
              <a:t> (</a:t>
            </a:r>
            <a:r>
              <a:rPr lang="ru-RU" dirty="0" err="1" smtClean="0"/>
              <a:t>емоційного</a:t>
            </a:r>
            <a:r>
              <a:rPr lang="ru-RU" dirty="0" smtClean="0"/>
              <a:t>) </a:t>
            </a:r>
            <a:r>
              <a:rPr lang="ru-RU" dirty="0" err="1" smtClean="0"/>
              <a:t>вигорання</a:t>
            </a:r>
            <a:r>
              <a:rPr lang="ru-RU" dirty="0" smtClean="0"/>
              <a:t> — так </a:t>
            </a:r>
          </a:p>
          <a:p>
            <a:r>
              <a:rPr lang="ru-RU" dirty="0" err="1" smtClean="0"/>
              <a:t>називається</a:t>
            </a:r>
            <a:r>
              <a:rPr lang="ru-RU" dirty="0" smtClean="0"/>
              <a:t> </a:t>
            </a:r>
            <a:r>
              <a:rPr lang="ru-RU" dirty="0" err="1" smtClean="0"/>
              <a:t>серйозна</a:t>
            </a:r>
            <a:r>
              <a:rPr lang="ru-RU" dirty="0" smtClean="0"/>
              <a:t> недуга, яка </a:t>
            </a:r>
            <a:r>
              <a:rPr lang="ru-RU" dirty="0" err="1" smtClean="0"/>
              <a:t>відносно</a:t>
            </a:r>
            <a:r>
              <a:rPr lang="ru-RU" dirty="0" smtClean="0"/>
              <a:t> недавно </a:t>
            </a:r>
          </a:p>
          <a:p>
            <a:r>
              <a:rPr lang="ru-RU" dirty="0" err="1" smtClean="0"/>
              <a:t>поповнила</a:t>
            </a:r>
            <a:r>
              <a:rPr lang="ru-RU" dirty="0" smtClean="0"/>
              <a:t> </a:t>
            </a:r>
            <a:r>
              <a:rPr lang="ru-RU" dirty="0" err="1" smtClean="0"/>
              <a:t>Міжнародний</a:t>
            </a:r>
            <a:r>
              <a:rPr lang="ru-RU" dirty="0" smtClean="0"/>
              <a:t> </a:t>
            </a:r>
            <a:r>
              <a:rPr lang="ru-RU" dirty="0" err="1" smtClean="0"/>
              <a:t>класифікатор</a:t>
            </a:r>
            <a:r>
              <a:rPr lang="ru-RU" dirty="0" smtClean="0"/>
              <a:t> </a:t>
            </a:r>
            <a:r>
              <a:rPr lang="ru-RU" dirty="0" err="1" smtClean="0"/>
              <a:t>психічних</a:t>
            </a:r>
            <a:r>
              <a:rPr lang="ru-RU" dirty="0" smtClean="0"/>
              <a:t> хвороб. </a:t>
            </a:r>
          </a:p>
          <a:p>
            <a:r>
              <a:rPr lang="ru-RU" dirty="0" smtClean="0"/>
              <a:t>Вона </a:t>
            </a:r>
            <a:r>
              <a:rPr lang="ru-RU" dirty="0" err="1" smtClean="0"/>
              <a:t>загрожує</a:t>
            </a:r>
            <a:r>
              <a:rPr lang="ru-RU" dirty="0" smtClean="0"/>
              <a:t> </a:t>
            </a:r>
            <a:r>
              <a:rPr lang="ru-RU" dirty="0" err="1" smtClean="0"/>
              <a:t>представникам</a:t>
            </a:r>
            <a:r>
              <a:rPr lang="ru-RU" dirty="0" smtClean="0"/>
              <a:t> </a:t>
            </a:r>
            <a:r>
              <a:rPr lang="ru-RU" dirty="0" err="1" smtClean="0"/>
              <a:t>усіх</a:t>
            </a:r>
            <a:r>
              <a:rPr lang="ru-RU" dirty="0" smtClean="0"/>
              <a:t> </a:t>
            </a:r>
            <a:r>
              <a:rPr lang="ru-RU" dirty="0" err="1" smtClean="0"/>
              <a:t>професій</a:t>
            </a:r>
            <a:r>
              <a:rPr lang="ru-RU" dirty="0" smtClean="0"/>
              <a:t>, </a:t>
            </a:r>
            <a:r>
              <a:rPr lang="ru-RU" dirty="0" err="1" smtClean="0"/>
              <a:t>однак</a:t>
            </a:r>
            <a:r>
              <a:rPr lang="ru-RU" dirty="0" smtClean="0"/>
              <a:t> </a:t>
            </a:r>
            <a:r>
              <a:rPr lang="ru-RU" dirty="0" err="1" smtClean="0"/>
              <a:t>чи</a:t>
            </a:r>
            <a:r>
              <a:rPr lang="ru-RU" dirty="0" smtClean="0"/>
              <a:t> не </a:t>
            </a:r>
          </a:p>
          <a:p>
            <a:r>
              <a:rPr lang="ru-RU" dirty="0" err="1" smtClean="0"/>
              <a:t>найбільше</a:t>
            </a:r>
            <a:r>
              <a:rPr lang="ru-RU" dirty="0" smtClean="0"/>
              <a:t> </a:t>
            </a:r>
            <a:r>
              <a:rPr lang="ru-RU" dirty="0" err="1" smtClean="0"/>
              <a:t>потерпають</a:t>
            </a:r>
            <a:r>
              <a:rPr lang="ru-RU" dirty="0" smtClean="0"/>
              <a:t> </a:t>
            </a:r>
            <a:r>
              <a:rPr lang="ru-RU" dirty="0" err="1" smtClean="0"/>
              <a:t>від</a:t>
            </a:r>
            <a:r>
              <a:rPr lang="ru-RU" dirty="0" smtClean="0"/>
              <a:t> </a:t>
            </a:r>
            <a:r>
              <a:rPr lang="ru-RU" dirty="0" err="1" smtClean="0"/>
              <a:t>неї</a:t>
            </a:r>
            <a:r>
              <a:rPr lang="ru-RU" dirty="0" smtClean="0"/>
              <a:t> </a:t>
            </a:r>
            <a:r>
              <a:rPr lang="ru-RU" dirty="0" err="1" smtClean="0"/>
              <a:t>вчителі</a:t>
            </a:r>
            <a:r>
              <a:rPr lang="ru-RU" dirty="0" smtClean="0"/>
              <a:t>.</a:t>
            </a:r>
          </a:p>
          <a:p>
            <a:endParaRPr lang="uk-UA" dirty="0"/>
          </a:p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Результати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досліджень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вітчизняних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dirty="0" err="1" smtClean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науковців</a:t>
            </a:r>
            <a:endParaRPr lang="ru-RU" altLang="ru-RU" dirty="0" smtClean="0">
              <a:solidFill>
                <a:prstClr val="black"/>
              </a:solidFill>
              <a:latin typeface="Franklin Gothic Book" pitchFamily="34" charset="0"/>
              <a:cs typeface="Arial" charset="0"/>
            </a:endParaRPr>
          </a:p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dirty="0" smtClean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в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професіях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системи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«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людина-людина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» </a:t>
            </a:r>
            <a:endParaRPr lang="ru-RU" altLang="ru-RU" dirty="0" smtClean="0">
              <a:solidFill>
                <a:prstClr val="black"/>
              </a:solidFill>
              <a:latin typeface="Franklin Gothic Book" pitchFamily="34" charset="0"/>
              <a:cs typeface="Arial" charset="0"/>
            </a:endParaRPr>
          </a:p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dirty="0" err="1" smtClean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свідчать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,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що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ознаки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синдрому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вигорання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мають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: </a:t>
            </a:r>
          </a:p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altLang="ru-RU" dirty="0" smtClean="0">
              <a:solidFill>
                <a:prstClr val="black"/>
              </a:solidFill>
              <a:latin typeface="Franklin Gothic Book" pitchFamily="34" charset="0"/>
              <a:cs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altLang="ru-RU" dirty="0">
              <a:solidFill>
                <a:prstClr val="black"/>
              </a:solidFill>
              <a:latin typeface="Franklin Gothic Book" pitchFamily="34" charset="0"/>
              <a:cs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altLang="ru-RU" dirty="0" smtClean="0">
              <a:solidFill>
                <a:prstClr val="black"/>
              </a:solidFill>
              <a:latin typeface="Franklin Gothic Book" pitchFamily="34" charset="0"/>
              <a:cs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altLang="ru-RU" dirty="0">
              <a:solidFill>
                <a:prstClr val="black"/>
              </a:solidFill>
              <a:latin typeface="Franklin Gothic Book" pitchFamily="34" charset="0"/>
              <a:cs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dirty="0" smtClean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• 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80%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лікарів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;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• 65 %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педагогів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;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• 85%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соціальних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працівників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,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• 60%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працівників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органів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внутрішніх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справ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28800"/>
            <a:ext cx="3335337" cy="3328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400550"/>
            <a:ext cx="1749425" cy="1944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9303787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7320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7544" y="116632"/>
            <a:ext cx="828092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800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Чи</a:t>
            </a:r>
            <a:r>
              <a:rPr lang="ru-RU" altLang="ru-RU" sz="28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sz="2800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відчуваєте</a:t>
            </a:r>
            <a:r>
              <a:rPr lang="ru-RU" altLang="ru-RU" sz="28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Ви </a:t>
            </a:r>
            <a:r>
              <a:rPr lang="ru-RU" altLang="ru-RU" sz="2800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професійне</a:t>
            </a:r>
            <a:r>
              <a:rPr lang="ru-RU" altLang="ru-RU" sz="28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(</a:t>
            </a:r>
            <a:r>
              <a:rPr lang="ru-RU" altLang="ru-RU" sz="2800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емоційне</a:t>
            </a:r>
            <a:r>
              <a:rPr lang="ru-RU" altLang="ru-RU" sz="28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) </a:t>
            </a:r>
            <a:r>
              <a:rPr lang="ru-RU" altLang="ru-RU" sz="2800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вигорання</a:t>
            </a:r>
            <a:r>
              <a:rPr lang="ru-RU" altLang="ru-RU" sz="28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у </a:t>
            </a:r>
            <a:r>
              <a:rPr lang="ru-RU" altLang="ru-RU" sz="2800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вашій</a:t>
            </a:r>
            <a:r>
              <a:rPr lang="ru-RU" altLang="ru-RU" sz="28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sz="2800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роботі</a:t>
            </a:r>
            <a:r>
              <a:rPr lang="ru-RU" altLang="ru-RU" sz="28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sz="2800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вчителя</a:t>
            </a:r>
            <a:r>
              <a:rPr lang="ru-RU" altLang="ru-RU" sz="2800" dirty="0" smtClean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?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uk-UA" altLang="ru-RU" sz="2800" dirty="0">
              <a:solidFill>
                <a:prstClr val="black"/>
              </a:solidFill>
              <a:latin typeface="Franklin Gothic Book" pitchFamily="34" charset="0"/>
              <a:cs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Варіанти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відповідей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: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altLang="ru-RU" dirty="0">
              <a:solidFill>
                <a:prstClr val="black"/>
              </a:solidFill>
              <a:latin typeface="Franklin Gothic Book" pitchFamily="34" charset="0"/>
              <a:cs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1 - Так,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вигорів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на 100%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2 -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Вигорів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наполовину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3 - Починаю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вигорати</a:t>
            </a:r>
            <a:endParaRPr lang="ru-RU" altLang="ru-RU" dirty="0">
              <a:solidFill>
                <a:prstClr val="black"/>
              </a:solidFill>
              <a:latin typeface="Franklin Gothic Book" pitchFamily="34" charset="0"/>
              <a:cs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4 -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Ні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,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ще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тримаюсь</a:t>
            </a:r>
            <a:endParaRPr lang="ru-RU" altLang="ru-RU" dirty="0">
              <a:solidFill>
                <a:prstClr val="black"/>
              </a:solidFill>
              <a:latin typeface="Franklin Gothic Book" pitchFamily="34" charset="0"/>
              <a:cs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5 - А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що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це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таке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?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6 - І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попіл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мій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розвіяли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за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вітром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... ( жарт).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altLang="ru-RU" sz="2800" dirty="0">
              <a:solidFill>
                <a:prstClr val="black"/>
              </a:solidFill>
              <a:latin typeface="Franklin Gothic Book" pitchFamily="34" charset="0"/>
              <a:cs typeface="Arial" charset="0"/>
            </a:endParaRPr>
          </a:p>
        </p:txBody>
      </p:sp>
      <p:pic>
        <p:nvPicPr>
          <p:cNvPr id="5" name="Picture 2" descr="C:\Users\Лена\Desktop\Емоційне вигорання вчителів\bar-kivs-ki-zbori2-264x18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64050" y="4276725"/>
            <a:ext cx="3240088" cy="228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722690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7320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5536" y="188641"/>
            <a:ext cx="7704856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altLang="ru-RU" dirty="0" smtClean="0"/>
              <a:t>А які ж </a:t>
            </a:r>
            <a:r>
              <a:rPr lang="uk-UA" altLang="ru-RU" u="sng" dirty="0" smtClean="0"/>
              <a:t>особливості вашої нервової системи</a:t>
            </a:r>
            <a:r>
              <a:rPr lang="uk-UA" altLang="ru-RU" dirty="0" smtClean="0"/>
              <a:t>? </a:t>
            </a:r>
          </a:p>
          <a:p>
            <a:r>
              <a:rPr lang="ru-RU" altLang="ru-RU" dirty="0" err="1" smtClean="0"/>
              <a:t>Пропоную</a:t>
            </a:r>
            <a:r>
              <a:rPr lang="ru-RU" altLang="ru-RU" dirty="0" smtClean="0"/>
              <a:t> </a:t>
            </a:r>
            <a:r>
              <a:rPr lang="ru-RU" altLang="ru-RU" dirty="0" err="1" smtClean="0"/>
              <a:t>визначити</a:t>
            </a:r>
            <a:r>
              <a:rPr lang="ru-RU" altLang="ru-RU" dirty="0" smtClean="0"/>
              <a:t> свою </a:t>
            </a:r>
            <a:r>
              <a:rPr lang="ru-RU" altLang="ru-RU" u="sng" dirty="0" err="1" smtClean="0"/>
              <a:t>психологічну</a:t>
            </a:r>
            <a:r>
              <a:rPr lang="ru-RU" altLang="ru-RU" u="sng" dirty="0" smtClean="0"/>
              <a:t> </a:t>
            </a:r>
            <a:r>
              <a:rPr lang="ru-RU" altLang="ru-RU" u="sng" dirty="0" err="1" smtClean="0"/>
              <a:t>врівноваженність</a:t>
            </a:r>
            <a:r>
              <a:rPr lang="ru-RU" altLang="ru-RU" dirty="0" smtClean="0"/>
              <a:t>. </a:t>
            </a:r>
          </a:p>
          <a:p>
            <a:r>
              <a:rPr lang="ru-RU" altLang="ru-RU" dirty="0" smtClean="0"/>
              <a:t>Дайте </a:t>
            </a:r>
            <a:r>
              <a:rPr lang="ru-RU" altLang="ru-RU" dirty="0" err="1" smtClean="0"/>
              <a:t>відповідь</a:t>
            </a:r>
            <a:r>
              <a:rPr lang="ru-RU" altLang="ru-RU" dirty="0" smtClean="0"/>
              <a:t> на </a:t>
            </a:r>
            <a:r>
              <a:rPr lang="ru-RU" altLang="ru-RU" dirty="0" err="1" smtClean="0"/>
              <a:t>запитання</a:t>
            </a:r>
            <a:r>
              <a:rPr lang="ru-RU" altLang="ru-RU" dirty="0" smtClean="0"/>
              <a:t> одним </a:t>
            </a:r>
            <a:r>
              <a:rPr lang="ru-RU" altLang="ru-RU" dirty="0" err="1" smtClean="0"/>
              <a:t>із</a:t>
            </a:r>
            <a:r>
              <a:rPr lang="ru-RU" altLang="ru-RU" dirty="0" smtClean="0"/>
              <a:t> </a:t>
            </a:r>
            <a:r>
              <a:rPr lang="ru-RU" altLang="ru-RU" dirty="0" err="1" smtClean="0"/>
              <a:t>трьох</a:t>
            </a:r>
            <a:r>
              <a:rPr lang="ru-RU" altLang="ru-RU" dirty="0" smtClean="0"/>
              <a:t> </a:t>
            </a:r>
            <a:r>
              <a:rPr lang="ru-RU" altLang="ru-RU" dirty="0" err="1" smtClean="0"/>
              <a:t>способів</a:t>
            </a:r>
            <a:r>
              <a:rPr lang="ru-RU" altLang="ru-RU" dirty="0" smtClean="0"/>
              <a:t>:</a:t>
            </a:r>
          </a:p>
          <a:p>
            <a:r>
              <a:rPr lang="ru-RU" altLang="ru-RU" dirty="0" smtClean="0"/>
              <a:t> «так, </a:t>
            </a:r>
            <a:r>
              <a:rPr lang="ru-RU" altLang="ru-RU" dirty="0" err="1" smtClean="0"/>
              <a:t>безумовно</a:t>
            </a:r>
            <a:r>
              <a:rPr lang="ru-RU" altLang="ru-RU" dirty="0" smtClean="0"/>
              <a:t>» (З </a:t>
            </a:r>
            <a:r>
              <a:rPr lang="ru-RU" altLang="ru-RU" dirty="0" err="1" smtClean="0"/>
              <a:t>бали</a:t>
            </a:r>
            <a:r>
              <a:rPr lang="ru-RU" altLang="ru-RU" dirty="0" smtClean="0"/>
              <a:t>),</a:t>
            </a:r>
          </a:p>
          <a:p>
            <a:r>
              <a:rPr lang="ru-RU" altLang="ru-RU" dirty="0" smtClean="0"/>
              <a:t> «так. але не </a:t>
            </a:r>
            <a:r>
              <a:rPr lang="ru-RU" altLang="ru-RU" dirty="0" err="1" smtClean="0"/>
              <a:t>дуже</a:t>
            </a:r>
            <a:r>
              <a:rPr lang="ru-RU" altLang="ru-RU" dirty="0" smtClean="0"/>
              <a:t>» (1 бал),</a:t>
            </a:r>
          </a:p>
          <a:p>
            <a:r>
              <a:rPr lang="ru-RU" altLang="ru-RU" dirty="0" smtClean="0"/>
              <a:t> «</a:t>
            </a:r>
            <a:r>
              <a:rPr lang="ru-RU" altLang="ru-RU" dirty="0" err="1" smtClean="0"/>
              <a:t>ні</a:t>
            </a:r>
            <a:r>
              <a:rPr lang="ru-RU" altLang="ru-RU" dirty="0" smtClean="0"/>
              <a:t>, у </a:t>
            </a:r>
            <a:r>
              <a:rPr lang="ru-RU" altLang="ru-RU" dirty="0" err="1" smtClean="0"/>
              <a:t>жодному</a:t>
            </a:r>
            <a:r>
              <a:rPr lang="ru-RU" altLang="ru-RU" dirty="0" smtClean="0"/>
              <a:t> </a:t>
            </a:r>
            <a:r>
              <a:rPr lang="uk-UA" altLang="ru-RU" dirty="0" err="1" smtClean="0"/>
              <a:t>р</a:t>
            </a:r>
            <a:r>
              <a:rPr lang="ru-RU" altLang="ru-RU" dirty="0" err="1" smtClean="0"/>
              <a:t>азі</a:t>
            </a:r>
            <a:r>
              <a:rPr lang="ru-RU" altLang="ru-RU" dirty="0" smtClean="0"/>
              <a:t>» (0 </a:t>
            </a:r>
            <a:r>
              <a:rPr lang="ru-RU" altLang="ru-RU" dirty="0" err="1" smtClean="0"/>
              <a:t>балів</a:t>
            </a:r>
            <a:r>
              <a:rPr lang="ru-RU" altLang="ru-RU" dirty="0" smtClean="0"/>
              <a:t>)  і </a:t>
            </a:r>
            <a:r>
              <a:rPr lang="ru-RU" altLang="ru-RU" dirty="0" err="1" smtClean="0"/>
              <a:t>підсумуйте</a:t>
            </a:r>
            <a:r>
              <a:rPr lang="ru-RU" altLang="ru-RU" dirty="0" smtClean="0"/>
              <a:t> </a:t>
            </a:r>
            <a:r>
              <a:rPr lang="ru-RU" altLang="ru-RU" dirty="0" err="1" smtClean="0"/>
              <a:t>бали</a:t>
            </a:r>
            <a:r>
              <a:rPr lang="ru-RU" altLang="ru-RU" dirty="0" smtClean="0"/>
              <a:t>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altLang="ru-RU" sz="1600" dirty="0" smtClean="0">
              <a:solidFill>
                <a:prstClr val="black"/>
              </a:solidFill>
              <a:latin typeface="Franklin Gothic Book" pitchFamily="34" charset="0"/>
              <a:cs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 err="1" smtClean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Чи</a:t>
            </a:r>
            <a:r>
              <a:rPr lang="ru-RU" altLang="ru-RU" sz="1600" dirty="0" smtClean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sz="1600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дратує</a:t>
            </a:r>
            <a:r>
              <a:rPr lang="ru-RU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вас: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 1 . </a:t>
            </a:r>
            <a:r>
              <a:rPr lang="ru-RU" altLang="ru-RU" sz="1600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Зім’ята</a:t>
            </a:r>
            <a:r>
              <a:rPr lang="ru-RU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sz="1600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сторінка</a:t>
            </a:r>
            <a:r>
              <a:rPr lang="ru-RU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газет», яку </a:t>
            </a:r>
            <a:r>
              <a:rPr lang="ru-RU" altLang="ru-RU" sz="1600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ви</a:t>
            </a:r>
            <a:r>
              <a:rPr lang="ru-RU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sz="1600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хочете</a:t>
            </a:r>
            <a:r>
              <a:rPr lang="ru-RU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sz="1600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прочитати</a:t>
            </a:r>
            <a:r>
              <a:rPr lang="ru-RU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?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 2. Не </a:t>
            </a:r>
            <a:r>
              <a:rPr lang="ru-RU" altLang="ru-RU" sz="1600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надто</a:t>
            </a:r>
            <a:r>
              <a:rPr lang="ru-RU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молода </a:t>
            </a:r>
            <a:r>
              <a:rPr lang="ru-RU" altLang="ru-RU" sz="1600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жінка</a:t>
            </a:r>
            <a:r>
              <a:rPr lang="ru-RU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, </a:t>
            </a:r>
            <a:r>
              <a:rPr lang="ru-RU" altLang="ru-RU" sz="1600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вдягнена</a:t>
            </a:r>
            <a:r>
              <a:rPr lang="ru-RU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, як юна </a:t>
            </a:r>
            <a:r>
              <a:rPr lang="ru-RU" altLang="ru-RU" sz="1600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дівчина</a:t>
            </a:r>
            <a:r>
              <a:rPr lang="ru-RU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?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 3. </a:t>
            </a:r>
            <a:r>
              <a:rPr lang="ru-RU" altLang="ru-RU" sz="1600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Надмірна</a:t>
            </a:r>
            <a:r>
              <a:rPr lang="ru-RU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sz="1600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близькість</a:t>
            </a:r>
            <a:r>
              <a:rPr lang="ru-RU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sz="1600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співрозмовника</a:t>
            </a:r>
            <a:r>
              <a:rPr lang="ru-RU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sz="1600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під</a:t>
            </a:r>
            <a:r>
              <a:rPr lang="ru-RU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час </a:t>
            </a:r>
            <a:r>
              <a:rPr lang="ru-RU" altLang="ru-RU" sz="1600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бесіди</a:t>
            </a:r>
            <a:r>
              <a:rPr lang="ru-RU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?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 4. </a:t>
            </a:r>
            <a:r>
              <a:rPr lang="ru-RU" altLang="ru-RU" sz="1600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Жінка</a:t>
            </a:r>
            <a:r>
              <a:rPr lang="ru-RU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, яка. палить на </a:t>
            </a:r>
            <a:r>
              <a:rPr lang="ru-RU" altLang="ru-RU" sz="1600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вулиці</a:t>
            </a:r>
            <a:r>
              <a:rPr lang="ru-RU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sz="1600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або</a:t>
            </a:r>
            <a:r>
              <a:rPr lang="ru-RU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в </a:t>
            </a:r>
            <a:r>
              <a:rPr lang="ru-RU" altLang="ru-RU" sz="1600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громадському</a:t>
            </a:r>
            <a:r>
              <a:rPr lang="ru-RU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sz="1600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місці</a:t>
            </a:r>
            <a:r>
              <a:rPr lang="ru-RU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?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 5. Людина, </a:t>
            </a:r>
            <a:r>
              <a:rPr lang="ru-RU" altLang="ru-RU" sz="1600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що</a:t>
            </a:r>
            <a:r>
              <a:rPr lang="ru-RU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sz="1600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кашляє</a:t>
            </a:r>
            <a:r>
              <a:rPr lang="ru-RU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у ваш </a:t>
            </a:r>
            <a:r>
              <a:rPr lang="ru-RU" altLang="ru-RU" sz="1600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бік</a:t>
            </a:r>
            <a:r>
              <a:rPr lang="ru-RU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?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 6. </a:t>
            </a:r>
            <a:r>
              <a:rPr lang="ru-RU" altLang="ru-RU" sz="1600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Що</a:t>
            </a:r>
            <a:r>
              <a:rPr lang="ru-RU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sz="1600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хтось</a:t>
            </a:r>
            <a:r>
              <a:rPr lang="ru-RU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sz="1600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гризе</a:t>
            </a:r>
            <a:r>
              <a:rPr lang="ru-RU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sz="1600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нігті</a:t>
            </a:r>
            <a:r>
              <a:rPr lang="ru-RU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на ваших очах?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 7. </a:t>
            </a:r>
            <a:r>
              <a:rPr lang="ru-RU" altLang="ru-RU" sz="1600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Що</a:t>
            </a:r>
            <a:r>
              <a:rPr lang="ru-RU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sz="1600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хтось</a:t>
            </a:r>
            <a:r>
              <a:rPr lang="ru-RU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sz="1600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сміється</a:t>
            </a:r>
            <a:r>
              <a:rPr lang="ru-RU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sz="1600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невлад</a:t>
            </a:r>
            <a:r>
              <a:rPr lang="ru-RU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?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 8. </a:t>
            </a:r>
            <a:r>
              <a:rPr lang="ru-RU" altLang="ru-RU" sz="1600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Що</a:t>
            </a:r>
            <a:r>
              <a:rPr lang="ru-RU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sz="1600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хтось</a:t>
            </a:r>
            <a:r>
              <a:rPr lang="ru-RU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sz="1600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намагається</a:t>
            </a:r>
            <a:r>
              <a:rPr lang="ru-RU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sz="1600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вчити</a:t>
            </a:r>
            <a:r>
              <a:rPr lang="ru-RU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вас, </a:t>
            </a:r>
            <a:r>
              <a:rPr lang="ru-RU" altLang="ru-RU" sz="1600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що</a:t>
            </a:r>
            <a:r>
              <a:rPr lang="ru-RU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і як </a:t>
            </a:r>
            <a:r>
              <a:rPr lang="ru-RU" altLang="ru-RU" sz="1600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робити</a:t>
            </a:r>
            <a:r>
              <a:rPr lang="ru-RU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?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 9. </a:t>
            </a:r>
            <a:r>
              <a:rPr lang="ru-RU" altLang="ru-RU" sz="1600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Що</a:t>
            </a:r>
            <a:r>
              <a:rPr lang="ru-RU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sz="1600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кохана</a:t>
            </a:r>
            <a:r>
              <a:rPr lang="ru-RU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sz="1600" dirty="0" err="1" smtClean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людина</a:t>
            </a:r>
            <a:r>
              <a:rPr lang="ru-RU" altLang="ru-RU" sz="1600" dirty="0" smtClean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 </a:t>
            </a:r>
            <a:r>
              <a:rPr lang="ru-RU" altLang="ru-RU" sz="1600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завжди</a:t>
            </a:r>
            <a:r>
              <a:rPr lang="ru-RU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sz="1600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запізнюється</a:t>
            </a:r>
            <a:r>
              <a:rPr lang="ru-RU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?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 10. </a:t>
            </a:r>
            <a:r>
              <a:rPr lang="ru-RU" altLang="ru-RU" sz="1600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Що</a:t>
            </a:r>
            <a:r>
              <a:rPr lang="ru-RU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в </a:t>
            </a:r>
            <a:r>
              <a:rPr lang="ru-RU" altLang="ru-RU" sz="1600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кінотеатрі</a:t>
            </a:r>
            <a:r>
              <a:rPr lang="ru-RU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той, </a:t>
            </a:r>
            <a:r>
              <a:rPr lang="ru-RU" altLang="ru-RU" sz="1600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хто</a:t>
            </a:r>
            <a:r>
              <a:rPr lang="ru-RU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sz="1600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сидить</a:t>
            </a:r>
            <a:r>
              <a:rPr lang="ru-RU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sz="1600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попереду</a:t>
            </a:r>
            <a:r>
              <a:rPr lang="ru-RU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, весь час крутиться і </a:t>
            </a:r>
            <a:r>
              <a:rPr lang="ru-RU" altLang="ru-RU" sz="1600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розмовляв</a:t>
            </a:r>
            <a:r>
              <a:rPr lang="ru-RU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?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 11. </a:t>
            </a:r>
            <a:r>
              <a:rPr lang="ru-RU" altLang="ru-RU" sz="1600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Що</a:t>
            </a:r>
            <a:r>
              <a:rPr lang="ru-RU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вам </a:t>
            </a:r>
            <a:r>
              <a:rPr lang="ru-RU" altLang="ru-RU" sz="1600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переповідають</a:t>
            </a:r>
            <a:r>
              <a:rPr lang="ru-RU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сюжет </a:t>
            </a:r>
            <a:r>
              <a:rPr lang="ru-RU" altLang="ru-RU" sz="1600" dirty="0" smtClean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роману</a:t>
            </a:r>
            <a:r>
              <a:rPr lang="ru-RU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, </a:t>
            </a:r>
            <a:r>
              <a:rPr lang="ru-RU" altLang="ru-RU" sz="1600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який</a:t>
            </a:r>
            <a:r>
              <a:rPr lang="ru-RU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sz="1600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ви</a:t>
            </a:r>
            <a:r>
              <a:rPr lang="ru-RU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sz="1600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тільки</a:t>
            </a:r>
            <a:r>
              <a:rPr lang="ru-RU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sz="1600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збираєтеся</a:t>
            </a:r>
            <a:r>
              <a:rPr lang="ru-RU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sz="1600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прочитати</a:t>
            </a:r>
            <a:r>
              <a:rPr lang="ru-RU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?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 12. </a:t>
            </a:r>
            <a:r>
              <a:rPr lang="ru-RU" altLang="ru-RU" sz="1600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Що</a:t>
            </a:r>
            <a:r>
              <a:rPr lang="ru-RU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вам </a:t>
            </a:r>
            <a:r>
              <a:rPr lang="ru-RU" altLang="ru-RU" sz="1600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дарують</a:t>
            </a:r>
            <a:r>
              <a:rPr lang="ru-RU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sz="1600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непотрібні</a:t>
            </a:r>
            <a:r>
              <a:rPr lang="ru-RU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sz="1600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речі</a:t>
            </a:r>
            <a:r>
              <a:rPr lang="ru-RU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?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 13. </a:t>
            </a:r>
            <a:r>
              <a:rPr lang="ru-RU" altLang="ru-RU" sz="1600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Голосна</a:t>
            </a:r>
            <a:r>
              <a:rPr lang="ru-RU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sz="1600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розмова</a:t>
            </a:r>
            <a:r>
              <a:rPr lang="ru-RU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в </a:t>
            </a:r>
            <a:r>
              <a:rPr lang="ru-RU" altLang="ru-RU" sz="1600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громадському</a:t>
            </a:r>
            <a:r>
              <a:rPr lang="ru-RU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sz="1600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транспорті</a:t>
            </a:r>
            <a:r>
              <a:rPr lang="ru-RU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?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 14. </a:t>
            </a:r>
            <a:r>
              <a:rPr lang="ru-RU" altLang="ru-RU" sz="1600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Надто</a:t>
            </a:r>
            <a:r>
              <a:rPr lang="ru-RU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sz="1600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сильний</a:t>
            </a:r>
            <a:r>
              <a:rPr lang="ru-RU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запах </a:t>
            </a:r>
            <a:r>
              <a:rPr lang="ru-RU" altLang="ru-RU" sz="1600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парфумів</a:t>
            </a:r>
            <a:r>
              <a:rPr lang="ru-RU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?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 15. Людина, яка </a:t>
            </a:r>
            <a:r>
              <a:rPr lang="ru-RU" altLang="ru-RU" sz="1600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жестикулює</a:t>
            </a:r>
            <a:r>
              <a:rPr lang="ru-RU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sz="1600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під</a:t>
            </a:r>
            <a:r>
              <a:rPr lang="ru-RU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час </a:t>
            </a:r>
            <a:r>
              <a:rPr lang="ru-RU" altLang="ru-RU" sz="1600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розмови</a:t>
            </a:r>
            <a:r>
              <a:rPr lang="ru-RU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?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 16. </a:t>
            </a:r>
            <a:r>
              <a:rPr lang="ru-RU" altLang="ru-RU" sz="1600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Колега</a:t>
            </a:r>
            <a:r>
              <a:rPr lang="ru-RU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, </a:t>
            </a:r>
            <a:r>
              <a:rPr lang="ru-RU" altLang="ru-RU" sz="1600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який</a:t>
            </a:r>
            <a:r>
              <a:rPr lang="ru-RU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часто </a:t>
            </a:r>
            <a:r>
              <a:rPr lang="ru-RU" altLang="ru-RU" sz="1600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вживає</a:t>
            </a:r>
            <a:r>
              <a:rPr lang="ru-RU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sz="1600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іноземні</a:t>
            </a:r>
            <a:r>
              <a:rPr lang="ru-RU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слова?</a:t>
            </a:r>
          </a:p>
          <a:p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xmlns="" val="26087782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7320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3528" y="116632"/>
            <a:ext cx="653447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altLang="ru-RU" i="1" u="sng" dirty="0" smtClean="0"/>
          </a:p>
          <a:p>
            <a:r>
              <a:rPr lang="ru-RU" altLang="ru-RU" i="1" u="sng" dirty="0" err="1" smtClean="0"/>
              <a:t>Понад</a:t>
            </a:r>
            <a:r>
              <a:rPr lang="ru-RU" altLang="ru-RU" i="1" u="sng" dirty="0" smtClean="0"/>
              <a:t> 36. </a:t>
            </a:r>
            <a:r>
              <a:rPr lang="ru-RU" altLang="ru-RU" dirty="0" smtClean="0"/>
              <a:t>Ви не належите до числа </a:t>
            </a:r>
            <a:r>
              <a:rPr lang="ru-RU" altLang="ru-RU" dirty="0" err="1" smtClean="0"/>
              <a:t>терплячих</a:t>
            </a:r>
            <a:r>
              <a:rPr lang="ru-RU" altLang="ru-RU" dirty="0" smtClean="0"/>
              <a:t> і </a:t>
            </a:r>
            <a:r>
              <a:rPr lang="ru-RU" altLang="ru-RU" dirty="0" err="1" smtClean="0"/>
              <a:t>спокійних</a:t>
            </a:r>
            <a:r>
              <a:rPr lang="ru-RU" altLang="ru-RU" dirty="0" smtClean="0"/>
              <a:t> людей. Вас </a:t>
            </a:r>
            <a:r>
              <a:rPr lang="ru-RU" altLang="ru-RU" dirty="0" err="1" smtClean="0"/>
              <a:t>дратує</a:t>
            </a:r>
            <a:r>
              <a:rPr lang="ru-RU" altLang="ru-RU" dirty="0" smtClean="0"/>
              <a:t> </a:t>
            </a:r>
            <a:r>
              <a:rPr lang="ru-RU" altLang="ru-RU" dirty="0" err="1" smtClean="0"/>
              <a:t>майже</a:t>
            </a:r>
            <a:r>
              <a:rPr lang="ru-RU" altLang="ru-RU" dirty="0" smtClean="0"/>
              <a:t> все. Ви легко </a:t>
            </a:r>
            <a:r>
              <a:rPr lang="ru-RU" altLang="ru-RU" dirty="0" err="1" smtClean="0"/>
              <a:t>втрачаєте</a:t>
            </a:r>
            <a:r>
              <a:rPr lang="ru-RU" altLang="ru-RU" dirty="0" smtClean="0"/>
              <a:t> </a:t>
            </a:r>
            <a:r>
              <a:rPr lang="ru-RU" altLang="ru-RU" dirty="0" err="1" smtClean="0"/>
              <a:t>рівновагу</a:t>
            </a:r>
            <a:r>
              <a:rPr lang="ru-RU" altLang="ru-RU" dirty="0" smtClean="0"/>
              <a:t>. </a:t>
            </a:r>
            <a:r>
              <a:rPr lang="ru-RU" altLang="ru-RU" dirty="0" err="1" smtClean="0"/>
              <a:t>Це</a:t>
            </a:r>
            <a:r>
              <a:rPr lang="ru-RU" altLang="ru-RU" dirty="0" smtClean="0"/>
              <a:t> </a:t>
            </a:r>
            <a:r>
              <a:rPr lang="ru-RU" altLang="ru-RU" dirty="0" err="1" smtClean="0"/>
              <a:t>розхитує</a:t>
            </a:r>
            <a:r>
              <a:rPr lang="ru-RU" altLang="ru-RU" dirty="0" smtClean="0"/>
              <a:t> вашу </a:t>
            </a:r>
            <a:r>
              <a:rPr lang="ru-RU" altLang="ru-RU" dirty="0" err="1" smtClean="0"/>
              <a:t>нервову</a:t>
            </a:r>
            <a:r>
              <a:rPr lang="ru-RU" altLang="ru-RU" dirty="0" smtClean="0"/>
              <a:t> систему, </a:t>
            </a:r>
            <a:r>
              <a:rPr lang="ru-RU" altLang="ru-RU" dirty="0" err="1" smtClean="0"/>
              <a:t>посилюючи</a:t>
            </a:r>
            <a:r>
              <a:rPr lang="ru-RU" altLang="ru-RU" dirty="0" smtClean="0"/>
              <a:t> </a:t>
            </a:r>
            <a:r>
              <a:rPr lang="ru-RU" altLang="ru-RU" dirty="0" err="1" smtClean="0"/>
              <a:t>непорозуміння</a:t>
            </a:r>
            <a:r>
              <a:rPr lang="ru-RU" altLang="ru-RU" dirty="0" smtClean="0"/>
              <a:t> з </a:t>
            </a:r>
            <a:r>
              <a:rPr lang="ru-RU" altLang="ru-RU" dirty="0" err="1" smtClean="0"/>
              <a:t>оточуючими</a:t>
            </a:r>
            <a:r>
              <a:rPr lang="ru-RU" altLang="ru-RU" dirty="0" smtClean="0"/>
              <a:t>.</a:t>
            </a:r>
          </a:p>
          <a:p>
            <a:r>
              <a:rPr lang="ru-RU" altLang="ru-RU" dirty="0" smtClean="0"/>
              <a:t> </a:t>
            </a:r>
          </a:p>
          <a:p>
            <a:endParaRPr lang="uk-UA" altLang="ru-RU" dirty="0"/>
          </a:p>
          <a:p>
            <a:endParaRPr lang="ru-RU" altLang="ru-RU" dirty="0" smtClean="0"/>
          </a:p>
          <a:p>
            <a:r>
              <a:rPr lang="ru-RU" altLang="ru-RU" i="1" u="sng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Від</a:t>
            </a:r>
            <a:r>
              <a:rPr lang="ru-RU" altLang="ru-RU" i="1" u="sng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13 до 38. 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Ви належите до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найпоширенішої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групи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людей,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яких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дратують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тільки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дуже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неприємні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речі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. Не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драматизуючи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повсякденні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негаразди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,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ви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здатні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легко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забувати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про них</a:t>
            </a:r>
            <a:r>
              <a:rPr lang="ru-RU" altLang="ru-RU" dirty="0" smtClean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.</a:t>
            </a:r>
          </a:p>
          <a:p>
            <a:endParaRPr lang="uk-UA" altLang="ru-RU" dirty="0">
              <a:solidFill>
                <a:prstClr val="black"/>
              </a:solidFill>
              <a:latin typeface="Franklin Gothic Book" pitchFamily="34" charset="0"/>
              <a:cs typeface="Arial" charset="0"/>
            </a:endParaRPr>
          </a:p>
          <a:p>
            <a:endParaRPr lang="uk-UA" altLang="ru-RU" dirty="0" smtClean="0">
              <a:solidFill>
                <a:prstClr val="black"/>
              </a:solidFill>
              <a:latin typeface="Franklin Gothic Book" pitchFamily="34" charset="0"/>
              <a:cs typeface="Arial" charset="0"/>
            </a:endParaRPr>
          </a:p>
          <a:p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Менш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ніж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13. Ви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достатньо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спокійна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людина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й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дивитеся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на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життя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реально. Вас не так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вже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й просто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вивести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з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рівноваги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. А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це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– «страховка»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від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ru-RU" altLang="ru-RU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стресу</a:t>
            </a:r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.</a:t>
            </a:r>
          </a:p>
          <a:p>
            <a:r>
              <a:rPr lang="ru-RU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 </a:t>
            </a:r>
          </a:p>
          <a:p>
            <a:endParaRPr lang="uk-UA" altLang="ru-RU" dirty="0">
              <a:solidFill>
                <a:prstClr val="black"/>
              </a:solidFill>
              <a:latin typeface="Franklin Gothic Book" pitchFamily="34" charset="0"/>
              <a:cs typeface="Arial" charset="0"/>
            </a:endParaRPr>
          </a:p>
          <a:p>
            <a:endParaRPr lang="uk-UA" altLang="ru-RU" dirty="0" smtClean="0">
              <a:solidFill>
                <a:prstClr val="black"/>
              </a:solidFill>
              <a:latin typeface="Franklin Gothic Book" pitchFamily="34" charset="0"/>
              <a:cs typeface="Arial" charset="0"/>
            </a:endParaRPr>
          </a:p>
          <a:p>
            <a:endParaRPr lang="ru-RU" altLang="ru-RU" dirty="0"/>
          </a:p>
        </p:txBody>
      </p:sp>
      <p:pic>
        <p:nvPicPr>
          <p:cNvPr id="6" name="Picture 2" descr="C:\Users\Лена\Desktop\Емоційне вигорання вчителів\c2dea-23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92725" y="4521200"/>
            <a:ext cx="2768600" cy="204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605407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7320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7544" y="260648"/>
            <a:ext cx="7416824" cy="670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itchFamily="34" charset="0"/>
                <a:cs typeface="Arial" charset="0"/>
              </a:rPr>
              <a:t>Тест "Визначення ступеня схильності до стресу"</a:t>
            </a:r>
            <a:r>
              <a:rPr kumimoji="0" lang="uk-UA" alt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itchFamily="34" charset="0"/>
                <a:cs typeface="Arial" charset="0"/>
              </a:rPr>
              <a:t>  </a:t>
            </a:r>
            <a:endParaRPr kumimoji="0" lang="ru-RU" altLang="ru-RU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 pitchFamily="34" charset="0"/>
              <a:cs typeface="Arial" charset="0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itchFamily="34" charset="0"/>
                <a:cs typeface="Arial" charset="0"/>
              </a:rPr>
              <a:t>                                               (для самоконтролю) </a:t>
            </a:r>
            <a:endParaRPr kumimoji="0" lang="ru-RU" altLang="ru-RU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 pitchFamily="34" charset="0"/>
              <a:cs typeface="Arial" charset="0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ru-RU" sz="1800" b="0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itchFamily="34" charset="0"/>
                <a:cs typeface="Arial" charset="0"/>
              </a:rPr>
              <a:t>Перед Вами 18 тверджень. Ви повинні визначити, якою мірою кожне твердження стосується вас. У відповідях використайте шкалу: </a:t>
            </a:r>
            <a:endParaRPr kumimoji="0" lang="ru-RU" altLang="ru-RU" sz="1800" b="0" i="1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 pitchFamily="34" charset="0"/>
              <a:cs typeface="Arial" charset="0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ru-RU" sz="1800" b="0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itchFamily="34" charset="0"/>
                <a:cs typeface="Arial" charset="0"/>
              </a:rPr>
              <a:t> 1 — завжди; </a:t>
            </a:r>
            <a:r>
              <a:rPr kumimoji="0" lang="ru-RU" altLang="ru-RU" sz="1800" b="0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itchFamily="34" charset="0"/>
                <a:cs typeface="Arial" charset="0"/>
              </a:rPr>
              <a:t>     </a:t>
            </a:r>
            <a:r>
              <a:rPr kumimoji="0" lang="uk-UA" altLang="ru-RU" sz="1800" b="0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itchFamily="34" charset="0"/>
                <a:cs typeface="Arial" charset="0"/>
              </a:rPr>
              <a:t> 2 — майже завжди;      З—</a:t>
            </a:r>
            <a:r>
              <a:rPr kumimoji="0" lang="uk-UA" altLang="ru-RU" sz="1800" b="0" i="1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itchFamily="34" charset="0"/>
                <a:cs typeface="Arial" charset="0"/>
              </a:rPr>
              <a:t>рідко</a:t>
            </a:r>
            <a:r>
              <a:rPr kumimoji="0" lang="uk-UA" altLang="ru-RU" sz="1800" b="0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itchFamily="34" charset="0"/>
                <a:cs typeface="Arial" charset="0"/>
              </a:rPr>
              <a:t>; </a:t>
            </a:r>
            <a:r>
              <a:rPr kumimoji="0" lang="ru-RU" altLang="ru-RU" sz="1800" b="0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itchFamily="34" charset="0"/>
                <a:cs typeface="Arial" charset="0"/>
              </a:rPr>
              <a:t>  </a:t>
            </a:r>
            <a:r>
              <a:rPr kumimoji="0" lang="uk-UA" altLang="ru-RU" sz="1800" b="0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itchFamily="34" charset="0"/>
                <a:cs typeface="Arial" charset="0"/>
              </a:rPr>
              <a:t>4 — дуже </a:t>
            </a:r>
            <a:r>
              <a:rPr kumimoji="0" lang="uk-UA" altLang="ru-RU" sz="1800" b="0" i="1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itchFamily="34" charset="0"/>
                <a:cs typeface="Arial" charset="0"/>
              </a:rPr>
              <a:t>рідко</a:t>
            </a:r>
            <a:r>
              <a:rPr kumimoji="0" lang="uk-UA" altLang="ru-RU" sz="1800" b="0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itchFamily="34" charset="0"/>
                <a:cs typeface="Arial" charset="0"/>
              </a:rPr>
              <a:t>; </a:t>
            </a:r>
            <a:endParaRPr kumimoji="0" lang="ru-RU" altLang="ru-RU" sz="1800" b="0" i="1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 pitchFamily="34" charset="0"/>
              <a:cs typeface="Arial" charset="0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ru-RU" sz="1800" b="0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itchFamily="34" charset="0"/>
                <a:cs typeface="Arial" charset="0"/>
              </a:rPr>
              <a:t> 5 — ніколи.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1. Не менше одного разу в день я їм гарячу їжу. </a:t>
            </a:r>
            <a:endParaRPr lang="ru-RU" altLang="ru-RU" sz="1600" dirty="0">
              <a:solidFill>
                <a:prstClr val="black"/>
              </a:solidFill>
              <a:latin typeface="Franklin Gothic Book" pitchFamily="34" charset="0"/>
              <a:cs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2. Не менше чотирьох ночей на тиждень я сплю по 7-8 год. </a:t>
            </a:r>
            <a:endParaRPr lang="ru-RU" altLang="ru-RU" sz="1600" dirty="0">
              <a:solidFill>
                <a:prstClr val="black"/>
              </a:solidFill>
              <a:latin typeface="Franklin Gothic Book" pitchFamily="34" charset="0"/>
              <a:cs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3. Я отримую від людей позитивний емоційний заряд, сам плачу людям тим самим. </a:t>
            </a:r>
            <a:endParaRPr lang="ru-RU" altLang="ru-RU" sz="1600" dirty="0">
              <a:solidFill>
                <a:prstClr val="black"/>
              </a:solidFill>
              <a:latin typeface="Franklin Gothic Book" pitchFamily="34" charset="0"/>
              <a:cs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4. У мене є родичі, на яких я можу покластися. </a:t>
            </a:r>
            <a:endParaRPr lang="ru-RU" altLang="ru-RU" sz="1600" dirty="0">
              <a:solidFill>
                <a:prstClr val="black"/>
              </a:solidFill>
              <a:latin typeface="Franklin Gothic Book" pitchFamily="34" charset="0"/>
              <a:cs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5. Я займаюся фізичною зарядкою не менш двох разів на тиждень. </a:t>
            </a:r>
            <a:endParaRPr lang="ru-RU" altLang="ru-RU" sz="1600" dirty="0">
              <a:solidFill>
                <a:prstClr val="black"/>
              </a:solidFill>
              <a:latin typeface="Franklin Gothic Book" pitchFamily="34" charset="0"/>
              <a:cs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6. Я викурюю за день менше половини пачки сигарет. </a:t>
            </a:r>
            <a:endParaRPr lang="ru-RU" altLang="ru-RU" sz="1600" dirty="0">
              <a:solidFill>
                <a:prstClr val="black"/>
              </a:solidFill>
              <a:latin typeface="Franklin Gothic Book" pitchFamily="34" charset="0"/>
              <a:cs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7. За тиждень я вживаю алкоголь менше п'яти разів. </a:t>
            </a:r>
            <a:endParaRPr lang="ru-RU" altLang="ru-RU" sz="1600" dirty="0">
              <a:solidFill>
                <a:prstClr val="black"/>
              </a:solidFill>
              <a:latin typeface="Franklin Gothic Book" pitchFamily="34" charset="0"/>
              <a:cs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8. Моя вага відповідає моєму зростові. </a:t>
            </a:r>
            <a:endParaRPr lang="ru-RU" altLang="ru-RU" sz="1600" dirty="0">
              <a:solidFill>
                <a:prstClr val="black"/>
              </a:solidFill>
              <a:latin typeface="Franklin Gothic Book" pitchFamily="34" charset="0"/>
              <a:cs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9. Моя зарплата відповідає моїм витратам. </a:t>
            </a:r>
            <a:endParaRPr lang="ru-RU" altLang="ru-RU" sz="1600" dirty="0">
              <a:solidFill>
                <a:prstClr val="black"/>
              </a:solidFill>
              <a:latin typeface="Franklin Gothic Book" pitchFamily="34" charset="0"/>
              <a:cs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10. У мене багато друзів і знайомих. </a:t>
            </a:r>
            <a:endParaRPr lang="ru-RU" altLang="ru-RU" sz="1600" dirty="0">
              <a:solidFill>
                <a:prstClr val="black"/>
              </a:solidFill>
              <a:latin typeface="Franklin Gothic Book" pitchFamily="34" charset="0"/>
              <a:cs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11. У мене є товариш, якому я можу довірити свої найпотаємніші думки. </a:t>
            </a:r>
            <a:endParaRPr lang="ru-RU" altLang="ru-RU" sz="1600" dirty="0">
              <a:solidFill>
                <a:prstClr val="black"/>
              </a:solidFill>
              <a:latin typeface="Franklin Gothic Book" pitchFamily="34" charset="0"/>
              <a:cs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12. Моє здоров'я в нормі. </a:t>
            </a:r>
            <a:endParaRPr lang="ru-RU" altLang="ru-RU" sz="1600" dirty="0">
              <a:solidFill>
                <a:prstClr val="black"/>
              </a:solidFill>
              <a:latin typeface="Franklin Gothic Book" pitchFamily="34" charset="0"/>
              <a:cs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13. Я можу вільно говорити про свої переживання, перебуваючи не в гуморі. </a:t>
            </a:r>
            <a:endParaRPr lang="ru-RU" altLang="ru-RU" sz="1600" dirty="0">
              <a:solidFill>
                <a:prstClr val="black"/>
              </a:solidFill>
              <a:latin typeface="Franklin Gothic Book" pitchFamily="34" charset="0"/>
              <a:cs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14. Я обговорюю свої особисті проблеми з людьми, з якими спілкуюся. </a:t>
            </a:r>
            <a:endParaRPr lang="ru-RU" altLang="ru-RU" sz="1600" dirty="0">
              <a:solidFill>
                <a:prstClr val="black"/>
              </a:solidFill>
              <a:latin typeface="Franklin Gothic Book" pitchFamily="34" charset="0"/>
              <a:cs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15. Не менше одного разу на тиждень жартую. </a:t>
            </a:r>
            <a:endParaRPr lang="ru-RU" altLang="ru-RU" sz="1600" dirty="0">
              <a:solidFill>
                <a:prstClr val="black"/>
              </a:solidFill>
              <a:latin typeface="Franklin Gothic Book" pitchFamily="34" charset="0"/>
              <a:cs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16. Я здатний досить ефективно організувати свій час. </a:t>
            </a:r>
            <a:endParaRPr lang="ru-RU" altLang="ru-RU" sz="1600" dirty="0">
              <a:solidFill>
                <a:prstClr val="black"/>
              </a:solidFill>
              <a:latin typeface="Franklin Gothic Book" pitchFamily="34" charset="0"/>
              <a:cs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17. Я випиваю менше як три чашки кави (чаю) на </a:t>
            </a:r>
            <a:r>
              <a:rPr lang="uk-UA" altLang="ru-RU" sz="1600" dirty="0" smtClean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день</a:t>
            </a:r>
            <a:r>
              <a:rPr lang="uk-UA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. </a:t>
            </a:r>
            <a:endParaRPr lang="ru-RU" altLang="ru-RU" sz="1600" dirty="0">
              <a:solidFill>
                <a:prstClr val="black"/>
              </a:solidFill>
              <a:latin typeface="Franklin Gothic Book" pitchFamily="34" charset="0"/>
              <a:cs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altLang="ru-RU" sz="1600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18. Протягом дня мені вдається деякий час побути наодинці. </a:t>
            </a:r>
            <a:endParaRPr lang="ru-RU" altLang="ru-RU" sz="1600" dirty="0">
              <a:solidFill>
                <a:prstClr val="black"/>
              </a:solidFill>
              <a:latin typeface="Franklin Gothic Book" pitchFamily="34" charset="0"/>
              <a:cs typeface="Arial" charset="0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963755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7320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55925" y="260649"/>
            <a:ext cx="3230563" cy="1008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91680" y="1124744"/>
            <a:ext cx="49685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itchFamily="34" charset="0"/>
                <a:cs typeface="Arial" charset="0"/>
              </a:rPr>
              <a:t>1.Підсумуйте отримані вами бали.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kumimoji="0" lang="uk-UA" altLang="ru-RU" sz="1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ranklin Gothic Book" pitchFamily="34" charset="0"/>
              <a:cs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uk-UA" alt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itchFamily="34" charset="0"/>
                <a:cs typeface="Arial" charset="0"/>
              </a:rPr>
              <a:t> </a:t>
            </a:r>
            <a:r>
              <a:rPr lang="uk-UA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2. Із загальної суми слід відняти 18. </a:t>
            </a:r>
            <a:endParaRPr lang="uk-UA" altLang="ru-RU" dirty="0" smtClean="0">
              <a:solidFill>
                <a:prstClr val="black"/>
              </a:solidFill>
              <a:latin typeface="Franklin Gothic Book" pitchFamily="34" charset="0"/>
              <a:cs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altLang="ru-RU" dirty="0">
              <a:solidFill>
                <a:prstClr val="black"/>
              </a:solidFill>
              <a:latin typeface="Franklin Gothic Book" pitchFamily="34" charset="0"/>
              <a:cs typeface="Arial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Сума балів </a:t>
            </a:r>
            <a:r>
              <a:rPr lang="uk-UA" altLang="ru-RU" u="sng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</a:t>
            </a:r>
            <a:r>
              <a:rPr lang="uk-UA" altLang="ru-RU" u="sng" dirty="0" smtClean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-  25-40  </a:t>
            </a:r>
            <a:r>
              <a:rPr lang="uk-UA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свідчить про </a:t>
            </a:r>
            <a:r>
              <a:rPr lang="uk-UA" altLang="ru-RU" i="1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стресовість</a:t>
            </a:r>
            <a:r>
              <a:rPr lang="uk-UA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;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altLang="ru-RU" u="sng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40-65</a:t>
            </a:r>
            <a:r>
              <a:rPr lang="uk-UA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— </a:t>
            </a:r>
            <a:r>
              <a:rPr lang="uk-UA" altLang="ru-RU" i="1" dirty="0" err="1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стресовість</a:t>
            </a:r>
            <a:r>
              <a:rPr lang="uk-UA" altLang="ru-RU" i="1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 значного ступеня</a:t>
            </a:r>
            <a:r>
              <a:rPr lang="uk-UA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;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altLang="ru-RU" u="sng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більше 65 балів </a:t>
            </a:r>
            <a:r>
              <a:rPr lang="uk-UA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— </a:t>
            </a:r>
            <a:r>
              <a:rPr lang="uk-UA" altLang="ru-RU" i="1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Ви на грані зриву</a:t>
            </a:r>
            <a:r>
              <a:rPr lang="uk-UA" altLang="ru-RU" dirty="0">
                <a:solidFill>
                  <a:prstClr val="black"/>
                </a:solidFill>
                <a:latin typeface="Franklin Gothic Book" pitchFamily="34" charset="0"/>
                <a:cs typeface="Arial" charset="0"/>
              </a:rPr>
              <a:t>. </a:t>
            </a:r>
            <a:endParaRPr lang="ru-RU" altLang="ru-RU" dirty="0">
              <a:solidFill>
                <a:prstClr val="black"/>
              </a:solidFill>
              <a:latin typeface="Franklin Gothic Book" pitchFamily="34" charset="0"/>
              <a:cs typeface="Arial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8" name="Рисунок 16" descr="Описание: Причини емоційного вигорання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04025" y="323850"/>
            <a:ext cx="19050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17" descr="Описание: Зупинка синдрому емоційного вигорання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913" y="3573463"/>
            <a:ext cx="28575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298049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286</TotalTime>
  <Words>1521</Words>
  <Application>Microsoft Office PowerPoint</Application>
  <PresentationFormat>Экран (4:3)</PresentationFormat>
  <Paragraphs>248</Paragraphs>
  <Slides>25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</vt:vector>
  </TitlesOfParts>
  <Company>XTreme.ws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XTreme.ws</dc:creator>
  <cp:lastModifiedBy>Sloboda</cp:lastModifiedBy>
  <cp:revision>23</cp:revision>
  <dcterms:created xsi:type="dcterms:W3CDTF">2017-01-09T18:38:19Z</dcterms:created>
  <dcterms:modified xsi:type="dcterms:W3CDTF">2017-04-04T08:46:58Z</dcterms:modified>
</cp:coreProperties>
</file>