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0" r:id="rId1"/>
    <p:sldMasterId id="2147483916" r:id="rId2"/>
    <p:sldMasterId id="2147484001" r:id="rId3"/>
    <p:sldMasterId id="2147484018" r:id="rId4"/>
    <p:sldMasterId id="2147484035" r:id="rId5"/>
  </p:sldMasterIdLst>
  <p:sldIdLst>
    <p:sldId id="256" r:id="rId6"/>
    <p:sldId id="257" r:id="rId7"/>
    <p:sldId id="258" r:id="rId8"/>
    <p:sldId id="259" r:id="rId9"/>
    <p:sldId id="265" r:id="rId10"/>
    <p:sldId id="261" r:id="rId11"/>
    <p:sldId id="263"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77" d="100"/>
          <a:sy n="77" d="100"/>
        </p:scale>
        <p:origin x="13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smtClean="0"/>
              <a:pPr/>
              <a:t>5/2/2016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smtClean="0"/>
              <a:t>
              </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237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67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37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2238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8889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5/2/2016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6221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5/2/2016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3540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362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8213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8303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317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8027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8130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8207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5/2/2016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014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9897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2553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2875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5937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3030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75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9584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5/2/2016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8652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5/2/2016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4505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23387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0509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279529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60097414"/>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5270144"/>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410919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74842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71475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8215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6466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095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8848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34248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92640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5/2/2016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2465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5/2/2016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98809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58764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63661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4630589"/>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80026246"/>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1195643"/>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55135537"/>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8562917"/>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6526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06517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67583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29392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0897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83795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81386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5/2/2016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86587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5/2/2016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44717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59383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53394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9079697"/>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37619636"/>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1013688"/>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7770455"/>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8170397"/>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39303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75932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9661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41588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62584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70954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5/2/2016</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77605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5/2/2016</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83775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5/2/2016</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72833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46735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5/2/2016</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09955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5363247"/>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63842577"/>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9989378"/>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2664138"/>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048425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13493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5/2/2016</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5389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5/2/2016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smtClean="0"/>
              <a:t>
              </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0330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5/2/2016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8660569"/>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5/2/2016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2984412"/>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5/2/2016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1523856"/>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5/2/2016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2069467"/>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 id="2147484050" r:id="rId15"/>
    <p:sldLayoutId id="214748405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xml.rels><?xml version="1.0" encoding="UTF-8" standalone="yes"?>
<Relationships xmlns="http://schemas.openxmlformats.org/package/2006/relationships"><Relationship Id="rId3" Type="http://schemas.openxmlformats.org/officeDocument/2006/relationships/hyperlink" Target="http://allaboutee.com/2011/07/04/how-to-send-data-from-matlab-to-your-arduino" TargetMode="External"/><Relationship Id="rId2" Type="http://schemas.openxmlformats.org/officeDocument/2006/relationships/hyperlink" Target="http://www.instructables.com/id/Make-An-Simple-Motion-Sensor-Light-PIR/?ALLSTEPS" TargetMode="External"/><Relationship Id="rId1" Type="http://schemas.openxmlformats.org/officeDocument/2006/relationships/slideLayout" Target="../slideLayouts/slideLayout67.xml"/><Relationship Id="rId5" Type="http://schemas.openxmlformats.org/officeDocument/2006/relationships/hyperlink" Target="http://www.arduino.cc/" TargetMode="External"/><Relationship Id="rId4" Type="http://schemas.openxmlformats.org/officeDocument/2006/relationships/hyperlink" Target="http://in.mathworks.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4621" y="936978"/>
            <a:ext cx="8275991" cy="1817511"/>
          </a:xfrm>
        </p:spPr>
        <p:txBody>
          <a:bodyPr/>
          <a:lstStyle/>
          <a:p>
            <a:r>
              <a:rPr lang="en-US" sz="3200" dirty="0" smtClean="0">
                <a:latin typeface="Comic Sans MS" panose="030F0702030302020204" pitchFamily="66" charset="0"/>
              </a:rPr>
              <a:t>Password enabled security system and Motion Detection</a:t>
            </a:r>
            <a:endParaRPr lang="en-US" sz="3200" dirty="0">
              <a:latin typeface="Comic Sans MS" panose="030F0702030302020204" pitchFamily="66" charset="0"/>
            </a:endParaRPr>
          </a:p>
        </p:txBody>
      </p:sp>
      <p:sp>
        <p:nvSpPr>
          <p:cNvPr id="3" name="Subtitle 2"/>
          <p:cNvSpPr>
            <a:spLocks noGrp="1"/>
          </p:cNvSpPr>
          <p:nvPr>
            <p:ph type="subTitle" idx="1"/>
          </p:nvPr>
        </p:nvSpPr>
        <p:spPr>
          <a:xfrm>
            <a:off x="1320799" y="3736622"/>
            <a:ext cx="8659813" cy="1902178"/>
          </a:xfrm>
        </p:spPr>
        <p:txBody>
          <a:bodyPr>
            <a:normAutofit/>
          </a:bodyPr>
          <a:lstStyle/>
          <a:p>
            <a:pPr algn="r"/>
            <a:r>
              <a:rPr lang="en-US" dirty="0" smtClean="0">
                <a:solidFill>
                  <a:schemeClr val="bg1"/>
                </a:solidFill>
              </a:rPr>
              <a:t>Presented BY-</a:t>
            </a:r>
          </a:p>
          <a:p>
            <a:pPr algn="r"/>
            <a:r>
              <a:rPr lang="en-US" dirty="0" smtClean="0">
                <a:solidFill>
                  <a:schemeClr val="bg1"/>
                </a:solidFill>
              </a:rPr>
              <a:t>Swapnil Roy(510714008)</a:t>
            </a:r>
          </a:p>
          <a:p>
            <a:pPr algn="r"/>
            <a:r>
              <a:rPr lang="en-US" dirty="0" smtClean="0">
                <a:solidFill>
                  <a:schemeClr val="bg1"/>
                </a:solidFill>
              </a:rPr>
              <a:t>Sarthak shekhar roy paul(510714010)</a:t>
            </a:r>
          </a:p>
          <a:p>
            <a:pPr algn="r"/>
            <a:r>
              <a:rPr lang="en-US" dirty="0" smtClean="0">
                <a:solidFill>
                  <a:schemeClr val="bg1"/>
                </a:solidFill>
              </a:rPr>
              <a:t>Pratim Dashmahapatra(510714010)</a:t>
            </a:r>
          </a:p>
          <a:p>
            <a:pPr algn="r"/>
            <a:endParaRPr lang="en-US" dirty="0">
              <a:solidFill>
                <a:schemeClr val="bg1"/>
              </a:solidFill>
            </a:endParaRPr>
          </a:p>
        </p:txBody>
      </p:sp>
    </p:spTree>
    <p:extLst>
      <p:ext uri="{BB962C8B-B14F-4D97-AF65-F5344CB8AC3E}">
        <p14:creationId xmlns:p14="http://schemas.microsoft.com/office/powerpoint/2010/main" val="1452522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this project?</a:t>
            </a:r>
            <a:endParaRPr lang="en-US" dirty="0"/>
          </a:p>
        </p:txBody>
      </p:sp>
      <p:sp>
        <p:nvSpPr>
          <p:cNvPr id="3" name="Content Placeholder 2"/>
          <p:cNvSpPr>
            <a:spLocks noGrp="1"/>
          </p:cNvSpPr>
          <p:nvPr>
            <p:ph idx="1"/>
          </p:nvPr>
        </p:nvSpPr>
        <p:spPr/>
        <p:txBody>
          <a:bodyPr>
            <a:normAutofit/>
          </a:bodyPr>
          <a:lstStyle/>
          <a:p>
            <a:r>
              <a:rPr lang="en-US" dirty="0" smtClean="0"/>
              <a:t>To increase the security network of mainly residential areas where occurrences of theft and other intruder incidents are common.</a:t>
            </a:r>
          </a:p>
          <a:p>
            <a:r>
              <a:rPr lang="en-US" dirty="0" smtClean="0"/>
              <a:t>Manual security service is not upto the mark.</a:t>
            </a:r>
          </a:p>
          <a:p>
            <a:r>
              <a:rPr lang="en-US" dirty="0" smtClean="0"/>
              <a:t>Technologies like biometric detection and face recognition are not viable due to economic difficulties and circuit complexities.</a:t>
            </a:r>
          </a:p>
          <a:p>
            <a:r>
              <a:rPr lang="en-US" dirty="0" smtClean="0"/>
              <a:t>To establish a secure and simple security system.</a:t>
            </a:r>
          </a:p>
          <a:p>
            <a:r>
              <a:rPr lang="en-US" dirty="0" smtClean="0"/>
              <a:t>To  integrate both password generation mechanism and sensor detection together.</a:t>
            </a:r>
            <a:endParaRPr lang="en-US" dirty="0"/>
          </a:p>
        </p:txBody>
      </p:sp>
    </p:spTree>
    <p:extLst>
      <p:ext uri="{BB962C8B-B14F-4D97-AF65-F5344CB8AC3E}">
        <p14:creationId xmlns:p14="http://schemas.microsoft.com/office/powerpoint/2010/main" val="837510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Outline and highlights</a:t>
            </a:r>
            <a:endParaRPr lang="en-US" dirty="0"/>
          </a:p>
        </p:txBody>
      </p:sp>
      <p:sp>
        <p:nvSpPr>
          <p:cNvPr id="3" name="Content Placeholder 2"/>
          <p:cNvSpPr>
            <a:spLocks noGrp="1"/>
          </p:cNvSpPr>
          <p:nvPr>
            <p:ph idx="1"/>
          </p:nvPr>
        </p:nvSpPr>
        <p:spPr/>
        <p:txBody>
          <a:bodyPr>
            <a:normAutofit/>
          </a:bodyPr>
          <a:lstStyle/>
          <a:p>
            <a:r>
              <a:rPr lang="en-US" dirty="0" smtClean="0"/>
              <a:t>This is a password protected system which is used to detect the person entering the confined area in question.</a:t>
            </a:r>
          </a:p>
          <a:p>
            <a:r>
              <a:rPr lang="en-US" dirty="0" smtClean="0"/>
              <a:t>This is followed by ultrasonic and PIR motion sensing for automated lights.</a:t>
            </a:r>
          </a:p>
          <a:p>
            <a:r>
              <a:rPr lang="en-US" dirty="0" smtClean="0"/>
              <a:t>The ultrasonic sensor is used to detect the initial presence of the intruder.</a:t>
            </a:r>
          </a:p>
          <a:p>
            <a:r>
              <a:rPr lang="en-US" dirty="0" smtClean="0"/>
              <a:t>It is instrumental in the opening of the door.</a:t>
            </a:r>
          </a:p>
          <a:p>
            <a:r>
              <a:rPr lang="en-US" dirty="0" smtClean="0"/>
              <a:t>The motion sensors help to detect the motion of the person inside the room.</a:t>
            </a:r>
          </a:p>
          <a:p>
            <a:r>
              <a:rPr lang="en-US" dirty="0" smtClean="0"/>
              <a:t>The opening of the door is signaled by the green LED.</a:t>
            </a:r>
          </a:p>
          <a:p>
            <a:r>
              <a:rPr lang="en-US" dirty="0" smtClean="0"/>
              <a:t>The motion sensors are represented by other LEDS.</a:t>
            </a:r>
          </a:p>
          <a:p>
            <a:r>
              <a:rPr lang="en-US" dirty="0" smtClean="0"/>
              <a:t>The red LED represents wrong password ; hence intruder.</a:t>
            </a:r>
          </a:p>
          <a:p>
            <a:endParaRPr lang="en-US" dirty="0"/>
          </a:p>
        </p:txBody>
      </p:sp>
    </p:spTree>
    <p:extLst>
      <p:ext uri="{BB962C8B-B14F-4D97-AF65-F5344CB8AC3E}">
        <p14:creationId xmlns:p14="http://schemas.microsoft.com/office/powerpoint/2010/main" val="970881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Equipments Used</a:t>
            </a:r>
            <a:endParaRPr lang="en-US" dirty="0"/>
          </a:p>
        </p:txBody>
      </p:sp>
      <p:sp>
        <p:nvSpPr>
          <p:cNvPr id="3" name="Content Placeholder 2"/>
          <p:cNvSpPr>
            <a:spLocks noGrp="1"/>
          </p:cNvSpPr>
          <p:nvPr>
            <p:ph idx="1"/>
          </p:nvPr>
        </p:nvSpPr>
        <p:spPr>
          <a:xfrm>
            <a:off x="677334" y="2175712"/>
            <a:ext cx="7978151" cy="3774151"/>
          </a:xfrm>
        </p:spPr>
        <p:txBody>
          <a:bodyPr/>
          <a:lstStyle/>
          <a:p>
            <a:endParaRPr lang="en-US" dirty="0"/>
          </a:p>
        </p:txBody>
      </p:sp>
      <p:sp>
        <p:nvSpPr>
          <p:cNvPr id="5" name="Rectangle 4"/>
          <p:cNvSpPr/>
          <p:nvPr/>
        </p:nvSpPr>
        <p:spPr>
          <a:xfrm>
            <a:off x="677334" y="2160589"/>
            <a:ext cx="7978151" cy="1021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Arduino uno R3 board based on microcontroller AT mega328 chip.</a:t>
            </a:r>
            <a:endParaRPr lang="en-US" dirty="0"/>
          </a:p>
        </p:txBody>
      </p:sp>
      <p:sp>
        <p:nvSpPr>
          <p:cNvPr id="6" name="Rectangle 5"/>
          <p:cNvSpPr/>
          <p:nvPr/>
        </p:nvSpPr>
        <p:spPr>
          <a:xfrm>
            <a:off x="677334" y="3294346"/>
            <a:ext cx="7978151" cy="814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Hc-SR04 ultrasonic sensors using SONAR to determine distance of objects.</a:t>
            </a:r>
            <a:endParaRPr lang="en-US" dirty="0"/>
          </a:p>
        </p:txBody>
      </p:sp>
      <p:sp>
        <p:nvSpPr>
          <p:cNvPr id="7" name="Rectangle 6"/>
          <p:cNvSpPr/>
          <p:nvPr/>
        </p:nvSpPr>
        <p:spPr>
          <a:xfrm>
            <a:off x="677334" y="4221273"/>
            <a:ext cx="7978151" cy="7265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PIR Motion Sensor Board using infrared radiation sensing.</a:t>
            </a:r>
          </a:p>
          <a:p>
            <a:endParaRPr lang="en-US" dirty="0"/>
          </a:p>
        </p:txBody>
      </p:sp>
      <p:sp>
        <p:nvSpPr>
          <p:cNvPr id="8" name="Rectangle 7"/>
          <p:cNvSpPr/>
          <p:nvPr/>
        </p:nvSpPr>
        <p:spPr>
          <a:xfrm>
            <a:off x="677334" y="5060516"/>
            <a:ext cx="7978151" cy="889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LEDS and Breadboards.</a:t>
            </a:r>
            <a:endParaRPr lang="en-US" dirty="0"/>
          </a:p>
        </p:txBody>
      </p:sp>
    </p:spTree>
    <p:extLst>
      <p:ext uri="{BB962C8B-B14F-4D97-AF65-F5344CB8AC3E}">
        <p14:creationId xmlns:p14="http://schemas.microsoft.com/office/powerpoint/2010/main" val="2922463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4156" y="304800"/>
            <a:ext cx="2148344" cy="707886"/>
          </a:xfrm>
          <a:prstGeom prst="rect">
            <a:avLst/>
          </a:prstGeom>
          <a:noFill/>
        </p:spPr>
        <p:txBody>
          <a:bodyPr wrap="none" lIns="91440" tIns="45720" rIns="91440" bIns="45720">
            <a:spAutoFit/>
          </a:bodyPr>
          <a:lstStyle/>
          <a:p>
            <a:pPr algn="ctr"/>
            <a:r>
              <a:rPr lang="en-US"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rPr>
              <a:t>Arduino</a:t>
            </a:r>
          </a:p>
        </p:txBody>
      </p:sp>
      <p:sp>
        <p:nvSpPr>
          <p:cNvPr id="7" name="TextBox 6"/>
          <p:cNvSpPr txBox="1"/>
          <p:nvPr/>
        </p:nvSpPr>
        <p:spPr>
          <a:xfrm>
            <a:off x="1714505" y="1012686"/>
            <a:ext cx="7629911" cy="2431435"/>
          </a:xfrm>
          <a:prstGeom prst="rect">
            <a:avLst/>
          </a:prstGeom>
          <a:noFill/>
        </p:spPr>
        <p:txBody>
          <a:bodyPr wrap="square" rtlCol="0">
            <a:spAutoFit/>
          </a:bodyPr>
          <a:lstStyle/>
          <a:p>
            <a:pPr marL="285750" indent="-285750">
              <a:buFont typeface="Arial" pitchFamily="34" charset="0"/>
              <a:buChar char="•"/>
            </a:pPr>
            <a:r>
              <a:rPr lang="en-US" sz="2400" b="1" u="sng" dirty="0">
                <a:latin typeface="Arial" pitchFamily="34" charset="0"/>
                <a:cs typeface="Arial" pitchFamily="34" charset="0"/>
              </a:rPr>
              <a:t>Overview:</a:t>
            </a:r>
            <a:endParaRPr lang="en-US" sz="2400" dirty="0">
              <a:latin typeface="Arial" pitchFamily="34" charset="0"/>
              <a:cs typeface="Arial" pitchFamily="34" charset="0"/>
            </a:endParaRPr>
          </a:p>
          <a:p>
            <a:r>
              <a:rPr lang="en-US" sz="1600" dirty="0">
                <a:latin typeface="Arial" pitchFamily="34" charset="0"/>
                <a:cs typeface="Arial" pitchFamily="34" charset="0"/>
              </a:rPr>
              <a:t>     </a:t>
            </a:r>
            <a:r>
              <a:rPr lang="en-US" sz="1600" b="1" i="1" dirty="0">
                <a:latin typeface="Arial" pitchFamily="34" charset="0"/>
                <a:cs typeface="Arial" pitchFamily="34" charset="0"/>
              </a:rPr>
              <a:t>Arduino</a:t>
            </a:r>
            <a:r>
              <a:rPr lang="en-US" sz="1600" dirty="0">
                <a:latin typeface="Arial" pitchFamily="34" charset="0"/>
                <a:cs typeface="Arial" pitchFamily="34" charset="0"/>
              </a:rPr>
              <a:t>-    </a:t>
            </a:r>
            <a:r>
              <a:rPr lang="en-US" sz="1600" dirty="0">
                <a:solidFill>
                  <a:srgbClr val="C00000"/>
                </a:solidFill>
                <a:latin typeface="Arial" pitchFamily="34" charset="0"/>
                <a:cs typeface="Arial" pitchFamily="34" charset="0"/>
              </a:rPr>
              <a:t>i) Open source computer hardware and software company.</a:t>
            </a:r>
          </a:p>
          <a:p>
            <a:r>
              <a:rPr lang="en-US" sz="1600" dirty="0">
                <a:solidFill>
                  <a:srgbClr val="C00000"/>
                </a:solidFill>
                <a:latin typeface="Arial" pitchFamily="34" charset="0"/>
                <a:cs typeface="Arial" pitchFamily="34" charset="0"/>
              </a:rPr>
              <a:t>                       ii) Manufactures microcontroller based kits for digital devices and interactive                         </a:t>
            </a:r>
          </a:p>
          <a:p>
            <a:r>
              <a:rPr lang="en-US" sz="1600" dirty="0">
                <a:solidFill>
                  <a:srgbClr val="C00000"/>
                </a:solidFill>
                <a:latin typeface="Arial" pitchFamily="34" charset="0"/>
                <a:cs typeface="Arial" pitchFamily="34" charset="0"/>
              </a:rPr>
              <a:t>                           objects.</a:t>
            </a:r>
          </a:p>
          <a:p>
            <a:r>
              <a:rPr lang="en-US" sz="1600" dirty="0">
                <a:solidFill>
                  <a:srgbClr val="C00000"/>
                </a:solidFill>
                <a:latin typeface="Arial" pitchFamily="34" charset="0"/>
                <a:cs typeface="Arial" pitchFamily="34" charset="0"/>
              </a:rPr>
              <a:t>                      iii) </a:t>
            </a:r>
            <a:r>
              <a:rPr lang="en-US" sz="1600" dirty="0">
                <a:solidFill>
                  <a:srgbClr val="C00000"/>
                </a:solidFill>
              </a:rPr>
              <a:t> Provides an inexpensive and easy way to create devices that interact with their  </a:t>
            </a:r>
          </a:p>
          <a:p>
            <a:r>
              <a:rPr lang="en-US" sz="1600" dirty="0">
                <a:solidFill>
                  <a:srgbClr val="C00000"/>
                </a:solidFill>
              </a:rPr>
              <a:t>                                 environment using sensors and actuators.</a:t>
            </a:r>
            <a:endParaRPr lang="en-US" sz="1600" dirty="0">
              <a:solidFill>
                <a:srgbClr val="C00000"/>
              </a:solidFill>
              <a:latin typeface="Arial" pitchFamily="34" charset="0"/>
              <a:cs typeface="Arial" pitchFamily="34" charset="0"/>
            </a:endParaRPr>
          </a:p>
          <a:p>
            <a:r>
              <a:rPr lang="en-US" sz="1600" dirty="0">
                <a:solidFill>
                  <a:srgbClr val="C00000"/>
                </a:solidFill>
                <a:latin typeface="Arial" pitchFamily="34" charset="0"/>
                <a:cs typeface="Arial" pitchFamily="34" charset="0"/>
              </a:rPr>
              <a:t>                      </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11232" y="3634204"/>
            <a:ext cx="3733800" cy="2800350"/>
          </a:xfrm>
          <a:prstGeom prst="rect">
            <a:avLst/>
          </a:prstGeom>
        </p:spPr>
      </p:pic>
      <p:sp>
        <p:nvSpPr>
          <p:cNvPr id="9" name="TextBox 8"/>
          <p:cNvSpPr txBox="1"/>
          <p:nvPr/>
        </p:nvSpPr>
        <p:spPr>
          <a:xfrm>
            <a:off x="4011232" y="6096000"/>
            <a:ext cx="3733800" cy="338554"/>
          </a:xfrm>
          <a:prstGeom prst="rect">
            <a:avLst/>
          </a:prstGeom>
          <a:noFill/>
        </p:spPr>
        <p:txBody>
          <a:bodyPr wrap="square" rtlCol="0">
            <a:spAutoFit/>
          </a:bodyPr>
          <a:lstStyle/>
          <a:p>
            <a:pPr algn="ctr"/>
            <a:r>
              <a:rPr lang="en-US" sz="1600" dirty="0"/>
              <a:t>Chief designer Massimo Banzi</a:t>
            </a:r>
          </a:p>
        </p:txBody>
      </p:sp>
    </p:spTree>
    <p:extLst>
      <p:ext uri="{BB962C8B-B14F-4D97-AF65-F5344CB8AC3E}">
        <p14:creationId xmlns:p14="http://schemas.microsoft.com/office/powerpoint/2010/main" val="4199282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4024" y="304800"/>
            <a:ext cx="5708615" cy="707886"/>
          </a:xfrm>
          <a:prstGeom prst="rect">
            <a:avLst/>
          </a:prstGeom>
          <a:noFill/>
        </p:spPr>
        <p:txBody>
          <a:bodyPr wrap="none" lIns="91440" tIns="45720" rIns="91440" bIns="45720">
            <a:spAutoFit/>
          </a:bodyPr>
          <a:lstStyle/>
          <a:p>
            <a:pPr algn="ctr"/>
            <a:r>
              <a:rPr lang="en-US"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rPr>
              <a:t>Arduino Uno R3 Board</a:t>
            </a:r>
          </a:p>
        </p:txBody>
      </p:sp>
      <p:sp>
        <p:nvSpPr>
          <p:cNvPr id="3" name="TextBox 2"/>
          <p:cNvSpPr txBox="1"/>
          <p:nvPr/>
        </p:nvSpPr>
        <p:spPr>
          <a:xfrm>
            <a:off x="1734930" y="1199882"/>
            <a:ext cx="8686800" cy="4647426"/>
          </a:xfrm>
          <a:prstGeom prst="rect">
            <a:avLst/>
          </a:prstGeom>
          <a:noFill/>
        </p:spPr>
        <p:txBody>
          <a:bodyPr wrap="square" rtlCol="0">
            <a:spAutoFit/>
          </a:bodyPr>
          <a:lstStyle/>
          <a:p>
            <a:pPr marL="285750" indent="-285750">
              <a:buFont typeface="Arial" pitchFamily="34" charset="0"/>
              <a:buChar char="•"/>
            </a:pPr>
            <a:r>
              <a:rPr lang="en-US" sz="2000" dirty="0">
                <a:solidFill>
                  <a:schemeClr val="accent3">
                    <a:lumMod val="50000"/>
                  </a:schemeClr>
                </a:solidFill>
                <a:latin typeface="Arial" pitchFamily="34" charset="0"/>
                <a:cs typeface="Arial" pitchFamily="34" charset="0"/>
              </a:rPr>
              <a:t>Most widely used variant of the Arduino.</a:t>
            </a:r>
          </a:p>
          <a:p>
            <a:pPr marL="285750" indent="-285750">
              <a:buFont typeface="Arial" pitchFamily="34" charset="0"/>
              <a:buChar char="•"/>
            </a:pPr>
            <a:r>
              <a:rPr lang="en-US" sz="2000" b="1" u="sng" dirty="0">
                <a:latin typeface="Arial" pitchFamily="34" charset="0"/>
                <a:cs typeface="Arial" pitchFamily="34" charset="0"/>
              </a:rPr>
              <a:t>Features</a:t>
            </a:r>
            <a:r>
              <a:rPr lang="en-US" sz="2000" dirty="0">
                <a:latin typeface="Arial" pitchFamily="34" charset="0"/>
                <a:cs typeface="Arial" pitchFamily="34" charset="0"/>
              </a:rPr>
              <a:t>:</a:t>
            </a:r>
          </a:p>
          <a:p>
            <a:r>
              <a:rPr lang="en-US" sz="2000" dirty="0">
                <a:latin typeface="Arial" pitchFamily="34" charset="0"/>
                <a:cs typeface="Arial" pitchFamily="34" charset="0"/>
              </a:rPr>
              <a:t>     </a:t>
            </a:r>
            <a:r>
              <a:rPr lang="en-US" sz="2000" dirty="0">
                <a:solidFill>
                  <a:schemeClr val="accent3">
                    <a:lumMod val="50000"/>
                  </a:schemeClr>
                </a:solidFill>
                <a:latin typeface="Arial" pitchFamily="34" charset="0"/>
                <a:cs typeface="Arial" pitchFamily="34" charset="0"/>
              </a:rPr>
              <a:t> i) Atmega 328P microcontroller manufactured by </a:t>
            </a:r>
            <a:r>
              <a:rPr lang="en-US" sz="2000" i="1" dirty="0">
                <a:solidFill>
                  <a:schemeClr val="accent3">
                    <a:lumMod val="50000"/>
                  </a:schemeClr>
                </a:solidFill>
                <a:latin typeface="Arial" pitchFamily="34" charset="0"/>
                <a:cs typeface="Arial" pitchFamily="34" charset="0"/>
              </a:rPr>
              <a:t>AtMel </a:t>
            </a:r>
            <a:r>
              <a:rPr lang="en-US" sz="2000" dirty="0">
                <a:solidFill>
                  <a:schemeClr val="accent3">
                    <a:lumMod val="50000"/>
                  </a:schemeClr>
                </a:solidFill>
                <a:latin typeface="Arial" pitchFamily="34" charset="0"/>
                <a:cs typeface="Arial" pitchFamily="34" charset="0"/>
              </a:rPr>
              <a:t> corporation.</a:t>
            </a:r>
          </a:p>
          <a:p>
            <a:r>
              <a:rPr lang="en-US" sz="2000" dirty="0">
                <a:solidFill>
                  <a:schemeClr val="accent3">
                    <a:lumMod val="50000"/>
                  </a:schemeClr>
                </a:solidFill>
                <a:latin typeface="Arial" pitchFamily="34" charset="0"/>
                <a:cs typeface="Arial" pitchFamily="34" charset="0"/>
              </a:rPr>
              <a:t>     ii) Input voltage - 7-12V</a:t>
            </a:r>
          </a:p>
          <a:p>
            <a:r>
              <a:rPr lang="en-US" sz="2000" dirty="0">
                <a:solidFill>
                  <a:schemeClr val="accent3">
                    <a:lumMod val="50000"/>
                  </a:schemeClr>
                </a:solidFill>
                <a:latin typeface="Arial" pitchFamily="34" charset="0"/>
                <a:cs typeface="Arial" pitchFamily="34" charset="0"/>
              </a:rPr>
              <a:t>    iii) 14 Digital I/O Pins (6 PWM outputs)</a:t>
            </a:r>
          </a:p>
          <a:p>
            <a:r>
              <a:rPr lang="en-US" sz="2000" dirty="0">
                <a:solidFill>
                  <a:schemeClr val="accent3">
                    <a:lumMod val="50000"/>
                  </a:schemeClr>
                </a:solidFill>
                <a:latin typeface="Arial" pitchFamily="34" charset="0"/>
                <a:cs typeface="Arial" pitchFamily="34" charset="0"/>
              </a:rPr>
              <a:t>    iv) 6 Analog Inputs</a:t>
            </a:r>
          </a:p>
          <a:p>
            <a:r>
              <a:rPr lang="en-US" sz="2000" dirty="0">
                <a:solidFill>
                  <a:schemeClr val="accent3">
                    <a:lumMod val="50000"/>
                  </a:schemeClr>
                </a:solidFill>
                <a:latin typeface="Arial" pitchFamily="34" charset="0"/>
                <a:cs typeface="Arial" pitchFamily="34" charset="0"/>
              </a:rPr>
              <a:t>     v) 32k Flash Memory</a:t>
            </a:r>
          </a:p>
          <a:p>
            <a:r>
              <a:rPr lang="en-US" sz="2000" dirty="0">
                <a:solidFill>
                  <a:schemeClr val="accent3">
                    <a:lumMod val="50000"/>
                  </a:schemeClr>
                </a:solidFill>
                <a:latin typeface="Arial" pitchFamily="34" charset="0"/>
                <a:cs typeface="Arial" pitchFamily="34" charset="0"/>
              </a:rPr>
              <a:t>    vi) 16Mhz Clock Speed</a:t>
            </a:r>
          </a:p>
          <a:p>
            <a:pPr marL="285750" indent="-285750">
              <a:buFont typeface="Arial" pitchFamily="34" charset="0"/>
              <a:buChar char="•"/>
            </a:pPr>
            <a:r>
              <a:rPr lang="en-US" sz="2000" b="1" u="sng" dirty="0">
                <a:latin typeface="Arial" pitchFamily="34" charset="0"/>
                <a:cs typeface="Arial" pitchFamily="34" charset="0"/>
              </a:rPr>
              <a:t>Additional Components</a:t>
            </a:r>
            <a:r>
              <a:rPr lang="en-US" sz="2000" dirty="0">
                <a:latin typeface="Arial" pitchFamily="34" charset="0"/>
                <a:cs typeface="Arial" pitchFamily="34" charset="0"/>
              </a:rPr>
              <a:t>:</a:t>
            </a:r>
          </a:p>
          <a:p>
            <a:r>
              <a:rPr lang="en-US" sz="2000" dirty="0">
                <a:solidFill>
                  <a:schemeClr val="accent3">
                    <a:lumMod val="50000"/>
                  </a:schemeClr>
                </a:solidFill>
                <a:latin typeface="Arial" pitchFamily="34" charset="0"/>
                <a:cs typeface="Arial" pitchFamily="34" charset="0"/>
              </a:rPr>
              <a:t>      i) USB connection</a:t>
            </a:r>
          </a:p>
          <a:p>
            <a:r>
              <a:rPr lang="en-US" sz="2000" dirty="0">
                <a:solidFill>
                  <a:schemeClr val="accent3">
                    <a:lumMod val="50000"/>
                  </a:schemeClr>
                </a:solidFill>
                <a:latin typeface="Arial" pitchFamily="34" charset="0"/>
                <a:cs typeface="Arial" pitchFamily="34" charset="0"/>
              </a:rPr>
              <a:t>     ii) Power Jack</a:t>
            </a:r>
          </a:p>
          <a:p>
            <a:r>
              <a:rPr lang="en-US" sz="2000" dirty="0">
                <a:solidFill>
                  <a:schemeClr val="accent3">
                    <a:lumMod val="50000"/>
                  </a:schemeClr>
                </a:solidFill>
                <a:latin typeface="Arial" pitchFamily="34" charset="0"/>
                <a:cs typeface="Arial" pitchFamily="34" charset="0"/>
              </a:rPr>
              <a:t>    iii)  ICSP Header</a:t>
            </a:r>
          </a:p>
          <a:p>
            <a:r>
              <a:rPr lang="en-US" sz="2000" dirty="0">
                <a:solidFill>
                  <a:schemeClr val="accent3">
                    <a:lumMod val="50000"/>
                  </a:schemeClr>
                </a:solidFill>
                <a:latin typeface="Arial" pitchFamily="34" charset="0"/>
                <a:cs typeface="Arial" pitchFamily="34" charset="0"/>
              </a:rPr>
              <a:t>    iv)  Reset Button</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5226" y="2951056"/>
            <a:ext cx="3237141" cy="3083448"/>
          </a:xfrm>
          <a:prstGeom prst="rect">
            <a:avLst/>
          </a:prstGeom>
        </p:spPr>
      </p:pic>
    </p:spTree>
    <p:extLst>
      <p:ext uri="{BB962C8B-B14F-4D97-AF65-F5344CB8AC3E}">
        <p14:creationId xmlns:p14="http://schemas.microsoft.com/office/powerpoint/2010/main" val="1844764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9868" y="263047"/>
            <a:ext cx="7866346" cy="707886"/>
          </a:xfrm>
          <a:prstGeom prst="rect">
            <a:avLst/>
          </a:prstGeom>
          <a:noFill/>
        </p:spPr>
        <p:txBody>
          <a:bodyPr wrap="square" lIns="91440" tIns="45720" rIns="91440" bIns="45720">
            <a:spAutoFit/>
          </a:bodyPr>
          <a:lstStyle/>
          <a:p>
            <a:pPr algn="ctr"/>
            <a:r>
              <a:rPr lang="en-US" sz="4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rPr>
              <a:t>ATmega 328P Microcontroller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4495801"/>
            <a:ext cx="3191916" cy="2124075"/>
          </a:xfrm>
          <a:prstGeom prst="rect">
            <a:avLst/>
          </a:prstGeom>
          <a:blipFill>
            <a:blip r:embed="rId3"/>
            <a:tile tx="0" ty="0" sx="100000" sy="100000" flip="none" algn="tl"/>
          </a:blipFill>
        </p:spPr>
      </p:pic>
      <p:sp>
        <p:nvSpPr>
          <p:cNvPr id="6" name="TextBox 5"/>
          <p:cNvSpPr txBox="1"/>
          <p:nvPr/>
        </p:nvSpPr>
        <p:spPr>
          <a:xfrm>
            <a:off x="1981200" y="1371600"/>
            <a:ext cx="7924800" cy="2862322"/>
          </a:xfrm>
          <a:prstGeom prst="rect">
            <a:avLst/>
          </a:prstGeom>
          <a:noFill/>
        </p:spPr>
        <p:txBody>
          <a:bodyPr wrap="square" rtlCol="0">
            <a:spAutoFit/>
          </a:bodyPr>
          <a:lstStyle/>
          <a:p>
            <a:pPr marL="285750" indent="-285750">
              <a:buFont typeface="Arial" pitchFamily="34" charset="0"/>
              <a:buChar char="•"/>
            </a:pPr>
            <a:r>
              <a:rPr lang="en-US" sz="2000" dirty="0">
                <a:solidFill>
                  <a:schemeClr val="accent5">
                    <a:lumMod val="50000"/>
                  </a:schemeClr>
                </a:solidFill>
                <a:latin typeface="Arial" pitchFamily="34" charset="0"/>
                <a:cs typeface="Arial" pitchFamily="34" charset="0"/>
              </a:rPr>
              <a:t>Brain of the Arduino Board</a:t>
            </a:r>
          </a:p>
          <a:p>
            <a:pPr marL="285750" indent="-285750">
              <a:buFont typeface="Arial" pitchFamily="34" charset="0"/>
              <a:buChar char="•"/>
            </a:pPr>
            <a:r>
              <a:rPr lang="en-US" sz="2000" dirty="0">
                <a:solidFill>
                  <a:schemeClr val="accent5">
                    <a:lumMod val="50000"/>
                  </a:schemeClr>
                </a:solidFill>
                <a:latin typeface="Arial" pitchFamily="34" charset="0"/>
                <a:cs typeface="Arial" pitchFamily="34" charset="0"/>
              </a:rPr>
              <a:t>Belongs to family of </a:t>
            </a:r>
            <a:r>
              <a:rPr lang="en-US" sz="2000" b="1" dirty="0">
                <a:solidFill>
                  <a:schemeClr val="accent5">
                    <a:lumMod val="50000"/>
                  </a:schemeClr>
                </a:solidFill>
                <a:latin typeface="Arial" pitchFamily="34" charset="0"/>
                <a:cs typeface="Arial" pitchFamily="34" charset="0"/>
              </a:rPr>
              <a:t>AVR </a:t>
            </a:r>
            <a:r>
              <a:rPr lang="en-US" sz="2000" dirty="0">
                <a:solidFill>
                  <a:schemeClr val="accent5">
                    <a:lumMod val="50000"/>
                  </a:schemeClr>
                </a:solidFill>
                <a:latin typeface="Arial" pitchFamily="34" charset="0"/>
                <a:cs typeface="Arial" pitchFamily="34" charset="0"/>
              </a:rPr>
              <a:t>microcontrollers.</a:t>
            </a:r>
          </a:p>
          <a:p>
            <a:pPr marL="285750" indent="-285750">
              <a:buFont typeface="Arial" pitchFamily="34" charset="0"/>
              <a:buChar char="•"/>
            </a:pPr>
            <a:r>
              <a:rPr lang="en-US" sz="2000" dirty="0">
                <a:solidFill>
                  <a:schemeClr val="accent5">
                    <a:lumMod val="50000"/>
                  </a:schemeClr>
                </a:solidFill>
                <a:latin typeface="Arial" pitchFamily="34" charset="0"/>
                <a:cs typeface="Arial" pitchFamily="34" charset="0"/>
              </a:rPr>
              <a:t>Manufactured by the Atmel corporation in 1996.</a:t>
            </a:r>
          </a:p>
          <a:p>
            <a:pPr marL="285750" indent="-285750">
              <a:buFont typeface="Arial" pitchFamily="34" charset="0"/>
              <a:buChar char="•"/>
            </a:pPr>
            <a:r>
              <a:rPr lang="en-US" sz="2000" dirty="0">
                <a:solidFill>
                  <a:schemeClr val="accent5">
                    <a:lumMod val="50000"/>
                  </a:schemeClr>
                </a:solidFill>
                <a:latin typeface="Arial" pitchFamily="34" charset="0"/>
                <a:cs typeface="Arial" pitchFamily="34" charset="0"/>
              </a:rPr>
              <a:t>Uses on-chip flash memory for program storage.</a:t>
            </a:r>
          </a:p>
          <a:p>
            <a:pPr marL="285750" indent="-285750">
              <a:buFont typeface="Arial" pitchFamily="34" charset="0"/>
              <a:buChar char="•"/>
            </a:pPr>
            <a:r>
              <a:rPr lang="en-US" sz="2000" b="1" u="sng" dirty="0">
                <a:latin typeface="Arial" pitchFamily="34" charset="0"/>
                <a:cs typeface="Arial" pitchFamily="34" charset="0"/>
              </a:rPr>
              <a:t>Features</a:t>
            </a:r>
            <a:r>
              <a:rPr lang="en-US" sz="2000" dirty="0">
                <a:latin typeface="Arial" pitchFamily="34" charset="0"/>
                <a:cs typeface="Arial" pitchFamily="34" charset="0"/>
              </a:rPr>
              <a:t>:</a:t>
            </a:r>
          </a:p>
          <a:p>
            <a:pPr fontAlgn="base"/>
            <a:r>
              <a:rPr lang="en-US" sz="2000" dirty="0">
                <a:latin typeface="Arial" pitchFamily="34" charset="0"/>
                <a:cs typeface="Arial" pitchFamily="34" charset="0"/>
              </a:rPr>
              <a:t>      </a:t>
            </a:r>
            <a:r>
              <a:rPr lang="en-US" sz="2000" dirty="0">
                <a:solidFill>
                  <a:schemeClr val="accent5">
                    <a:lumMod val="50000"/>
                  </a:schemeClr>
                </a:solidFill>
                <a:latin typeface="Arial" pitchFamily="34" charset="0"/>
                <a:cs typeface="Arial" pitchFamily="34" charset="0"/>
              </a:rPr>
              <a:t>Flash memory                    -     32 Kbytes</a:t>
            </a:r>
          </a:p>
          <a:p>
            <a:pPr fontAlgn="base"/>
            <a:r>
              <a:rPr lang="en-US" sz="2000" dirty="0">
                <a:solidFill>
                  <a:schemeClr val="accent5">
                    <a:lumMod val="50000"/>
                  </a:schemeClr>
                </a:solidFill>
                <a:latin typeface="Arial" pitchFamily="34" charset="0"/>
                <a:cs typeface="Arial" pitchFamily="34" charset="0"/>
              </a:rPr>
              <a:t>      Pin Count                           -     32</a:t>
            </a:r>
          </a:p>
          <a:p>
            <a:pPr fontAlgn="base"/>
            <a:r>
              <a:rPr lang="en-US" sz="2000" dirty="0">
                <a:solidFill>
                  <a:schemeClr val="accent5">
                    <a:lumMod val="50000"/>
                  </a:schemeClr>
                </a:solidFill>
                <a:latin typeface="Arial" pitchFamily="34" charset="0"/>
                <a:cs typeface="Arial" pitchFamily="34" charset="0"/>
              </a:rPr>
              <a:t>Max. Operating Freq.               -     20 MHz</a:t>
            </a: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1776885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5174" y="152401"/>
            <a:ext cx="4054316" cy="769441"/>
          </a:xfrm>
          <a:prstGeom prst="rect">
            <a:avLst/>
          </a:prstGeom>
          <a:noFill/>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solidFill>
                  <a:schemeClr val="accent4">
                    <a:lumMod val="75000"/>
                  </a:schemeClr>
                </a:solidFill>
              </a:rPr>
              <a:t>HC-SR04 </a:t>
            </a:r>
            <a:r>
              <a:rPr lang="en-US" sz="4400" b="1" dirty="0">
                <a:ln w="10541" cmpd="sng">
                  <a:solidFill>
                    <a:schemeClr val="accent1">
                      <a:shade val="88000"/>
                      <a:satMod val="110000"/>
                    </a:schemeClr>
                  </a:solidFill>
                  <a:prstDash val="solid"/>
                </a:ln>
                <a:solidFill>
                  <a:schemeClr val="accent4">
                    <a:lumMod val="75000"/>
                  </a:schemeClr>
                </a:solidFill>
              </a:rPr>
              <a:t>Module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8796" y="2107456"/>
            <a:ext cx="2795530" cy="3284982"/>
          </a:xfrm>
          <a:prstGeom prst="rect">
            <a:avLst/>
          </a:prstGeom>
        </p:spPr>
      </p:pic>
      <p:sp>
        <p:nvSpPr>
          <p:cNvPr id="5" name="TextBox 4"/>
          <p:cNvSpPr txBox="1"/>
          <p:nvPr/>
        </p:nvSpPr>
        <p:spPr>
          <a:xfrm>
            <a:off x="-410126" y="921842"/>
            <a:ext cx="8610600" cy="4370427"/>
          </a:xfrm>
          <a:prstGeom prst="rect">
            <a:avLst/>
          </a:prstGeom>
          <a:noFill/>
        </p:spPr>
        <p:txBody>
          <a:bodyPr wrap="square" rtlCol="0">
            <a:spAutoFit/>
          </a:bodyPr>
          <a:lstStyle/>
          <a:p>
            <a:pPr marL="285750" indent="-285750">
              <a:buFont typeface="Arial" pitchFamily="34" charset="0"/>
              <a:buChar char="•"/>
            </a:pPr>
            <a:r>
              <a:rPr lang="en-US" sz="2000" dirty="0">
                <a:solidFill>
                  <a:srgbClr val="00B050"/>
                </a:solidFill>
                <a:latin typeface="Arial" pitchFamily="34" charset="0"/>
                <a:cs typeface="Arial" pitchFamily="34" charset="0"/>
              </a:rPr>
              <a:t> Uses </a:t>
            </a:r>
            <a:r>
              <a:rPr lang="en-US" sz="2000" b="1" dirty="0">
                <a:solidFill>
                  <a:srgbClr val="00B050"/>
                </a:solidFill>
                <a:latin typeface="Arial" pitchFamily="34" charset="0"/>
                <a:cs typeface="Arial" pitchFamily="34" charset="0"/>
              </a:rPr>
              <a:t>sonar</a:t>
            </a:r>
            <a:r>
              <a:rPr lang="en-US" sz="2000" dirty="0">
                <a:solidFill>
                  <a:srgbClr val="00B050"/>
                </a:solidFill>
                <a:latin typeface="Arial" pitchFamily="34" charset="0"/>
                <a:cs typeface="Arial" pitchFamily="34" charset="0"/>
              </a:rPr>
              <a:t> to determine distance to an object.</a:t>
            </a:r>
          </a:p>
          <a:p>
            <a:pPr marL="285750" indent="-285750">
              <a:buFont typeface="Arial" pitchFamily="34" charset="0"/>
              <a:buChar char="•"/>
            </a:pPr>
            <a:r>
              <a:rPr lang="en-US" sz="2000" dirty="0">
                <a:solidFill>
                  <a:srgbClr val="00B050"/>
                </a:solidFill>
                <a:latin typeface="Arial" pitchFamily="34" charset="0"/>
                <a:cs typeface="Arial" pitchFamily="34" charset="0"/>
              </a:rPr>
              <a:t> Operation is not affected by sunlight or black material.</a:t>
            </a:r>
          </a:p>
          <a:p>
            <a:pPr marL="285750" indent="-285750">
              <a:buFont typeface="Arial" pitchFamily="34" charset="0"/>
              <a:buChar char="•"/>
            </a:pPr>
            <a:r>
              <a:rPr lang="en-US" sz="2000" dirty="0">
                <a:solidFill>
                  <a:srgbClr val="00B050"/>
                </a:solidFill>
                <a:latin typeface="Arial" pitchFamily="34" charset="0"/>
                <a:cs typeface="Arial" pitchFamily="34" charset="0"/>
              </a:rPr>
              <a:t> Consists of ultrasonic transmitter and receiver module.</a:t>
            </a:r>
          </a:p>
          <a:p>
            <a:pPr marL="285750" indent="-285750">
              <a:buFont typeface="Arial" pitchFamily="34" charset="0"/>
              <a:buChar char="•"/>
            </a:pPr>
            <a:r>
              <a:rPr lang="en-US" sz="2000" dirty="0">
                <a:solidFill>
                  <a:srgbClr val="00B050"/>
                </a:solidFill>
                <a:latin typeface="Arial" pitchFamily="34" charset="0"/>
                <a:cs typeface="Arial" pitchFamily="34" charset="0"/>
              </a:rPr>
              <a:t> </a:t>
            </a:r>
            <a:r>
              <a:rPr lang="en-US" sz="2000" b="1" u="sng" dirty="0">
                <a:solidFill>
                  <a:srgbClr val="00B050"/>
                </a:solidFill>
                <a:latin typeface="Arial" pitchFamily="34" charset="0"/>
                <a:cs typeface="Arial" pitchFamily="34" charset="0"/>
              </a:rPr>
              <a:t>Features</a:t>
            </a:r>
            <a:r>
              <a:rPr lang="en-US" sz="2000" dirty="0">
                <a:solidFill>
                  <a:srgbClr val="00B050"/>
                </a:solidFill>
                <a:latin typeface="Arial" pitchFamily="34" charset="0"/>
                <a:cs typeface="Arial" pitchFamily="34" charset="0"/>
              </a:rPr>
              <a:t>:-</a:t>
            </a:r>
            <a:endParaRPr lang="en-US" sz="2000" b="1" u="sng" dirty="0">
              <a:solidFill>
                <a:srgbClr val="00B050"/>
              </a:solidFill>
              <a:latin typeface="Arial" pitchFamily="34" charset="0"/>
              <a:cs typeface="Arial" pitchFamily="34" charset="0"/>
            </a:endParaRPr>
          </a:p>
          <a:p>
            <a:r>
              <a:rPr lang="en-US" sz="2000" dirty="0">
                <a:solidFill>
                  <a:srgbClr val="00B050"/>
                </a:solidFill>
                <a:latin typeface="Arial" pitchFamily="34" charset="0"/>
                <a:cs typeface="Arial" pitchFamily="34" charset="0"/>
              </a:rPr>
              <a:t>       i) Power Supply         :  +5V DC</a:t>
            </a:r>
          </a:p>
          <a:p>
            <a:r>
              <a:rPr lang="en-US" sz="2000" dirty="0">
                <a:solidFill>
                  <a:srgbClr val="00B050"/>
                </a:solidFill>
                <a:latin typeface="Arial" pitchFamily="34" charset="0"/>
                <a:cs typeface="Arial" pitchFamily="34" charset="0"/>
              </a:rPr>
              <a:t>      ii) Effectual Angle        :  &lt;15°</a:t>
            </a:r>
          </a:p>
          <a:p>
            <a:r>
              <a:rPr lang="en-US" sz="2000" dirty="0">
                <a:solidFill>
                  <a:srgbClr val="00B050"/>
                </a:solidFill>
                <a:latin typeface="Arial" pitchFamily="34" charset="0"/>
                <a:cs typeface="Arial" pitchFamily="34" charset="0"/>
              </a:rPr>
              <a:t>     iii) Ranging Distance   :   2cm – 400 cm</a:t>
            </a:r>
          </a:p>
          <a:p>
            <a:r>
              <a:rPr lang="en-US" sz="2000" dirty="0">
                <a:solidFill>
                  <a:srgbClr val="00B050"/>
                </a:solidFill>
                <a:latin typeface="Arial" pitchFamily="34" charset="0"/>
                <a:cs typeface="Arial" pitchFamily="34" charset="0"/>
              </a:rPr>
              <a:t>     iv) Measuring Angle     :  30 degree</a:t>
            </a:r>
          </a:p>
          <a:p>
            <a:pPr marL="285750" indent="-285750">
              <a:buFont typeface="Arial" pitchFamily="34" charset="0"/>
              <a:buChar char="•"/>
            </a:pPr>
            <a:r>
              <a:rPr lang="en-US" sz="2000" b="1" u="sng" dirty="0">
                <a:solidFill>
                  <a:srgbClr val="00B050"/>
                </a:solidFill>
                <a:latin typeface="Arial" pitchFamily="34" charset="0"/>
                <a:cs typeface="Arial" pitchFamily="34" charset="0"/>
              </a:rPr>
              <a:t>Pins</a:t>
            </a:r>
            <a:r>
              <a:rPr lang="en-US" sz="2000" dirty="0">
                <a:solidFill>
                  <a:srgbClr val="00B050"/>
                </a:solidFill>
                <a:latin typeface="Arial" pitchFamily="34" charset="0"/>
                <a:cs typeface="Arial" pitchFamily="34" charset="0"/>
              </a:rPr>
              <a:t>:-</a:t>
            </a:r>
            <a:endParaRPr lang="en-US" sz="2000" u="sng" dirty="0">
              <a:solidFill>
                <a:srgbClr val="00B050"/>
              </a:solidFill>
              <a:latin typeface="Arial" pitchFamily="34" charset="0"/>
              <a:cs typeface="Arial" pitchFamily="34" charset="0"/>
            </a:endParaRPr>
          </a:p>
          <a:p>
            <a:r>
              <a:rPr lang="en-US" sz="2000" dirty="0">
                <a:solidFill>
                  <a:srgbClr val="00B050"/>
                </a:solidFill>
                <a:latin typeface="Arial" pitchFamily="34" charset="0"/>
                <a:cs typeface="Arial" pitchFamily="34" charset="0"/>
              </a:rPr>
              <a:t>       V</a:t>
            </a:r>
            <a:r>
              <a:rPr lang="en-US" sz="1600" dirty="0">
                <a:solidFill>
                  <a:srgbClr val="00B050"/>
                </a:solidFill>
                <a:latin typeface="Arial" pitchFamily="34" charset="0"/>
                <a:cs typeface="Arial" pitchFamily="34" charset="0"/>
              </a:rPr>
              <a:t>CC</a:t>
            </a:r>
            <a:r>
              <a:rPr lang="en-US" sz="2000" dirty="0">
                <a:solidFill>
                  <a:srgbClr val="00B050"/>
                </a:solidFill>
                <a:latin typeface="Arial" pitchFamily="34" charset="0"/>
                <a:cs typeface="Arial" pitchFamily="34" charset="0"/>
              </a:rPr>
              <a:t>      :   +5V DC</a:t>
            </a:r>
          </a:p>
          <a:p>
            <a:r>
              <a:rPr lang="en-US" sz="2000" dirty="0">
                <a:solidFill>
                  <a:srgbClr val="00B050"/>
                </a:solidFill>
                <a:latin typeface="Arial" pitchFamily="34" charset="0"/>
                <a:cs typeface="Arial" pitchFamily="34" charset="0"/>
              </a:rPr>
              <a:t>       Trig       :   Trigger (INPUT)</a:t>
            </a:r>
          </a:p>
          <a:p>
            <a:r>
              <a:rPr lang="en-US" sz="2000" dirty="0">
                <a:solidFill>
                  <a:srgbClr val="00B050"/>
                </a:solidFill>
                <a:latin typeface="Arial" pitchFamily="34" charset="0"/>
                <a:cs typeface="Arial" pitchFamily="34" charset="0"/>
              </a:rPr>
              <a:t>       Echo     :   Echo (OUTPUT)</a:t>
            </a:r>
          </a:p>
          <a:p>
            <a:r>
              <a:rPr lang="en-US" sz="2000" dirty="0">
                <a:solidFill>
                  <a:srgbClr val="00B050"/>
                </a:solidFill>
                <a:latin typeface="Arial" pitchFamily="34" charset="0"/>
                <a:cs typeface="Arial" pitchFamily="34" charset="0"/>
              </a:rPr>
              <a:t>       GND     :   Ground</a:t>
            </a:r>
          </a:p>
          <a:p>
            <a:pPr marL="285750" indent="-285750">
              <a:buFont typeface="Arial" pitchFamily="34" charset="0"/>
              <a:buChar char="•"/>
            </a:pPr>
            <a:endParaRPr lang="en-US" dirty="0"/>
          </a:p>
        </p:txBody>
      </p:sp>
    </p:spTree>
    <p:extLst>
      <p:ext uri="{BB962C8B-B14F-4D97-AF65-F5344CB8AC3E}">
        <p14:creationId xmlns:p14="http://schemas.microsoft.com/office/powerpoint/2010/main" val="1732988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5174" y="152401"/>
            <a:ext cx="4054316" cy="769441"/>
          </a:xfrm>
          <a:prstGeom prst="rect">
            <a:avLst/>
          </a:prstGeom>
          <a:noFill/>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solidFill>
                  <a:schemeClr val="accent4">
                    <a:lumMod val="75000"/>
                  </a:schemeClr>
                </a:solidFill>
              </a:rPr>
              <a:t>HC-SR04 </a:t>
            </a:r>
            <a:r>
              <a:rPr lang="en-US" sz="4400" b="1" dirty="0">
                <a:ln w="10541" cmpd="sng">
                  <a:solidFill>
                    <a:schemeClr val="accent1">
                      <a:shade val="88000"/>
                      <a:satMod val="110000"/>
                    </a:schemeClr>
                  </a:solidFill>
                  <a:prstDash val="solid"/>
                </a:ln>
                <a:solidFill>
                  <a:schemeClr val="accent4">
                    <a:lumMod val="75000"/>
                  </a:schemeClr>
                </a:solidFill>
              </a:rPr>
              <a:t>Module </a:t>
            </a:r>
          </a:p>
        </p:txBody>
      </p:sp>
      <p:sp>
        <p:nvSpPr>
          <p:cNvPr id="3" name="TextBox 2"/>
          <p:cNvSpPr txBox="1"/>
          <p:nvPr/>
        </p:nvSpPr>
        <p:spPr>
          <a:xfrm>
            <a:off x="1002082" y="1139867"/>
            <a:ext cx="8079288" cy="5663089"/>
          </a:xfrm>
          <a:prstGeom prst="rect">
            <a:avLst/>
          </a:prstGeom>
          <a:noFill/>
        </p:spPr>
        <p:txBody>
          <a:bodyPr wrap="square" rtlCol="0">
            <a:spAutoFit/>
          </a:bodyPr>
          <a:lstStyle/>
          <a:p>
            <a:pPr marL="285750" indent="-285750">
              <a:buFont typeface="Arial" pitchFamily="34" charset="0"/>
              <a:buChar char="•"/>
            </a:pPr>
            <a:r>
              <a:rPr lang="en-US" sz="2000" b="1" u="sng" dirty="0">
                <a:latin typeface="Arial" pitchFamily="34" charset="0"/>
                <a:cs typeface="Arial" pitchFamily="34" charset="0"/>
              </a:rPr>
              <a:t>Working Principle</a:t>
            </a:r>
            <a:r>
              <a:rPr lang="en-US" dirty="0"/>
              <a:t>:-</a:t>
            </a:r>
          </a:p>
          <a:p>
            <a:r>
              <a:rPr lang="en-US" dirty="0"/>
              <a:t>      </a:t>
            </a:r>
          </a:p>
          <a:p>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975835"/>
            <a:ext cx="2820362" cy="3314163"/>
          </a:xfrm>
          <a:prstGeom prst="rect">
            <a:avLst/>
          </a:prstGeom>
        </p:spPr>
      </p:pic>
      <p:sp>
        <p:nvSpPr>
          <p:cNvPr id="5" name="TextBox 4"/>
          <p:cNvSpPr txBox="1"/>
          <p:nvPr/>
        </p:nvSpPr>
        <p:spPr>
          <a:xfrm>
            <a:off x="1986566" y="5289997"/>
            <a:ext cx="2820362" cy="400110"/>
          </a:xfrm>
          <a:prstGeom prst="rect">
            <a:avLst/>
          </a:prstGeom>
          <a:noFill/>
        </p:spPr>
        <p:txBody>
          <a:bodyPr wrap="square" rtlCol="0">
            <a:spAutoFit/>
          </a:bodyPr>
          <a:lstStyle/>
          <a:p>
            <a:pPr algn="ctr"/>
            <a:r>
              <a:rPr lang="en-US" sz="2000" b="1" dirty="0">
                <a:solidFill>
                  <a:schemeClr val="tx1">
                    <a:lumMod val="95000"/>
                    <a:lumOff val="5000"/>
                  </a:schemeClr>
                </a:solidFill>
                <a:latin typeface="Arial" pitchFamily="34" charset="0"/>
                <a:cs typeface="Arial" pitchFamily="34" charset="0"/>
              </a:rPr>
              <a:t>Ultrasonic Sensor</a:t>
            </a:r>
          </a:p>
        </p:txBody>
      </p:sp>
      <p:sp>
        <p:nvSpPr>
          <p:cNvPr id="6" name="Left Arrow 5"/>
          <p:cNvSpPr/>
          <p:nvPr/>
        </p:nvSpPr>
        <p:spPr>
          <a:xfrm>
            <a:off x="4973536" y="4029866"/>
            <a:ext cx="21336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a:off x="4992541" y="3017949"/>
            <a:ext cx="21336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4861849" y="4781291"/>
            <a:ext cx="2133600" cy="381000"/>
          </a:xfrm>
          <a:prstGeom prst="rect">
            <a:avLst/>
          </a:prstGeom>
          <a:noFill/>
        </p:spPr>
        <p:txBody>
          <a:bodyPr wrap="square" rtlCol="0">
            <a:spAutoFit/>
          </a:bodyPr>
          <a:lstStyle/>
          <a:p>
            <a:r>
              <a:rPr lang="en-US" dirty="0"/>
              <a:t>     Reflected Wave</a:t>
            </a:r>
          </a:p>
        </p:txBody>
      </p:sp>
      <p:sp>
        <p:nvSpPr>
          <p:cNvPr id="9" name="TextBox 8"/>
          <p:cNvSpPr txBox="1"/>
          <p:nvPr/>
        </p:nvSpPr>
        <p:spPr>
          <a:xfrm>
            <a:off x="4829790" y="2594025"/>
            <a:ext cx="1901780" cy="369332"/>
          </a:xfrm>
          <a:prstGeom prst="rect">
            <a:avLst/>
          </a:prstGeom>
          <a:noFill/>
        </p:spPr>
        <p:txBody>
          <a:bodyPr wrap="square" rtlCol="0">
            <a:spAutoFit/>
          </a:bodyPr>
          <a:lstStyle/>
          <a:p>
            <a:r>
              <a:rPr lang="en-US" dirty="0"/>
              <a:t>    Emitted Wave</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5733" y="2454498"/>
            <a:ext cx="2278075" cy="2819400"/>
          </a:xfrm>
          <a:prstGeom prst="rect">
            <a:avLst/>
          </a:prstGeom>
        </p:spPr>
      </p:pic>
      <p:sp>
        <p:nvSpPr>
          <p:cNvPr id="12" name="TextBox 11"/>
          <p:cNvSpPr txBox="1"/>
          <p:nvPr/>
        </p:nvSpPr>
        <p:spPr>
          <a:xfrm>
            <a:off x="7949490" y="5273898"/>
            <a:ext cx="2108910" cy="400110"/>
          </a:xfrm>
          <a:prstGeom prst="rect">
            <a:avLst/>
          </a:prstGeom>
          <a:noFill/>
        </p:spPr>
        <p:txBody>
          <a:bodyPr wrap="square" rtlCol="0">
            <a:spAutoFit/>
          </a:bodyPr>
          <a:lstStyle/>
          <a:p>
            <a:pPr algn="ctr"/>
            <a:r>
              <a:rPr lang="en-US" sz="2000" b="1" dirty="0">
                <a:latin typeface="Arial" pitchFamily="34" charset="0"/>
                <a:cs typeface="Arial" pitchFamily="34" charset="0"/>
              </a:rPr>
              <a:t>Obstacle</a:t>
            </a:r>
          </a:p>
        </p:txBody>
      </p:sp>
    </p:spTree>
    <p:extLst>
      <p:ext uri="{BB962C8B-B14F-4D97-AF65-F5344CB8AC3E}">
        <p14:creationId xmlns:p14="http://schemas.microsoft.com/office/powerpoint/2010/main" val="761541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Algorithm</a:t>
            </a:r>
            <a:endParaRPr lang="en-US" dirty="0"/>
          </a:p>
        </p:txBody>
      </p:sp>
      <p:sp>
        <p:nvSpPr>
          <p:cNvPr id="3" name="Content Placeholder 2"/>
          <p:cNvSpPr>
            <a:spLocks noGrp="1"/>
          </p:cNvSpPr>
          <p:nvPr>
            <p:ph idx="1"/>
          </p:nvPr>
        </p:nvSpPr>
        <p:spPr>
          <a:xfrm>
            <a:off x="677334" y="1779843"/>
            <a:ext cx="8596668" cy="3880773"/>
          </a:xfrm>
        </p:spPr>
        <p:txBody>
          <a:bodyPr/>
          <a:lstStyle/>
          <a:p>
            <a:r>
              <a:rPr lang="en-US" dirty="0" smtClean="0"/>
              <a:t>The sequence-</a:t>
            </a:r>
            <a:endParaRPr lang="en-US" dirty="0"/>
          </a:p>
        </p:txBody>
      </p:sp>
      <p:sp>
        <p:nvSpPr>
          <p:cNvPr id="4" name="Oval 3"/>
          <p:cNvSpPr/>
          <p:nvPr/>
        </p:nvSpPr>
        <p:spPr>
          <a:xfrm>
            <a:off x="4555013" y="2394414"/>
            <a:ext cx="1653435" cy="1064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Enter </a:t>
            </a:r>
            <a:r>
              <a:rPr lang="en-US" dirty="0"/>
              <a:t>password</a:t>
            </a:r>
          </a:p>
          <a:p>
            <a:pPr algn="ctr"/>
            <a:r>
              <a:rPr lang="en-US" dirty="0" smtClean="0"/>
              <a:t>the</a:t>
            </a:r>
            <a:endParaRPr lang="en-US" dirty="0"/>
          </a:p>
        </p:txBody>
      </p:sp>
      <p:sp>
        <p:nvSpPr>
          <p:cNvPr id="6" name="Right Arrow 5"/>
          <p:cNvSpPr/>
          <p:nvPr/>
        </p:nvSpPr>
        <p:spPr>
          <a:xfrm>
            <a:off x="6751529" y="28903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3033524" y="292677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11917" y="2793304"/>
            <a:ext cx="1114816" cy="665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Red light</a:t>
            </a:r>
            <a:endParaRPr lang="en-US" dirty="0"/>
          </a:p>
        </p:txBody>
      </p:sp>
      <p:sp>
        <p:nvSpPr>
          <p:cNvPr id="9" name="Rounded Rectangle 8"/>
          <p:cNvSpPr/>
          <p:nvPr/>
        </p:nvSpPr>
        <p:spPr>
          <a:xfrm>
            <a:off x="6576164" y="2160589"/>
            <a:ext cx="1039660" cy="574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Wrong</a:t>
            </a:r>
            <a:endParaRPr lang="en-US" dirty="0"/>
          </a:p>
        </p:txBody>
      </p:sp>
      <p:sp>
        <p:nvSpPr>
          <p:cNvPr id="10" name="Rounded Rectangle 9"/>
          <p:cNvSpPr/>
          <p:nvPr/>
        </p:nvSpPr>
        <p:spPr>
          <a:xfrm>
            <a:off x="2751544" y="2160589"/>
            <a:ext cx="1313825" cy="632715"/>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Right</a:t>
            </a:r>
            <a:endParaRPr lang="en-US" dirty="0"/>
          </a:p>
        </p:txBody>
      </p:sp>
      <p:sp>
        <p:nvSpPr>
          <p:cNvPr id="11" name="Rectangle 10"/>
          <p:cNvSpPr/>
          <p:nvPr/>
        </p:nvSpPr>
        <p:spPr>
          <a:xfrm>
            <a:off x="776614" y="2874723"/>
            <a:ext cx="1540701" cy="6200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Green Light</a:t>
            </a:r>
            <a:endParaRPr lang="en-US" dirty="0"/>
          </a:p>
        </p:txBody>
      </p:sp>
      <p:sp>
        <p:nvSpPr>
          <p:cNvPr id="12" name="Rectangle 11"/>
          <p:cNvSpPr/>
          <p:nvPr/>
        </p:nvSpPr>
        <p:spPr>
          <a:xfrm>
            <a:off x="7908665" y="4236676"/>
            <a:ext cx="1365337" cy="1027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Intruder alarm is on</a:t>
            </a:r>
            <a:endParaRPr lang="en-US" dirty="0"/>
          </a:p>
        </p:txBody>
      </p:sp>
      <p:sp>
        <p:nvSpPr>
          <p:cNvPr id="13" name="Down Arrow 12"/>
          <p:cNvSpPr/>
          <p:nvPr/>
        </p:nvSpPr>
        <p:spPr>
          <a:xfrm>
            <a:off x="8591333" y="3720230"/>
            <a:ext cx="201938" cy="300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63255" y="4020855"/>
            <a:ext cx="3482235" cy="1242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Green light is on , as door opens . Entrance due to ultrasonic sensors and other lights due to PIR motion sensors</a:t>
            </a:r>
            <a:endParaRPr lang="en-US" dirty="0"/>
          </a:p>
        </p:txBody>
      </p:sp>
      <p:sp>
        <p:nvSpPr>
          <p:cNvPr id="15" name="Oval 14"/>
          <p:cNvSpPr/>
          <p:nvPr/>
        </p:nvSpPr>
        <p:spPr>
          <a:xfrm>
            <a:off x="4246323" y="5376663"/>
            <a:ext cx="2592888" cy="10282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Exit, all lights switched off</a:t>
            </a:r>
            <a:endParaRPr lang="en-US" dirty="0"/>
          </a:p>
        </p:txBody>
      </p:sp>
      <p:sp>
        <p:nvSpPr>
          <p:cNvPr id="16" name="Right Arrow 15"/>
          <p:cNvSpPr/>
          <p:nvPr/>
        </p:nvSpPr>
        <p:spPr>
          <a:xfrm>
            <a:off x="2782314" y="556974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1849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Mechanism</a:t>
            </a:r>
            <a:endParaRPr lang="en-US" dirty="0"/>
          </a:p>
        </p:txBody>
      </p:sp>
      <p:sp>
        <p:nvSpPr>
          <p:cNvPr id="3" name="Content Placeholder 2"/>
          <p:cNvSpPr>
            <a:spLocks noGrp="1"/>
          </p:cNvSpPr>
          <p:nvPr>
            <p:ph idx="1"/>
          </p:nvPr>
        </p:nvSpPr>
        <p:spPr/>
        <p:txBody>
          <a:bodyPr/>
          <a:lstStyle/>
          <a:p>
            <a:r>
              <a:rPr lang="en-US" dirty="0"/>
              <a:t>In this project, we establish a serial communication between MATLAB and Arduino. At the entry point of the room or the door, we establish the Password Authentication process using MATLAB.  If it is correct, then the Green LED lights up in our circuit which signifies that the door has opened. </a:t>
            </a:r>
            <a:r>
              <a:rPr lang="en-US" dirty="0" smtClean="0"/>
              <a:t>His presence </a:t>
            </a:r>
            <a:r>
              <a:rPr lang="en-US" dirty="0"/>
              <a:t>in the room is detected by an ultrasonic sensor at the entrance and lights present near the door light up. As he/she moves further into the room, his motion is detected by PIR motion sensors and the lights are switched ON one by one as he/she strides through. Then when he/she leaves the room, the lights are switched off at once. This is how the mechanism takes place.</a:t>
            </a:r>
          </a:p>
          <a:p>
            <a:endParaRPr lang="en-US" dirty="0"/>
          </a:p>
        </p:txBody>
      </p:sp>
    </p:spTree>
    <p:extLst>
      <p:ext uri="{BB962C8B-B14F-4D97-AF65-F5344CB8AC3E}">
        <p14:creationId xmlns:p14="http://schemas.microsoft.com/office/powerpoint/2010/main" val="4121659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PIR related Diagrams</a:t>
            </a: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576196" y="2279737"/>
            <a:ext cx="2617941" cy="3194137"/>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4975668" y="2317543"/>
            <a:ext cx="3794012" cy="2968212"/>
          </a:xfrm>
          <a:prstGeom prst="rect">
            <a:avLst/>
          </a:prstGeom>
        </p:spPr>
      </p:pic>
      <p:sp>
        <p:nvSpPr>
          <p:cNvPr id="6" name="Rectangle 5"/>
          <p:cNvSpPr/>
          <p:nvPr/>
        </p:nvSpPr>
        <p:spPr>
          <a:xfrm>
            <a:off x="411044" y="5823211"/>
            <a:ext cx="2948243" cy="369332"/>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rPr>
              <a:t> PIR Motion Detector Circuit </a:t>
            </a:r>
            <a:endParaRPr lang="en-US" dirty="0"/>
          </a:p>
        </p:txBody>
      </p:sp>
      <p:sp>
        <p:nvSpPr>
          <p:cNvPr id="7" name="Rectangle 6"/>
          <p:cNvSpPr/>
          <p:nvPr/>
        </p:nvSpPr>
        <p:spPr>
          <a:xfrm>
            <a:off x="5663342" y="5823211"/>
            <a:ext cx="2243178" cy="400110"/>
          </a:xfrm>
          <a:prstGeom prst="rect">
            <a:avLst/>
          </a:prstGeom>
        </p:spPr>
        <p:txBody>
          <a:bodyPr wrap="none">
            <a:spAutoFit/>
          </a:bodyPr>
          <a:lstStyle/>
          <a:p>
            <a:r>
              <a:rPr lang="en-US" sz="2000" dirty="0">
                <a:latin typeface="Times New Roman" panose="02020603050405020304" pitchFamily="18" charset="0"/>
                <a:ea typeface="Calibri" panose="020F0502020204030204" pitchFamily="34" charset="0"/>
              </a:rPr>
              <a:t>A PIR</a:t>
            </a:r>
            <a:r>
              <a:rPr lang="en-US" dirty="0">
                <a:latin typeface="Times New Roman" panose="02020603050405020304" pitchFamily="18" charset="0"/>
                <a:ea typeface="Calibri" panose="020F0502020204030204" pitchFamily="34" charset="0"/>
              </a:rPr>
              <a:t> Motion Sensor</a:t>
            </a:r>
            <a:endParaRPr lang="en-US" dirty="0"/>
          </a:p>
        </p:txBody>
      </p:sp>
    </p:spTree>
    <p:extLst>
      <p:ext uri="{BB962C8B-B14F-4D97-AF65-F5344CB8AC3E}">
        <p14:creationId xmlns:p14="http://schemas.microsoft.com/office/powerpoint/2010/main" val="416227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Arduino Circuit Diagram</a:t>
            </a: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594644" y="2210594"/>
            <a:ext cx="6762750" cy="3781425"/>
          </a:xfrm>
          <a:prstGeom prst="rect">
            <a:avLst/>
          </a:prstGeom>
        </p:spPr>
      </p:pic>
    </p:spTree>
    <p:extLst>
      <p:ext uri="{BB962C8B-B14F-4D97-AF65-F5344CB8AC3E}">
        <p14:creationId xmlns:p14="http://schemas.microsoft.com/office/powerpoint/2010/main" val="2745023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MATLAB Code</a:t>
            </a:r>
            <a:endParaRPr lang="en-US" dirty="0"/>
          </a:p>
        </p:txBody>
      </p:sp>
      <p:sp>
        <p:nvSpPr>
          <p:cNvPr id="3" name="Content Placeholder 2"/>
          <p:cNvSpPr>
            <a:spLocks noGrp="1"/>
          </p:cNvSpPr>
          <p:nvPr>
            <p:ph idx="1"/>
          </p:nvPr>
        </p:nvSpPr>
        <p:spPr>
          <a:xfrm>
            <a:off x="551145" y="1753645"/>
            <a:ext cx="8722857" cy="4287718"/>
          </a:xfrm>
        </p:spPr>
        <p:txBody>
          <a:bodyPr>
            <a:normAutofit lnSpcReduction="10000"/>
          </a:bodyPr>
          <a:lstStyle/>
          <a:p>
            <a:r>
              <a:rPr lang="en-US" dirty="0"/>
              <a:t>answer=12345; % this is where we'll store the user's Password </a:t>
            </a:r>
          </a:p>
          <a:p>
            <a:r>
              <a:rPr lang="en-US" dirty="0"/>
              <a:t>a</a:t>
            </a:r>
            <a:r>
              <a:rPr lang="en-US" dirty="0" smtClean="0"/>
              <a:t>rduino =</a:t>
            </a:r>
            <a:r>
              <a:rPr lang="en-US" dirty="0"/>
              <a:t>serial('COM5','BaudRate',9600); % create serial communication object on </a:t>
            </a:r>
            <a:r>
              <a:rPr lang="en-US" dirty="0" smtClean="0"/>
              <a:t>port </a:t>
            </a:r>
          </a:p>
          <a:p>
            <a:r>
              <a:rPr lang="en-US" dirty="0" smtClean="0"/>
              <a:t>  COM5 (Where Arduino is connected)</a:t>
            </a:r>
          </a:p>
          <a:p>
            <a:r>
              <a:rPr lang="en-US" dirty="0"/>
              <a:t>f</a:t>
            </a:r>
            <a:r>
              <a:rPr lang="en-US" dirty="0" smtClean="0"/>
              <a:t>open (arduino</a:t>
            </a:r>
            <a:r>
              <a:rPr lang="en-US" dirty="0"/>
              <a:t>); % initiate arduino communication </a:t>
            </a:r>
          </a:p>
          <a:p>
            <a:r>
              <a:rPr lang="en-US" dirty="0"/>
              <a:t>while answer </a:t>
            </a:r>
          </a:p>
          <a:p>
            <a:r>
              <a:rPr lang="en-US" dirty="0"/>
              <a:t>f</a:t>
            </a:r>
            <a:r>
              <a:rPr lang="en-US" dirty="0" smtClean="0"/>
              <a:t>printf (</a:t>
            </a:r>
            <a:r>
              <a:rPr lang="en-US" dirty="0"/>
              <a:t>arduino</a:t>
            </a:r>
            <a:r>
              <a:rPr lang="en-US" dirty="0" smtClean="0"/>
              <a:t>, '%</a:t>
            </a:r>
            <a:r>
              <a:rPr lang="en-US" dirty="0"/>
              <a:t>s</a:t>
            </a:r>
            <a:r>
              <a:rPr lang="en-US" dirty="0" smtClean="0"/>
              <a:t>', answer</a:t>
            </a:r>
            <a:r>
              <a:rPr lang="en-US" dirty="0"/>
              <a:t>); % send answer variable content to arduino </a:t>
            </a:r>
          </a:p>
          <a:p>
            <a:r>
              <a:rPr lang="en-US" dirty="0"/>
              <a:t>answer=input('Enter value 12345  (12345=ON, 0=EXIT PROGRAM): '); % ask user to </a:t>
            </a:r>
          </a:p>
          <a:p>
            <a:r>
              <a:rPr lang="en-US" dirty="0" smtClean="0"/>
              <a:t> </a:t>
            </a:r>
            <a:r>
              <a:rPr lang="en-US" dirty="0"/>
              <a:t>enter value for variable answer </a:t>
            </a:r>
          </a:p>
          <a:p>
            <a:r>
              <a:rPr lang="en-US" dirty="0"/>
              <a:t>end </a:t>
            </a:r>
          </a:p>
          <a:p>
            <a:r>
              <a:rPr lang="en-US" dirty="0"/>
              <a:t>f</a:t>
            </a:r>
            <a:r>
              <a:rPr lang="en-US" dirty="0" smtClean="0"/>
              <a:t>close (</a:t>
            </a:r>
            <a:r>
              <a:rPr lang="en-US" dirty="0"/>
              <a:t>arduino); % end communication with Arduino</a:t>
            </a:r>
          </a:p>
          <a:p>
            <a:pPr marL="0" indent="0">
              <a:buNone/>
            </a:pPr>
            <a:endParaRPr lang="en-US" dirty="0"/>
          </a:p>
          <a:p>
            <a:endParaRPr lang="en-US" dirty="0"/>
          </a:p>
        </p:txBody>
      </p:sp>
    </p:spTree>
    <p:extLst>
      <p:ext uri="{BB962C8B-B14F-4D97-AF65-F5344CB8AC3E}">
        <p14:creationId xmlns:p14="http://schemas.microsoft.com/office/powerpoint/2010/main" val="3777072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Arduino Code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Int  </a:t>
            </a:r>
            <a:r>
              <a:rPr lang="en-US" dirty="0"/>
              <a:t>matlabData;</a:t>
            </a:r>
          </a:p>
          <a:p>
            <a:r>
              <a:rPr lang="en-US" dirty="0"/>
              <a:t>#</a:t>
            </a:r>
            <a:r>
              <a:rPr lang="en-US" dirty="0" smtClean="0"/>
              <a:t>define trig Pin </a:t>
            </a:r>
            <a:r>
              <a:rPr lang="en-US" dirty="0"/>
              <a:t>11</a:t>
            </a:r>
          </a:p>
          <a:p>
            <a:r>
              <a:rPr lang="en-US" dirty="0" smtClean="0"/>
              <a:t>#edefine echoPin </a:t>
            </a:r>
            <a:r>
              <a:rPr lang="en-US" dirty="0"/>
              <a:t>12</a:t>
            </a:r>
          </a:p>
          <a:p>
            <a:r>
              <a:rPr lang="en-US" dirty="0"/>
              <a:t>int </a:t>
            </a:r>
            <a:r>
              <a:rPr lang="en-US" dirty="0" smtClean="0"/>
              <a:t>ultrasono (</a:t>
            </a:r>
            <a:r>
              <a:rPr lang="en-US" dirty="0"/>
              <a:t>int duration, int distance);</a:t>
            </a:r>
          </a:p>
          <a:p>
            <a:r>
              <a:rPr lang="en-US" dirty="0"/>
              <a:t>long distance,duration;</a:t>
            </a:r>
          </a:p>
          <a:p>
            <a:r>
              <a:rPr lang="en-US" dirty="0"/>
              <a:t>int led = 4; int led1 = 5; int led2 = 6;</a:t>
            </a:r>
          </a:p>
          <a:p>
            <a:r>
              <a:rPr lang="en-US" dirty="0"/>
              <a:t>       void setup() {</a:t>
            </a:r>
          </a:p>
          <a:p>
            <a:r>
              <a:rPr lang="en-US" dirty="0"/>
              <a:t>  </a:t>
            </a:r>
            <a:r>
              <a:rPr lang="en-US" dirty="0" smtClean="0"/>
              <a:t>pinMode (</a:t>
            </a:r>
            <a:r>
              <a:rPr lang="en-US" dirty="0"/>
              <a:t>trigPin, OUTPUT);</a:t>
            </a:r>
          </a:p>
          <a:p>
            <a:r>
              <a:rPr lang="en-US" dirty="0"/>
              <a:t>  </a:t>
            </a:r>
            <a:r>
              <a:rPr lang="en-US" dirty="0" smtClean="0"/>
              <a:t>pinMode (</a:t>
            </a:r>
            <a:r>
              <a:rPr lang="en-US" dirty="0"/>
              <a:t>echoPin, INPUT);</a:t>
            </a:r>
          </a:p>
          <a:p>
            <a:r>
              <a:rPr lang="en-US" dirty="0"/>
              <a:t>  </a:t>
            </a:r>
            <a:r>
              <a:rPr lang="en-US" dirty="0" smtClean="0"/>
              <a:t>pinMode (</a:t>
            </a:r>
            <a:r>
              <a:rPr lang="en-US" dirty="0"/>
              <a:t>led, OUTPUT);</a:t>
            </a:r>
          </a:p>
          <a:p>
            <a:r>
              <a:rPr lang="en-US" dirty="0"/>
              <a:t>  </a:t>
            </a:r>
            <a:r>
              <a:rPr lang="en-US" dirty="0" smtClean="0"/>
              <a:t>pinMode (</a:t>
            </a:r>
            <a:r>
              <a:rPr lang="en-US" dirty="0"/>
              <a:t>led1, OUTPUT);</a:t>
            </a:r>
          </a:p>
          <a:p>
            <a:r>
              <a:rPr lang="en-US" dirty="0"/>
              <a:t>  </a:t>
            </a:r>
            <a:r>
              <a:rPr lang="en-US" dirty="0" smtClean="0"/>
              <a:t>pinMode (</a:t>
            </a:r>
            <a:r>
              <a:rPr lang="en-US" dirty="0"/>
              <a:t>led2, OUTPUT);</a:t>
            </a:r>
          </a:p>
          <a:p>
            <a:r>
              <a:rPr lang="en-US" dirty="0"/>
              <a:t> </a:t>
            </a:r>
            <a:r>
              <a:rPr lang="en-US" dirty="0" smtClean="0"/>
              <a:t>Serial.begin </a:t>
            </a:r>
            <a:r>
              <a:rPr lang="en-US" dirty="0"/>
              <a:t>(9600); }</a:t>
            </a:r>
          </a:p>
          <a:p>
            <a:r>
              <a:rPr lang="en-US" dirty="0"/>
              <a:t>void loop() {</a:t>
            </a:r>
          </a:p>
          <a:p>
            <a:endParaRPr lang="en-US" dirty="0"/>
          </a:p>
        </p:txBody>
      </p:sp>
    </p:spTree>
    <p:extLst>
      <p:ext uri="{BB962C8B-B14F-4D97-AF65-F5344CB8AC3E}">
        <p14:creationId xmlns:p14="http://schemas.microsoft.com/office/powerpoint/2010/main" val="666635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840920"/>
            <a:ext cx="6096000" cy="5176161"/>
          </a:xfrm>
          <a:prstGeom prst="rect">
            <a:avLst/>
          </a:prstGeom>
        </p:spPr>
        <p:txBody>
          <a:bodyPr>
            <a:spAutoFit/>
          </a:bodyPr>
          <a:lstStyle/>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while(Serial.available()&gt; 0)</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  matlabData=Serial</a:t>
            </a:r>
            <a:r>
              <a:rPr lang="en-US" dirty="0" smtClean="0">
                <a:latin typeface="Times New Roman" panose="02020603050405020304" pitchFamily="18" charset="0"/>
                <a:ea typeface="Calibri" panose="020F0502020204030204" pitchFamily="34" charset="0"/>
                <a:cs typeface="Mangal" panose="02040503050203030202" pitchFamily="18" charset="0"/>
              </a:rPr>
              <a:t>. read</a:t>
            </a:r>
            <a:r>
              <a:rPr lang="en-US" dirty="0">
                <a:latin typeface="Times New Roman" panose="02020603050405020304" pitchFamily="18" charset="0"/>
                <a:ea typeface="Calibri" panose="020F0502020204030204" pitchFamily="34" charset="0"/>
                <a:cs typeface="Mangal" panose="02040503050203030202" pitchFamily="18" charset="0"/>
              </a:rPr>
              <a:t>(); // read data</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if(matlabData==1)</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  </a:t>
            </a:r>
            <a:r>
              <a:rPr lang="en-US" dirty="0" smtClean="0">
                <a:latin typeface="Times New Roman" panose="02020603050405020304" pitchFamily="18" charset="0"/>
                <a:ea typeface="Calibri" panose="020F0502020204030204" pitchFamily="34" charset="0"/>
                <a:cs typeface="Mangal" panose="02040503050203030202" pitchFamily="18" charset="0"/>
              </a:rPr>
              <a:t>digitalWrite(led , HIGH</a:t>
            </a:r>
            <a:r>
              <a:rPr lang="en-US" dirty="0">
                <a:latin typeface="Times New Roman" panose="02020603050405020304" pitchFamily="18" charset="0"/>
                <a:ea typeface="Calibri" panose="020F0502020204030204" pitchFamily="34" charset="0"/>
                <a:cs typeface="Mangal" panose="02040503050203030202" pitchFamily="18" charset="0"/>
              </a:rPr>
              <a:t>); // turn green light on</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distance=ultrasono(duration</a:t>
            </a:r>
            <a:r>
              <a:rPr lang="en-US" dirty="0" smtClean="0">
                <a:latin typeface="Times New Roman" panose="02020603050405020304" pitchFamily="18" charset="0"/>
                <a:ea typeface="Calibri" panose="020F0502020204030204" pitchFamily="34" charset="0"/>
                <a:cs typeface="Mangal" panose="02040503050203030202" pitchFamily="18" charset="0"/>
              </a:rPr>
              <a:t>, distance</a:t>
            </a:r>
            <a:r>
              <a:rPr lang="en-US" dirty="0">
                <a:latin typeface="Times New Roman" panose="02020603050405020304" pitchFamily="18" charset="0"/>
                <a:ea typeface="Calibri" panose="020F0502020204030204" pitchFamily="34" charset="0"/>
                <a:cs typeface="Mangal" panose="02040503050203030202" pitchFamily="18" charset="0"/>
              </a:rPr>
              <a:t>);</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if(distance &lt;= 5)</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a:t>
            </a:r>
            <a:r>
              <a:rPr lang="en-US" dirty="0" err="1">
                <a:latin typeface="Times New Roman" panose="02020603050405020304" pitchFamily="18" charset="0"/>
                <a:ea typeface="Calibri" panose="020F0502020204030204" pitchFamily="34" charset="0"/>
                <a:cs typeface="Mangal" panose="02040503050203030202" pitchFamily="18" charset="0"/>
              </a:rPr>
              <a:t>digitalWrite</a:t>
            </a:r>
            <a:r>
              <a:rPr lang="en-US" dirty="0">
                <a:latin typeface="Times New Roman" panose="02020603050405020304" pitchFamily="18" charset="0"/>
                <a:ea typeface="Calibri" panose="020F0502020204030204" pitchFamily="34" charset="0"/>
                <a:cs typeface="Mangal" panose="02040503050203030202" pitchFamily="18" charset="0"/>
              </a:rPr>
              <a:t>(led2, HIGH);</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else</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a:t>
            </a:r>
            <a:r>
              <a:rPr lang="en-US" dirty="0" err="1">
                <a:latin typeface="Times New Roman" panose="02020603050405020304" pitchFamily="18" charset="0"/>
                <a:ea typeface="Calibri" panose="020F0502020204030204" pitchFamily="34" charset="0"/>
                <a:cs typeface="Mangal" panose="02040503050203030202" pitchFamily="18" charset="0"/>
              </a:rPr>
              <a:t>digitalWrite</a:t>
            </a:r>
            <a:r>
              <a:rPr lang="en-US" dirty="0">
                <a:latin typeface="Times New Roman" panose="02020603050405020304" pitchFamily="18" charset="0"/>
                <a:ea typeface="Calibri" panose="020F0502020204030204" pitchFamily="34" charset="0"/>
                <a:cs typeface="Mangal" panose="02040503050203030202" pitchFamily="18" charset="0"/>
              </a:rPr>
              <a:t>(led2, LOW);  }</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else if(matlabData==2)</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  </a:t>
            </a:r>
            <a:r>
              <a:rPr lang="en-US" dirty="0" err="1">
                <a:latin typeface="Times New Roman" panose="02020603050405020304" pitchFamily="18" charset="0"/>
                <a:ea typeface="Calibri" panose="020F0502020204030204" pitchFamily="34" charset="0"/>
                <a:cs typeface="Mangal" panose="02040503050203030202" pitchFamily="18" charset="0"/>
              </a:rPr>
              <a:t>digitalWrite</a:t>
            </a:r>
            <a:r>
              <a:rPr lang="en-US" dirty="0">
                <a:latin typeface="Times New Roman" panose="02020603050405020304" pitchFamily="18" charset="0"/>
                <a:ea typeface="Calibri" panose="020F0502020204030204" pitchFamily="34" charset="0"/>
                <a:cs typeface="Mangal" panose="02040503050203030202" pitchFamily="18" charset="0"/>
              </a:rPr>
              <a:t>(led1, HIGH); // turn red light on</a:t>
            </a:r>
            <a:endParaRPr lang="en-US" sz="16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a:t>
            </a:r>
            <a:r>
              <a:rPr lang="en-US" dirty="0" err="1">
                <a:latin typeface="Times New Roman" panose="02020603050405020304" pitchFamily="18" charset="0"/>
                <a:ea typeface="Calibri" panose="020F0502020204030204" pitchFamily="34" charset="0"/>
                <a:cs typeface="Mangal" panose="02040503050203030202" pitchFamily="18" charset="0"/>
              </a:rPr>
              <a:t>digitalWrite</a:t>
            </a:r>
            <a:r>
              <a:rPr lang="en-US" dirty="0">
                <a:latin typeface="Times New Roman" panose="02020603050405020304" pitchFamily="18" charset="0"/>
                <a:ea typeface="Calibri" panose="020F0502020204030204" pitchFamily="34" charset="0"/>
                <a:cs typeface="Mangal" panose="02040503050203030202" pitchFamily="18" charset="0"/>
              </a:rPr>
              <a:t>(</a:t>
            </a:r>
            <a:r>
              <a:rPr lang="en-US" dirty="0" err="1">
                <a:latin typeface="Times New Roman" panose="02020603050405020304" pitchFamily="18" charset="0"/>
                <a:ea typeface="Calibri" panose="020F0502020204030204" pitchFamily="34" charset="0"/>
                <a:cs typeface="Mangal" panose="02040503050203030202" pitchFamily="18" charset="0"/>
              </a:rPr>
              <a:t>led,LOW</a:t>
            </a:r>
            <a:r>
              <a:rPr lang="en-US" dirty="0">
                <a:latin typeface="Times New Roman" panose="02020603050405020304" pitchFamily="18" charset="0"/>
                <a:ea typeface="Calibri" panose="020F0502020204030204" pitchFamily="34" charset="0"/>
                <a:cs typeface="Mangal" panose="02040503050203030202" pitchFamily="18" charset="0"/>
              </a:rPr>
              <a:t>); }    // turn green led off                        </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   }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1340513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638831"/>
            <a:ext cx="6096000" cy="3580339"/>
          </a:xfrm>
          <a:prstGeom prst="rect">
            <a:avLst/>
          </a:prstGeom>
        </p:spPr>
        <p:txBody>
          <a:bodyPr>
            <a:spAutoFit/>
          </a:bodyPr>
          <a:lstStyle/>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int ultrasono(long duration, long distance)</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digitalWrite(trigPin, LOW); </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a:t>
            </a:r>
            <a:r>
              <a:rPr lang="en-US" dirty="0" err="1">
                <a:latin typeface="Times New Roman" panose="02020603050405020304" pitchFamily="18" charset="0"/>
                <a:ea typeface="Calibri" panose="020F0502020204030204" pitchFamily="34" charset="0"/>
                <a:cs typeface="Mangal" panose="02040503050203030202" pitchFamily="18" charset="0"/>
              </a:rPr>
              <a:t>delayMicroseconds</a:t>
            </a:r>
            <a:r>
              <a:rPr lang="en-US" dirty="0">
                <a:latin typeface="Times New Roman" panose="02020603050405020304" pitchFamily="18" charset="0"/>
                <a:ea typeface="Calibri" panose="020F0502020204030204" pitchFamily="34" charset="0"/>
                <a:cs typeface="Mangal" panose="02040503050203030202" pitchFamily="18" charset="0"/>
              </a:rPr>
              <a:t>(2);</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digitalWrite(trigPin, HIGH);</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a:t>
            </a:r>
            <a:r>
              <a:rPr lang="en-US" dirty="0" err="1">
                <a:latin typeface="Times New Roman" panose="02020603050405020304" pitchFamily="18" charset="0"/>
                <a:ea typeface="Calibri" panose="020F0502020204030204" pitchFamily="34" charset="0"/>
                <a:cs typeface="Mangal" panose="02040503050203030202" pitchFamily="18" charset="0"/>
              </a:rPr>
              <a:t>delayMicroseconds</a:t>
            </a:r>
            <a:r>
              <a:rPr lang="en-US" dirty="0">
                <a:latin typeface="Times New Roman" panose="02020603050405020304" pitchFamily="18" charset="0"/>
                <a:ea typeface="Calibri" panose="020F0502020204030204" pitchFamily="34" charset="0"/>
                <a:cs typeface="Mangal" panose="02040503050203030202" pitchFamily="18" charset="0"/>
              </a:rPr>
              <a:t>(10);</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digitalWrite(trigPin, LOW);</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duration = </a:t>
            </a:r>
            <a:r>
              <a:rPr lang="en-US" dirty="0" err="1">
                <a:latin typeface="Times New Roman" panose="02020603050405020304" pitchFamily="18" charset="0"/>
                <a:ea typeface="Calibri" panose="020F0502020204030204" pitchFamily="34" charset="0"/>
                <a:cs typeface="Mangal" panose="02040503050203030202" pitchFamily="18" charset="0"/>
              </a:rPr>
              <a:t>pulseIn</a:t>
            </a:r>
            <a:r>
              <a:rPr lang="en-US" dirty="0">
                <a:latin typeface="Times New Roman" panose="02020603050405020304" pitchFamily="18" charset="0"/>
                <a:ea typeface="Calibri" panose="020F0502020204030204" pitchFamily="34" charset="0"/>
                <a:cs typeface="Mangal" panose="02040503050203030202" pitchFamily="18" charset="0"/>
              </a:rPr>
              <a:t>(echoPin, HIGH);</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distance = (duration/2) / 29.1;</a:t>
            </a:r>
            <a:endParaRPr lang="en-US" sz="1600" dirty="0">
              <a:latin typeface="Calibri" panose="020F0502020204030204" pitchFamily="34" charset="0"/>
              <a:ea typeface="Calibri" panose="020F0502020204030204" pitchFamily="34" charset="0"/>
              <a:cs typeface="Mangal" panose="02040503050203030202" pitchFamily="18" charset="0"/>
            </a:endParaRPr>
          </a:p>
          <a:p>
            <a:pPr marL="228600">
              <a:lnSpc>
                <a:spcPct val="107000"/>
              </a:lnSpc>
              <a:spcAft>
                <a:spcPts val="800"/>
              </a:spcAft>
            </a:pPr>
            <a:r>
              <a:rPr lang="en-US" dirty="0">
                <a:latin typeface="Times New Roman" panose="02020603050405020304" pitchFamily="18" charset="0"/>
                <a:ea typeface="Calibri" panose="020F0502020204030204" pitchFamily="34" charset="0"/>
                <a:cs typeface="Mangal" panose="02040503050203030202" pitchFamily="18" charset="0"/>
              </a:rPr>
              <a:t>  return distance;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15644955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and Scope</a:t>
            </a:r>
            <a:endParaRPr lang="en-US" dirty="0"/>
          </a:p>
        </p:txBody>
      </p:sp>
      <p:sp>
        <p:nvSpPr>
          <p:cNvPr id="3" name="Content Placeholder 2"/>
          <p:cNvSpPr>
            <a:spLocks noGrp="1"/>
          </p:cNvSpPr>
          <p:nvPr>
            <p:ph sz="half" idx="1"/>
          </p:nvPr>
        </p:nvSpPr>
        <p:spPr/>
        <p:txBody>
          <a:bodyPr/>
          <a:lstStyle/>
          <a:p>
            <a:r>
              <a:rPr lang="en-US" dirty="0" smtClean="0"/>
              <a:t>The PIR sensors were not that effective in detection due to use of less expensive sensors.</a:t>
            </a:r>
          </a:p>
          <a:p>
            <a:r>
              <a:rPr lang="en-US" dirty="0" smtClean="0"/>
              <a:t>Sometimes the distance at which an object is detected around an ultrasonic sensor varies practically from it’s theoretical value. As a result, errors in calculation takes place.</a:t>
            </a:r>
          </a:p>
          <a:p>
            <a:r>
              <a:rPr lang="en-US" dirty="0" smtClean="0"/>
              <a:t>There is a delay in serial communication between MATLAB and Arduino coding.</a:t>
            </a:r>
          </a:p>
          <a:p>
            <a:endParaRPr lang="en-US" dirty="0"/>
          </a:p>
        </p:txBody>
      </p:sp>
      <p:sp>
        <p:nvSpPr>
          <p:cNvPr id="4" name="Content Placeholder 3"/>
          <p:cNvSpPr>
            <a:spLocks noGrp="1"/>
          </p:cNvSpPr>
          <p:nvPr>
            <p:ph sz="half" idx="2"/>
          </p:nvPr>
        </p:nvSpPr>
        <p:spPr/>
        <p:txBody>
          <a:bodyPr/>
          <a:lstStyle/>
          <a:p>
            <a:r>
              <a:rPr lang="en-US" dirty="0" smtClean="0"/>
              <a:t>Easing on the economic factor, more expensive sensors would yield better results.</a:t>
            </a:r>
          </a:p>
          <a:p>
            <a:r>
              <a:rPr lang="en-US" dirty="0" smtClean="0"/>
              <a:t>An allowance regarding distance and sensor detection should be made.</a:t>
            </a:r>
          </a:p>
          <a:p>
            <a:r>
              <a:rPr lang="en-US" dirty="0" smtClean="0"/>
              <a:t>Without using MATLAB, OpenCV, Java or Python based password authentication techniques can be used.</a:t>
            </a:r>
            <a:endParaRPr lang="en-US" dirty="0"/>
          </a:p>
        </p:txBody>
      </p:sp>
    </p:spTree>
    <p:extLst>
      <p:ext uri="{BB962C8B-B14F-4D97-AF65-F5344CB8AC3E}">
        <p14:creationId xmlns:p14="http://schemas.microsoft.com/office/powerpoint/2010/main" val="3301990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BIBLIOGRAPHY</a:t>
            </a:r>
            <a:endParaRPr lang="en-US" dirty="0"/>
          </a:p>
        </p:txBody>
      </p:sp>
      <p:sp>
        <p:nvSpPr>
          <p:cNvPr id="3" name="Content Placeholder 2"/>
          <p:cNvSpPr>
            <a:spLocks noGrp="1"/>
          </p:cNvSpPr>
          <p:nvPr>
            <p:ph idx="1"/>
          </p:nvPr>
        </p:nvSpPr>
        <p:spPr/>
        <p:txBody>
          <a:bodyPr/>
          <a:lstStyle/>
          <a:p>
            <a:pPr lvl="0"/>
            <a:r>
              <a:rPr lang="en-US" u="sng" dirty="0">
                <a:hlinkClick r:id="rId2"/>
              </a:rPr>
              <a:t>http://www.instructables.com/id/Make-An-Simple-Motion-Sensor-Light-PIR/?ALLSTEPS</a:t>
            </a:r>
            <a:endParaRPr lang="en-US" dirty="0"/>
          </a:p>
          <a:p>
            <a:pPr lvl="0"/>
            <a:r>
              <a:rPr lang="en-US" u="sng" dirty="0">
                <a:hlinkClick r:id="rId3"/>
              </a:rPr>
              <a:t>http://</a:t>
            </a:r>
            <a:r>
              <a:rPr lang="en-US" u="sng" dirty="0" smtClean="0">
                <a:hlinkClick r:id="rId3"/>
              </a:rPr>
              <a:t>allaboutee.com/2011/07/04/how-to-send-data-from-matlab-to-your-arduino</a:t>
            </a:r>
            <a:endParaRPr lang="en-US" dirty="0"/>
          </a:p>
          <a:p>
            <a:r>
              <a:rPr lang="en-US" dirty="0" smtClean="0">
                <a:hlinkClick r:id="rId4"/>
              </a:rPr>
              <a:t>http://in.mathworks.com</a:t>
            </a:r>
            <a:endParaRPr lang="en-US" dirty="0" smtClean="0"/>
          </a:p>
          <a:p>
            <a:r>
              <a:rPr lang="en-US" dirty="0" smtClean="0">
                <a:hlinkClick r:id="rId5"/>
              </a:rPr>
              <a:t>http://www.arduino.cc</a:t>
            </a:r>
            <a:endParaRPr lang="en-US" dirty="0" smtClean="0"/>
          </a:p>
          <a:p>
            <a:endParaRPr lang="en-US" dirty="0"/>
          </a:p>
        </p:txBody>
      </p:sp>
    </p:spTree>
    <p:extLst>
      <p:ext uri="{BB962C8B-B14F-4D97-AF65-F5344CB8AC3E}">
        <p14:creationId xmlns:p14="http://schemas.microsoft.com/office/powerpoint/2010/main" val="2618382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Acknowledgement</a:t>
            </a:r>
            <a:endParaRPr lang="en-US" dirty="0"/>
          </a:p>
        </p:txBody>
      </p:sp>
      <p:sp>
        <p:nvSpPr>
          <p:cNvPr id="3" name="Content Placeholder 2"/>
          <p:cNvSpPr>
            <a:spLocks noGrp="1"/>
          </p:cNvSpPr>
          <p:nvPr>
            <p:ph idx="1"/>
          </p:nvPr>
        </p:nvSpPr>
        <p:spPr/>
        <p:txBody>
          <a:bodyPr/>
          <a:lstStyle/>
          <a:p>
            <a:r>
              <a:rPr lang="en-US" dirty="0"/>
              <a:t>This work was inspired and supported in part by </a:t>
            </a:r>
            <a:r>
              <a:rPr lang="en-US" b="1" dirty="0"/>
              <a:t>Prof. Santanu Das</a:t>
            </a:r>
            <a:r>
              <a:rPr lang="en-US" dirty="0"/>
              <a:t>, Professor and Head of the Department, Department of Electronics and Telecommunication Engineering, Indian Institute of Engineering Science and Technology, </a:t>
            </a:r>
            <a:r>
              <a:rPr lang="en-US" dirty="0" smtClean="0"/>
              <a:t>Shibpur. Sincere thanks to all the lab assistants for helping us use the lab facilities for our project.</a:t>
            </a:r>
            <a:endParaRPr lang="en-US" dirty="0"/>
          </a:p>
          <a:p>
            <a:endParaRPr lang="en-US" dirty="0" smtClean="0"/>
          </a:p>
          <a:p>
            <a:pPr marL="0" indent="0">
              <a:buNone/>
            </a:pPr>
            <a:endParaRPr lang="en-US" dirty="0"/>
          </a:p>
        </p:txBody>
      </p:sp>
      <p:sp>
        <p:nvSpPr>
          <p:cNvPr id="4" name="Rectangle 3"/>
          <p:cNvSpPr/>
          <p:nvPr/>
        </p:nvSpPr>
        <p:spPr>
          <a:xfrm>
            <a:off x="1565753" y="4595718"/>
            <a:ext cx="6376183" cy="923330"/>
          </a:xfrm>
          <a:prstGeom prst="rect">
            <a:avLst/>
          </a:prstGeom>
          <a:noFill/>
        </p:spPr>
        <p:txBody>
          <a:bodyPr wrap="square" lIns="91440" tIns="45720" rIns="91440" bIns="45720">
            <a:spAutoFit/>
          </a:bodyPr>
          <a:lstStyle/>
          <a:p>
            <a:pPr algn="ctr"/>
            <a:r>
              <a:rPr lang="en-US" sz="5400" b="1" i="1" cap="none" spc="0" dirty="0" smtClean="0">
                <a:ln w="22225">
                  <a:solidFill>
                    <a:schemeClr val="accent2"/>
                  </a:solidFill>
                  <a:prstDash val="solid"/>
                </a:ln>
                <a:solidFill>
                  <a:schemeClr val="accent2">
                    <a:lumMod val="40000"/>
                    <a:lumOff val="60000"/>
                  </a:schemeClr>
                </a:solidFill>
                <a:effectLst/>
                <a:latin typeface="Comic Sans MS" panose="030F0702030302020204" pitchFamily="66" charset="0"/>
              </a:rPr>
              <a:t>THANK YOU</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41130034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3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Ion</Template>
  <TotalTime>216</TotalTime>
  <Words>1069</Words>
  <Application>Microsoft Office PowerPoint</Application>
  <PresentationFormat>Widescreen</PresentationFormat>
  <Paragraphs>174</Paragraphs>
  <Slides>20</Slides>
  <Notes>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20</vt:i4>
      </vt:variant>
    </vt:vector>
  </HeadingPairs>
  <TitlesOfParts>
    <vt:vector size="33" baseType="lpstr">
      <vt:lpstr>Arial</vt:lpstr>
      <vt:lpstr>Calibri</vt:lpstr>
      <vt:lpstr>Century Gothic</vt:lpstr>
      <vt:lpstr>Comic Sans MS</vt:lpstr>
      <vt:lpstr>Mangal</vt:lpstr>
      <vt:lpstr>Times New Roman</vt:lpstr>
      <vt:lpstr>Trebuchet MS</vt:lpstr>
      <vt:lpstr>Wingdings 3</vt:lpstr>
      <vt:lpstr>Ion Boardroom</vt:lpstr>
      <vt:lpstr>Facet</vt:lpstr>
      <vt:lpstr>1_Facet</vt:lpstr>
      <vt:lpstr>2_Facet</vt:lpstr>
      <vt:lpstr>3_Facet</vt:lpstr>
      <vt:lpstr>Password enabled security system and Motion Detection</vt:lpstr>
      <vt:lpstr>Why this project?</vt:lpstr>
      <vt:lpstr>Outline and highlights</vt:lpstr>
      <vt:lpstr>Equipments Used</vt:lpstr>
      <vt:lpstr>PowerPoint Presentation</vt:lpstr>
      <vt:lpstr>PowerPoint Presentation</vt:lpstr>
      <vt:lpstr>PowerPoint Presentation</vt:lpstr>
      <vt:lpstr>PowerPoint Presentation</vt:lpstr>
      <vt:lpstr>PowerPoint Presentation</vt:lpstr>
      <vt:lpstr>Algorithm</vt:lpstr>
      <vt:lpstr>The Mechanism</vt:lpstr>
      <vt:lpstr>PIR related Diagrams</vt:lpstr>
      <vt:lpstr>Arduino Circuit Diagram</vt:lpstr>
      <vt:lpstr>MATLAB Code</vt:lpstr>
      <vt:lpstr>                    Arduino Code</vt:lpstr>
      <vt:lpstr>PowerPoint Presentation</vt:lpstr>
      <vt:lpstr>PowerPoint Presentation</vt:lpstr>
      <vt:lpstr>Limitations and Scope</vt:lpstr>
      <vt:lpstr>BIBLIOGRAPHY</vt:lpstr>
      <vt:lpstr>Acknowledgement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Password enabled security system and Motion Detection</dc:title>
  <dc:creator>HP</dc:creator>
  <cp:lastModifiedBy>HP</cp:lastModifiedBy>
  <cp:revision>22</cp:revision>
  <dcterms:created xsi:type="dcterms:W3CDTF">2016-05-02T06:18:13Z</dcterms:created>
  <dcterms:modified xsi:type="dcterms:W3CDTF">2016-05-02T12:07:10Z</dcterms:modified>
</cp:coreProperties>
</file>