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71" r:id="rId7"/>
    <p:sldId id="269" r:id="rId8"/>
    <p:sldId id="260" r:id="rId9"/>
    <p:sldId id="258" r:id="rId10"/>
    <p:sldId id="259" r:id="rId11"/>
    <p:sldId id="270" r:id="rId12"/>
    <p:sldId id="256" r:id="rId13"/>
    <p:sldId id="26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9E33-5412-43C4-A0FB-44607C9D1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B3D6-CDDF-41EE-A14C-1E6C90F36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65901-D711-44CB-939A-7CECD3286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5C447-7057-49D8-AFCD-503E41FBE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9B0D-26E9-4895-995F-5798678DE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B90DB-F368-4305-AEF9-C98317C94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5960-E293-4B95-A869-734FDDE52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A4B2D-6897-48F5-B635-4BDB7344B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D000-72C3-408D-8C6A-5BEF0D2A7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75A6-88F9-4BF4-8BD5-1B7F43D21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6E18-7076-4D98-B155-311A6F304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D540-84FE-4FE6-B637-6A22ACD62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6DEA-27E4-4BB1-AE4A-AA93A5CB5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E495F-0E09-42D6-BA15-B7960104A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0B5AA-A230-4AA0-936C-4BE586ED5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78239-44A6-4385-891C-0EA786B46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1A83E-EA78-4D4C-A9F6-1DE856E957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DB182-212B-42EC-A92D-9FFDA8FC2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C5BD-01B1-4634-A306-25EDCC1BB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E2E3F-0188-4270-85EF-893DA91D4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957-AE2E-4CD7-9CB7-DED6DFFF7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1CC3-BECD-4A90-833E-489145726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9111-A699-40BB-9343-D46D72F1A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BB5E-4C4F-4CE0-87A6-CD9464F21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8BE1-322B-404B-BF5F-2FBB7A08B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24A2-94D9-4441-B4EF-F8179AB1E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44C1D-34E4-477E-9D94-84FF7D1B0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D167B-6EAC-43A4-9D66-1E4B1B1C1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BDFC-4D6D-40F6-83C0-B001D89DA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7650-EBA4-4ED1-8F51-B15E2F88B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118D2-D9FE-4D7D-8AA8-CCE494D54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9607-9DC3-41C5-9797-39E7CFC8D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BF8FF-FA37-453A-AFC8-53AB944084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3142-F551-4786-9B0B-6AEF0C1F1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BA1E-CA3B-44D3-9148-61A1CEB05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2DC3B-F577-45AA-9013-E105530D0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16EC-CB2B-4C3D-826C-805B87539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C5D8-0077-4273-AA50-15402CD02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D78D-EDED-457B-9F61-FCD0D47B6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97194-19EE-44BA-A24A-CA45F00FA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273F9-DFDF-444E-9FFB-603B43E16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0967-B2B2-460D-BD45-8EB6DC5FC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B0D0A-DE52-4CB4-9738-4A4C4D5BA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516CE-5118-477C-96A9-C6F6AF22E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C44271-F296-47E8-A6EA-7F3589BB3C5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2163C8-304E-428D-AD5D-70547FD5F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262349-43B3-4195-8D7F-033E63EADE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4FB73-ECEC-4094-8263-31186435D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8CEBD4-B328-4BD8-9261-BECAE4F8F8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A8EF1-BF15-45DF-A3D6-16A927DD86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Проект 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latin typeface="Comic Sans MS" pitchFamily="66" charset="0"/>
              </a:rPr>
              <a:t>«Совершенствование работы школы по профилактике ксенофобии, национализма и экстремизма в подростковой среде»</a:t>
            </a:r>
          </a:p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     Разработчик: МО учителей                    иностранных языков МБОУ      «Базковская СОШ»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Ожидаемые результаты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52596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1.Отсутствие конфликтов на национальной почве.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2. Приобретение учащимися знаний о своеобразии национального этикета, обрядов, быта, одежды, искусства, художественных промыслов, праздников сверстников других национальностей.</a:t>
            </a:r>
          </a:p>
          <a:p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. Формирование мотивации к приобретению знаний о своеобразии национального этикета, обрядов, быта, одежды, искусства, художественных промыслов, праздников сверстников других национальностей.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Контактное лицо: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руководитель МО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Паспорт проекта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 smtClean="0"/>
          </a:p>
          <a:p>
            <a:pPr algn="ctr"/>
            <a:endParaRPr lang="ru-RU" sz="2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714488"/>
          <a:ext cx="7858180" cy="348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4810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Заказчик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МБОУ «Базковская СОШ»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Руководители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Администрация ОУ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Целевая группа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Администрация, педагоги, учащиеся, родители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Партнёры-участники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Учреждения дополнительного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образования, психолого-педагогическая и методическая службы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Продолжительность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проекта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9 месяцев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 этап – подготовительный (7 месяцев)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 этап – основной (1 месяц)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 этап – оценочный (1 месяц)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Актуальность: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Comic Sans MS" pitchFamily="66" charset="0"/>
              </a:rPr>
              <a:t>а) рост проявлений ксенофобии, национализма и экстремизма среди подростков в обществе;</a:t>
            </a:r>
          </a:p>
          <a:p>
            <a:pPr>
              <a:buNone/>
            </a:pPr>
            <a:r>
              <a:rPr lang="ru-RU" sz="3600" dirty="0" smtClean="0">
                <a:latin typeface="Comic Sans MS" pitchFamily="66" charset="0"/>
              </a:rPr>
              <a:t>б) психологическая неустойчивость подростков к </a:t>
            </a:r>
            <a:r>
              <a:rPr lang="ru-RU" sz="3600" dirty="0" err="1" smtClean="0">
                <a:latin typeface="Comic Sans MS" pitchFamily="66" charset="0"/>
              </a:rPr>
              <a:t>нгативному</a:t>
            </a:r>
            <a:r>
              <a:rPr lang="ru-RU" sz="3600" dirty="0" smtClean="0">
                <a:latin typeface="Comic Sans MS" pitchFamily="66" charset="0"/>
              </a:rPr>
              <a:t> влиянию;</a:t>
            </a:r>
          </a:p>
          <a:p>
            <a:pPr>
              <a:buNone/>
            </a:pPr>
            <a:r>
              <a:rPr lang="ru-RU" sz="3600" dirty="0" smtClean="0">
                <a:latin typeface="Comic Sans MS" pitchFamily="66" charset="0"/>
              </a:rPr>
              <a:t>в) многонациональность состава учащихся школы.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28"/>
                <a:gridCol w="451487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№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Национальность учащихся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Количество учащихся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Армяне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Ассирийцы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Грузины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</a:rPr>
                        <a:t>Езиды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Русские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405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Украинцы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Татары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Цыгане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Цель проекта 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 smtClean="0">
                <a:latin typeface="Comic Sans MS" pitchFamily="66" charset="0"/>
              </a:rPr>
              <a:t>Создание комплекса мероприятий по профилактике ксенофобии, национализма и экстремизма в подростковой среде</a:t>
            </a:r>
            <a:endParaRPr lang="ru-RU" sz="4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Задачи: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1. Реализовать на практике комплекс массовых просветительских мероприятий, направленных на повышение уровня толерантности у учащихся. </a:t>
            </a:r>
          </a:p>
          <a:p>
            <a:r>
              <a:rPr lang="ru-RU" dirty="0" smtClean="0">
                <a:latin typeface="Comic Sans MS" pitchFamily="66" charset="0"/>
              </a:rPr>
              <a:t>2. Формировать у школьников представление о многообразии культур народов России.</a:t>
            </a:r>
          </a:p>
          <a:p>
            <a:r>
              <a:rPr lang="ru-RU" dirty="0" smtClean="0">
                <a:latin typeface="Comic Sans MS" pitchFamily="66" charset="0"/>
              </a:rPr>
              <a:t> 3. Воспитывать уважение к истории, культуре, духовным ценностям, традициям и обычаям других народов.</a:t>
            </a:r>
          </a:p>
          <a:p>
            <a:r>
              <a:rPr lang="ru-RU" dirty="0" smtClean="0">
                <a:latin typeface="Comic Sans MS" pitchFamily="66" charset="0"/>
              </a:rPr>
              <a:t>4. Организовать просветительскую работу с родителями, направленную на</a:t>
            </a:r>
          </a:p>
          <a:p>
            <a:r>
              <a:rPr lang="ru-RU" dirty="0" smtClean="0">
                <a:latin typeface="Comic Sans MS" pitchFamily="66" charset="0"/>
              </a:rPr>
              <a:t>    воспитание толерантного отношения к людям другой национальности в         семье.</a:t>
            </a:r>
          </a:p>
          <a:p>
            <a:r>
              <a:rPr lang="ru-RU" dirty="0" smtClean="0">
                <a:latin typeface="Comic Sans MS" pitchFamily="66" charset="0"/>
              </a:rPr>
              <a:t>5. Провести анализ и обработку полученных результатов и создать методические рекомендации.</a:t>
            </a:r>
          </a:p>
          <a:p>
            <a:r>
              <a:rPr lang="ru-RU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3643306" cy="35719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026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3428992" cy="25003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Кадры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Административно-кординационная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группа (директор, зам.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дир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по ВР, специалисты),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Консультативная, научно-методическая группа (зам.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дир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по ВР, классные руководители, предметники),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Специалисты, сотрудничающие со школой (психолог,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соцпедагог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).</a:t>
            </a:r>
          </a:p>
        </p:txBody>
      </p:sp>
      <p:sp>
        <p:nvSpPr>
          <p:cNvPr id="1027" name="Прямоугольник 10"/>
          <p:cNvSpPr>
            <a:spLocks noChangeArrowheads="1"/>
          </p:cNvSpPr>
          <p:nvPr/>
        </p:nvSpPr>
        <p:spPr bwMode="auto">
          <a:xfrm>
            <a:off x="3428992" y="2571744"/>
            <a:ext cx="2357454" cy="171451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Схема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реализации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  <a:cs typeface="Arial" pitchFamily="34" charset="0"/>
              </a:rPr>
              <a:t>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8" name="Прямоугольник 6"/>
          <p:cNvSpPr>
            <a:spLocks noChangeArrowheads="1"/>
          </p:cNvSpPr>
          <p:nvPr/>
        </p:nvSpPr>
        <p:spPr bwMode="auto">
          <a:xfrm>
            <a:off x="5786446" y="0"/>
            <a:ext cx="3357555" cy="257174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Инфраструктура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Здание школы, учебные кабинеты, библиотека, школьный музей, конференц-зал.</a:t>
            </a:r>
          </a:p>
        </p:txBody>
      </p:sp>
      <p:sp>
        <p:nvSpPr>
          <p:cNvPr id="1029" name="Прямоугольник 12"/>
          <p:cNvSpPr>
            <a:spLocks noChangeArrowheads="1"/>
          </p:cNvSpPr>
          <p:nvPr/>
        </p:nvSpPr>
        <p:spPr bwMode="auto">
          <a:xfrm>
            <a:off x="0" y="4357695"/>
            <a:ext cx="3286116" cy="25003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Работа с родителями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Общешкольные и классные родительские собрания, праздники, выпуски бюллетеней,  буклетов, стенгазет; подготовка презентаций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Прямоугольник 11"/>
          <p:cNvSpPr>
            <a:spLocks noChangeArrowheads="1"/>
          </p:cNvSpPr>
          <p:nvPr/>
        </p:nvSpPr>
        <p:spPr bwMode="auto">
          <a:xfrm>
            <a:off x="5857885" y="4357695"/>
            <a:ext cx="3286116" cy="25003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omic Sans MS" pitchFamily="66" charset="0"/>
                <a:cs typeface="Arial" pitchFamily="34" charset="0"/>
              </a:rPr>
              <a:t>Межведомственное взаимодействие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Администрация сельского поселения, учреждения социума (ДК, сельская библиотека, учреждения дополнительного образования).</a:t>
            </a:r>
          </a:p>
        </p:txBody>
      </p:sp>
      <p:cxnSp>
        <p:nvCxnSpPr>
          <p:cNvPr id="1031" name="Прямая со стрелкой 24"/>
          <p:cNvCxnSpPr>
            <a:cxnSpLocks noChangeShapeType="1"/>
          </p:cNvCxnSpPr>
          <p:nvPr/>
        </p:nvCxnSpPr>
        <p:spPr bwMode="auto">
          <a:xfrm flipH="1" flipV="1">
            <a:off x="2214546" y="2357430"/>
            <a:ext cx="1238250" cy="1066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32" name="Прямая со стрелкой 21"/>
          <p:cNvCxnSpPr>
            <a:cxnSpLocks noChangeShapeType="1"/>
          </p:cNvCxnSpPr>
          <p:nvPr/>
        </p:nvCxnSpPr>
        <p:spPr bwMode="auto">
          <a:xfrm flipH="1">
            <a:off x="2285984" y="3429000"/>
            <a:ext cx="1143000" cy="1190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33" name="Прямая со стрелкой 25"/>
          <p:cNvCxnSpPr>
            <a:cxnSpLocks noChangeShapeType="1"/>
          </p:cNvCxnSpPr>
          <p:nvPr/>
        </p:nvCxnSpPr>
        <p:spPr bwMode="auto">
          <a:xfrm flipV="1">
            <a:off x="5786446" y="2285992"/>
            <a:ext cx="1209675" cy="11239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34" name="Прямая со стрелкой 23"/>
          <p:cNvCxnSpPr>
            <a:cxnSpLocks noChangeShapeType="1"/>
          </p:cNvCxnSpPr>
          <p:nvPr/>
        </p:nvCxnSpPr>
        <p:spPr bwMode="auto">
          <a:xfrm>
            <a:off x="5786446" y="3500438"/>
            <a:ext cx="1709740" cy="88344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nap_012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4714884"/>
            <a:ext cx="7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7166"/>
            <a:ext cx="754405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Калейдоскоп</a:t>
            </a:r>
          </a:p>
          <a:p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endParaRPr lang="ru-RU" sz="8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 культур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4143380"/>
            <a:ext cx="45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Месячник «Калейдоскоп культур»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>
                <a:latin typeface="Comic Sans MS" pitchFamily="66" charset="0"/>
              </a:rPr>
              <a:t>1</a:t>
            </a:r>
            <a:r>
              <a:rPr lang="ru-RU" sz="4900" dirty="0" smtClean="0">
                <a:latin typeface="Comic Sans MS" pitchFamily="66" charset="0"/>
              </a:rPr>
              <a:t>. Проведение общешкольных просветительских мероприятий по истории народов, представители которых обучаются в ОУ.</a:t>
            </a:r>
          </a:p>
          <a:p>
            <a:r>
              <a:rPr lang="ru-RU" sz="4900" dirty="0" smtClean="0">
                <a:latin typeface="Comic Sans MS" pitchFamily="66" charset="0"/>
              </a:rPr>
              <a:t>2</a:t>
            </a:r>
            <a:r>
              <a:rPr lang="ru-RU" sz="4900" dirty="0" smtClean="0">
                <a:latin typeface="Comic Sans MS" pitchFamily="66" charset="0"/>
              </a:rPr>
              <a:t>. Проведение общешкольных просветительских мероприятий о духовно-нравственных ценностях народов, представители которых обучатся в ОУ.</a:t>
            </a:r>
          </a:p>
          <a:p>
            <a:r>
              <a:rPr lang="ru-RU" sz="4900" dirty="0" smtClean="0">
                <a:latin typeface="Comic Sans MS" pitchFamily="66" charset="0"/>
              </a:rPr>
              <a:t>3</a:t>
            </a:r>
            <a:r>
              <a:rPr lang="ru-RU" sz="4900" dirty="0" smtClean="0">
                <a:latin typeface="Comic Sans MS" pitchFamily="66" charset="0"/>
              </a:rPr>
              <a:t>. Проведение выставки поделок «Народные умельцы».</a:t>
            </a:r>
          </a:p>
          <a:p>
            <a:r>
              <a:rPr lang="ru-RU" sz="4900" dirty="0" smtClean="0">
                <a:latin typeface="Comic Sans MS" pitchFamily="66" charset="0"/>
              </a:rPr>
              <a:t>4</a:t>
            </a:r>
            <a:r>
              <a:rPr lang="ru-RU" sz="4900" dirty="0" smtClean="0">
                <a:latin typeface="Comic Sans MS" pitchFamily="66" charset="0"/>
              </a:rPr>
              <a:t>. Проведение выставки национальных костюмов.</a:t>
            </a:r>
          </a:p>
          <a:p>
            <a:r>
              <a:rPr lang="ru-RU" sz="4900" dirty="0" smtClean="0">
                <a:latin typeface="Comic Sans MS" pitchFamily="66" charset="0"/>
              </a:rPr>
              <a:t>5</a:t>
            </a:r>
            <a:r>
              <a:rPr lang="ru-RU" sz="4900" dirty="0" smtClean="0">
                <a:latin typeface="Comic Sans MS" pitchFamily="66" charset="0"/>
              </a:rPr>
              <a:t>. Ознакомление с традициями национальной кухни.</a:t>
            </a:r>
          </a:p>
          <a:p>
            <a:r>
              <a:rPr lang="ru-RU" sz="4900" dirty="0" smtClean="0">
                <a:latin typeface="Comic Sans MS" pitchFamily="66" charset="0"/>
              </a:rPr>
              <a:t>6</a:t>
            </a:r>
            <a:r>
              <a:rPr lang="ru-RU" sz="4900" dirty="0" smtClean="0">
                <a:latin typeface="Comic Sans MS" pitchFamily="66" charset="0"/>
              </a:rPr>
              <a:t>. Выпуск информационных бюллетеней о своеобразии национального этикета, обрядов, быта, одежды, искусства, художественных промыслов, праздников  народов, представители которых обучаются в ОУ.</a:t>
            </a:r>
          </a:p>
          <a:p>
            <a:r>
              <a:rPr lang="ru-RU" sz="4900" dirty="0" smtClean="0">
                <a:latin typeface="Comic Sans MS" pitchFamily="66" charset="0"/>
              </a:rPr>
              <a:t> </a:t>
            </a:r>
          </a:p>
          <a:p>
            <a:r>
              <a:rPr lang="ru-RU" sz="4900" dirty="0" smtClean="0">
                <a:latin typeface="Comic Sans MS" pitchFamily="66" charset="0"/>
              </a:rPr>
              <a:t>7</a:t>
            </a:r>
            <a:r>
              <a:rPr lang="ru-RU" sz="4900" dirty="0" smtClean="0">
                <a:latin typeface="Comic Sans MS" pitchFamily="66" charset="0"/>
              </a:rPr>
              <a:t>. Проведение фольклорного фестиваля с участием  учеников и их родителей.</a:t>
            </a:r>
          </a:p>
          <a:p>
            <a:r>
              <a:rPr lang="ru-RU" sz="4900" dirty="0" smtClean="0">
                <a:latin typeface="Comic Sans MS" pitchFamily="66" charset="0"/>
              </a:rPr>
              <a:t>8</a:t>
            </a:r>
            <a:r>
              <a:rPr lang="ru-RU" sz="4900" dirty="0" smtClean="0">
                <a:latin typeface="Comic Sans MS" pitchFamily="66" charset="0"/>
              </a:rPr>
              <a:t>. Выпуск стенгазет, бюллетеней, брошюр, буклетов  по теме.</a:t>
            </a:r>
          </a:p>
          <a:p>
            <a:r>
              <a:rPr lang="ru-RU" sz="4900" dirty="0" smtClean="0">
                <a:latin typeface="Comic Sans MS" pitchFamily="66" charset="0"/>
              </a:rPr>
              <a:t>9</a:t>
            </a:r>
            <a:r>
              <a:rPr lang="ru-RU" sz="4900" dirty="0" smtClean="0">
                <a:latin typeface="Comic Sans MS" pitchFamily="66" charset="0"/>
              </a:rPr>
              <a:t>. Проведение анкетирования учащихся.</a:t>
            </a:r>
          </a:p>
          <a:p>
            <a:r>
              <a:rPr lang="ru-RU" sz="4900" dirty="0" smtClean="0">
                <a:latin typeface="Comic Sans MS" pitchFamily="66" charset="0"/>
              </a:rPr>
              <a:t>10</a:t>
            </a:r>
            <a:r>
              <a:rPr lang="ru-RU" sz="4900" dirty="0" smtClean="0">
                <a:latin typeface="Comic Sans MS" pitchFamily="66" charset="0"/>
              </a:rPr>
              <a:t>. Размещение информации о ходе месячника на сайте школы</a:t>
            </a:r>
            <a:r>
              <a:rPr lang="ru-RU" sz="4900" dirty="0" smtClean="0">
                <a:latin typeface="Comic Sans MS" pitchFamily="66" charset="0"/>
              </a:rPr>
              <a:t>.</a:t>
            </a:r>
          </a:p>
          <a:p>
            <a:r>
              <a:rPr lang="ru-RU" sz="4900" dirty="0" smtClean="0">
                <a:latin typeface="Comic Sans MS" pitchFamily="66" charset="0"/>
              </a:rPr>
              <a:t>11. Проведение анкетирования учащихся.</a:t>
            </a:r>
            <a:endParaRPr lang="ru-RU" sz="4900" dirty="0" smtClean="0">
              <a:latin typeface="Comic Sans MS" pitchFamily="66" charset="0"/>
            </a:endParaRPr>
          </a:p>
          <a:p>
            <a:endParaRPr lang="ru-RU" sz="25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270</TotalTime>
  <Words>456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master</vt:lpstr>
      <vt:lpstr>1_colormaster</vt:lpstr>
      <vt:lpstr>2_colormaster</vt:lpstr>
      <vt:lpstr>3_colormaster</vt:lpstr>
      <vt:lpstr>4_colormaster</vt:lpstr>
      <vt:lpstr>Проект :</vt:lpstr>
      <vt:lpstr>Паспорт проекта</vt:lpstr>
      <vt:lpstr>Актуальность:</vt:lpstr>
      <vt:lpstr>Слайд 4</vt:lpstr>
      <vt:lpstr>Цель проекта :</vt:lpstr>
      <vt:lpstr>Задачи:</vt:lpstr>
      <vt:lpstr>Слайд 7</vt:lpstr>
      <vt:lpstr>Слайд 8</vt:lpstr>
      <vt:lpstr>Месячник «Калейдоскоп культур»</vt:lpstr>
      <vt:lpstr>Ожидаемые результаты</vt:lpstr>
      <vt:lpstr>Контактное лицо: руководитель 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28</cp:revision>
  <dcterms:created xsi:type="dcterms:W3CDTF">2012-05-20T09:16:10Z</dcterms:created>
  <dcterms:modified xsi:type="dcterms:W3CDTF">2012-05-25T18:38:25Z</dcterms:modified>
</cp:coreProperties>
</file>