
<file path=[Content_Types].xml><?xml version="1.0" encoding="utf-8"?>
<Types xmlns="http://schemas.openxmlformats.org/package/2006/content-types">
  <Override PartName="/ppt/slides/slide14.xml" ContentType="application/vnd.openxmlformats-officedocument.presentationml.slide+xml"/>
  <Override PartName="/ppt/slideLayouts/slideLayout8.xml" ContentType="application/vnd.openxmlformats-officedocument.presentationml.slideLayout+xml"/>
  <Override PartName="/ppt/slides/slide52.xml" ContentType="application/vnd.openxmlformats-officedocument.presentationml.slide+xml"/>
  <Override PartName="/ppt/slides/slide49.xml" ContentType="application/vnd.openxmlformats-officedocument.presentationml.slide+xml"/>
  <Override PartName="/ppt/slides/slide68.xml" ContentType="application/vnd.openxmlformats-officedocument.presentationml.slide+xml"/>
  <Override PartName="/ppt/slides/slide33.xml" ContentType="application/vnd.openxmlformats-officedocument.presentationml.slide+xml"/>
  <Default Extension="bin" ContentType="application/vnd.openxmlformats-officedocument.presentationml.printerSettings"/>
  <Override PartName="/ppt/diagrams/colors2.xml" ContentType="application/vnd.openxmlformats-officedocument.drawingml.diagramColors+xml"/>
  <Override PartName="/ppt/notesSlides/notesSlide13.xml" ContentType="application/vnd.openxmlformats-officedocument.presentationml.notesSlide+xml"/>
  <Override PartName="/ppt/notesSlides/notesSlide2.xml" ContentType="application/vnd.openxmlformats-officedocument.presentationml.notesSlide+xml"/>
  <Override PartName="/ppt/slides/slide18.xml" ContentType="application/vnd.openxmlformats-officedocument.presentationml.slide+xml"/>
  <Override PartName="/ppt/slides/slide37.xml" ContentType="application/vnd.openxmlformats-officedocument.presentationml.slide+xml"/>
  <Override PartName="/ppt/slides/slide56.xml" ContentType="application/vnd.openxmlformats-officedocument.presentationml.slide+xml"/>
  <Override PartName="/ppt/slides/slide75.xml" ContentType="application/vnd.openxmlformats-officedocument.presentationml.slide+xml"/>
  <Override PartName="/ppt/slides/slide3.xml" ContentType="application/vnd.openxmlformats-officedocument.presentationml.slide+xml"/>
  <Override PartName="/ppt/slideLayouts/slideLayout1.xml" ContentType="application/vnd.openxmlformats-officedocument.presentationml.slideLayout+xml"/>
  <Override PartName="/ppt/slides/slide23.xml" ContentType="application/vnd.openxmlformats-officedocument.presentationml.slide+xml"/>
  <Override PartName="/ppt/slides/slide42.xml" ContentType="application/vnd.openxmlformats-officedocument.presentationml.slide+xml"/>
  <Override PartName="/ppt/slides/slide61.xml" ContentType="application/vnd.openxmlformats-officedocument.presentationml.slide+xml"/>
  <Override PartName="/ppt/slides/slide80.xml" ContentType="application/vnd.openxmlformats-officedocument.presentationml.slide+xml"/>
  <Override PartName="/ppt/theme/theme1.xml" ContentType="application/vnd.openxmlformats-officedocument.theme+xml"/>
  <Override PartName="/ppt/slideLayouts/slideLayout10.xml" ContentType="application/vnd.openxmlformats-officedocument.presentationml.slideLayout+xml"/>
  <Override PartName="/ppt/diagrams/layout1.xml" ContentType="application/vnd.openxmlformats-officedocument.drawingml.diagramLayout+xml"/>
  <Override PartName="/ppt/notesSlides/notesSlide6.xml" ContentType="application/vnd.openxmlformats-officedocument.presentationml.notesSlide+xml"/>
  <Override PartName="/ppt/diagrams/data2.xml" ContentType="application/vnd.openxmlformats-officedocument.drawingml.diagramData+xml"/>
  <Override PartName="/ppt/diagrams/quickStyle1.xml" ContentType="application/vnd.openxmlformats-officedocument.drawingml.diagramStyle+xml"/>
  <Override PartName="/ppt/slides/slide79.xml" ContentType="application/vnd.openxmlformats-officedocument.presentationml.slide+xml"/>
  <Override PartName="/ppt/slides/slide7.xml" ContentType="application/vnd.openxmlformats-officedocument.presentationml.slide+xml"/>
  <Override PartName="/ppt/slideLayouts/slideLayout5.xml" ContentType="application/vnd.openxmlformats-officedocument.presentationml.slideLayout+xml"/>
  <Override PartName="/ppt/slides/slide30.xml" ContentType="application/vnd.openxmlformats-officedocument.presentationml.slide+xml"/>
  <Override PartName="/ppt/slides/slide27.xml" ContentType="application/vnd.openxmlformats-officedocument.presentationml.slide+xml"/>
  <Override PartName="/ppt/slides/slide11.xml" ContentType="application/vnd.openxmlformats-officedocument.presentationml.slide+xml"/>
  <Override PartName="/ppt/slides/slide65.xml" ContentType="application/vnd.openxmlformats-officedocument.presentationml.slide+xml"/>
  <Override PartName="/ppt/slides/slide84.xml" ContentType="application/vnd.openxmlformats-officedocument.presentationml.slide+xml"/>
  <Override PartName="/ppt/slides/slide46.xml" ContentType="application/vnd.openxmlformats-officedocument.presentationml.slide+xml"/>
  <Override PartName="/ppt/notesSlides/notesSlide8.xml" ContentType="application/vnd.openxmlformats-officedocument.presentationml.notesSlide+xml"/>
  <Override PartName="/ppt/charts/chart4.xml" ContentType="application/vnd.openxmlformats-officedocument.drawingml.chart+xml"/>
  <Override PartName="/ppt/slides/slide70.xml" ContentType="application/vnd.openxmlformats-officedocument.presentationml.slide+xml"/>
  <Override PartName="/ppt/slideLayouts/slideLayout9.xml" ContentType="application/vnd.openxmlformats-officedocument.presentationml.slideLayout+xml"/>
  <Override PartName="/ppt/slides/slide34.xml" ContentType="application/vnd.openxmlformats-officedocument.presentationml.slide+xml"/>
  <Override PartName="/ppt/slides/slide53.xml" ContentType="application/vnd.openxmlformats-officedocument.presentationml.slide+xml"/>
  <Override PartName="/ppt/slides/slide15.xml" ContentType="application/vnd.openxmlformats-officedocument.presentationml.slide+xml"/>
  <Override PartName="/ppt/slides/slide69.xml" ContentType="application/vnd.openxmlformats-officedocument.presentationml.slide+xml"/>
  <Override PartName="/ppt/slides/slide72.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notesSlides/notesSlide14.xml" ContentType="application/vnd.openxmlformats-officedocument.presentationml.notesSlide+xml"/>
  <Override PartName="/ppt/notesSlides/notesSlide3.xml" ContentType="application/vnd.openxmlformats-officedocument.presentationml.notesSlide+xml"/>
  <Override PartName="/ppt/slides/slide19.xml" ContentType="application/vnd.openxmlformats-officedocument.presentationml.slide+xml"/>
  <Override PartName="/ppt/slides/slide38.xml" ContentType="application/vnd.openxmlformats-officedocument.presentationml.slide+xml"/>
  <Override PartName="/ppt/slides/slide57.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Layouts/slideLayout2.xml" ContentType="application/vnd.openxmlformats-officedocument.presentationml.slideLayout+xml"/>
  <Override PartName="/ppt/slides/slide24.xml" ContentType="application/vnd.openxmlformats-officedocument.presentationml.slide+xml"/>
  <Override PartName="/ppt/slides/slide43.xml" ContentType="application/vnd.openxmlformats-officedocument.presentationml.slide+xml"/>
  <Override PartName="/ppt/slides/slide62.xml" ContentType="application/vnd.openxmlformats-officedocument.presentationml.slide+xml"/>
  <Override PartName="/ppt/slides/slide81.xml" ContentType="application/vnd.openxmlformats-officedocument.presentationml.slide+xml"/>
  <Override PartName="/ppt/theme/theme2.xml" ContentType="application/vnd.openxmlformats-officedocument.theme+xml"/>
  <Override PartName="/ppt/charts/chart1.xml" ContentType="application/vnd.openxmlformats-officedocument.drawingml.chart+xml"/>
  <Override PartName="/ppt/slideLayouts/slideLayout11.xml" ContentType="application/vnd.openxmlformats-officedocument.presentationml.slideLayout+xml"/>
  <Override PartName="/ppt/diagrams/layout2.xml" ContentType="application/vnd.openxmlformats-officedocument.drawingml.diagramLayout+xml"/>
  <Override PartName="/ppt/theme/themeOverride1.xml" ContentType="application/vnd.openxmlformats-officedocument.themeOverride+xml"/>
  <Override PartName="/docProps/core.xml" ContentType="application/vnd.openxmlformats-package.core-properties+xml"/>
  <Override PartName="/ppt/notesSlides/notesSlide7.xml" ContentType="application/vnd.openxmlformats-officedocument.presentationml.notesSlide+xml"/>
  <Default Extension="jpeg" ContentType="image/jpeg"/>
  <Override PartName="/ppt/diagrams/quickStyle2.xml" ContentType="application/vnd.openxmlformats-officedocument.drawingml.diagramStyle+xml"/>
  <Override PartName="/ppt/slides/slide8.xml" ContentType="application/vnd.openxmlformats-officedocument.presentationml.slide+xml"/>
  <Override PartName="/ppt/slideLayouts/slideLayout6.xml" ContentType="application/vnd.openxmlformats-officedocument.presentationml.slideLayout+xml"/>
  <Override PartName="/ppt/slides/slide12.xml" ContentType="application/vnd.openxmlformats-officedocument.presentationml.slide+xml"/>
  <Override PartName="/ppt/slides/slide28.xml" ContentType="application/vnd.openxmlformats-officedocument.presentationml.slide+xml"/>
  <Override PartName="/ppt/slides/slide50.xml" ContentType="application/vnd.openxmlformats-officedocument.presentationml.slide+xml"/>
  <Override PartName="/ppt/slides/slide66.xml" ContentType="application/vnd.openxmlformats-officedocument.presentationml.slide+xml"/>
  <Override PartName="/ppt/slides/slide85.xml" ContentType="application/vnd.openxmlformats-officedocument.presentationml.slide+xml"/>
  <Override PartName="/ppt/slides/slide47.xml" ContentType="application/vnd.openxmlformats-officedocument.presentationml.slide+xml"/>
  <Override PartName="/ppt/slides/slide31.xml" ContentType="application/vnd.openxmlformats-officedocument.presentationml.slide+xml"/>
  <Override PartName="/ppt/notesSlides/notesSlide9.xml" ContentType="application/vnd.openxmlformats-officedocument.presentationml.notesSlide+xml"/>
  <Override PartName="/ppt/slides/slide71.xml" ContentType="application/vnd.openxmlformats-officedocument.presentationml.slide+xml"/>
  <Override PartName="/ppt/notesSlides/notesSlide11.xml" ContentType="application/vnd.openxmlformats-officedocument.presentationml.notesSlide+xml"/>
  <Default Extension="rels" ContentType="application/vnd.openxmlformats-package.relationships+xml"/>
  <Override PartName="/ppt/slides/slide16.xml" ContentType="application/vnd.openxmlformats-officedocument.presentationml.slide+xml"/>
  <Override PartName="/ppt/slides/slide35.xml" ContentType="application/vnd.openxmlformats-officedocument.presentationml.slide+xml"/>
  <Override PartName="/ppt/slides/slide54.xml" ContentType="application/vnd.openxmlformats-officedocument.presentationml.slide+xml"/>
  <Override PartName="/ppt/slides/slide73.xml" ContentType="application/vnd.openxmlformats-officedocument.presentationml.slide+xml"/>
  <Override PartName="/ppt/slides/slide1.xml" ContentType="application/vnd.openxmlformats-officedocument.presentationml.slide+xml"/>
  <Default Extension="xlsx" ContentType="application/vnd.openxmlformats-officedocument.spreadsheetml.sheet"/>
  <Override PartName="/ppt/slides/slide21.xml" ContentType="application/vnd.openxmlformats-officedocument.presentationml.slide+xml"/>
  <Override PartName="/ppt/slides/slide40.xml" ContentType="application/vnd.openxmlformats-officedocument.presentationml.slide+xml"/>
  <Override PartName="/ppt/notesSlides/notesSlide15.xml" ContentType="application/vnd.openxmlformats-officedocument.presentationml.notesSlide+xml"/>
  <Override PartName="/ppt/notesSlides/notesSlide4.xml" ContentType="application/vnd.openxmlformats-officedocument.presentationml.notesSlide+xml"/>
  <Override PartName="/ppt/slides/slide39.xml" ContentType="application/vnd.openxmlformats-officedocument.presentationml.slide+xml"/>
  <Override PartName="/ppt/slides/slide58.xml" ContentType="application/vnd.openxmlformats-officedocument.presentationml.slide+xml"/>
  <Override PartName="/ppt/slides/slide77.xml" ContentType="application/vnd.openxmlformats-officedocument.presentationml.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s/slide25.xml" ContentType="application/vnd.openxmlformats-officedocument.presentationml.slide+xml"/>
  <Override PartName="/ppt/slides/slide44.xml" ContentType="application/vnd.openxmlformats-officedocument.presentationml.slide+xml"/>
  <Override PartName="/ppt/slides/slide63.xml" ContentType="application/vnd.openxmlformats-officedocument.presentationml.slide+xml"/>
  <Override PartName="/ppt/slides/slide82.xml" ContentType="application/vnd.openxmlformats-officedocument.presentationml.slide+xml"/>
  <Override PartName="/ppt/charts/chart2.xml" ContentType="application/vnd.openxmlformats-officedocument.drawingml.chart+xml"/>
  <Override PartName="/ppt/theme/themeOverride2.xml" ContentType="application/vnd.openxmlformats-officedocument.themeOverride+xml"/>
  <Override PartName="/ppt/slides/slide9.xml" ContentType="application/vnd.openxmlformats-officedocument.presentationml.slide+xml"/>
  <Override PartName="/ppt/slides/slide13.xml" ContentType="application/vnd.openxmlformats-officedocument.presentationml.slide+xml"/>
  <Default Extension="xml" ContentType="application/xml"/>
  <Override PartName="/ppt/tableStyles.xml" ContentType="application/vnd.openxmlformats-officedocument.presentationml.tableStyles+xml"/>
  <Override PartName="/ppt/diagrams/colors1.xml" ContentType="application/vnd.openxmlformats-officedocument.drawingml.diagramColors+xml"/>
  <Override PartName="/ppt/slides/slide67.xml" ContentType="application/vnd.openxmlformats-officedocument.presentationml.slide+xml"/>
  <Override PartName="/ppt/slides/slide51.xml" ContentType="application/vnd.openxmlformats-officedocument.presentationml.slide+xml"/>
  <Override PartName="/ppt/slides/slide48.xml" ContentType="application/vnd.openxmlformats-officedocument.presentationml.slide+xml"/>
  <Override PartName="/ppt/slides/slide32.xml" ContentType="application/vnd.openxmlformats-officedocument.presentationml.slide+xml"/>
  <Override PartName="/ppt/viewProps.xml" ContentType="application/vnd.openxmlformats-officedocument.presentationml.viewProps+xml"/>
  <Override PartName="/ppt/slideLayouts/slideLayout7.xml" ContentType="application/vnd.openxmlformats-officedocument.presentationml.slideLayout+xml"/>
  <Override PartName="/ppt/slides/slide29.xml" ContentType="application/vnd.openxmlformats-officedocument.presentationml.slide+xml"/>
  <Override PartName="/ppt/slides/slide86.xml" ContentType="application/vnd.openxmlformats-officedocument.presentationml.slide+xml"/>
  <Override PartName="/ppt/notesSlides/notesSlide10.xml" ContentType="application/vnd.openxmlformats-officedocument.presentationml.notesSlide+xml"/>
  <Override PartName="/ppt/notesMasters/notesMaster1.xml" ContentType="application/vnd.openxmlformats-officedocument.presentationml.notesMaster+xml"/>
  <Override PartName="/docProps/app.xml" ContentType="application/vnd.openxmlformats-officedocument.extended-properties+xml"/>
  <Override PartName="/ppt/notesSlides/notesSlide12.xml" ContentType="application/vnd.openxmlformats-officedocument.presentationml.notesSlide+xml"/>
  <Override PartName="/ppt/notesSlides/notesSlide1.xml" ContentType="application/vnd.openxmlformats-officedocument.presentationml.notesSlide+xml"/>
  <Override PartName="/ppt/slides/slide17.xml" ContentType="application/vnd.openxmlformats-officedocument.presentationml.slide+xml"/>
  <Override PartName="/ppt/slides/slide36.xml" ContentType="application/vnd.openxmlformats-officedocument.presentationml.slide+xml"/>
  <Override PartName="/ppt/slides/slide55.xml" ContentType="application/vnd.openxmlformats-officedocument.presentationml.slide+xml"/>
  <Override PartName="/ppt/slides/slide74.xml" ContentType="application/vnd.openxmlformats-officedocument.presentationml.slide+xml"/>
  <Override PartName="/ppt/slides/slide2.xml" ContentType="application/vnd.openxmlformats-officedocument.presentationml.slide+xml"/>
  <Override PartName="/ppt/presentation.xml" ContentType="application/vnd.openxmlformats-officedocument.presentationml.presentation.main+xml"/>
  <Override PartName="/ppt/drawings/drawing1.xml" ContentType="application/vnd.openxmlformats-officedocument.drawingml.chartshapes+xml"/>
  <Override PartName="/ppt/slides/slide22.xml" ContentType="application/vnd.openxmlformats-officedocument.presentationml.slide+xml"/>
  <Override PartName="/ppt/slides/slide41.xml" ContentType="application/vnd.openxmlformats-officedocument.presentationml.slide+xml"/>
  <Override PartName="/ppt/slides/slide60.xml" ContentType="application/vnd.openxmlformats-officedocument.presentationml.slide+xml"/>
  <Override PartName="/ppt/diagrams/drawing2.xml" ContentType="application/vnd.ms-office.drawingml.diagramDrawing+xml"/>
  <Override PartName="/ppt/notesSlides/notesSlide5.xml" ContentType="application/vnd.openxmlformats-officedocument.presentationml.notesSlide+xml"/>
  <Override PartName="/ppt/diagrams/data1.xml" ContentType="application/vnd.openxmlformats-officedocument.drawingml.diagramData+xml"/>
  <Override PartName="/ppt/slides/slide59.xml" ContentType="application/vnd.openxmlformats-officedocument.presentationml.slide+xml"/>
  <Override PartName="/ppt/slides/slide78.xml" ContentType="application/vnd.openxmlformats-officedocument.presentationml.slide+xml"/>
  <Override PartName="/ppt/slides/slide6.xml" ContentType="application/vnd.openxmlformats-officedocument.presentationml.slide+xml"/>
  <Override PartName="/ppt/slideLayouts/slideLayout4.xml" ContentType="application/vnd.openxmlformats-officedocument.presentationml.slideLayout+xml"/>
  <Override PartName="/ppt/slides/slide10.xml" ContentType="application/vnd.openxmlformats-officedocument.presentationml.slide+xml"/>
  <Override PartName="/ppt/slides/slide26.xml" ContentType="application/vnd.openxmlformats-officedocument.presentationml.slide+xml"/>
  <Override PartName="/ppt/slides/slide45.xml" ContentType="application/vnd.openxmlformats-officedocument.presentationml.slide+xml"/>
  <Override PartName="/ppt/slides/slide64.xml" ContentType="application/vnd.openxmlformats-officedocument.presentationml.slide+xml"/>
  <Override PartName="/ppt/slides/slide83.xml" ContentType="application/vnd.openxmlformats-officedocument.presentationml.slide+xml"/>
  <Override PartName="/ppt/charts/chart3.xml" ContentType="application/vnd.openxmlformats-officedocument.drawingml.chart+xml"/>
  <Override PartName="/ppt/theme/themeOverride3.xml" ContentType="application/vnd.openxmlformats-officedocument.themeOverr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r:id="rId1"/>
  </p:sldMasterIdLst>
  <p:notesMasterIdLst>
    <p:notesMasterId r:id="rId88"/>
  </p:notesMasterIdLst>
  <p:sldIdLst>
    <p:sldId id="256" r:id="rId2"/>
    <p:sldId id="531" r:id="rId3"/>
    <p:sldId id="526" r:id="rId4"/>
    <p:sldId id="595" r:id="rId5"/>
    <p:sldId id="590" r:id="rId6"/>
    <p:sldId id="639" r:id="rId7"/>
    <p:sldId id="527" r:id="rId8"/>
    <p:sldId id="528" r:id="rId9"/>
    <p:sldId id="529" r:id="rId10"/>
    <p:sldId id="577" r:id="rId11"/>
    <p:sldId id="543" r:id="rId12"/>
    <p:sldId id="472" r:id="rId13"/>
    <p:sldId id="641" r:id="rId14"/>
    <p:sldId id="600" r:id="rId15"/>
    <p:sldId id="511" r:id="rId16"/>
    <p:sldId id="649" r:id="rId17"/>
    <p:sldId id="483" r:id="rId18"/>
    <p:sldId id="621" r:id="rId19"/>
    <p:sldId id="601" r:id="rId20"/>
    <p:sldId id="602" r:id="rId21"/>
    <p:sldId id="603" r:id="rId22"/>
    <p:sldId id="622" r:id="rId23"/>
    <p:sldId id="604" r:id="rId24"/>
    <p:sldId id="605" r:id="rId25"/>
    <p:sldId id="623" r:id="rId26"/>
    <p:sldId id="606" r:id="rId27"/>
    <p:sldId id="607" r:id="rId28"/>
    <p:sldId id="608" r:id="rId29"/>
    <p:sldId id="609" r:id="rId30"/>
    <p:sldId id="610" r:id="rId31"/>
    <p:sldId id="624" r:id="rId32"/>
    <p:sldId id="611" r:id="rId33"/>
    <p:sldId id="612" r:id="rId34"/>
    <p:sldId id="625" r:id="rId35"/>
    <p:sldId id="613" r:id="rId36"/>
    <p:sldId id="614" r:id="rId37"/>
    <p:sldId id="615" r:id="rId38"/>
    <p:sldId id="626" r:id="rId39"/>
    <p:sldId id="616" r:id="rId40"/>
    <p:sldId id="617" r:id="rId41"/>
    <p:sldId id="618" r:id="rId42"/>
    <p:sldId id="627" r:id="rId43"/>
    <p:sldId id="640" r:id="rId44"/>
    <p:sldId id="545" r:id="rId45"/>
    <p:sldId id="546" r:id="rId46"/>
    <p:sldId id="648" r:id="rId47"/>
    <p:sldId id="432" r:id="rId48"/>
    <p:sldId id="504" r:id="rId49"/>
    <p:sldId id="506" r:id="rId50"/>
    <p:sldId id="507" r:id="rId51"/>
    <p:sldId id="297" r:id="rId52"/>
    <p:sldId id="302" r:id="rId53"/>
    <p:sldId id="642" r:id="rId54"/>
    <p:sldId id="599" r:id="rId55"/>
    <p:sldId id="304" r:id="rId56"/>
    <p:sldId id="305" r:id="rId57"/>
    <p:sldId id="307" r:id="rId58"/>
    <p:sldId id="308" r:id="rId59"/>
    <p:sldId id="310" r:id="rId60"/>
    <p:sldId id="311" r:id="rId61"/>
    <p:sldId id="312" r:id="rId62"/>
    <p:sldId id="591" r:id="rId63"/>
    <p:sldId id="512" r:id="rId64"/>
    <p:sldId id="524" r:id="rId65"/>
    <p:sldId id="628" r:id="rId66"/>
    <p:sldId id="630" r:id="rId67"/>
    <p:sldId id="631" r:id="rId68"/>
    <p:sldId id="573" r:id="rId69"/>
    <p:sldId id="629" r:id="rId70"/>
    <p:sldId id="644" r:id="rId71"/>
    <p:sldId id="519" r:id="rId72"/>
    <p:sldId id="620" r:id="rId73"/>
    <p:sldId id="412" r:id="rId74"/>
    <p:sldId id="574" r:id="rId75"/>
    <p:sldId id="421" r:id="rId76"/>
    <p:sldId id="422" r:id="rId77"/>
    <p:sldId id="423" r:id="rId78"/>
    <p:sldId id="557" r:id="rId79"/>
    <p:sldId id="637" r:id="rId80"/>
    <p:sldId id="638" r:id="rId81"/>
    <p:sldId id="632" r:id="rId82"/>
    <p:sldId id="633" r:id="rId83"/>
    <p:sldId id="634" r:id="rId84"/>
    <p:sldId id="635" r:id="rId85"/>
    <p:sldId id="636" r:id="rId86"/>
    <p:sldId id="593" r:id="rId8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extLst>
    <p:ext uri="{E76CE94A-603C-4142-B9EB-6D1370010A27}">
      <p14:discardImageEditData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0"/>
    </p:ext>
    <p:ext uri="{D31A062A-798A-4329-ABDD-BBA856620510}">
      <p14:defaultImageDpi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15620"/>
    <p:restoredTop sz="94660"/>
  </p:normalViewPr>
  <p:slideViewPr>
    <p:cSldViewPr snapToObjects="1">
      <p:cViewPr>
        <p:scale>
          <a:sx n="100" d="100"/>
          <a:sy n="100" d="100"/>
        </p:scale>
        <p:origin x="-936" y="-46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90" Type="http://schemas.openxmlformats.org/officeDocument/2006/relationships/presProps" Target="presProps.xml"/><Relationship Id="rId91" Type="http://schemas.openxmlformats.org/officeDocument/2006/relationships/viewProps" Target="viewProps.xml"/><Relationship Id="rId92" Type="http://schemas.openxmlformats.org/officeDocument/2006/relationships/theme" Target="theme/theme1.xml"/><Relationship Id="rId93"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80" Type="http://schemas.openxmlformats.org/officeDocument/2006/relationships/slide" Target="slides/slide79.xml"/><Relationship Id="rId81" Type="http://schemas.openxmlformats.org/officeDocument/2006/relationships/slide" Target="slides/slide80.xml"/><Relationship Id="rId82" Type="http://schemas.openxmlformats.org/officeDocument/2006/relationships/slide" Target="slides/slide81.xml"/><Relationship Id="rId83" Type="http://schemas.openxmlformats.org/officeDocument/2006/relationships/slide" Target="slides/slide82.xml"/><Relationship Id="rId84" Type="http://schemas.openxmlformats.org/officeDocument/2006/relationships/slide" Target="slides/slide83.xml"/><Relationship Id="rId85" Type="http://schemas.openxmlformats.org/officeDocument/2006/relationships/slide" Target="slides/slide84.xml"/><Relationship Id="rId86" Type="http://schemas.openxmlformats.org/officeDocument/2006/relationships/slide" Target="slides/slide85.xml"/><Relationship Id="rId87" Type="http://schemas.openxmlformats.org/officeDocument/2006/relationships/slide" Target="slides/slide86.xml"/><Relationship Id="rId88" Type="http://schemas.openxmlformats.org/officeDocument/2006/relationships/notesMaster" Target="notesMasters/notesMaster1.xml"/><Relationship Id="rId89" Type="http://schemas.openxmlformats.org/officeDocument/2006/relationships/printerSettings" Target="printerSettings/printerSettings1.bin"/></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 Id="rId2"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oleObject" Target="Macintosh%20HD:Users:spencerevans:Dropbox:WHO%20Shared:WHO-IUPsyS%20Society%20Reports:WHO-IUPsyS%20Full%20Dataset%20FINAL.xlsx" TargetMode="External"/></Relationships>
</file>

<file path=ppt/charts/_rels/chart3.xml.rels><?xml version="1.0" encoding="UTF-8" standalone="yes"?>
<Relationships xmlns="http://schemas.openxmlformats.org/package/2006/relationships"><Relationship Id="rId1" Type="http://schemas.openxmlformats.org/officeDocument/2006/relationships/themeOverride" Target="../theme/themeOverride2.xml"/><Relationship Id="rId2" Type="http://schemas.openxmlformats.org/officeDocument/2006/relationships/oleObject" Target="Macintosh%20HD:Users:spencerevans:Dropbox:WHO%20Shared:WHO-IUPsyS%20Society%20Reports:WHO-IUPsyS%20Full%20Dataset%20FINAL.xlsx" TargetMode="External"/></Relationships>
</file>

<file path=ppt/charts/_rels/chart4.xml.rels><?xml version="1.0" encoding="UTF-8" standalone="yes"?>
<Relationships xmlns="http://schemas.openxmlformats.org/package/2006/relationships"><Relationship Id="rId1" Type="http://schemas.openxmlformats.org/officeDocument/2006/relationships/themeOverride" Target="../theme/themeOverride3.xml"/><Relationship Id="rId2" Type="http://schemas.openxmlformats.org/officeDocument/2006/relationships/oleObject" Target="Macintosh%20HD:Users:spencerevans:Dropbox:CCPP%20Spring%2012:WHO%20Research:Charts%20for%20IUPsyS%20presentation.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10"/>
  <c:chart>
    <c:plotArea>
      <c:layout>
        <c:manualLayout>
          <c:layoutTarget val="inner"/>
          <c:xMode val="edge"/>
          <c:yMode val="edge"/>
          <c:x val="0.10119932925051"/>
          <c:y val="0.0501930749323404"/>
          <c:w val="0.78489531324177"/>
          <c:h val="0.824916547593713"/>
        </c:manualLayout>
      </c:layout>
      <c:barChart>
        <c:barDir val="col"/>
        <c:grouping val="clustered"/>
        <c:ser>
          <c:idx val="0"/>
          <c:order val="0"/>
          <c:tx>
            <c:strRef>
              <c:f>Sheet1!$C$2</c:f>
              <c:strCache>
                <c:ptCount val="1"/>
                <c:pt idx="0">
                  <c:v>Hy</c:v>
                </c:pt>
              </c:strCache>
            </c:strRef>
          </c:tx>
          <c:cat>
            <c:strRef>
              <c:f>Sheet1!$B$3:$B$5</c:f>
              <c:strCache>
                <c:ptCount val="3"/>
                <c:pt idx="0">
                  <c:v>Psychotic</c:v>
                </c:pt>
                <c:pt idx="1">
                  <c:v>Borderline</c:v>
                </c:pt>
                <c:pt idx="2">
                  <c:v>Neurotic</c:v>
                </c:pt>
              </c:strCache>
            </c:strRef>
          </c:cat>
          <c:val>
            <c:numRef>
              <c:f>Sheet1!$C$3:$C$5</c:f>
              <c:numCache>
                <c:formatCode>General</c:formatCode>
                <c:ptCount val="3"/>
                <c:pt idx="0">
                  <c:v>72.69</c:v>
                </c:pt>
                <c:pt idx="1">
                  <c:v>64.21</c:v>
                </c:pt>
                <c:pt idx="2">
                  <c:v>59.85</c:v>
                </c:pt>
              </c:numCache>
            </c:numRef>
          </c:val>
        </c:ser>
        <c:ser>
          <c:idx val="1"/>
          <c:order val="1"/>
          <c:tx>
            <c:strRef>
              <c:f>Sheet1!$D$2</c:f>
              <c:strCache>
                <c:ptCount val="1"/>
                <c:pt idx="0">
                  <c:v>Sc</c:v>
                </c:pt>
              </c:strCache>
            </c:strRef>
          </c:tx>
          <c:cat>
            <c:strRef>
              <c:f>Sheet1!$B$3:$B$5</c:f>
              <c:strCache>
                <c:ptCount val="3"/>
                <c:pt idx="0">
                  <c:v>Psychotic</c:v>
                </c:pt>
                <c:pt idx="1">
                  <c:v>Borderline</c:v>
                </c:pt>
                <c:pt idx="2">
                  <c:v>Neurotic</c:v>
                </c:pt>
              </c:strCache>
            </c:strRef>
          </c:cat>
          <c:val>
            <c:numRef>
              <c:f>Sheet1!$D$3:$D$5</c:f>
              <c:numCache>
                <c:formatCode>General</c:formatCode>
                <c:ptCount val="3"/>
                <c:pt idx="0">
                  <c:v>85.77</c:v>
                </c:pt>
                <c:pt idx="1">
                  <c:v>62.21</c:v>
                </c:pt>
                <c:pt idx="2">
                  <c:v>56.18</c:v>
                </c:pt>
              </c:numCache>
            </c:numRef>
          </c:val>
        </c:ser>
        <c:ser>
          <c:idx val="2"/>
          <c:order val="2"/>
          <c:tx>
            <c:strRef>
              <c:f>Sheet1!$E$2</c:f>
              <c:strCache>
                <c:ptCount val="1"/>
                <c:pt idx="0">
                  <c:v>Es</c:v>
                </c:pt>
              </c:strCache>
            </c:strRef>
          </c:tx>
          <c:cat>
            <c:strRef>
              <c:f>Sheet1!$B$3:$B$5</c:f>
              <c:strCache>
                <c:ptCount val="3"/>
                <c:pt idx="0">
                  <c:v>Psychotic</c:v>
                </c:pt>
                <c:pt idx="1">
                  <c:v>Borderline</c:v>
                </c:pt>
                <c:pt idx="2">
                  <c:v>Neurotic</c:v>
                </c:pt>
              </c:strCache>
            </c:strRef>
          </c:cat>
          <c:val>
            <c:numRef>
              <c:f>Sheet1!$E$3:$E$5</c:f>
              <c:numCache>
                <c:formatCode>General</c:formatCode>
                <c:ptCount val="3"/>
                <c:pt idx="0">
                  <c:v>34.31</c:v>
                </c:pt>
                <c:pt idx="1">
                  <c:v>43.58</c:v>
                </c:pt>
                <c:pt idx="2">
                  <c:v>49.55</c:v>
                </c:pt>
              </c:numCache>
            </c:numRef>
          </c:val>
        </c:ser>
        <c:axId val="338161192"/>
        <c:axId val="338395160"/>
      </c:barChart>
      <c:catAx>
        <c:axId val="338161192"/>
        <c:scaling>
          <c:orientation val="minMax"/>
        </c:scaling>
        <c:axPos val="b"/>
        <c:tickLblPos val="nextTo"/>
        <c:crossAx val="338395160"/>
        <c:crosses val="autoZero"/>
        <c:auto val="1"/>
        <c:lblAlgn val="ctr"/>
        <c:lblOffset val="100"/>
      </c:catAx>
      <c:valAx>
        <c:axId val="338395160"/>
        <c:scaling>
          <c:orientation val="minMax"/>
          <c:min val="30.0"/>
        </c:scaling>
        <c:axPos val="l"/>
        <c:majorGridlines/>
        <c:numFmt formatCode="General" sourceLinked="1"/>
        <c:tickLblPos val="nextTo"/>
        <c:crossAx val="338161192"/>
        <c:crosses val="autoZero"/>
        <c:crossBetween val="between"/>
        <c:majorUnit val="5.0"/>
      </c:valAx>
    </c:plotArea>
    <c:legend>
      <c:legendPos val="r"/>
      <c:layout>
        <c:manualLayout>
          <c:xMode val="edge"/>
          <c:yMode val="edge"/>
          <c:x val="0.921030170085288"/>
          <c:y val="0.252415407533518"/>
          <c:w val="0.0623378132826952"/>
          <c:h val="0.478942050564709"/>
        </c:manualLayout>
      </c:layout>
    </c:legend>
    <c:plotVisOnly val="1"/>
    <c:dispBlanksAs val="gap"/>
  </c:chart>
  <c:spPr>
    <a:ln>
      <a:solidFill>
        <a:srgbClr val="FF6600"/>
      </a:solidFill>
    </a:ln>
  </c:spPr>
  <c:txPr>
    <a:bodyPr/>
    <a:lstStyle/>
    <a:p>
      <a:pPr>
        <a:defRPr sz="1800"/>
      </a:pPr>
      <a:endParaRPr lang="en-US"/>
    </a:p>
  </c:txPr>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style val="18"/>
  <c:clrMapOvr bg1="lt1" tx1="dk1" bg2="lt2" tx2="dk2" accent1="accent1" accent2="accent2" accent3="accent3" accent4="accent4" accent5="accent5" accent6="accent6" hlink="hlink" folHlink="folHlink"/>
  <c:chart>
    <c:title>
      <c:tx>
        <c:rich>
          <a:bodyPr/>
          <a:lstStyle/>
          <a:p>
            <a:pPr>
              <a:defRPr sz="2200">
                <a:solidFill>
                  <a:srgbClr val="0066CC"/>
                </a:solidFill>
              </a:defRPr>
            </a:pPr>
            <a:r>
              <a:rPr lang="en-US" sz="2200" dirty="0" smtClean="0">
                <a:solidFill>
                  <a:schemeClr val="bg1"/>
                </a:solidFill>
              </a:rPr>
              <a:t>From </a:t>
            </a:r>
            <a:r>
              <a:rPr lang="en-US" sz="2200" dirty="0">
                <a:solidFill>
                  <a:schemeClr val="bg1"/>
                </a:solidFill>
              </a:rPr>
              <a:t>your perspective, which is the single, most important purpose of a diagnostic classification system? </a:t>
            </a:r>
          </a:p>
        </c:rich>
      </c:tx>
      <c:layout>
        <c:manualLayout>
          <c:xMode val="edge"/>
          <c:yMode val="edge"/>
          <c:x val="0.115808210852389"/>
          <c:y val="0.0"/>
        </c:manualLayout>
      </c:layout>
    </c:title>
    <c:plotArea>
      <c:layout/>
      <c:barChart>
        <c:barDir val="col"/>
        <c:grouping val="clustered"/>
        <c:ser>
          <c:idx val="0"/>
          <c:order val="0"/>
          <c:spPr>
            <a:solidFill>
              <a:srgbClr val="4A8EF2"/>
            </a:solidFill>
            <a:ln>
              <a:solidFill>
                <a:schemeClr val="tx1"/>
              </a:solidFill>
            </a:ln>
          </c:spPr>
          <c:dLbls>
            <c:showVal val="1"/>
          </c:dLbls>
          <c:cat>
            <c:strRef>
              <c:f>'By Country'!$BV$2:$CA$2</c:f>
              <c:strCache>
                <c:ptCount val="6"/>
                <c:pt idx="0">
                  <c:v>Communication among clinicians</c:v>
                </c:pt>
                <c:pt idx="1">
                  <c:v>Communication between clinicians and patients</c:v>
                </c:pt>
                <c:pt idx="2">
                  <c:v>Inform treatment and management decisions</c:v>
                </c:pt>
                <c:pt idx="3">
                  <c:v>Facilitate research</c:v>
                </c:pt>
                <c:pt idx="4">
                  <c:v>Basis for generating national health statistics</c:v>
                </c:pt>
                <c:pt idx="5">
                  <c:v>Other</c:v>
                </c:pt>
              </c:strCache>
            </c:strRef>
          </c:cat>
          <c:val>
            <c:numRef>
              <c:f>'By Country'!$BV$56:$CA$56</c:f>
              <c:numCache>
                <c:formatCode>0%</c:formatCode>
                <c:ptCount val="6"/>
                <c:pt idx="0">
                  <c:v>0.333510355815188</c:v>
                </c:pt>
                <c:pt idx="1">
                  <c:v>0.155071694105151</c:v>
                </c:pt>
                <c:pt idx="2">
                  <c:v>0.387148167817313</c:v>
                </c:pt>
                <c:pt idx="3">
                  <c:v>0.033457249070632</c:v>
                </c:pt>
                <c:pt idx="4">
                  <c:v>0.046202867764206</c:v>
                </c:pt>
                <c:pt idx="5">
                  <c:v>0.0446096654275093</c:v>
                </c:pt>
              </c:numCache>
            </c:numRef>
          </c:val>
        </c:ser>
        <c:axId val="338890008"/>
        <c:axId val="338893208"/>
      </c:barChart>
      <c:catAx>
        <c:axId val="338890008"/>
        <c:scaling>
          <c:orientation val="minMax"/>
        </c:scaling>
        <c:axPos val="b"/>
        <c:tickLblPos val="nextTo"/>
        <c:txPr>
          <a:bodyPr/>
          <a:lstStyle/>
          <a:p>
            <a:pPr>
              <a:defRPr b="1"/>
            </a:pPr>
            <a:endParaRPr lang="en-US"/>
          </a:p>
        </c:txPr>
        <c:crossAx val="338893208"/>
        <c:crosses val="autoZero"/>
        <c:auto val="1"/>
        <c:lblAlgn val="ctr"/>
        <c:lblOffset val="100"/>
      </c:catAx>
      <c:valAx>
        <c:axId val="338893208"/>
        <c:scaling>
          <c:orientation val="minMax"/>
          <c:max val="0.5"/>
        </c:scaling>
        <c:axPos val="l"/>
        <c:majorGridlines/>
        <c:numFmt formatCode="0%" sourceLinked="0"/>
        <c:tickLblPos val="nextTo"/>
        <c:crossAx val="338890008"/>
        <c:crosses val="autoZero"/>
        <c:crossBetween val="between"/>
        <c:majorUnit val="0.1"/>
      </c:valAx>
    </c:plotArea>
    <c:plotVisOnly val="1"/>
    <c:dispBlanksAs val="gap"/>
  </c:chart>
  <c:txPr>
    <a:bodyPr/>
    <a:lstStyle/>
    <a:p>
      <a:pPr>
        <a:defRPr sz="1500">
          <a:latin typeface="Calibri"/>
          <a:cs typeface="Calibri"/>
        </a:defRPr>
      </a:pPr>
      <a:endParaRPr lang="en-US"/>
    </a:p>
  </c:txPr>
  <c:externalData r:id="rId2"/>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style val="18"/>
  <c:clrMapOvr bg1="lt1" tx1="dk1" bg2="lt2" tx2="dk2" accent1="accent1" accent2="accent2" accent3="accent3" accent4="accent4" accent5="accent5" accent6="accent6" hlink="hlink" folHlink="folHlink"/>
  <c:chart>
    <c:title>
      <c:tx>
        <c:rich>
          <a:bodyPr/>
          <a:lstStyle/>
          <a:p>
            <a:pPr>
              <a:defRPr sz="2200">
                <a:solidFill>
                  <a:srgbClr val="0066CC"/>
                </a:solidFill>
              </a:defRPr>
            </a:pPr>
            <a:r>
              <a:rPr lang="en-US" sz="2200" dirty="0" smtClean="0">
                <a:solidFill>
                  <a:schemeClr val="bg1"/>
                </a:solidFill>
              </a:rPr>
              <a:t>In </a:t>
            </a:r>
            <a:r>
              <a:rPr lang="en-US" sz="2200" dirty="0">
                <a:solidFill>
                  <a:schemeClr val="bg1"/>
                </a:solidFill>
              </a:rPr>
              <a:t>clinical settings, how many diagnostic categories should a classification system contain to be most useful for mental health professionals?  </a:t>
            </a:r>
          </a:p>
        </c:rich>
      </c:tx>
      <c:layout>
        <c:manualLayout>
          <c:xMode val="edge"/>
          <c:yMode val="edge"/>
          <c:x val="0.103093246049584"/>
          <c:y val="0.0"/>
        </c:manualLayout>
      </c:layout>
    </c:title>
    <c:plotArea>
      <c:layout>
        <c:manualLayout>
          <c:layoutTarget val="inner"/>
          <c:xMode val="edge"/>
          <c:yMode val="edge"/>
          <c:x val="0.0826183130649301"/>
          <c:y val="0.243175632000485"/>
          <c:w val="0.897785098901641"/>
          <c:h val="0.640064614032784"/>
        </c:manualLayout>
      </c:layout>
      <c:barChart>
        <c:barDir val="col"/>
        <c:grouping val="clustered"/>
        <c:ser>
          <c:idx val="0"/>
          <c:order val="0"/>
          <c:spPr>
            <a:solidFill>
              <a:srgbClr val="4A8EF2"/>
            </a:solidFill>
            <a:ln>
              <a:solidFill>
                <a:schemeClr val="tx1"/>
              </a:solidFill>
            </a:ln>
          </c:spPr>
          <c:dLbls>
            <c:showVal val="1"/>
          </c:dLbls>
          <c:cat>
            <c:strRef>
              <c:f>'By Country'!$CB$2:$CE$2</c:f>
              <c:strCache>
                <c:ptCount val="4"/>
                <c:pt idx="0">
                  <c:v>10 to 30</c:v>
                </c:pt>
                <c:pt idx="1">
                  <c:v>31 to 100</c:v>
                </c:pt>
                <c:pt idx="2">
                  <c:v>101 to 200 </c:v>
                </c:pt>
                <c:pt idx="3">
                  <c:v>More than 200 </c:v>
                </c:pt>
              </c:strCache>
            </c:strRef>
          </c:cat>
          <c:val>
            <c:numRef>
              <c:f>'By Country'!$CB$56:$CE$56</c:f>
              <c:numCache>
                <c:formatCode>0%</c:formatCode>
                <c:ptCount val="4"/>
                <c:pt idx="0">
                  <c:v>0.347872340425532</c:v>
                </c:pt>
                <c:pt idx="1">
                  <c:v>0.502659574468085</c:v>
                </c:pt>
                <c:pt idx="2">
                  <c:v>0.105851063829787</c:v>
                </c:pt>
                <c:pt idx="3">
                  <c:v>0.0436170212765957</c:v>
                </c:pt>
              </c:numCache>
            </c:numRef>
          </c:val>
        </c:ser>
        <c:axId val="443393256"/>
        <c:axId val="442998984"/>
      </c:barChart>
      <c:catAx>
        <c:axId val="443393256"/>
        <c:scaling>
          <c:orientation val="minMax"/>
        </c:scaling>
        <c:axPos val="b"/>
        <c:tickLblPos val="nextTo"/>
        <c:spPr>
          <a:gradFill rotWithShape="1">
            <a:gsLst>
              <a:gs pos="0">
                <a:srgbClr val="B8B8CA">
                  <a:tint val="50000"/>
                  <a:satMod val="300000"/>
                </a:srgbClr>
              </a:gs>
              <a:gs pos="35000">
                <a:srgbClr val="B8B8CA">
                  <a:tint val="37000"/>
                  <a:satMod val="300000"/>
                </a:srgbClr>
              </a:gs>
              <a:gs pos="100000">
                <a:srgbClr val="B8B8CA">
                  <a:tint val="15000"/>
                  <a:satMod val="350000"/>
                </a:srgbClr>
              </a:gs>
            </a:gsLst>
            <a:lin ang="16200000" scaled="1"/>
          </a:gradFill>
          <a:ln w="9525" cap="flat" cmpd="sng" algn="ctr">
            <a:solidFill>
              <a:srgbClr val="B8B8CA">
                <a:shade val="95000"/>
                <a:satMod val="105000"/>
              </a:srgbClr>
            </a:solidFill>
            <a:prstDash val="solid"/>
          </a:ln>
          <a:effectLst>
            <a:outerShdw blurRad="40000" dist="20000" dir="5400000" rotWithShape="0">
              <a:srgbClr val="000000">
                <a:alpha val="38000"/>
              </a:srgbClr>
            </a:outerShdw>
          </a:effectLst>
        </c:spPr>
        <c:txPr>
          <a:bodyPr/>
          <a:lstStyle/>
          <a:p>
            <a:pPr>
              <a:defRPr>
                <a:solidFill>
                  <a:srgbClr val="3E3E5C"/>
                </a:solidFill>
                <a:latin typeface="+mn-lt"/>
                <a:ea typeface="+mn-ea"/>
                <a:cs typeface="+mn-cs"/>
              </a:defRPr>
            </a:pPr>
            <a:endParaRPr lang="en-US"/>
          </a:p>
        </c:txPr>
        <c:crossAx val="442998984"/>
        <c:crosses val="autoZero"/>
        <c:auto val="1"/>
        <c:lblAlgn val="ctr"/>
        <c:lblOffset val="100"/>
      </c:catAx>
      <c:valAx>
        <c:axId val="442998984"/>
        <c:scaling>
          <c:orientation val="minMax"/>
        </c:scaling>
        <c:axPos val="l"/>
        <c:majorGridlines/>
        <c:numFmt formatCode="0%" sourceLinked="0"/>
        <c:tickLblPos val="nextTo"/>
        <c:crossAx val="443393256"/>
        <c:crosses val="autoZero"/>
        <c:crossBetween val="between"/>
      </c:valAx>
    </c:plotArea>
    <c:plotVisOnly val="1"/>
    <c:dispBlanksAs val="gap"/>
  </c:chart>
  <c:txPr>
    <a:bodyPr/>
    <a:lstStyle/>
    <a:p>
      <a:pPr>
        <a:defRPr sz="1800">
          <a:latin typeface="Calibri"/>
          <a:cs typeface="Calibri"/>
        </a:defRPr>
      </a:pPr>
      <a:endParaRPr lang="en-US"/>
    </a:p>
  </c:txPr>
  <c:externalData r:id="rId2"/>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style val="18"/>
  <c:clrMapOvr bg1="lt1" tx1="dk1" bg2="lt2" tx2="dk2" accent1="accent1" accent2="accent2" accent3="accent3" accent4="accent4" accent5="accent5" accent6="accent6" hlink="hlink" folHlink="folHlink"/>
  <c:chart>
    <c:title>
      <c:tx>
        <c:rich>
          <a:bodyPr/>
          <a:lstStyle/>
          <a:p>
            <a:pPr algn="ctr" rtl="0">
              <a:defRPr sz="2400">
                <a:solidFill>
                  <a:srgbClr val="297FD5"/>
                </a:solidFill>
              </a:defRPr>
            </a:pPr>
            <a:r>
              <a:rPr lang="en-US" sz="2400" dirty="0" smtClean="0">
                <a:solidFill>
                  <a:schemeClr val="bg1"/>
                </a:solidFill>
              </a:rPr>
              <a:t>For </a:t>
            </a:r>
            <a:r>
              <a:rPr lang="en-US" sz="2400" dirty="0">
                <a:solidFill>
                  <a:schemeClr val="bg1"/>
                </a:solidFill>
              </a:rPr>
              <a:t>maximum utility in clinical settings, a diagnostic manual should contain:</a:t>
            </a:r>
          </a:p>
        </c:rich>
      </c:tx>
      <c:layout>
        <c:manualLayout>
          <c:xMode val="edge"/>
          <c:yMode val="edge"/>
          <c:x val="0.112004649056088"/>
          <c:y val="0.0157942649821662"/>
        </c:manualLayout>
      </c:layout>
    </c:title>
    <c:plotArea>
      <c:layout>
        <c:manualLayout>
          <c:layoutTarget val="inner"/>
          <c:xMode val="edge"/>
          <c:yMode val="edge"/>
          <c:x val="0.0840551532921463"/>
          <c:y val="0.236278861431622"/>
          <c:w val="0.761269037739768"/>
          <c:h val="0.530736443746109"/>
        </c:manualLayout>
      </c:layout>
      <c:barChart>
        <c:barDir val="col"/>
        <c:grouping val="clustered"/>
        <c:ser>
          <c:idx val="0"/>
          <c:order val="0"/>
          <c:tx>
            <c:strRef>
              <c:f>Sheet1!$E$16</c:f>
              <c:strCache>
                <c:ptCount val="1"/>
                <c:pt idx="0">
                  <c:v>ICD-10 Users</c:v>
                </c:pt>
              </c:strCache>
            </c:strRef>
          </c:tx>
          <c:spPr>
            <a:solidFill>
              <a:srgbClr val="4A8EF2"/>
            </a:solidFill>
            <a:ln>
              <a:solidFill>
                <a:schemeClr val="tx1"/>
              </a:solidFill>
            </a:ln>
          </c:spPr>
          <c:dLbls>
            <c:showVal val="1"/>
          </c:dLbls>
          <c:cat>
            <c:strRef>
              <c:f>Sheet1!$F$15:$G$15</c:f>
              <c:strCache>
                <c:ptCount val="2"/>
                <c:pt idx="0">
                  <c:v>Clear and strict diagnostic criteria</c:v>
                </c:pt>
                <c:pt idx="1">
                  <c:v>Flexible guidance that allows for cultural variation and clinical judgment</c:v>
                </c:pt>
              </c:strCache>
            </c:strRef>
          </c:cat>
          <c:val>
            <c:numRef>
              <c:f>Sheet1!$F$16:$G$16</c:f>
              <c:numCache>
                <c:formatCode>0%</c:formatCode>
                <c:ptCount val="2"/>
                <c:pt idx="0">
                  <c:v>0.22490931076179</c:v>
                </c:pt>
                <c:pt idx="1">
                  <c:v>0.77509068923821</c:v>
                </c:pt>
              </c:numCache>
            </c:numRef>
          </c:val>
        </c:ser>
        <c:ser>
          <c:idx val="1"/>
          <c:order val="1"/>
          <c:tx>
            <c:strRef>
              <c:f>Sheet1!$E$17</c:f>
              <c:strCache>
                <c:ptCount val="1"/>
                <c:pt idx="0">
                  <c:v>DSM-IV Users</c:v>
                </c:pt>
              </c:strCache>
            </c:strRef>
          </c:tx>
          <c:spPr>
            <a:solidFill>
              <a:srgbClr val="800000"/>
            </a:solidFill>
            <a:ln>
              <a:solidFill>
                <a:schemeClr val="tx1"/>
              </a:solidFill>
            </a:ln>
          </c:spPr>
          <c:dLbls>
            <c:showVal val="1"/>
          </c:dLbls>
          <c:cat>
            <c:strRef>
              <c:f>Sheet1!$F$15:$G$15</c:f>
              <c:strCache>
                <c:ptCount val="2"/>
                <c:pt idx="0">
                  <c:v>Clear and strict diagnostic criteria</c:v>
                </c:pt>
                <c:pt idx="1">
                  <c:v>Flexible guidance that allows for cultural variation and clinical judgment</c:v>
                </c:pt>
              </c:strCache>
            </c:strRef>
          </c:cat>
          <c:val>
            <c:numRef>
              <c:f>Sheet1!$F$17:$G$17</c:f>
              <c:numCache>
                <c:formatCode>0%</c:formatCode>
                <c:ptCount val="2"/>
                <c:pt idx="0">
                  <c:v>0.218023255813953</c:v>
                </c:pt>
                <c:pt idx="1">
                  <c:v>0.781976744186046</c:v>
                </c:pt>
              </c:numCache>
            </c:numRef>
          </c:val>
        </c:ser>
        <c:axId val="338726840"/>
        <c:axId val="338725512"/>
      </c:barChart>
      <c:catAx>
        <c:axId val="338726840"/>
        <c:scaling>
          <c:orientation val="minMax"/>
        </c:scaling>
        <c:axPos val="b"/>
        <c:tickLblPos val="nextTo"/>
        <c:spPr>
          <a:gradFill rotWithShape="1">
            <a:gsLst>
              <a:gs pos="0">
                <a:srgbClr val="B8B8CA">
                  <a:tint val="50000"/>
                  <a:satMod val="300000"/>
                </a:srgbClr>
              </a:gs>
              <a:gs pos="35000">
                <a:srgbClr val="B8B8CA">
                  <a:tint val="37000"/>
                  <a:satMod val="300000"/>
                </a:srgbClr>
              </a:gs>
              <a:gs pos="100000">
                <a:srgbClr val="B8B8CA">
                  <a:tint val="15000"/>
                  <a:satMod val="350000"/>
                </a:srgbClr>
              </a:gs>
            </a:gsLst>
            <a:lin ang="16200000" scaled="1"/>
          </a:gradFill>
          <a:ln w="9525" cap="flat" cmpd="sng" algn="ctr">
            <a:solidFill>
              <a:srgbClr val="B8B8CA">
                <a:shade val="95000"/>
                <a:satMod val="105000"/>
              </a:srgbClr>
            </a:solidFill>
            <a:prstDash val="solid"/>
          </a:ln>
          <a:effectLst>
            <a:outerShdw blurRad="40000" dist="20000" dir="5400000" rotWithShape="0">
              <a:srgbClr val="000000">
                <a:alpha val="38000"/>
              </a:srgbClr>
            </a:outerShdw>
          </a:effectLst>
        </c:spPr>
        <c:txPr>
          <a:bodyPr/>
          <a:lstStyle/>
          <a:p>
            <a:pPr>
              <a:defRPr>
                <a:solidFill>
                  <a:srgbClr val="3E3E5C"/>
                </a:solidFill>
                <a:latin typeface="+mn-lt"/>
                <a:ea typeface="+mn-ea"/>
                <a:cs typeface="+mn-cs"/>
              </a:defRPr>
            </a:pPr>
            <a:endParaRPr lang="en-US"/>
          </a:p>
        </c:txPr>
        <c:crossAx val="338725512"/>
        <c:crosses val="autoZero"/>
        <c:auto val="1"/>
        <c:lblAlgn val="ctr"/>
        <c:lblOffset val="100"/>
      </c:catAx>
      <c:valAx>
        <c:axId val="338725512"/>
        <c:scaling>
          <c:orientation val="minMax"/>
          <c:max val="1.0"/>
        </c:scaling>
        <c:axPos val="l"/>
        <c:majorGridlines/>
        <c:numFmt formatCode="0%" sourceLinked="1"/>
        <c:tickLblPos val="nextTo"/>
        <c:crossAx val="338726840"/>
        <c:crosses val="autoZero"/>
        <c:crossBetween val="between"/>
        <c:majorUnit val="0.2"/>
      </c:valAx>
    </c:plotArea>
    <c:legend>
      <c:legendPos val="r"/>
      <c:layout>
        <c:manualLayout>
          <c:xMode val="edge"/>
          <c:yMode val="edge"/>
          <c:x val="0.868762045763031"/>
          <c:y val="0.239236063322981"/>
          <c:w val="0.118968786076909"/>
          <c:h val="0.536929354449837"/>
        </c:manualLayout>
      </c:layout>
    </c:legend>
    <c:plotVisOnly val="1"/>
    <c:dispBlanksAs val="gap"/>
  </c:chart>
  <c:txPr>
    <a:bodyPr/>
    <a:lstStyle/>
    <a:p>
      <a:pPr>
        <a:defRPr sz="1800">
          <a:latin typeface="Calibri"/>
          <a:cs typeface="Calibri"/>
        </a:defRPr>
      </a:pPr>
      <a:endParaRPr lang="en-US"/>
    </a:p>
  </c:txPr>
  <c:externalData r:id="rId2"/>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857548-18FE-8A42-9C28-0BC379001F16}" type="doc">
      <dgm:prSet loTypeId="urn:microsoft.com/office/officeart/2005/8/layout/process4" loCatId="process" qsTypeId="urn:microsoft.com/office/officeart/2005/8/quickstyle/simple4" qsCatId="simple" csTypeId="urn:microsoft.com/office/officeart/2005/8/colors/accent1_2" csCatId="accent1" phldr="1"/>
      <dgm:spPr/>
      <dgm:t>
        <a:bodyPr/>
        <a:lstStyle/>
        <a:p>
          <a:endParaRPr lang="en-US"/>
        </a:p>
      </dgm:t>
    </dgm:pt>
    <dgm:pt modelId="{D23B8AB8-8255-1B4A-969F-5FFE1BE82F80}">
      <dgm:prSet phldrT="[Text]"/>
      <dgm:spPr/>
      <dgm:t>
        <a:bodyPr/>
        <a:lstStyle/>
        <a:p>
          <a:r>
            <a:rPr lang="en-US" dirty="0" smtClean="0"/>
            <a:t>Personality Patterns and Disorders</a:t>
          </a:r>
          <a:endParaRPr lang="en-US" dirty="0"/>
        </a:p>
      </dgm:t>
    </dgm:pt>
    <dgm:pt modelId="{137C941A-3D51-0A48-810A-4FB732EF434A}" type="parTrans" cxnId="{B76903D0-EEA0-2644-B212-8458F9BCD0B3}">
      <dgm:prSet/>
      <dgm:spPr/>
      <dgm:t>
        <a:bodyPr/>
        <a:lstStyle/>
        <a:p>
          <a:endParaRPr lang="en-US"/>
        </a:p>
      </dgm:t>
    </dgm:pt>
    <dgm:pt modelId="{56892136-9090-C04A-ADB0-D7C751E78440}" type="sibTrans" cxnId="{B76903D0-EEA0-2644-B212-8458F9BCD0B3}">
      <dgm:prSet/>
      <dgm:spPr/>
      <dgm:t>
        <a:bodyPr/>
        <a:lstStyle/>
        <a:p>
          <a:endParaRPr lang="en-US"/>
        </a:p>
      </dgm:t>
    </dgm:pt>
    <dgm:pt modelId="{F4E40C3B-DF82-7E41-9F4C-A77D55F5A8B3}">
      <dgm:prSet phldrT="[Text]"/>
      <dgm:spPr/>
      <dgm:t>
        <a:bodyPr/>
        <a:lstStyle/>
        <a:p>
          <a:r>
            <a:rPr lang="en-US" dirty="0" smtClean="0"/>
            <a:t>Mental Functioning </a:t>
          </a:r>
          <a:endParaRPr lang="en-US" dirty="0"/>
        </a:p>
      </dgm:t>
    </dgm:pt>
    <dgm:pt modelId="{1430034A-3245-F844-8011-CAAD4F010D93}" type="parTrans" cxnId="{0E5EE1F9-090E-4B46-B79B-4035240F2437}">
      <dgm:prSet/>
      <dgm:spPr/>
      <dgm:t>
        <a:bodyPr/>
        <a:lstStyle/>
        <a:p>
          <a:endParaRPr lang="en-US"/>
        </a:p>
      </dgm:t>
    </dgm:pt>
    <dgm:pt modelId="{AF4C8557-7A0D-6B4A-84AC-E80172FF0107}" type="sibTrans" cxnId="{0E5EE1F9-090E-4B46-B79B-4035240F2437}">
      <dgm:prSet/>
      <dgm:spPr/>
      <dgm:t>
        <a:bodyPr/>
        <a:lstStyle/>
        <a:p>
          <a:endParaRPr lang="en-US"/>
        </a:p>
      </dgm:t>
    </dgm:pt>
    <dgm:pt modelId="{C7DEBFFA-0CD4-8D48-B404-4A1B2EEA87C9}">
      <dgm:prSet/>
      <dgm:spPr/>
      <dgm:t>
        <a:bodyPr/>
        <a:lstStyle/>
        <a:p>
          <a:r>
            <a:rPr lang="en-US" dirty="0" smtClean="0"/>
            <a:t>Manifest Symptoms and Concerns</a:t>
          </a:r>
          <a:endParaRPr lang="en-US" dirty="0"/>
        </a:p>
      </dgm:t>
    </dgm:pt>
    <dgm:pt modelId="{35C3D990-1E4A-6845-9EB6-6F96925AFB99}" type="sibTrans" cxnId="{05BF4AFB-6858-0E4F-A887-2E9275ABADB7}">
      <dgm:prSet/>
      <dgm:spPr/>
      <dgm:t>
        <a:bodyPr/>
        <a:lstStyle/>
        <a:p>
          <a:endParaRPr lang="en-US"/>
        </a:p>
      </dgm:t>
    </dgm:pt>
    <dgm:pt modelId="{E2C9FDBA-A661-DD46-81DF-539FFD11A40D}" type="parTrans" cxnId="{05BF4AFB-6858-0E4F-A887-2E9275ABADB7}">
      <dgm:prSet/>
      <dgm:spPr/>
      <dgm:t>
        <a:bodyPr/>
        <a:lstStyle/>
        <a:p>
          <a:endParaRPr lang="en-US"/>
        </a:p>
      </dgm:t>
    </dgm:pt>
    <dgm:pt modelId="{15303BFE-295A-2E44-AE7E-E772A87136EF}" type="pres">
      <dgm:prSet presAssocID="{0F857548-18FE-8A42-9C28-0BC379001F16}" presName="Name0" presStyleCnt="0">
        <dgm:presLayoutVars>
          <dgm:dir/>
          <dgm:animLvl val="lvl"/>
          <dgm:resizeHandles val="exact"/>
        </dgm:presLayoutVars>
      </dgm:prSet>
      <dgm:spPr/>
      <dgm:t>
        <a:bodyPr/>
        <a:lstStyle/>
        <a:p>
          <a:endParaRPr lang="en-US"/>
        </a:p>
      </dgm:t>
    </dgm:pt>
    <dgm:pt modelId="{E0098107-7EDC-C14F-8C70-F2CF52C853E4}" type="pres">
      <dgm:prSet presAssocID="{C7DEBFFA-0CD4-8D48-B404-4A1B2EEA87C9}" presName="boxAndChildren" presStyleCnt="0"/>
      <dgm:spPr/>
    </dgm:pt>
    <dgm:pt modelId="{BED6F430-EBAA-FF44-9691-B14CB7C82A6E}" type="pres">
      <dgm:prSet presAssocID="{C7DEBFFA-0CD4-8D48-B404-4A1B2EEA87C9}" presName="parentTextBox" presStyleLbl="node1" presStyleIdx="0" presStyleCnt="3"/>
      <dgm:spPr/>
      <dgm:t>
        <a:bodyPr/>
        <a:lstStyle/>
        <a:p>
          <a:endParaRPr lang="en-US"/>
        </a:p>
      </dgm:t>
    </dgm:pt>
    <dgm:pt modelId="{01594D27-5AED-D64F-B43F-27376D5ED3EB}" type="pres">
      <dgm:prSet presAssocID="{AF4C8557-7A0D-6B4A-84AC-E80172FF0107}" presName="sp" presStyleCnt="0"/>
      <dgm:spPr/>
    </dgm:pt>
    <dgm:pt modelId="{49A957AB-F8E8-2A48-9C7E-CC4360DA9676}" type="pres">
      <dgm:prSet presAssocID="{F4E40C3B-DF82-7E41-9F4C-A77D55F5A8B3}" presName="arrowAndChildren" presStyleCnt="0"/>
      <dgm:spPr/>
    </dgm:pt>
    <dgm:pt modelId="{35EC241C-BE4B-C24C-8C06-1C5A4289FC79}" type="pres">
      <dgm:prSet presAssocID="{F4E40C3B-DF82-7E41-9F4C-A77D55F5A8B3}" presName="parentTextArrow" presStyleLbl="node1" presStyleIdx="1" presStyleCnt="3"/>
      <dgm:spPr/>
      <dgm:t>
        <a:bodyPr/>
        <a:lstStyle/>
        <a:p>
          <a:endParaRPr lang="en-US"/>
        </a:p>
      </dgm:t>
    </dgm:pt>
    <dgm:pt modelId="{7A362336-A00E-BF4D-9209-E2FC89ED9791}" type="pres">
      <dgm:prSet presAssocID="{56892136-9090-C04A-ADB0-D7C751E78440}" presName="sp" presStyleCnt="0"/>
      <dgm:spPr/>
    </dgm:pt>
    <dgm:pt modelId="{167D7D35-50AE-E845-840A-ED5951D41AC2}" type="pres">
      <dgm:prSet presAssocID="{D23B8AB8-8255-1B4A-969F-5FFE1BE82F80}" presName="arrowAndChildren" presStyleCnt="0"/>
      <dgm:spPr/>
    </dgm:pt>
    <dgm:pt modelId="{534B9845-9811-FC40-8B85-AC20F5E2243C}" type="pres">
      <dgm:prSet presAssocID="{D23B8AB8-8255-1B4A-969F-5FFE1BE82F80}" presName="parentTextArrow" presStyleLbl="node1" presStyleIdx="2" presStyleCnt="3"/>
      <dgm:spPr/>
      <dgm:t>
        <a:bodyPr/>
        <a:lstStyle/>
        <a:p>
          <a:endParaRPr lang="en-US"/>
        </a:p>
      </dgm:t>
    </dgm:pt>
  </dgm:ptLst>
  <dgm:cxnLst>
    <dgm:cxn modelId="{A039DE15-1473-764C-BE56-FBA2E85FE0B8}" type="presOf" srcId="{C7DEBFFA-0CD4-8D48-B404-4A1B2EEA87C9}" destId="{BED6F430-EBAA-FF44-9691-B14CB7C82A6E}" srcOrd="0" destOrd="0" presId="urn:microsoft.com/office/officeart/2005/8/layout/process4"/>
    <dgm:cxn modelId="{05BF4AFB-6858-0E4F-A887-2E9275ABADB7}" srcId="{0F857548-18FE-8A42-9C28-0BC379001F16}" destId="{C7DEBFFA-0CD4-8D48-B404-4A1B2EEA87C9}" srcOrd="2" destOrd="0" parTransId="{E2C9FDBA-A661-DD46-81DF-539FFD11A40D}" sibTransId="{35C3D990-1E4A-6845-9EB6-6F96925AFB99}"/>
    <dgm:cxn modelId="{89B4D226-937D-0148-AAD9-6A606A1B6208}" type="presOf" srcId="{D23B8AB8-8255-1B4A-969F-5FFE1BE82F80}" destId="{534B9845-9811-FC40-8B85-AC20F5E2243C}" srcOrd="0" destOrd="0" presId="urn:microsoft.com/office/officeart/2005/8/layout/process4"/>
    <dgm:cxn modelId="{B76903D0-EEA0-2644-B212-8458F9BCD0B3}" srcId="{0F857548-18FE-8A42-9C28-0BC379001F16}" destId="{D23B8AB8-8255-1B4A-969F-5FFE1BE82F80}" srcOrd="0" destOrd="0" parTransId="{137C941A-3D51-0A48-810A-4FB732EF434A}" sibTransId="{56892136-9090-C04A-ADB0-D7C751E78440}"/>
    <dgm:cxn modelId="{0E5EE1F9-090E-4B46-B79B-4035240F2437}" srcId="{0F857548-18FE-8A42-9C28-0BC379001F16}" destId="{F4E40C3B-DF82-7E41-9F4C-A77D55F5A8B3}" srcOrd="1" destOrd="0" parTransId="{1430034A-3245-F844-8011-CAAD4F010D93}" sibTransId="{AF4C8557-7A0D-6B4A-84AC-E80172FF0107}"/>
    <dgm:cxn modelId="{BDE7416B-FA98-6E41-81A2-2076CA310FDA}" type="presOf" srcId="{0F857548-18FE-8A42-9C28-0BC379001F16}" destId="{15303BFE-295A-2E44-AE7E-E772A87136EF}" srcOrd="0" destOrd="0" presId="urn:microsoft.com/office/officeart/2005/8/layout/process4"/>
    <dgm:cxn modelId="{2CEE854C-9F34-1144-81E0-E92069D93655}" type="presOf" srcId="{F4E40C3B-DF82-7E41-9F4C-A77D55F5A8B3}" destId="{35EC241C-BE4B-C24C-8C06-1C5A4289FC79}" srcOrd="0" destOrd="0" presId="urn:microsoft.com/office/officeart/2005/8/layout/process4"/>
    <dgm:cxn modelId="{4726B3F2-B192-B140-AFDA-F2BC0887CA9E}" type="presParOf" srcId="{15303BFE-295A-2E44-AE7E-E772A87136EF}" destId="{E0098107-7EDC-C14F-8C70-F2CF52C853E4}" srcOrd="0" destOrd="0" presId="urn:microsoft.com/office/officeart/2005/8/layout/process4"/>
    <dgm:cxn modelId="{8F4A0E83-9749-C640-9026-D13923D66EE2}" type="presParOf" srcId="{E0098107-7EDC-C14F-8C70-F2CF52C853E4}" destId="{BED6F430-EBAA-FF44-9691-B14CB7C82A6E}" srcOrd="0" destOrd="0" presId="urn:microsoft.com/office/officeart/2005/8/layout/process4"/>
    <dgm:cxn modelId="{DB75A72F-371A-2647-9285-E36399B6E98C}" type="presParOf" srcId="{15303BFE-295A-2E44-AE7E-E772A87136EF}" destId="{01594D27-5AED-D64F-B43F-27376D5ED3EB}" srcOrd="1" destOrd="0" presId="urn:microsoft.com/office/officeart/2005/8/layout/process4"/>
    <dgm:cxn modelId="{44AA46B5-C209-4045-A73C-0898A9DA1CBF}" type="presParOf" srcId="{15303BFE-295A-2E44-AE7E-E772A87136EF}" destId="{49A957AB-F8E8-2A48-9C7E-CC4360DA9676}" srcOrd="2" destOrd="0" presId="urn:microsoft.com/office/officeart/2005/8/layout/process4"/>
    <dgm:cxn modelId="{4BA0A790-B7F3-FC4B-99B1-6871F68C9F2B}" type="presParOf" srcId="{49A957AB-F8E8-2A48-9C7E-CC4360DA9676}" destId="{35EC241C-BE4B-C24C-8C06-1C5A4289FC79}" srcOrd="0" destOrd="0" presId="urn:microsoft.com/office/officeart/2005/8/layout/process4"/>
    <dgm:cxn modelId="{A2A934F7-C223-8D4C-9875-28DC0AAE5D20}" type="presParOf" srcId="{15303BFE-295A-2E44-AE7E-E772A87136EF}" destId="{7A362336-A00E-BF4D-9209-E2FC89ED9791}" srcOrd="3" destOrd="0" presId="urn:microsoft.com/office/officeart/2005/8/layout/process4"/>
    <dgm:cxn modelId="{26180B8D-4C79-A44F-A02C-2D5C5EABD04C}" type="presParOf" srcId="{15303BFE-295A-2E44-AE7E-E772A87136EF}" destId="{167D7D35-50AE-E845-840A-ED5951D41AC2}" srcOrd="4" destOrd="0" presId="urn:microsoft.com/office/officeart/2005/8/layout/process4"/>
    <dgm:cxn modelId="{414FE222-6771-444D-AC97-F08B1A9C7528}" type="presParOf" srcId="{167D7D35-50AE-E845-840A-ED5951D41AC2}" destId="{534B9845-9811-FC40-8B85-AC20F5E2243C}" srcOrd="0" destOrd="0" presId="urn:microsoft.com/office/officeart/2005/8/layout/process4"/>
  </dgm:cxnLst>
  <dgm:bg/>
  <dgm:whole/>
</dgm:dataModel>
</file>

<file path=ppt/diagrams/data2.xml><?xml version="1.0" encoding="utf-8"?>
<dgm:dataModel xmlns:dgm="http://schemas.openxmlformats.org/drawingml/2006/diagram" xmlns:a="http://schemas.openxmlformats.org/drawingml/2006/main">
  <dgm:ptLst>
    <dgm:pt modelId="{0F857548-18FE-8A42-9C28-0BC379001F16}" type="doc">
      <dgm:prSet loTypeId="urn:microsoft.com/office/officeart/2005/8/layout/process4" loCatId="process" qsTypeId="urn:microsoft.com/office/officeart/2005/8/quickstyle/simple4" qsCatId="simple" csTypeId="urn:microsoft.com/office/officeart/2005/8/colors/accent1_2" csCatId="accent1" phldr="1"/>
      <dgm:spPr/>
      <dgm:t>
        <a:bodyPr/>
        <a:lstStyle/>
        <a:p>
          <a:endParaRPr lang="en-US"/>
        </a:p>
      </dgm:t>
    </dgm:pt>
    <dgm:pt modelId="{898B7B34-D7D4-C14D-86A0-3A4FFA3CDC8F}">
      <dgm:prSet phldrT="[Text]"/>
      <dgm:spPr/>
      <dgm:t>
        <a:bodyPr/>
        <a:lstStyle/>
        <a:p>
          <a:r>
            <a:rPr lang="en-US" dirty="0" smtClean="0"/>
            <a:t>Personality Organization </a:t>
          </a:r>
          <a:endParaRPr lang="en-US" dirty="0"/>
        </a:p>
      </dgm:t>
    </dgm:pt>
    <dgm:pt modelId="{2509A646-CB92-3D46-9E92-020B8B45DEE4}" type="parTrans" cxnId="{7D966F7F-3628-CB43-8949-21C753C45F97}">
      <dgm:prSet/>
      <dgm:spPr/>
      <dgm:t>
        <a:bodyPr/>
        <a:lstStyle/>
        <a:p>
          <a:endParaRPr lang="en-US"/>
        </a:p>
      </dgm:t>
    </dgm:pt>
    <dgm:pt modelId="{B0788DEB-D052-A844-A3AE-100434E729CF}" type="sibTrans" cxnId="{7D966F7F-3628-CB43-8949-21C753C45F97}">
      <dgm:prSet/>
      <dgm:spPr/>
      <dgm:t>
        <a:bodyPr/>
        <a:lstStyle/>
        <a:p>
          <a:endParaRPr lang="en-US"/>
        </a:p>
      </dgm:t>
    </dgm:pt>
    <dgm:pt modelId="{D23B8AB8-8255-1B4A-969F-5FFE1BE82F80}">
      <dgm:prSet phldrT="[Text]"/>
      <dgm:spPr/>
      <dgm:t>
        <a:bodyPr/>
        <a:lstStyle/>
        <a:p>
          <a:r>
            <a:rPr lang="en-US" dirty="0" smtClean="0"/>
            <a:t>Personality Patterns</a:t>
          </a:r>
          <a:endParaRPr lang="en-US" dirty="0"/>
        </a:p>
      </dgm:t>
    </dgm:pt>
    <dgm:pt modelId="{137C941A-3D51-0A48-810A-4FB732EF434A}" type="parTrans" cxnId="{B76903D0-EEA0-2644-B212-8458F9BCD0B3}">
      <dgm:prSet/>
      <dgm:spPr/>
      <dgm:t>
        <a:bodyPr/>
        <a:lstStyle/>
        <a:p>
          <a:endParaRPr lang="en-US"/>
        </a:p>
      </dgm:t>
    </dgm:pt>
    <dgm:pt modelId="{56892136-9090-C04A-ADB0-D7C751E78440}" type="sibTrans" cxnId="{B76903D0-EEA0-2644-B212-8458F9BCD0B3}">
      <dgm:prSet/>
      <dgm:spPr/>
      <dgm:t>
        <a:bodyPr/>
        <a:lstStyle/>
        <a:p>
          <a:endParaRPr lang="en-US"/>
        </a:p>
      </dgm:t>
    </dgm:pt>
    <dgm:pt modelId="{F4E40C3B-DF82-7E41-9F4C-A77D55F5A8B3}">
      <dgm:prSet phldrT="[Text]"/>
      <dgm:spPr/>
      <dgm:t>
        <a:bodyPr/>
        <a:lstStyle/>
        <a:p>
          <a:r>
            <a:rPr lang="en-US" dirty="0" smtClean="0"/>
            <a:t>Mental Functioning </a:t>
          </a:r>
          <a:endParaRPr lang="en-US" dirty="0"/>
        </a:p>
      </dgm:t>
    </dgm:pt>
    <dgm:pt modelId="{1430034A-3245-F844-8011-CAAD4F010D93}" type="parTrans" cxnId="{0E5EE1F9-090E-4B46-B79B-4035240F2437}">
      <dgm:prSet/>
      <dgm:spPr/>
      <dgm:t>
        <a:bodyPr/>
        <a:lstStyle/>
        <a:p>
          <a:endParaRPr lang="en-US"/>
        </a:p>
      </dgm:t>
    </dgm:pt>
    <dgm:pt modelId="{AF4C8557-7A0D-6B4A-84AC-E80172FF0107}" type="sibTrans" cxnId="{0E5EE1F9-090E-4B46-B79B-4035240F2437}">
      <dgm:prSet/>
      <dgm:spPr/>
      <dgm:t>
        <a:bodyPr/>
        <a:lstStyle/>
        <a:p>
          <a:endParaRPr lang="en-US"/>
        </a:p>
      </dgm:t>
    </dgm:pt>
    <dgm:pt modelId="{C7DEBFFA-0CD4-8D48-B404-4A1B2EEA87C9}">
      <dgm:prSet/>
      <dgm:spPr/>
      <dgm:t>
        <a:bodyPr/>
        <a:lstStyle/>
        <a:p>
          <a:r>
            <a:rPr lang="en-US" dirty="0" smtClean="0"/>
            <a:t>ICD Symptoms</a:t>
          </a:r>
          <a:endParaRPr lang="en-US" dirty="0"/>
        </a:p>
      </dgm:t>
    </dgm:pt>
    <dgm:pt modelId="{E2C9FDBA-A661-DD46-81DF-539FFD11A40D}" type="parTrans" cxnId="{05BF4AFB-6858-0E4F-A887-2E9275ABADB7}">
      <dgm:prSet/>
      <dgm:spPr/>
      <dgm:t>
        <a:bodyPr/>
        <a:lstStyle/>
        <a:p>
          <a:endParaRPr lang="en-US"/>
        </a:p>
      </dgm:t>
    </dgm:pt>
    <dgm:pt modelId="{35C3D990-1E4A-6845-9EB6-6F96925AFB99}" type="sibTrans" cxnId="{05BF4AFB-6858-0E4F-A887-2E9275ABADB7}">
      <dgm:prSet/>
      <dgm:spPr/>
      <dgm:t>
        <a:bodyPr/>
        <a:lstStyle/>
        <a:p>
          <a:endParaRPr lang="en-US"/>
        </a:p>
      </dgm:t>
    </dgm:pt>
    <dgm:pt modelId="{941553CB-ECB4-0B4A-BB56-1AD51B88BDFB}">
      <dgm:prSet/>
      <dgm:spPr/>
      <dgm:t>
        <a:bodyPr/>
        <a:lstStyle/>
        <a:p>
          <a:r>
            <a:rPr lang="en-US" dirty="0" smtClean="0"/>
            <a:t>Cultural-Contextual Issues</a:t>
          </a:r>
          <a:endParaRPr lang="en-US" dirty="0"/>
        </a:p>
      </dgm:t>
    </dgm:pt>
    <dgm:pt modelId="{39AAEDD9-8B0A-EA42-86D5-31B4E6D421AB}" type="parTrans" cxnId="{8F8233DE-D461-7548-ABFC-88CA88B54DA7}">
      <dgm:prSet/>
      <dgm:spPr/>
      <dgm:t>
        <a:bodyPr/>
        <a:lstStyle/>
        <a:p>
          <a:endParaRPr lang="en-US"/>
        </a:p>
      </dgm:t>
    </dgm:pt>
    <dgm:pt modelId="{1A04DC73-2A96-224B-9312-27EAEF1D15FC}" type="sibTrans" cxnId="{8F8233DE-D461-7548-ABFC-88CA88B54DA7}">
      <dgm:prSet/>
      <dgm:spPr/>
      <dgm:t>
        <a:bodyPr/>
        <a:lstStyle/>
        <a:p>
          <a:endParaRPr lang="en-US"/>
        </a:p>
      </dgm:t>
    </dgm:pt>
    <dgm:pt modelId="{15303BFE-295A-2E44-AE7E-E772A87136EF}" type="pres">
      <dgm:prSet presAssocID="{0F857548-18FE-8A42-9C28-0BC379001F16}" presName="Name0" presStyleCnt="0">
        <dgm:presLayoutVars>
          <dgm:dir/>
          <dgm:animLvl val="lvl"/>
          <dgm:resizeHandles val="exact"/>
        </dgm:presLayoutVars>
      </dgm:prSet>
      <dgm:spPr/>
      <dgm:t>
        <a:bodyPr/>
        <a:lstStyle/>
        <a:p>
          <a:endParaRPr lang="en-US"/>
        </a:p>
      </dgm:t>
    </dgm:pt>
    <dgm:pt modelId="{FF5D74AE-66D3-4E4C-8A3F-0BCEF2FDBE5F}" type="pres">
      <dgm:prSet presAssocID="{941553CB-ECB4-0B4A-BB56-1AD51B88BDFB}" presName="boxAndChildren" presStyleCnt="0"/>
      <dgm:spPr/>
    </dgm:pt>
    <dgm:pt modelId="{CD670472-2287-0445-B5F2-8D48C100C279}" type="pres">
      <dgm:prSet presAssocID="{941553CB-ECB4-0B4A-BB56-1AD51B88BDFB}" presName="parentTextBox" presStyleLbl="node1" presStyleIdx="0" presStyleCnt="5"/>
      <dgm:spPr/>
      <dgm:t>
        <a:bodyPr/>
        <a:lstStyle/>
        <a:p>
          <a:endParaRPr lang="en-US"/>
        </a:p>
      </dgm:t>
    </dgm:pt>
    <dgm:pt modelId="{5699F09D-557C-5144-8C54-30D41FF6EDE4}" type="pres">
      <dgm:prSet presAssocID="{35C3D990-1E4A-6845-9EB6-6F96925AFB99}" presName="sp" presStyleCnt="0"/>
      <dgm:spPr/>
    </dgm:pt>
    <dgm:pt modelId="{0B40BBB4-B285-DC43-9E88-26CD014F6510}" type="pres">
      <dgm:prSet presAssocID="{C7DEBFFA-0CD4-8D48-B404-4A1B2EEA87C9}" presName="arrowAndChildren" presStyleCnt="0"/>
      <dgm:spPr/>
    </dgm:pt>
    <dgm:pt modelId="{38C95F45-9222-2341-BB99-12F524C930AB}" type="pres">
      <dgm:prSet presAssocID="{C7DEBFFA-0CD4-8D48-B404-4A1B2EEA87C9}" presName="parentTextArrow" presStyleLbl="node1" presStyleIdx="1" presStyleCnt="5"/>
      <dgm:spPr/>
      <dgm:t>
        <a:bodyPr/>
        <a:lstStyle/>
        <a:p>
          <a:endParaRPr lang="en-US"/>
        </a:p>
      </dgm:t>
    </dgm:pt>
    <dgm:pt modelId="{01594D27-5AED-D64F-B43F-27376D5ED3EB}" type="pres">
      <dgm:prSet presAssocID="{AF4C8557-7A0D-6B4A-84AC-E80172FF0107}" presName="sp" presStyleCnt="0"/>
      <dgm:spPr/>
    </dgm:pt>
    <dgm:pt modelId="{49A957AB-F8E8-2A48-9C7E-CC4360DA9676}" type="pres">
      <dgm:prSet presAssocID="{F4E40C3B-DF82-7E41-9F4C-A77D55F5A8B3}" presName="arrowAndChildren" presStyleCnt="0"/>
      <dgm:spPr/>
    </dgm:pt>
    <dgm:pt modelId="{35EC241C-BE4B-C24C-8C06-1C5A4289FC79}" type="pres">
      <dgm:prSet presAssocID="{F4E40C3B-DF82-7E41-9F4C-A77D55F5A8B3}" presName="parentTextArrow" presStyleLbl="node1" presStyleIdx="2" presStyleCnt="5"/>
      <dgm:spPr/>
      <dgm:t>
        <a:bodyPr/>
        <a:lstStyle/>
        <a:p>
          <a:endParaRPr lang="en-US"/>
        </a:p>
      </dgm:t>
    </dgm:pt>
    <dgm:pt modelId="{7A362336-A00E-BF4D-9209-E2FC89ED9791}" type="pres">
      <dgm:prSet presAssocID="{56892136-9090-C04A-ADB0-D7C751E78440}" presName="sp" presStyleCnt="0"/>
      <dgm:spPr/>
    </dgm:pt>
    <dgm:pt modelId="{167D7D35-50AE-E845-840A-ED5951D41AC2}" type="pres">
      <dgm:prSet presAssocID="{D23B8AB8-8255-1B4A-969F-5FFE1BE82F80}" presName="arrowAndChildren" presStyleCnt="0"/>
      <dgm:spPr/>
    </dgm:pt>
    <dgm:pt modelId="{534B9845-9811-FC40-8B85-AC20F5E2243C}" type="pres">
      <dgm:prSet presAssocID="{D23B8AB8-8255-1B4A-969F-5FFE1BE82F80}" presName="parentTextArrow" presStyleLbl="node1" presStyleIdx="3" presStyleCnt="5"/>
      <dgm:spPr/>
      <dgm:t>
        <a:bodyPr/>
        <a:lstStyle/>
        <a:p>
          <a:endParaRPr lang="en-US"/>
        </a:p>
      </dgm:t>
    </dgm:pt>
    <dgm:pt modelId="{54442818-5585-2249-826B-405EED7E716B}" type="pres">
      <dgm:prSet presAssocID="{B0788DEB-D052-A844-A3AE-100434E729CF}" presName="sp" presStyleCnt="0"/>
      <dgm:spPr/>
    </dgm:pt>
    <dgm:pt modelId="{F3AED909-ED33-E84F-B78C-40D112EDBC6F}" type="pres">
      <dgm:prSet presAssocID="{898B7B34-D7D4-C14D-86A0-3A4FFA3CDC8F}" presName="arrowAndChildren" presStyleCnt="0"/>
      <dgm:spPr/>
    </dgm:pt>
    <dgm:pt modelId="{E94EE4E2-F2E1-9046-A7DE-4AB7EB2BB553}" type="pres">
      <dgm:prSet presAssocID="{898B7B34-D7D4-C14D-86A0-3A4FFA3CDC8F}" presName="parentTextArrow" presStyleLbl="node1" presStyleIdx="4" presStyleCnt="5"/>
      <dgm:spPr/>
      <dgm:t>
        <a:bodyPr/>
        <a:lstStyle/>
        <a:p>
          <a:endParaRPr lang="en-US"/>
        </a:p>
      </dgm:t>
    </dgm:pt>
  </dgm:ptLst>
  <dgm:cxnLst>
    <dgm:cxn modelId="{24547ACE-D377-44F3-94B2-AEB6B417931A}" type="presOf" srcId="{D23B8AB8-8255-1B4A-969F-5FFE1BE82F80}" destId="{534B9845-9811-FC40-8B85-AC20F5E2243C}" srcOrd="0" destOrd="0" presId="urn:microsoft.com/office/officeart/2005/8/layout/process4"/>
    <dgm:cxn modelId="{8F8233DE-D461-7548-ABFC-88CA88B54DA7}" srcId="{0F857548-18FE-8A42-9C28-0BC379001F16}" destId="{941553CB-ECB4-0B4A-BB56-1AD51B88BDFB}" srcOrd="4" destOrd="0" parTransId="{39AAEDD9-8B0A-EA42-86D5-31B4E6D421AB}" sibTransId="{1A04DC73-2A96-224B-9312-27EAEF1D15FC}"/>
    <dgm:cxn modelId="{05BF4AFB-6858-0E4F-A887-2E9275ABADB7}" srcId="{0F857548-18FE-8A42-9C28-0BC379001F16}" destId="{C7DEBFFA-0CD4-8D48-B404-4A1B2EEA87C9}" srcOrd="3" destOrd="0" parTransId="{E2C9FDBA-A661-DD46-81DF-539FFD11A40D}" sibTransId="{35C3D990-1E4A-6845-9EB6-6F96925AFB99}"/>
    <dgm:cxn modelId="{55F803A2-225C-44E3-8706-F09B0F066E3E}" type="presOf" srcId="{898B7B34-D7D4-C14D-86A0-3A4FFA3CDC8F}" destId="{E94EE4E2-F2E1-9046-A7DE-4AB7EB2BB553}" srcOrd="0" destOrd="0" presId="urn:microsoft.com/office/officeart/2005/8/layout/process4"/>
    <dgm:cxn modelId="{1CA2EC4B-6695-43F5-A734-D4723F3C2CDC}" type="presOf" srcId="{941553CB-ECB4-0B4A-BB56-1AD51B88BDFB}" destId="{CD670472-2287-0445-B5F2-8D48C100C279}" srcOrd="0" destOrd="0" presId="urn:microsoft.com/office/officeart/2005/8/layout/process4"/>
    <dgm:cxn modelId="{B76903D0-EEA0-2644-B212-8458F9BCD0B3}" srcId="{0F857548-18FE-8A42-9C28-0BC379001F16}" destId="{D23B8AB8-8255-1B4A-969F-5FFE1BE82F80}" srcOrd="1" destOrd="0" parTransId="{137C941A-3D51-0A48-810A-4FB732EF434A}" sibTransId="{56892136-9090-C04A-ADB0-D7C751E78440}"/>
    <dgm:cxn modelId="{0E5EE1F9-090E-4B46-B79B-4035240F2437}" srcId="{0F857548-18FE-8A42-9C28-0BC379001F16}" destId="{F4E40C3B-DF82-7E41-9F4C-A77D55F5A8B3}" srcOrd="2" destOrd="0" parTransId="{1430034A-3245-F844-8011-CAAD4F010D93}" sibTransId="{AF4C8557-7A0D-6B4A-84AC-E80172FF0107}"/>
    <dgm:cxn modelId="{7D966F7F-3628-CB43-8949-21C753C45F97}" srcId="{0F857548-18FE-8A42-9C28-0BC379001F16}" destId="{898B7B34-D7D4-C14D-86A0-3A4FFA3CDC8F}" srcOrd="0" destOrd="0" parTransId="{2509A646-CB92-3D46-9E92-020B8B45DEE4}" sibTransId="{B0788DEB-D052-A844-A3AE-100434E729CF}"/>
    <dgm:cxn modelId="{F814CC31-3418-4D79-A28C-990A6CC1FE74}" type="presOf" srcId="{C7DEBFFA-0CD4-8D48-B404-4A1B2EEA87C9}" destId="{38C95F45-9222-2341-BB99-12F524C930AB}" srcOrd="0" destOrd="0" presId="urn:microsoft.com/office/officeart/2005/8/layout/process4"/>
    <dgm:cxn modelId="{1D0529D8-75F3-44B2-8C91-ED47972FC2DD}" type="presOf" srcId="{0F857548-18FE-8A42-9C28-0BC379001F16}" destId="{15303BFE-295A-2E44-AE7E-E772A87136EF}" srcOrd="0" destOrd="0" presId="urn:microsoft.com/office/officeart/2005/8/layout/process4"/>
    <dgm:cxn modelId="{6DC3D4CC-DE07-465A-866C-1E663B72AA87}" type="presOf" srcId="{F4E40C3B-DF82-7E41-9F4C-A77D55F5A8B3}" destId="{35EC241C-BE4B-C24C-8C06-1C5A4289FC79}" srcOrd="0" destOrd="0" presId="urn:microsoft.com/office/officeart/2005/8/layout/process4"/>
    <dgm:cxn modelId="{F1F72E9E-8C7A-4658-AB56-F369F6FAA184}" type="presParOf" srcId="{15303BFE-295A-2E44-AE7E-E772A87136EF}" destId="{FF5D74AE-66D3-4E4C-8A3F-0BCEF2FDBE5F}" srcOrd="0" destOrd="0" presId="urn:microsoft.com/office/officeart/2005/8/layout/process4"/>
    <dgm:cxn modelId="{9CD57647-4340-4E98-A4D1-DC800CBE9D46}" type="presParOf" srcId="{FF5D74AE-66D3-4E4C-8A3F-0BCEF2FDBE5F}" destId="{CD670472-2287-0445-B5F2-8D48C100C279}" srcOrd="0" destOrd="0" presId="urn:microsoft.com/office/officeart/2005/8/layout/process4"/>
    <dgm:cxn modelId="{E1ABFA12-058D-411A-B491-16DE8E13A9AC}" type="presParOf" srcId="{15303BFE-295A-2E44-AE7E-E772A87136EF}" destId="{5699F09D-557C-5144-8C54-30D41FF6EDE4}" srcOrd="1" destOrd="0" presId="urn:microsoft.com/office/officeart/2005/8/layout/process4"/>
    <dgm:cxn modelId="{CA098EF5-7160-48D8-A964-1DC5F8AF4933}" type="presParOf" srcId="{15303BFE-295A-2E44-AE7E-E772A87136EF}" destId="{0B40BBB4-B285-DC43-9E88-26CD014F6510}" srcOrd="2" destOrd="0" presId="urn:microsoft.com/office/officeart/2005/8/layout/process4"/>
    <dgm:cxn modelId="{50920F81-6507-47DF-80DD-DB3FC7871667}" type="presParOf" srcId="{0B40BBB4-B285-DC43-9E88-26CD014F6510}" destId="{38C95F45-9222-2341-BB99-12F524C930AB}" srcOrd="0" destOrd="0" presId="urn:microsoft.com/office/officeart/2005/8/layout/process4"/>
    <dgm:cxn modelId="{6CB60A1B-2993-4D96-B6E4-C2C423CBFC29}" type="presParOf" srcId="{15303BFE-295A-2E44-AE7E-E772A87136EF}" destId="{01594D27-5AED-D64F-B43F-27376D5ED3EB}" srcOrd="3" destOrd="0" presId="urn:microsoft.com/office/officeart/2005/8/layout/process4"/>
    <dgm:cxn modelId="{AC3D7734-02E1-4208-8F20-0B4FD1587A03}" type="presParOf" srcId="{15303BFE-295A-2E44-AE7E-E772A87136EF}" destId="{49A957AB-F8E8-2A48-9C7E-CC4360DA9676}" srcOrd="4" destOrd="0" presId="urn:microsoft.com/office/officeart/2005/8/layout/process4"/>
    <dgm:cxn modelId="{34CEFD0F-36A6-4029-829E-821D7D73CDCA}" type="presParOf" srcId="{49A957AB-F8E8-2A48-9C7E-CC4360DA9676}" destId="{35EC241C-BE4B-C24C-8C06-1C5A4289FC79}" srcOrd="0" destOrd="0" presId="urn:microsoft.com/office/officeart/2005/8/layout/process4"/>
    <dgm:cxn modelId="{9E36E811-EB38-4103-8DA0-2B0C78B4F17F}" type="presParOf" srcId="{15303BFE-295A-2E44-AE7E-E772A87136EF}" destId="{7A362336-A00E-BF4D-9209-E2FC89ED9791}" srcOrd="5" destOrd="0" presId="urn:microsoft.com/office/officeart/2005/8/layout/process4"/>
    <dgm:cxn modelId="{74F1D3A1-64A6-4C49-B9E4-51B37C3FB7C7}" type="presParOf" srcId="{15303BFE-295A-2E44-AE7E-E772A87136EF}" destId="{167D7D35-50AE-E845-840A-ED5951D41AC2}" srcOrd="6" destOrd="0" presId="urn:microsoft.com/office/officeart/2005/8/layout/process4"/>
    <dgm:cxn modelId="{6B214110-2B46-4D42-A44F-00629DBC36B3}" type="presParOf" srcId="{167D7D35-50AE-E845-840A-ED5951D41AC2}" destId="{534B9845-9811-FC40-8B85-AC20F5E2243C}" srcOrd="0" destOrd="0" presId="urn:microsoft.com/office/officeart/2005/8/layout/process4"/>
    <dgm:cxn modelId="{F0FF410F-1CBD-4577-8359-278E259D56F9}" type="presParOf" srcId="{15303BFE-295A-2E44-AE7E-E772A87136EF}" destId="{54442818-5585-2249-826B-405EED7E716B}" srcOrd="7" destOrd="0" presId="urn:microsoft.com/office/officeart/2005/8/layout/process4"/>
    <dgm:cxn modelId="{174469B0-F235-4D22-82C4-CAD06398E921}" type="presParOf" srcId="{15303BFE-295A-2E44-AE7E-E772A87136EF}" destId="{F3AED909-ED33-E84F-B78C-40D112EDBC6F}" srcOrd="8" destOrd="0" presId="urn:microsoft.com/office/officeart/2005/8/layout/process4"/>
    <dgm:cxn modelId="{FD8110A1-7AF9-48BB-BD89-7DF55B2A9F85}" type="presParOf" srcId="{F3AED909-ED33-E84F-B78C-40D112EDBC6F}" destId="{E94EE4E2-F2E1-9046-A7DE-4AB7EB2BB553}" srcOrd="0" destOrd="0" presId="urn:microsoft.com/office/officeart/2005/8/layout/process4"/>
  </dgm:cxnLst>
  <dgm:bg/>
  <dgm:whole/>
  <dgm:extLst>
    <a:ext uri="http://schemas.microsoft.com/office/drawing/2008/diagram">
      <dsp:dataModelExt xmlns="" xmlns:dgm="http://schemas.openxmlformats.org/drawingml/2006/diagram" xmlns:a="http://schemas.openxmlformats.org/drawingml/2006/main" xmlns:dsp="http://schemas.microsoft.com/office/drawing/2008/diagram" relId="rId6" minVer="http://schemas.openxmlformats.org/drawingml/2006/diagram"/>
    </a:ext>
  </dgm:extLst>
</dgm:dataModel>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670472-2287-0445-B5F2-8D48C100C279}">
      <dsp:nvSpPr>
        <dsp:cNvPr id="0" name=""/>
        <dsp:cNvSpPr/>
      </dsp:nvSpPr>
      <dsp:spPr>
        <a:xfrm>
          <a:off x="0" y="3886230"/>
          <a:ext cx="8229600" cy="637568"/>
        </a:xfrm>
        <a:prstGeom prst="rec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en-US" sz="2200" kern="1200" dirty="0" smtClean="0"/>
            <a:t>Cultural-Contextual Issues</a:t>
          </a:r>
          <a:endParaRPr lang="en-US" sz="2200" kern="1200" dirty="0"/>
        </a:p>
      </dsp:txBody>
      <dsp:txXfrm>
        <a:off x="0" y="3886230"/>
        <a:ext cx="8229600" cy="637568"/>
      </dsp:txXfrm>
    </dsp:sp>
    <dsp:sp modelId="{38C95F45-9222-2341-BB99-12F524C930AB}">
      <dsp:nvSpPr>
        <dsp:cNvPr id="0" name=""/>
        <dsp:cNvSpPr/>
      </dsp:nvSpPr>
      <dsp:spPr>
        <a:xfrm rot="10800000">
          <a:off x="0" y="2915214"/>
          <a:ext cx="8229600" cy="980580"/>
        </a:xfrm>
        <a:prstGeom prst="upArrowCallou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en-US" sz="2200" kern="1200" dirty="0" smtClean="0"/>
            <a:t>Symptoms</a:t>
          </a:r>
          <a:endParaRPr lang="en-US" sz="2200" kern="1200" dirty="0"/>
        </a:p>
      </dsp:txBody>
      <dsp:txXfrm rot="10800000">
        <a:off x="0" y="2915214"/>
        <a:ext cx="8229600" cy="637151"/>
      </dsp:txXfrm>
    </dsp:sp>
    <dsp:sp modelId="{35EC241C-BE4B-C24C-8C06-1C5A4289FC79}">
      <dsp:nvSpPr>
        <dsp:cNvPr id="0" name=""/>
        <dsp:cNvSpPr/>
      </dsp:nvSpPr>
      <dsp:spPr>
        <a:xfrm rot="10800000">
          <a:off x="0" y="1944197"/>
          <a:ext cx="8229600" cy="980580"/>
        </a:xfrm>
        <a:prstGeom prst="upArrowCallou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en-US" sz="2200" kern="1200" dirty="0" smtClean="0"/>
            <a:t>Mental Functioning </a:t>
          </a:r>
          <a:endParaRPr lang="en-US" sz="2200" kern="1200" dirty="0"/>
        </a:p>
      </dsp:txBody>
      <dsp:txXfrm rot="10800000">
        <a:off x="0" y="1944197"/>
        <a:ext cx="8229600" cy="637151"/>
      </dsp:txXfrm>
    </dsp:sp>
    <dsp:sp modelId="{534B9845-9811-FC40-8B85-AC20F5E2243C}">
      <dsp:nvSpPr>
        <dsp:cNvPr id="0" name=""/>
        <dsp:cNvSpPr/>
      </dsp:nvSpPr>
      <dsp:spPr>
        <a:xfrm rot="10800000">
          <a:off x="0" y="973180"/>
          <a:ext cx="8229600" cy="980580"/>
        </a:xfrm>
        <a:prstGeom prst="upArrowCallou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en-US" sz="2200" kern="1200" dirty="0" smtClean="0"/>
            <a:t>Personality Patterns</a:t>
          </a:r>
          <a:endParaRPr lang="en-US" sz="2200" kern="1200" dirty="0"/>
        </a:p>
      </dsp:txBody>
      <dsp:txXfrm rot="10800000">
        <a:off x="0" y="973180"/>
        <a:ext cx="8229600" cy="637151"/>
      </dsp:txXfrm>
    </dsp:sp>
    <dsp:sp modelId="{E94EE4E2-F2E1-9046-A7DE-4AB7EB2BB553}">
      <dsp:nvSpPr>
        <dsp:cNvPr id="0" name=""/>
        <dsp:cNvSpPr/>
      </dsp:nvSpPr>
      <dsp:spPr>
        <a:xfrm rot="10800000">
          <a:off x="0" y="2163"/>
          <a:ext cx="8229600" cy="980580"/>
        </a:xfrm>
        <a:prstGeom prst="upArrowCallout">
          <a:avLst/>
        </a:prstGeom>
        <a:gradFill rotWithShape="0">
          <a:gsLst>
            <a:gs pos="0">
              <a:schemeClr val="accent1">
                <a:hueOff val="0"/>
                <a:satOff val="0"/>
                <a:lumOff val="0"/>
                <a:alphaOff val="0"/>
                <a:tint val="100000"/>
                <a:shade val="100000"/>
                <a:satMod val="130000"/>
              </a:schemeClr>
            </a:gs>
            <a:gs pos="100000">
              <a:schemeClr val="accent1">
                <a:hueOff val="0"/>
                <a:satOff val="0"/>
                <a:lumOff val="0"/>
                <a:alphaOff val="0"/>
                <a:tint val="50000"/>
                <a:shade val="100000"/>
                <a:satMod val="350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en-US" sz="2200" kern="1200" dirty="0" smtClean="0"/>
            <a:t>Personality Structure </a:t>
          </a:r>
          <a:endParaRPr lang="en-US" sz="2200" kern="1200" dirty="0"/>
        </a:p>
      </dsp:txBody>
      <dsp:txXfrm rot="10800000">
        <a:off x="0" y="2163"/>
        <a:ext cx="8229600" cy="637151"/>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0.09396</cdr:x>
      <cdr:y>0.59646</cdr:y>
    </cdr:from>
    <cdr:to>
      <cdr:x>0.88713</cdr:x>
      <cdr:y>0.60039</cdr:y>
    </cdr:to>
    <cdr:cxnSp macro="">
      <cdr:nvCxnSpPr>
        <cdr:cNvPr id="5" name="Straight Connector 4"/>
        <cdr:cNvCxnSpPr/>
      </cdr:nvCxnSpPr>
      <cdr:spPr>
        <a:xfrm xmlns:a="http://schemas.openxmlformats.org/drawingml/2006/main" flipV="1">
          <a:off x="773253" y="2699556"/>
          <a:ext cx="6527472" cy="17787"/>
        </a:xfrm>
        <a:prstGeom xmlns:a="http://schemas.openxmlformats.org/drawingml/2006/main" prst="line">
          <a:avLst/>
        </a:prstGeom>
      </cdr:spPr>
      <cdr:style>
        <a:lnRef xmlns:a="http://schemas.openxmlformats.org/drawingml/2006/main" idx="2">
          <a:schemeClr val="accent1"/>
        </a:lnRef>
        <a:fillRef xmlns:a="http://schemas.openxmlformats.org/drawingml/2006/main" idx="0">
          <a:schemeClr val="accent1"/>
        </a:fillRef>
        <a:effectRef xmlns:a="http://schemas.openxmlformats.org/drawingml/2006/main" idx="1">
          <a:schemeClr val="accent1"/>
        </a:effectRef>
        <a:fontRef xmlns:a="http://schemas.openxmlformats.org/drawingml/2006/main" idx="minor">
          <a:schemeClr val="tx1"/>
        </a:fontRef>
      </cdr:style>
    </cdr:cxnSp>
  </cdr:relSizeAnchor>
  <cdr:relSizeAnchor xmlns:cdr="http://schemas.openxmlformats.org/drawingml/2006/chartDrawing">
    <cdr:from>
      <cdr:x>0.09259</cdr:x>
      <cdr:y>0.38723</cdr:y>
    </cdr:from>
    <cdr:to>
      <cdr:x>0.88889</cdr:x>
      <cdr:y>0.38723</cdr:y>
    </cdr:to>
    <cdr:cxnSp macro="">
      <cdr:nvCxnSpPr>
        <cdr:cNvPr id="8" name="Straight Connector 7"/>
        <cdr:cNvCxnSpPr/>
      </cdr:nvCxnSpPr>
      <cdr:spPr>
        <a:xfrm xmlns:a="http://schemas.openxmlformats.org/drawingml/2006/main">
          <a:off x="762000" y="1752600"/>
          <a:ext cx="6553200" cy="0"/>
        </a:xfrm>
        <a:prstGeom xmlns:a="http://schemas.openxmlformats.org/drawingml/2006/main" prst="line">
          <a:avLst/>
        </a:prstGeom>
      </cdr:spPr>
      <cdr:style>
        <a:lnRef xmlns:a="http://schemas.openxmlformats.org/drawingml/2006/main" idx="1">
          <a:schemeClr val="accent4"/>
        </a:lnRef>
        <a:fillRef xmlns:a="http://schemas.openxmlformats.org/drawingml/2006/main" idx="0">
          <a:schemeClr val="accent4"/>
        </a:fillRef>
        <a:effectRef xmlns:a="http://schemas.openxmlformats.org/drawingml/2006/main" idx="0">
          <a:schemeClr val="accent4"/>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CC2E48-C8E8-4AFD-900D-7486CB9CE986}" type="datetimeFigureOut">
              <a:rPr lang="en-US" smtClean="0"/>
              <a:pPr/>
              <a:t>6/14/13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47AA26B-D96D-456C-ABA2-D3021536EF11}" type="slidenum">
              <a:rPr lang="en-US" smtClean="0"/>
              <a:pPr/>
              <a:t>‹#›</a:t>
            </a:fld>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5369927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6.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7.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0.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2.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3.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3.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5.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DEB8986-A733-4E3C-A362-D439F38A0E7F}" type="slidenum">
              <a:rPr lang="en-US"/>
              <a:pPr/>
              <a:t>12</a:t>
            </a:fld>
            <a:endParaRPr lang="en-US"/>
          </a:p>
        </p:txBody>
      </p:sp>
      <p:sp>
        <p:nvSpPr>
          <p:cNvPr id="154626" name="Rectangle 2"/>
          <p:cNvSpPr>
            <a:spLocks noGrp="1" noRot="1" noChangeAspect="1" noChangeArrowheads="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54627"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009" name="Rectangle 2"/>
          <p:cNvSpPr>
            <a:spLocks noGrp="1" noRot="1" noChangeAspect="1" noChangeArrowheads="1" noTextEdit="1"/>
          </p:cNvSpPr>
          <p:nvPr>
            <p:ph type="sldImg"/>
          </p:nvPr>
        </p:nvSpPr>
        <p:spPr>
          <a:ln/>
        </p:spPr>
      </p:sp>
      <p:sp>
        <p:nvSpPr>
          <p:cNvPr id="43010" name="Rectangle 3"/>
          <p:cNvSpPr>
            <a:spLocks noGrp="1" noChangeArrowheads="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a="http://schemas.openxmlformats.org/drawingml/2006/main" xmlns:r="http://schemas.openxmlformats.org/officeDocument/2006/relationships" xmlns:p="http://schemas.openxmlformats.org/presentationml/2006/main" xmlns="" xmlns:ma14="http://schemas.microsoft.com/office/mac/drawingml/2011/main" xmlns:mv="urn:schemas-microsoft-com:mac:vml" xmlns:mc="http://schemas.openxmlformats.org/markup-compatibility/2006" val="1"/>
            </a:ext>
          </a:extLst>
        </p:spPr>
        <p:txBody>
          <a:bodyPr/>
          <a:lstStyle/>
          <a:p>
            <a:endParaRPr lang="pt-PT">
              <a:ea typeface="ＭＳ Ｐゴシック" charset="0"/>
              <a:cs typeface="ＭＳ Ｐゴシック" charset="0"/>
            </a:endParaRPr>
          </a:p>
        </p:txBody>
      </p:sp>
      <p:sp>
        <p:nvSpPr>
          <p:cNvPr id="43011" name="Date Placeholder 3"/>
          <p:cNvSpPr>
            <a:spLocks noGrp="1"/>
          </p:cNvSpPr>
          <p:nvPr>
            <p:ph type="dt" sz="quarter"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eaLnBrk="0" hangingPunct="0">
              <a:defRPr sz="2400" u="sng">
                <a:solidFill>
                  <a:schemeClr val="tx1"/>
                </a:solidFill>
                <a:latin typeface="Arial" charset="0"/>
                <a:ea typeface="ＭＳ Ｐゴシック" charset="0"/>
                <a:cs typeface="ＭＳ Ｐゴシック" charset="0"/>
              </a:defRPr>
            </a:lvl1pPr>
            <a:lvl2pPr marL="742950" indent="-285750" eaLnBrk="0" hangingPunct="0">
              <a:defRPr sz="2400" u="sng">
                <a:solidFill>
                  <a:schemeClr val="tx1"/>
                </a:solidFill>
                <a:latin typeface="Arial" charset="0"/>
                <a:ea typeface="ＭＳ Ｐゴシック" charset="0"/>
              </a:defRPr>
            </a:lvl2pPr>
            <a:lvl3pPr marL="1143000" indent="-228600" eaLnBrk="0" hangingPunct="0">
              <a:defRPr sz="2400" u="sng">
                <a:solidFill>
                  <a:schemeClr val="tx1"/>
                </a:solidFill>
                <a:latin typeface="Arial" charset="0"/>
                <a:ea typeface="ＭＳ Ｐゴシック" charset="0"/>
              </a:defRPr>
            </a:lvl3pPr>
            <a:lvl4pPr marL="1600200" indent="-228600" eaLnBrk="0" hangingPunct="0">
              <a:defRPr sz="2400" u="sng">
                <a:solidFill>
                  <a:schemeClr val="tx1"/>
                </a:solidFill>
                <a:latin typeface="Arial" charset="0"/>
                <a:ea typeface="ＭＳ Ｐゴシック" charset="0"/>
              </a:defRPr>
            </a:lvl4pPr>
            <a:lvl5pPr marL="2057400" indent="-228600" eaLnBrk="0" hangingPunct="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r>
              <a:rPr lang="en-US" sz="1200" u="none"/>
              <a:t>2 September 2010</a:t>
            </a:r>
          </a:p>
        </p:txBody>
      </p:sp>
      <p:sp>
        <p:nvSpPr>
          <p:cNvPr id="43012" name="Footer Placeholder 4"/>
          <p:cNvSpPr>
            <a:spLocks noGrp="1"/>
          </p:cNvSpPr>
          <p:nvPr>
            <p:ph type="ftr" sz="quarter" idx="4"/>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eaLnBrk="0" hangingPunct="0">
              <a:defRPr sz="2400" u="sng">
                <a:solidFill>
                  <a:schemeClr val="tx1"/>
                </a:solidFill>
                <a:latin typeface="Arial" charset="0"/>
                <a:ea typeface="ＭＳ Ｐゴシック" charset="0"/>
                <a:cs typeface="ＭＳ Ｐゴシック" charset="0"/>
              </a:defRPr>
            </a:lvl1pPr>
            <a:lvl2pPr marL="742950" indent="-285750" eaLnBrk="0" hangingPunct="0">
              <a:defRPr sz="2400" u="sng">
                <a:solidFill>
                  <a:schemeClr val="tx1"/>
                </a:solidFill>
                <a:latin typeface="Arial" charset="0"/>
                <a:ea typeface="ＭＳ Ｐゴシック" charset="0"/>
              </a:defRPr>
            </a:lvl2pPr>
            <a:lvl3pPr marL="1143000" indent="-228600" eaLnBrk="0" hangingPunct="0">
              <a:defRPr sz="2400" u="sng">
                <a:solidFill>
                  <a:schemeClr val="tx1"/>
                </a:solidFill>
                <a:latin typeface="Arial" charset="0"/>
                <a:ea typeface="ＭＳ Ｐゴシック" charset="0"/>
              </a:defRPr>
            </a:lvl3pPr>
            <a:lvl4pPr marL="1600200" indent="-228600" eaLnBrk="0" hangingPunct="0">
              <a:defRPr sz="2400" u="sng">
                <a:solidFill>
                  <a:schemeClr val="tx1"/>
                </a:solidFill>
                <a:latin typeface="Arial" charset="0"/>
                <a:ea typeface="ＭＳ Ｐゴシック" charset="0"/>
              </a:defRPr>
            </a:lvl4pPr>
            <a:lvl5pPr marL="2057400" indent="-228600" eaLnBrk="0" hangingPunct="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r>
              <a:rPr lang="en-US" sz="1200" u="none"/>
              <a:t>WPA International Congress</a:t>
            </a:r>
          </a:p>
        </p:txBody>
      </p:sp>
      <p:sp>
        <p:nvSpPr>
          <p:cNvPr id="43013" name="Header Placeholder 5"/>
          <p:cNvSpPr>
            <a:spLocks noGrp="1"/>
          </p:cNvSpPr>
          <p:nvPr>
            <p:ph type="hdr" sz="quarter"/>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eaLnBrk="0" hangingPunct="0">
              <a:defRPr sz="2400" u="sng">
                <a:solidFill>
                  <a:schemeClr val="tx1"/>
                </a:solidFill>
                <a:latin typeface="Arial" charset="0"/>
                <a:ea typeface="ＭＳ Ｐゴシック" charset="0"/>
                <a:cs typeface="ＭＳ Ｐゴシック" charset="0"/>
              </a:defRPr>
            </a:lvl1pPr>
            <a:lvl2pPr marL="742950" indent="-285750" eaLnBrk="0" hangingPunct="0">
              <a:defRPr sz="2400" u="sng">
                <a:solidFill>
                  <a:schemeClr val="tx1"/>
                </a:solidFill>
                <a:latin typeface="Arial" charset="0"/>
                <a:ea typeface="ＭＳ Ｐゴシック" charset="0"/>
              </a:defRPr>
            </a:lvl2pPr>
            <a:lvl3pPr marL="1143000" indent="-228600" eaLnBrk="0" hangingPunct="0">
              <a:defRPr sz="2400" u="sng">
                <a:solidFill>
                  <a:schemeClr val="tx1"/>
                </a:solidFill>
                <a:latin typeface="Arial" charset="0"/>
                <a:ea typeface="ＭＳ Ｐゴシック" charset="0"/>
              </a:defRPr>
            </a:lvl3pPr>
            <a:lvl4pPr marL="1600200" indent="-228600" eaLnBrk="0" hangingPunct="0">
              <a:defRPr sz="2400" u="sng">
                <a:solidFill>
                  <a:schemeClr val="tx1"/>
                </a:solidFill>
                <a:latin typeface="Arial" charset="0"/>
                <a:ea typeface="ＭＳ Ｐゴシック" charset="0"/>
              </a:defRPr>
            </a:lvl4pPr>
            <a:lvl5pPr marL="2057400" indent="-228600" eaLnBrk="0" hangingPunct="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r>
              <a:rPr lang="en-US" sz="1200" u="none"/>
              <a:t>Dr. Geoffrey M. Reed                          World Health Organization</a:t>
            </a:r>
          </a:p>
        </p:txBody>
      </p:sp>
      <p:sp>
        <p:nvSpPr>
          <p:cNvPr id="43014" name="Slide Number Placeholder 6"/>
          <p:cNvSpPr>
            <a:spLocks noGrp="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eaLnBrk="0" hangingPunct="0">
              <a:defRPr sz="2400" u="sng">
                <a:solidFill>
                  <a:schemeClr val="tx1"/>
                </a:solidFill>
                <a:latin typeface="Arial" charset="0"/>
                <a:ea typeface="ＭＳ Ｐゴシック" charset="0"/>
                <a:cs typeface="ＭＳ Ｐゴシック" charset="0"/>
              </a:defRPr>
            </a:lvl1pPr>
            <a:lvl2pPr marL="742950" indent="-285750" eaLnBrk="0" hangingPunct="0">
              <a:defRPr sz="2400" u="sng">
                <a:solidFill>
                  <a:schemeClr val="tx1"/>
                </a:solidFill>
                <a:latin typeface="Arial" charset="0"/>
                <a:ea typeface="ＭＳ Ｐゴシック" charset="0"/>
              </a:defRPr>
            </a:lvl2pPr>
            <a:lvl3pPr marL="1143000" indent="-228600" eaLnBrk="0" hangingPunct="0">
              <a:defRPr sz="2400" u="sng">
                <a:solidFill>
                  <a:schemeClr val="tx1"/>
                </a:solidFill>
                <a:latin typeface="Arial" charset="0"/>
                <a:ea typeface="ＭＳ Ｐゴシック" charset="0"/>
              </a:defRPr>
            </a:lvl3pPr>
            <a:lvl4pPr marL="1600200" indent="-228600" eaLnBrk="0" hangingPunct="0">
              <a:defRPr sz="2400" u="sng">
                <a:solidFill>
                  <a:schemeClr val="tx1"/>
                </a:solidFill>
                <a:latin typeface="Arial" charset="0"/>
                <a:ea typeface="ＭＳ Ｐゴシック" charset="0"/>
              </a:defRPr>
            </a:lvl4pPr>
            <a:lvl5pPr marL="2057400" indent="-228600" eaLnBrk="0" hangingPunct="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fld id="{7CADF8AA-0C94-6340-97FB-933A0DE62528}" type="slidenum">
              <a:rPr lang="en-US" sz="1200" u="none"/>
              <a:pPr/>
              <a:t>76</a:t>
            </a:fld>
            <a:endParaRPr lang="en-US" sz="1200" u="none"/>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3249" name="Rectangle 2"/>
          <p:cNvSpPr>
            <a:spLocks noGrp="1" noRot="1" noChangeAspect="1" noChangeArrowheads="1" noTextEdit="1"/>
          </p:cNvSpPr>
          <p:nvPr>
            <p:ph type="sldImg"/>
          </p:nvPr>
        </p:nvSpPr>
        <p:spPr>
          <a:ln/>
        </p:spPr>
      </p:sp>
      <p:sp>
        <p:nvSpPr>
          <p:cNvPr id="53250" name="Rectangle 3"/>
          <p:cNvSpPr>
            <a:spLocks noGrp="1" noChangeArrowheads="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a="http://schemas.openxmlformats.org/drawingml/2006/main" xmlns:r="http://schemas.openxmlformats.org/officeDocument/2006/relationships" xmlns:p="http://schemas.openxmlformats.org/presentationml/2006/main" xmlns="" xmlns:ma14="http://schemas.microsoft.com/office/mac/drawingml/2011/main" xmlns:mv="urn:schemas-microsoft-com:mac:vml" xmlns:mc="http://schemas.openxmlformats.org/markup-compatibility/2006" val="1"/>
            </a:ext>
          </a:extLst>
        </p:spPr>
        <p:txBody>
          <a:bodyPr/>
          <a:lstStyle/>
          <a:p>
            <a:endParaRPr lang="pt-PT">
              <a:ea typeface="ＭＳ Ｐゴシック" charset="0"/>
              <a:cs typeface="ＭＳ Ｐゴシック" charset="0"/>
            </a:endParaRPr>
          </a:p>
        </p:txBody>
      </p:sp>
      <p:sp>
        <p:nvSpPr>
          <p:cNvPr id="53251" name="Date Placeholder 3"/>
          <p:cNvSpPr>
            <a:spLocks noGrp="1"/>
          </p:cNvSpPr>
          <p:nvPr>
            <p:ph type="dt" sz="quarter"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eaLnBrk="0" hangingPunct="0">
              <a:defRPr sz="2400" u="sng">
                <a:solidFill>
                  <a:schemeClr val="tx1"/>
                </a:solidFill>
                <a:latin typeface="Arial" charset="0"/>
                <a:ea typeface="ＭＳ Ｐゴシック" charset="0"/>
                <a:cs typeface="ＭＳ Ｐゴシック" charset="0"/>
              </a:defRPr>
            </a:lvl1pPr>
            <a:lvl2pPr marL="742950" indent="-285750" eaLnBrk="0" hangingPunct="0">
              <a:defRPr sz="2400" u="sng">
                <a:solidFill>
                  <a:schemeClr val="tx1"/>
                </a:solidFill>
                <a:latin typeface="Arial" charset="0"/>
                <a:ea typeface="ＭＳ Ｐゴシック" charset="0"/>
              </a:defRPr>
            </a:lvl2pPr>
            <a:lvl3pPr marL="1143000" indent="-228600" eaLnBrk="0" hangingPunct="0">
              <a:defRPr sz="2400" u="sng">
                <a:solidFill>
                  <a:schemeClr val="tx1"/>
                </a:solidFill>
                <a:latin typeface="Arial" charset="0"/>
                <a:ea typeface="ＭＳ Ｐゴシック" charset="0"/>
              </a:defRPr>
            </a:lvl3pPr>
            <a:lvl4pPr marL="1600200" indent="-228600" eaLnBrk="0" hangingPunct="0">
              <a:defRPr sz="2400" u="sng">
                <a:solidFill>
                  <a:schemeClr val="tx1"/>
                </a:solidFill>
                <a:latin typeface="Arial" charset="0"/>
                <a:ea typeface="ＭＳ Ｐゴシック" charset="0"/>
              </a:defRPr>
            </a:lvl4pPr>
            <a:lvl5pPr marL="2057400" indent="-228600" eaLnBrk="0" hangingPunct="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r>
              <a:rPr lang="en-US" sz="1200" u="none"/>
              <a:t>2 September 2010</a:t>
            </a:r>
          </a:p>
        </p:txBody>
      </p:sp>
      <p:sp>
        <p:nvSpPr>
          <p:cNvPr id="53252" name="Footer Placeholder 4"/>
          <p:cNvSpPr>
            <a:spLocks noGrp="1"/>
          </p:cNvSpPr>
          <p:nvPr>
            <p:ph type="ftr" sz="quarter" idx="4"/>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eaLnBrk="0" hangingPunct="0">
              <a:defRPr sz="2400" u="sng">
                <a:solidFill>
                  <a:schemeClr val="tx1"/>
                </a:solidFill>
                <a:latin typeface="Arial" charset="0"/>
                <a:ea typeface="ＭＳ Ｐゴシック" charset="0"/>
                <a:cs typeface="ＭＳ Ｐゴシック" charset="0"/>
              </a:defRPr>
            </a:lvl1pPr>
            <a:lvl2pPr marL="742950" indent="-285750" eaLnBrk="0" hangingPunct="0">
              <a:defRPr sz="2400" u="sng">
                <a:solidFill>
                  <a:schemeClr val="tx1"/>
                </a:solidFill>
                <a:latin typeface="Arial" charset="0"/>
                <a:ea typeface="ＭＳ Ｐゴシック" charset="0"/>
              </a:defRPr>
            </a:lvl2pPr>
            <a:lvl3pPr marL="1143000" indent="-228600" eaLnBrk="0" hangingPunct="0">
              <a:defRPr sz="2400" u="sng">
                <a:solidFill>
                  <a:schemeClr val="tx1"/>
                </a:solidFill>
                <a:latin typeface="Arial" charset="0"/>
                <a:ea typeface="ＭＳ Ｐゴシック" charset="0"/>
              </a:defRPr>
            </a:lvl3pPr>
            <a:lvl4pPr marL="1600200" indent="-228600" eaLnBrk="0" hangingPunct="0">
              <a:defRPr sz="2400" u="sng">
                <a:solidFill>
                  <a:schemeClr val="tx1"/>
                </a:solidFill>
                <a:latin typeface="Arial" charset="0"/>
                <a:ea typeface="ＭＳ Ｐゴシック" charset="0"/>
              </a:defRPr>
            </a:lvl4pPr>
            <a:lvl5pPr marL="2057400" indent="-228600" eaLnBrk="0" hangingPunct="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r>
              <a:rPr lang="en-US" sz="1200" u="none"/>
              <a:t>WPA International Congress</a:t>
            </a:r>
          </a:p>
        </p:txBody>
      </p:sp>
      <p:sp>
        <p:nvSpPr>
          <p:cNvPr id="53253" name="Header Placeholder 5"/>
          <p:cNvSpPr>
            <a:spLocks noGrp="1"/>
          </p:cNvSpPr>
          <p:nvPr>
            <p:ph type="hdr" sz="quarter"/>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eaLnBrk="0" hangingPunct="0">
              <a:defRPr sz="2400" u="sng">
                <a:solidFill>
                  <a:schemeClr val="tx1"/>
                </a:solidFill>
                <a:latin typeface="Arial" charset="0"/>
                <a:ea typeface="ＭＳ Ｐゴシック" charset="0"/>
                <a:cs typeface="ＭＳ Ｐゴシック" charset="0"/>
              </a:defRPr>
            </a:lvl1pPr>
            <a:lvl2pPr marL="742950" indent="-285750" eaLnBrk="0" hangingPunct="0">
              <a:defRPr sz="2400" u="sng">
                <a:solidFill>
                  <a:schemeClr val="tx1"/>
                </a:solidFill>
                <a:latin typeface="Arial" charset="0"/>
                <a:ea typeface="ＭＳ Ｐゴシック" charset="0"/>
              </a:defRPr>
            </a:lvl2pPr>
            <a:lvl3pPr marL="1143000" indent="-228600" eaLnBrk="0" hangingPunct="0">
              <a:defRPr sz="2400" u="sng">
                <a:solidFill>
                  <a:schemeClr val="tx1"/>
                </a:solidFill>
                <a:latin typeface="Arial" charset="0"/>
                <a:ea typeface="ＭＳ Ｐゴシック" charset="0"/>
              </a:defRPr>
            </a:lvl3pPr>
            <a:lvl4pPr marL="1600200" indent="-228600" eaLnBrk="0" hangingPunct="0">
              <a:defRPr sz="2400" u="sng">
                <a:solidFill>
                  <a:schemeClr val="tx1"/>
                </a:solidFill>
                <a:latin typeface="Arial" charset="0"/>
                <a:ea typeface="ＭＳ Ｐゴシック" charset="0"/>
              </a:defRPr>
            </a:lvl4pPr>
            <a:lvl5pPr marL="2057400" indent="-228600" eaLnBrk="0" hangingPunct="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r>
              <a:rPr lang="en-US" sz="1200" u="none"/>
              <a:t>Dr. Geoffrey M. Reed                          World Health Organization</a:t>
            </a:r>
          </a:p>
        </p:txBody>
      </p:sp>
      <p:sp>
        <p:nvSpPr>
          <p:cNvPr id="53254" name="Slide Number Placeholder 6"/>
          <p:cNvSpPr>
            <a:spLocks noGrp="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eaLnBrk="0" hangingPunct="0">
              <a:defRPr sz="2400" u="sng">
                <a:solidFill>
                  <a:schemeClr val="tx1"/>
                </a:solidFill>
                <a:latin typeface="Arial" charset="0"/>
                <a:ea typeface="ＭＳ Ｐゴシック" charset="0"/>
                <a:cs typeface="ＭＳ Ｐゴシック" charset="0"/>
              </a:defRPr>
            </a:lvl1pPr>
            <a:lvl2pPr marL="742950" indent="-285750" eaLnBrk="0" hangingPunct="0">
              <a:defRPr sz="2400" u="sng">
                <a:solidFill>
                  <a:schemeClr val="tx1"/>
                </a:solidFill>
                <a:latin typeface="Arial" charset="0"/>
                <a:ea typeface="ＭＳ Ｐゴシック" charset="0"/>
              </a:defRPr>
            </a:lvl2pPr>
            <a:lvl3pPr marL="1143000" indent="-228600" eaLnBrk="0" hangingPunct="0">
              <a:defRPr sz="2400" u="sng">
                <a:solidFill>
                  <a:schemeClr val="tx1"/>
                </a:solidFill>
                <a:latin typeface="Arial" charset="0"/>
                <a:ea typeface="ＭＳ Ｐゴシック" charset="0"/>
              </a:defRPr>
            </a:lvl3pPr>
            <a:lvl4pPr marL="1600200" indent="-228600" eaLnBrk="0" hangingPunct="0">
              <a:defRPr sz="2400" u="sng">
                <a:solidFill>
                  <a:schemeClr val="tx1"/>
                </a:solidFill>
                <a:latin typeface="Arial" charset="0"/>
                <a:ea typeface="ＭＳ Ｐゴシック" charset="0"/>
              </a:defRPr>
            </a:lvl4pPr>
            <a:lvl5pPr marL="2057400" indent="-228600" eaLnBrk="0" hangingPunct="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fld id="{0F3E795F-7BF6-4544-B637-92D4FAA9640B}" type="slidenum">
              <a:rPr lang="en-US" sz="1200" u="none"/>
              <a:pPr/>
              <a:t>77</a:t>
            </a:fld>
            <a:endParaRPr lang="en-US" sz="1200" u="none"/>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t>PPA Workshop 6.20.2009 Treating Neurotic and Borderline Level Personality Disorders</a:t>
            </a:r>
          </a:p>
        </p:txBody>
      </p:sp>
      <p:sp>
        <p:nvSpPr>
          <p:cNvPr id="6" name="Rectangle 7"/>
          <p:cNvSpPr>
            <a:spLocks noGrp="1" noChangeArrowheads="1"/>
          </p:cNvSpPr>
          <p:nvPr>
            <p:ph type="sldNum" sz="quarter" idx="5"/>
          </p:nvPr>
        </p:nvSpPr>
        <p:spPr>
          <a:ln/>
        </p:spPr>
        <p:txBody>
          <a:bodyPr/>
          <a:lstStyle/>
          <a:p>
            <a:fld id="{E9F7CA6B-36CC-4EA0-9891-3B41B5730AEC}" type="slidenum">
              <a:rPr lang="en-US"/>
              <a:pPr/>
              <a:t>80</a:t>
            </a:fld>
            <a:endParaRPr lang="en-US"/>
          </a:p>
        </p:txBody>
      </p:sp>
      <p:sp>
        <p:nvSpPr>
          <p:cNvPr id="108546" name="Rectangle 2"/>
          <p:cNvSpPr>
            <a:spLocks noGrp="1" noRot="1" noChangeAspect="1" noChangeArrowheads="1" noTextEdit="1"/>
          </p:cNvSpPr>
          <p:nvPr>
            <p:ph type="sldImg"/>
          </p:nvPr>
        </p:nvSpPr>
        <p:spPr>
          <a:ln/>
        </p:spPr>
      </p:sp>
      <p:sp>
        <p:nvSpPr>
          <p:cNvPr id="1085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t>PPA Workshop 6.20.2009 Treating Neurotic and Borderline Level Personality Disorders</a:t>
            </a:r>
          </a:p>
        </p:txBody>
      </p:sp>
      <p:sp>
        <p:nvSpPr>
          <p:cNvPr id="6" name="Rectangle 7"/>
          <p:cNvSpPr>
            <a:spLocks noGrp="1" noChangeArrowheads="1"/>
          </p:cNvSpPr>
          <p:nvPr>
            <p:ph type="sldNum" sz="quarter" idx="5"/>
          </p:nvPr>
        </p:nvSpPr>
        <p:spPr>
          <a:ln/>
        </p:spPr>
        <p:txBody>
          <a:bodyPr/>
          <a:lstStyle/>
          <a:p>
            <a:fld id="{80DC7A1A-E412-4101-BC43-6097AB67C46C}" type="slidenum">
              <a:rPr lang="en-US"/>
              <a:pPr/>
              <a:t>82</a:t>
            </a:fld>
            <a:endParaRPr lang="en-US"/>
          </a:p>
        </p:txBody>
      </p:sp>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2034" name="Rectangle 7"/>
          <p:cNvSpPr>
            <a:spLocks noGrp="1" noChangeArrowheads="1"/>
          </p:cNvSpPr>
          <p:nvPr>
            <p:ph type="sldNum" sz="quarter" idx="5"/>
          </p:nvPr>
        </p:nvSpPr>
        <p:spPr>
          <a:noFill/>
          <a:ln/>
          <a:extLst>
            <a:ext uri="{909E8E84-426E-40DD-AFC4-6F175D3DCCD1}">
              <a14:hiddenFill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eaLnBrk="0" hangingPunct="0">
              <a:defRPr sz="1000">
                <a:solidFill>
                  <a:schemeClr val="tx1"/>
                </a:solidFill>
                <a:latin typeface="Arial" charset="0"/>
                <a:ea typeface="Osaka" pitchFamily="-105" charset="-128"/>
              </a:defRPr>
            </a:lvl1pPr>
            <a:lvl2pPr marL="37931725" indent="-37474525" eaLnBrk="0" hangingPunct="0">
              <a:defRPr sz="1000">
                <a:solidFill>
                  <a:schemeClr val="tx1"/>
                </a:solidFill>
                <a:latin typeface="Arial" charset="0"/>
                <a:ea typeface="Osaka" pitchFamily="-105" charset="-128"/>
              </a:defRPr>
            </a:lvl2pPr>
            <a:lvl3pPr eaLnBrk="0" hangingPunct="0">
              <a:defRPr sz="1000">
                <a:solidFill>
                  <a:schemeClr val="tx1"/>
                </a:solidFill>
                <a:latin typeface="Arial" charset="0"/>
                <a:ea typeface="Osaka" pitchFamily="-105" charset="-128"/>
              </a:defRPr>
            </a:lvl3pPr>
            <a:lvl4pPr eaLnBrk="0" hangingPunct="0">
              <a:defRPr sz="1000">
                <a:solidFill>
                  <a:schemeClr val="tx1"/>
                </a:solidFill>
                <a:latin typeface="Arial" charset="0"/>
                <a:ea typeface="Osaka" pitchFamily="-105" charset="-128"/>
              </a:defRPr>
            </a:lvl4pPr>
            <a:lvl5pPr eaLnBrk="0" hangingPunct="0">
              <a:defRPr sz="1000">
                <a:solidFill>
                  <a:schemeClr val="tx1"/>
                </a:solidFill>
                <a:latin typeface="Arial" charset="0"/>
                <a:ea typeface="Osaka" pitchFamily="-105" charset="-128"/>
              </a:defRPr>
            </a:lvl5pPr>
            <a:lvl6pPr marL="457200" eaLnBrk="0" fontAlgn="base" hangingPunct="0">
              <a:spcBef>
                <a:spcPct val="0"/>
              </a:spcBef>
              <a:spcAft>
                <a:spcPct val="0"/>
              </a:spcAft>
              <a:defRPr sz="1000">
                <a:solidFill>
                  <a:schemeClr val="tx1"/>
                </a:solidFill>
                <a:latin typeface="Arial" charset="0"/>
                <a:ea typeface="Osaka" pitchFamily="-105" charset="-128"/>
              </a:defRPr>
            </a:lvl6pPr>
            <a:lvl7pPr marL="914400" eaLnBrk="0" fontAlgn="base" hangingPunct="0">
              <a:spcBef>
                <a:spcPct val="0"/>
              </a:spcBef>
              <a:spcAft>
                <a:spcPct val="0"/>
              </a:spcAft>
              <a:defRPr sz="1000">
                <a:solidFill>
                  <a:schemeClr val="tx1"/>
                </a:solidFill>
                <a:latin typeface="Arial" charset="0"/>
                <a:ea typeface="Osaka" pitchFamily="-105" charset="-128"/>
              </a:defRPr>
            </a:lvl7pPr>
            <a:lvl8pPr marL="1371600" eaLnBrk="0" fontAlgn="base" hangingPunct="0">
              <a:spcBef>
                <a:spcPct val="0"/>
              </a:spcBef>
              <a:spcAft>
                <a:spcPct val="0"/>
              </a:spcAft>
              <a:defRPr sz="1000">
                <a:solidFill>
                  <a:schemeClr val="tx1"/>
                </a:solidFill>
                <a:latin typeface="Arial" charset="0"/>
                <a:ea typeface="Osaka" pitchFamily="-105" charset="-128"/>
              </a:defRPr>
            </a:lvl8pPr>
            <a:lvl9pPr marL="1828800" eaLnBrk="0" fontAlgn="base" hangingPunct="0">
              <a:spcBef>
                <a:spcPct val="0"/>
              </a:spcBef>
              <a:spcAft>
                <a:spcPct val="0"/>
              </a:spcAft>
              <a:defRPr sz="1000">
                <a:solidFill>
                  <a:schemeClr val="tx1"/>
                </a:solidFill>
                <a:latin typeface="Arial" charset="0"/>
                <a:ea typeface="Osaka" pitchFamily="-105" charset="-128"/>
              </a:defRPr>
            </a:lvl9pPr>
          </a:lstStyle>
          <a:p>
            <a:pPr eaLnBrk="1" hangingPunct="1"/>
            <a:fld id="{0070A2A0-05B0-4BCF-9972-52881AA4C338}" type="slidenum">
              <a:rPr lang="en-US" sz="1200"/>
              <a:pPr eaLnBrk="1" hangingPunct="1"/>
              <a:t>83</a:t>
            </a:fld>
            <a:endParaRPr lang="en-US" sz="1200" dirty="0"/>
          </a:p>
        </p:txBody>
      </p:sp>
      <p:sp>
        <p:nvSpPr>
          <p:cNvPr id="172035" name="Rectangle 2"/>
          <p:cNvSpPr>
            <a:spLocks noGrp="1" noRot="1" noChangeAspect="1" noChangeArrowheads="1" noTextEdit="1"/>
          </p:cNvSpPr>
          <p:nvPr>
            <p:ph type="sldImg"/>
          </p:nvPr>
        </p:nvSpPr>
        <p:spPr>
          <a:ln/>
        </p:spPr>
      </p:sp>
      <p:sp>
        <p:nvSpPr>
          <p:cNvPr id="172036" name="Rectangle 3"/>
          <p:cNvSpPr>
            <a:spLocks noGrp="1" noChangeArrowheads="1"/>
          </p:cNvSpPr>
          <p:nvPr>
            <p:ph type="body" idx="1"/>
          </p:nvPr>
        </p:nvSpPr>
        <p:spPr>
          <a:noFill/>
          <a:ln/>
          <a:extLst>
            <a:ext uri="{909E8E84-426E-40DD-AFC4-6F175D3DCCD1}">
              <a14:hiddenFill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eaLnBrk="1" hangingPunct="1"/>
            <a:endParaRPr lang="en-US" dirty="0" smtClean="0">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4082" name="Rectangle 7"/>
          <p:cNvSpPr>
            <a:spLocks noGrp="1" noChangeArrowheads="1"/>
          </p:cNvSpPr>
          <p:nvPr>
            <p:ph type="sldNum" sz="quarter" idx="5"/>
          </p:nvPr>
        </p:nvSpPr>
        <p:spPr>
          <a:noFill/>
          <a:ln/>
          <a:extLst>
            <a:ext uri="{909E8E84-426E-40DD-AFC4-6F175D3DCCD1}">
              <a14:hiddenFill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lvl1pPr eaLnBrk="0" hangingPunct="0">
              <a:defRPr sz="1000">
                <a:solidFill>
                  <a:schemeClr val="tx1"/>
                </a:solidFill>
                <a:latin typeface="Arial" charset="0"/>
                <a:ea typeface="Osaka" pitchFamily="-105" charset="-128"/>
              </a:defRPr>
            </a:lvl1pPr>
            <a:lvl2pPr marL="37931725" indent="-37474525" eaLnBrk="0" hangingPunct="0">
              <a:defRPr sz="1000">
                <a:solidFill>
                  <a:schemeClr val="tx1"/>
                </a:solidFill>
                <a:latin typeface="Arial" charset="0"/>
                <a:ea typeface="Osaka" pitchFamily="-105" charset="-128"/>
              </a:defRPr>
            </a:lvl2pPr>
            <a:lvl3pPr eaLnBrk="0" hangingPunct="0">
              <a:defRPr sz="1000">
                <a:solidFill>
                  <a:schemeClr val="tx1"/>
                </a:solidFill>
                <a:latin typeface="Arial" charset="0"/>
                <a:ea typeface="Osaka" pitchFamily="-105" charset="-128"/>
              </a:defRPr>
            </a:lvl3pPr>
            <a:lvl4pPr eaLnBrk="0" hangingPunct="0">
              <a:defRPr sz="1000">
                <a:solidFill>
                  <a:schemeClr val="tx1"/>
                </a:solidFill>
                <a:latin typeface="Arial" charset="0"/>
                <a:ea typeface="Osaka" pitchFamily="-105" charset="-128"/>
              </a:defRPr>
            </a:lvl4pPr>
            <a:lvl5pPr eaLnBrk="0" hangingPunct="0">
              <a:defRPr sz="1000">
                <a:solidFill>
                  <a:schemeClr val="tx1"/>
                </a:solidFill>
                <a:latin typeface="Arial" charset="0"/>
                <a:ea typeface="Osaka" pitchFamily="-105" charset="-128"/>
              </a:defRPr>
            </a:lvl5pPr>
            <a:lvl6pPr marL="457200" eaLnBrk="0" fontAlgn="base" hangingPunct="0">
              <a:spcBef>
                <a:spcPct val="0"/>
              </a:spcBef>
              <a:spcAft>
                <a:spcPct val="0"/>
              </a:spcAft>
              <a:defRPr sz="1000">
                <a:solidFill>
                  <a:schemeClr val="tx1"/>
                </a:solidFill>
                <a:latin typeface="Arial" charset="0"/>
                <a:ea typeface="Osaka" pitchFamily="-105" charset="-128"/>
              </a:defRPr>
            </a:lvl6pPr>
            <a:lvl7pPr marL="914400" eaLnBrk="0" fontAlgn="base" hangingPunct="0">
              <a:spcBef>
                <a:spcPct val="0"/>
              </a:spcBef>
              <a:spcAft>
                <a:spcPct val="0"/>
              </a:spcAft>
              <a:defRPr sz="1000">
                <a:solidFill>
                  <a:schemeClr val="tx1"/>
                </a:solidFill>
                <a:latin typeface="Arial" charset="0"/>
                <a:ea typeface="Osaka" pitchFamily="-105" charset="-128"/>
              </a:defRPr>
            </a:lvl7pPr>
            <a:lvl8pPr marL="1371600" eaLnBrk="0" fontAlgn="base" hangingPunct="0">
              <a:spcBef>
                <a:spcPct val="0"/>
              </a:spcBef>
              <a:spcAft>
                <a:spcPct val="0"/>
              </a:spcAft>
              <a:defRPr sz="1000">
                <a:solidFill>
                  <a:schemeClr val="tx1"/>
                </a:solidFill>
                <a:latin typeface="Arial" charset="0"/>
                <a:ea typeface="Osaka" pitchFamily="-105" charset="-128"/>
              </a:defRPr>
            </a:lvl8pPr>
            <a:lvl9pPr marL="1828800" eaLnBrk="0" fontAlgn="base" hangingPunct="0">
              <a:spcBef>
                <a:spcPct val="0"/>
              </a:spcBef>
              <a:spcAft>
                <a:spcPct val="0"/>
              </a:spcAft>
              <a:defRPr sz="1000">
                <a:solidFill>
                  <a:schemeClr val="tx1"/>
                </a:solidFill>
                <a:latin typeface="Arial" charset="0"/>
                <a:ea typeface="Osaka" pitchFamily="-105" charset="-128"/>
              </a:defRPr>
            </a:lvl9pPr>
          </a:lstStyle>
          <a:p>
            <a:pPr eaLnBrk="1" hangingPunct="1"/>
            <a:fld id="{A4773455-4D3A-4FAA-B3F1-9A10B07CAC1F}" type="slidenum">
              <a:rPr lang="en-US" sz="1200"/>
              <a:pPr eaLnBrk="1" hangingPunct="1"/>
              <a:t>85</a:t>
            </a:fld>
            <a:endParaRPr lang="en-US" sz="1200" dirty="0"/>
          </a:p>
        </p:txBody>
      </p:sp>
      <p:sp>
        <p:nvSpPr>
          <p:cNvPr id="174083" name="Rectangle 2"/>
          <p:cNvSpPr>
            <a:spLocks noGrp="1" noRot="1" noChangeAspect="1" noChangeArrowheads="1" noTextEdit="1"/>
          </p:cNvSpPr>
          <p:nvPr>
            <p:ph type="sldImg"/>
          </p:nvPr>
        </p:nvSpPr>
        <p:spPr>
          <a:ln/>
        </p:spPr>
      </p:sp>
      <p:sp>
        <p:nvSpPr>
          <p:cNvPr id="174084" name="Rectangle 3"/>
          <p:cNvSpPr>
            <a:spLocks noGrp="1" noChangeArrowheads="1"/>
          </p:cNvSpPr>
          <p:nvPr>
            <p:ph type="body" idx="1"/>
          </p:nvPr>
        </p:nvSpPr>
        <p:spPr>
          <a:noFill/>
          <a:ln/>
          <a:extLst>
            <a:ext uri="{909E8E84-426E-40DD-AFC4-6F175D3DCCD1}">
              <a14:hiddenFill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a:solidFill>
                  <a:srgbClr val="FFFFFF"/>
                </a:solidFill>
              </a14:hiddenFill>
            </a:ext>
            <a:ext uri="{91240B29-F687-4F45-9708-019B960494DF}">
              <a14:hiddenLine xmlns:mc="http://schemas.openxmlformats.org/markup-compatibility/2006" xmlns:mv="urn:schemas-microsoft-com:mac:vml" xmlns:a14="http://schemas.microsoft.com/office/drawing/2010/main" xmlns:p="http://schemas.openxmlformats.org/presentationml/2006/main" xmlns:r="http://schemas.openxmlformats.org/officeDocument/2006/relationships" xmlns:a="http://schemas.openxmlformats.org/drawingml/2006/main" xmlns="" w="9525">
                <a:solidFill>
                  <a:srgbClr val="000000"/>
                </a:solidFill>
                <a:miter lim="800000"/>
                <a:headEnd/>
                <a:tailEnd/>
              </a14:hiddenLine>
            </a:ext>
          </a:extLst>
        </p:spPr>
        <p:txBody>
          <a:bodyPr/>
          <a:lstStyle/>
          <a:p>
            <a:pPr eaLnBrk="1" hangingPunct="1"/>
            <a:endParaRPr lang="en-US" dirty="0"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47AA26B-D96D-456C-ABA2-D3021536EF11}" type="slidenum">
              <a:rPr lang="en-US" smtClean="0"/>
              <a:pPr/>
              <a:t>37</a:t>
            </a:fld>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132212555"/>
      </p:ext>
    </p:extLst>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lvl1pPr eaLnBrk="0" hangingPunct="0">
              <a:defRPr sz="2800">
                <a:solidFill>
                  <a:schemeClr val="tx1"/>
                </a:solidFill>
                <a:latin typeface="Arial" pitchFamily="34" charset="0"/>
                <a:ea typeface="Osaka" pitchFamily="1" charset="-128"/>
              </a:defRPr>
            </a:lvl1pPr>
            <a:lvl2pPr marL="742950" indent="-285750" eaLnBrk="0" hangingPunct="0">
              <a:defRPr sz="2800">
                <a:solidFill>
                  <a:schemeClr val="tx1"/>
                </a:solidFill>
                <a:latin typeface="Arial" pitchFamily="34" charset="0"/>
                <a:ea typeface="Osaka" pitchFamily="1" charset="-128"/>
              </a:defRPr>
            </a:lvl2pPr>
            <a:lvl3pPr marL="1143000" indent="-228600" eaLnBrk="0" hangingPunct="0">
              <a:defRPr sz="2800">
                <a:solidFill>
                  <a:schemeClr val="tx1"/>
                </a:solidFill>
                <a:latin typeface="Arial" pitchFamily="34" charset="0"/>
                <a:ea typeface="Osaka" pitchFamily="1" charset="-128"/>
              </a:defRPr>
            </a:lvl3pPr>
            <a:lvl4pPr marL="1600200" indent="-228600" eaLnBrk="0" hangingPunct="0">
              <a:defRPr sz="2800">
                <a:solidFill>
                  <a:schemeClr val="tx1"/>
                </a:solidFill>
                <a:latin typeface="Arial" pitchFamily="34" charset="0"/>
                <a:ea typeface="Osaka" pitchFamily="1" charset="-128"/>
              </a:defRPr>
            </a:lvl4pPr>
            <a:lvl5pPr marL="2057400" indent="-228600" eaLnBrk="0" hangingPunct="0">
              <a:defRPr sz="2800">
                <a:solidFill>
                  <a:schemeClr val="tx1"/>
                </a:solidFill>
                <a:latin typeface="Arial" pitchFamily="34" charset="0"/>
                <a:ea typeface="Osaka" pitchFamily="1" charset="-128"/>
              </a:defRPr>
            </a:lvl5pPr>
            <a:lvl6pPr marL="2514600" indent="-228600" eaLnBrk="0" fontAlgn="base" hangingPunct="0">
              <a:spcBef>
                <a:spcPct val="0"/>
              </a:spcBef>
              <a:spcAft>
                <a:spcPct val="0"/>
              </a:spcAft>
              <a:defRPr sz="2800">
                <a:solidFill>
                  <a:schemeClr val="tx1"/>
                </a:solidFill>
                <a:latin typeface="Arial" pitchFamily="34" charset="0"/>
                <a:ea typeface="Osaka" pitchFamily="1" charset="-128"/>
              </a:defRPr>
            </a:lvl6pPr>
            <a:lvl7pPr marL="2971800" indent="-228600" eaLnBrk="0" fontAlgn="base" hangingPunct="0">
              <a:spcBef>
                <a:spcPct val="0"/>
              </a:spcBef>
              <a:spcAft>
                <a:spcPct val="0"/>
              </a:spcAft>
              <a:defRPr sz="2800">
                <a:solidFill>
                  <a:schemeClr val="tx1"/>
                </a:solidFill>
                <a:latin typeface="Arial" pitchFamily="34" charset="0"/>
                <a:ea typeface="Osaka" pitchFamily="1" charset="-128"/>
              </a:defRPr>
            </a:lvl7pPr>
            <a:lvl8pPr marL="3429000" indent="-228600" eaLnBrk="0" fontAlgn="base" hangingPunct="0">
              <a:spcBef>
                <a:spcPct val="0"/>
              </a:spcBef>
              <a:spcAft>
                <a:spcPct val="0"/>
              </a:spcAft>
              <a:defRPr sz="2800">
                <a:solidFill>
                  <a:schemeClr val="tx1"/>
                </a:solidFill>
                <a:latin typeface="Arial" pitchFamily="34" charset="0"/>
                <a:ea typeface="Osaka" pitchFamily="1" charset="-128"/>
              </a:defRPr>
            </a:lvl8pPr>
            <a:lvl9pPr marL="3886200" indent="-228600" eaLnBrk="0" fontAlgn="base" hangingPunct="0">
              <a:spcBef>
                <a:spcPct val="0"/>
              </a:spcBef>
              <a:spcAft>
                <a:spcPct val="0"/>
              </a:spcAft>
              <a:defRPr sz="2800">
                <a:solidFill>
                  <a:schemeClr val="tx1"/>
                </a:solidFill>
                <a:latin typeface="Arial" pitchFamily="34" charset="0"/>
                <a:ea typeface="Osaka" pitchFamily="1" charset="-128"/>
              </a:defRPr>
            </a:lvl9pPr>
          </a:lstStyle>
          <a:p>
            <a:pPr eaLnBrk="1" hangingPunct="1"/>
            <a:fld id="{56314EA3-5769-4DC6-98B2-5BC97E84DC7C}" type="slidenum">
              <a:rPr lang="en-US" sz="1200" smtClean="0"/>
              <a:pPr eaLnBrk="1" hangingPunct="1"/>
              <a:t>47</a:t>
            </a:fld>
            <a:endParaRPr lang="en-US" sz="1200" smtClean="0"/>
          </a:p>
        </p:txBody>
      </p:sp>
      <p:sp>
        <p:nvSpPr>
          <p:cNvPr id="51203" name="Rectangle 2"/>
          <p:cNvSpPr>
            <a:spLocks noGrp="1" noRot="1" noChangeAspect="1" noChangeArrowheads="1" noTextEdit="1"/>
          </p:cNvSpPr>
          <p:nvPr>
            <p:ph type="sldImg"/>
          </p:nvPr>
        </p:nvSpPr>
        <p:spPr>
          <a:solidFill>
            <a:srgbClr val="FFFFFF"/>
          </a:solidFill>
          <a:ln/>
        </p:spPr>
      </p:sp>
      <p:sp>
        <p:nvSpPr>
          <p:cNvPr id="51204"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en-US" smtClean="0">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BA945C6F-780D-4DCA-A9F9-E51E2B12368D}" type="slidenum">
              <a:rPr lang="en-US"/>
              <a:pPr/>
              <a:t>48</a:t>
            </a:fld>
            <a:endParaRPr lang="en-US"/>
          </a:p>
        </p:txBody>
      </p:sp>
      <p:sp>
        <p:nvSpPr>
          <p:cNvPr id="51202" name="Rectangle 7"/>
          <p:cNvSpPr txBox="1">
            <a:spLocks noGrp="1" noChangeArrowheads="1"/>
          </p:cNvSpPr>
          <p:nvPr/>
        </p:nvSpPr>
        <p:spPr bwMode="auto">
          <a:xfrm>
            <a:off x="3886200" y="8686800"/>
            <a:ext cx="2971800" cy="457200"/>
          </a:xfrm>
          <a:prstGeom prst="rect">
            <a:avLst/>
          </a:prstGeom>
          <a:noFill/>
          <a:ln>
            <a:noFill/>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nchor="b"/>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r" eaLnBrk="1" hangingPunct="1"/>
            <a:fld id="{F6037C83-6487-49CA-A711-FC265507A1D3}" type="slidenum">
              <a:rPr lang="en-US" sz="1200">
                <a:ea typeface="Osaka" pitchFamily="1" charset="-128"/>
              </a:rPr>
              <a:pPr algn="r" eaLnBrk="1" hangingPunct="1"/>
              <a:t>48</a:t>
            </a:fld>
            <a:endParaRPr lang="en-US" sz="1200">
              <a:ea typeface="Osaka" pitchFamily="1" charset="-128"/>
            </a:endParaRPr>
          </a:p>
        </p:txBody>
      </p:sp>
      <p:sp>
        <p:nvSpPr>
          <p:cNvPr id="51203"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51204"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8986C66A-7DA8-4691-97C7-70A0A836AA70}" type="slidenum">
              <a:rPr lang="en-US"/>
              <a:pPr/>
              <a:t>49</a:t>
            </a:fld>
            <a:endParaRPr lang="en-US"/>
          </a:p>
        </p:txBody>
      </p:sp>
      <p:sp>
        <p:nvSpPr>
          <p:cNvPr id="55298" name="Rectangle 7"/>
          <p:cNvSpPr txBox="1">
            <a:spLocks noGrp="1" noChangeArrowheads="1"/>
          </p:cNvSpPr>
          <p:nvPr/>
        </p:nvSpPr>
        <p:spPr bwMode="auto">
          <a:xfrm>
            <a:off x="3886200" y="8686800"/>
            <a:ext cx="2971800" cy="457200"/>
          </a:xfrm>
          <a:prstGeom prst="rect">
            <a:avLst/>
          </a:prstGeom>
          <a:noFill/>
          <a:ln>
            <a:noFill/>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nchor="b"/>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r" eaLnBrk="1" hangingPunct="1"/>
            <a:fld id="{1F1DC46C-AA64-4B50-96A2-16311497558C}" type="slidenum">
              <a:rPr lang="en-US" sz="1200">
                <a:ea typeface="Osaka" pitchFamily="1" charset="-128"/>
              </a:rPr>
              <a:pPr algn="r" eaLnBrk="1" hangingPunct="1"/>
              <a:t>49</a:t>
            </a:fld>
            <a:endParaRPr lang="en-US" sz="1200">
              <a:ea typeface="Osaka" pitchFamily="1" charset="-128"/>
            </a:endParaRPr>
          </a:p>
        </p:txBody>
      </p:sp>
      <p:sp>
        <p:nvSpPr>
          <p:cNvPr id="55299"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55300"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50B867C8-291E-4FE7-9DA5-89477E0FC388}" type="slidenum">
              <a:rPr lang="en-US"/>
              <a:pPr/>
              <a:t>50</a:t>
            </a:fld>
            <a:endParaRPr lang="en-US"/>
          </a:p>
        </p:txBody>
      </p:sp>
      <p:sp>
        <p:nvSpPr>
          <p:cNvPr id="57346" name="Rectangle 7"/>
          <p:cNvSpPr txBox="1">
            <a:spLocks noGrp="1" noChangeArrowheads="1"/>
          </p:cNvSpPr>
          <p:nvPr/>
        </p:nvSpPr>
        <p:spPr bwMode="auto">
          <a:xfrm>
            <a:off x="3886200" y="8686800"/>
            <a:ext cx="2971800" cy="457200"/>
          </a:xfrm>
          <a:prstGeom prst="rect">
            <a:avLst/>
          </a:prstGeom>
          <a:noFill/>
          <a:ln>
            <a:noFill/>
          </a:ln>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chemeClr val="accent1"/>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chemeClr val="tx1"/>
                </a:solidFill>
                <a:miter lim="800000"/>
                <a:headEnd/>
                <a:tailEnd/>
              </a14:hiddenLine>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chemeClr val="bg2"/>
                  </a:outerShdw>
                </a:effectLst>
              </a14:hiddenEffects>
            </a:ext>
          </a:extLst>
        </p:spPr>
        <p:txBody>
          <a:bodyPr anchor="b"/>
          <a:lstStyle>
            <a:lvl1pPr>
              <a:defRPr sz="2400">
                <a:solidFill>
                  <a:schemeClr val="tx1"/>
                </a:solidFill>
                <a:latin typeface="Arial" pitchFamily="34" charset="0"/>
                <a:ea typeface="MS PGothic" pitchFamily="34" charset="-128"/>
              </a:defRPr>
            </a:lvl1pPr>
            <a:lvl2pPr marL="742950" indent="-285750">
              <a:defRPr sz="2400">
                <a:solidFill>
                  <a:schemeClr val="tx1"/>
                </a:solidFill>
                <a:latin typeface="Arial" pitchFamily="34" charset="0"/>
                <a:ea typeface="MS PGothic" pitchFamily="34" charset="-128"/>
              </a:defRPr>
            </a:lvl2pPr>
            <a:lvl3pPr marL="1143000" indent="-228600">
              <a:defRPr sz="2400">
                <a:solidFill>
                  <a:schemeClr val="tx1"/>
                </a:solidFill>
                <a:latin typeface="Arial" pitchFamily="34" charset="0"/>
                <a:ea typeface="MS PGothic" pitchFamily="34" charset="-128"/>
              </a:defRPr>
            </a:lvl3pPr>
            <a:lvl4pPr marL="1600200" indent="-228600">
              <a:defRPr sz="2400">
                <a:solidFill>
                  <a:schemeClr val="tx1"/>
                </a:solidFill>
                <a:latin typeface="Arial" pitchFamily="34" charset="0"/>
                <a:ea typeface="MS PGothic" pitchFamily="34" charset="-128"/>
              </a:defRPr>
            </a:lvl4pPr>
            <a:lvl5pPr marL="2057400" indent="-228600">
              <a:defRPr sz="2400">
                <a:solidFill>
                  <a:schemeClr val="tx1"/>
                </a:solidFill>
                <a:latin typeface="Arial"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MS PGothic" pitchFamily="34" charset="-128"/>
              </a:defRPr>
            </a:lvl9pPr>
          </a:lstStyle>
          <a:p>
            <a:pPr algn="r" eaLnBrk="1" hangingPunct="1"/>
            <a:fld id="{7F89E9DF-B210-4A1F-9DF9-A41CCD937AE8}" type="slidenum">
              <a:rPr lang="en-US" sz="1200">
                <a:ea typeface="Osaka" pitchFamily="1" charset="-128"/>
              </a:rPr>
              <a:pPr algn="r" eaLnBrk="1" hangingPunct="1"/>
              <a:t>50</a:t>
            </a:fld>
            <a:endParaRPr lang="en-US" sz="1200">
              <a:ea typeface="Osaka" pitchFamily="1" charset="-128"/>
            </a:endParaRPr>
          </a:p>
        </p:txBody>
      </p:sp>
      <p:sp>
        <p:nvSpPr>
          <p:cNvPr id="57347"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57348" name="Rectangle 3"/>
          <p:cNvSpPr>
            <a:spLocks noGrp="1" noChangeArrowheads="1"/>
          </p:cNvSpPr>
          <p:nvPr>
            <p:ph type="body" idx="1"/>
          </p:nvPr>
        </p:nvSpPr>
        <p:spPr bwMode="auto">
          <a:xfrm>
            <a:off x="914400" y="4343400"/>
            <a:ext cx="5029200" cy="411480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0000" lnSpcReduction="20000"/>
          </a:bodyPr>
          <a:lstStyle/>
          <a:p>
            <a:r>
              <a:rPr lang="en-US" sz="1200" kern="1200" dirty="0" smtClean="0">
                <a:solidFill>
                  <a:schemeClr val="tx1"/>
                </a:solidFill>
                <a:latin typeface="+mn-lt"/>
                <a:ea typeface="+mn-ea"/>
                <a:cs typeface="+mn-cs"/>
              </a:rPr>
              <a:t>N=98 In hypothesis B.1., we predicted the Sc scale mean should be significantly larger than both the Hy and Es scale means for the psychotic level.  </a:t>
            </a:r>
            <a:r>
              <a:rPr lang="en-US" sz="1200" kern="1200" dirty="0" err="1" smtClean="0">
                <a:solidFill>
                  <a:schemeClr val="tx1"/>
                </a:solidFill>
                <a:latin typeface="+mn-lt"/>
                <a:ea typeface="+mn-ea"/>
                <a:cs typeface="+mn-cs"/>
              </a:rPr>
              <a:t>Pairwise</a:t>
            </a:r>
            <a:r>
              <a:rPr lang="en-US" sz="1200" kern="1200" dirty="0" smtClean="0">
                <a:solidFill>
                  <a:schemeClr val="tx1"/>
                </a:solidFill>
                <a:latin typeface="+mn-lt"/>
                <a:ea typeface="+mn-ea"/>
                <a:cs typeface="+mn-cs"/>
              </a:rPr>
              <a:t> comparisons supported that prediction: Sc was significantly larger than Es (M = 85.77, SD = 19.55 vs. 34.31, SD = 6.78,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 .001) and significantly larger than Hy (M = 85.77, SD = 19.55 vs. 72.69, SD = 18.46,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 .017).</a:t>
            </a:r>
          </a:p>
          <a:p>
            <a:r>
              <a:rPr lang="en-US" sz="1200" kern="1200" dirty="0" smtClean="0">
                <a:solidFill>
                  <a:schemeClr val="tx1"/>
                </a:solidFill>
                <a:latin typeface="+mn-lt"/>
                <a:ea typeface="+mn-ea"/>
                <a:cs typeface="+mn-cs"/>
              </a:rPr>
              <a:t>In hypothesis B.2.for the borderline level, we predict that both the Sc scale mean and the Hy scale mean should not be significantly different (borderline as a mix of psychotic and neurotic features), but they both should be significantly larger than the Es scale mean. That prediction was supported: Sc and Hy were not significantly different, but Sc was significantly larger than Es (M = 62.21, SD = 12.31, vs. 43.58, SD = 10.25,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 .001) and Hy was also significantly larger than Es (64.21, SD = 12.31 vs. 43.58, SD = 10.25,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 .001). </a:t>
            </a:r>
          </a:p>
          <a:p>
            <a:r>
              <a:rPr lang="en-US" sz="1200" kern="1200" dirty="0" smtClean="0">
                <a:solidFill>
                  <a:schemeClr val="tx1"/>
                </a:solidFill>
                <a:latin typeface="+mn-lt"/>
                <a:ea typeface="+mn-ea"/>
                <a:cs typeface="+mn-cs"/>
              </a:rPr>
              <a:t> Finally, for the neurotic level, we predicted in hypothesis B.3. that the Es, Sc and Hy scales should all be in the normal-moderate range.  There were significant mean differences between Es (M = 49.55, SD = 10.16) in comparison to both Hy (M = 59.85, SD = 12.15) and </a:t>
            </a:r>
            <a:r>
              <a:rPr lang="en-US" sz="1200" kern="1200" dirty="0" err="1" smtClean="0">
                <a:solidFill>
                  <a:schemeClr val="tx1"/>
                </a:solidFill>
                <a:latin typeface="+mn-lt"/>
                <a:ea typeface="+mn-ea"/>
                <a:cs typeface="+mn-cs"/>
              </a:rPr>
              <a:t>Sc,(M</a:t>
            </a:r>
            <a:r>
              <a:rPr lang="en-US" sz="1200" kern="1200" dirty="0" smtClean="0">
                <a:solidFill>
                  <a:schemeClr val="tx1"/>
                </a:solidFill>
                <a:latin typeface="+mn-lt"/>
                <a:ea typeface="+mn-ea"/>
                <a:cs typeface="+mn-cs"/>
              </a:rPr>
              <a:t> = 56.18, SD = 9.28). Hy and Sc were in the moderate range, and Ego strength moved up to the average range showing support for the prediction (see Figure 1 for the MMPI-2 scale means within each level). </a:t>
            </a:r>
          </a:p>
          <a:p>
            <a:r>
              <a:rPr lang="en-US" sz="1200" kern="1200" dirty="0" smtClean="0">
                <a:solidFill>
                  <a:schemeClr val="tx1"/>
                </a:solidFill>
                <a:latin typeface="+mn-lt"/>
                <a:ea typeface="+mn-ea"/>
                <a:cs typeface="+mn-cs"/>
              </a:rPr>
              <a:t>We next examined the pattern of means for each of the Hy, Sc, and Es scales separately across each of the three scale categories. A series of One-Way ANOVAs was used to test the hypothesized outcomes. For hypothesis C.1., we predicted significant mean differences for Hy across the psychotic, borderline, and neurotic scale categories, with the largest scale mean for psychotic followed by borderline and lastly the neurotic category (See Table 4 for the means and standard deviations). The ANOVA indicated that there were significant differences among the three scale categories on the Hy scale, F (2, 95) = 3.96,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&lt; = .022, </a:t>
            </a:r>
            <a:r>
              <a:rPr lang="en-US" sz="1200" kern="1200" dirty="0" smtClean="0">
                <a:solidFill>
                  <a:schemeClr val="tx1"/>
                </a:solidFill>
                <a:latin typeface="+mn-lt"/>
                <a:ea typeface="+mn-ea"/>
                <a:cs typeface="+mn-cs"/>
                <a:sym typeface="MT Symbol"/>
              </a:rPr>
              <a:t></a:t>
            </a:r>
            <a:r>
              <a:rPr lang="en-US" sz="1200" kern="1200" dirty="0" smtClean="0">
                <a:solidFill>
                  <a:schemeClr val="tx1"/>
                </a:solidFill>
                <a:latin typeface="+mn-lt"/>
                <a:ea typeface="+mn-ea"/>
                <a:cs typeface="+mn-cs"/>
              </a:rPr>
              <a:t>2= .08. </a:t>
            </a:r>
            <a:r>
              <a:rPr lang="en-US" sz="1200" kern="1200" dirty="0" err="1" smtClean="0">
                <a:solidFill>
                  <a:schemeClr val="tx1"/>
                </a:solidFill>
                <a:latin typeface="+mn-lt"/>
                <a:ea typeface="+mn-ea"/>
                <a:cs typeface="+mn-cs"/>
              </a:rPr>
              <a:t>Scheffe</a:t>
            </a:r>
            <a:r>
              <a:rPr lang="en-US" sz="1200" kern="1200" dirty="0" smtClean="0">
                <a:solidFill>
                  <a:schemeClr val="tx1"/>
                </a:solidFill>
                <a:latin typeface="+mn-lt"/>
                <a:ea typeface="+mn-ea"/>
                <a:cs typeface="+mn-cs"/>
              </a:rPr>
              <a:t> post hoc tests indicated that patients rated as psychotic scored significantly higher on the Hy scales in comparison to patients rated as neurotic (M = 72.69 vs. M = 59.85,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 .023). Although in the predicted direction, there was no significance mean difference between patients rated as psychotic and those rated as borderline (M = 72.69 vs. 64.21,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 .154) nor was there significant mean differences between patients rated as borderline and those rated as neurotic (M = 64.21 vs. 59.85,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 .379).</a:t>
            </a:r>
          </a:p>
          <a:p>
            <a:r>
              <a:rPr lang="en-US" sz="1200" kern="1200" dirty="0" smtClean="0">
                <a:solidFill>
                  <a:schemeClr val="tx1"/>
                </a:solidFill>
                <a:latin typeface="+mn-lt"/>
                <a:ea typeface="+mn-ea"/>
                <a:cs typeface="+mn-cs"/>
              </a:rPr>
              <a:t>For hypothesis C.2., we predicted significant mean differences for Sc across the psychotic, borderline, and neurotic scale categories, with the largest scale mean for psychotic followed by borderline and lastly the neurotic category (see Table 4 for the means and standard deviations). The ANOVA indicated that there were significant differences among the three scale categories on the Sc scale, F (2, 95) = 26.15,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&lt;.001, </a:t>
            </a:r>
            <a:r>
              <a:rPr lang="en-US" sz="1200" kern="1200" dirty="0" smtClean="0">
                <a:solidFill>
                  <a:schemeClr val="tx1"/>
                </a:solidFill>
                <a:latin typeface="+mn-lt"/>
                <a:ea typeface="+mn-ea"/>
                <a:cs typeface="+mn-cs"/>
                <a:sym typeface="MT Symbol"/>
              </a:rPr>
              <a:t></a:t>
            </a:r>
            <a:r>
              <a:rPr lang="en-US" sz="1200" kern="1200" dirty="0" smtClean="0">
                <a:solidFill>
                  <a:schemeClr val="tx1"/>
                </a:solidFill>
                <a:latin typeface="+mn-lt"/>
                <a:ea typeface="+mn-ea"/>
                <a:cs typeface="+mn-cs"/>
              </a:rPr>
              <a:t>2= .36. </a:t>
            </a:r>
            <a:r>
              <a:rPr lang="en-US" sz="1200" kern="1200" dirty="0" err="1" smtClean="0">
                <a:solidFill>
                  <a:schemeClr val="tx1"/>
                </a:solidFill>
                <a:latin typeface="+mn-lt"/>
                <a:ea typeface="+mn-ea"/>
                <a:cs typeface="+mn-cs"/>
              </a:rPr>
              <a:t>Scheffe</a:t>
            </a:r>
            <a:r>
              <a:rPr lang="en-US" sz="1200" kern="1200" dirty="0" smtClean="0">
                <a:solidFill>
                  <a:schemeClr val="tx1"/>
                </a:solidFill>
                <a:latin typeface="+mn-lt"/>
                <a:ea typeface="+mn-ea"/>
                <a:cs typeface="+mn-cs"/>
              </a:rPr>
              <a:t> post hoc tests indicated that patients rated as psychotic scored significantly higher on the Sc scale in comparison to those rated as borderline (M = 85.77 vs. 62.21,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 .001) and neurotic (M = 85.77 vs. 56.18,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 .001).  There was no significant mean difference between patients rated as borderline versus neurotic (M = 62.21 vs. 56.18,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 .104).</a:t>
            </a:r>
          </a:p>
          <a:p>
            <a:r>
              <a:rPr lang="en-US" sz="1200" kern="1200" dirty="0" smtClean="0">
                <a:solidFill>
                  <a:schemeClr val="tx1"/>
                </a:solidFill>
                <a:latin typeface="+mn-lt"/>
                <a:ea typeface="+mn-ea"/>
                <a:cs typeface="+mn-cs"/>
              </a:rPr>
              <a:t>We predicted for hypothesis C.3., significant mean differences for Es across the psychotic, borderline, and neurotic scale categories, with the largest scale mean for neurotic, followed by borderline and lastly the psychotic category (see Table 4 for the means and standard deviations). This final ANOVA also found significant mean differences among the three scale categories on the Es scale, F (2, 95) = 11.506,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 001,</a:t>
            </a:r>
            <a:r>
              <a:rPr lang="en-US" sz="1200" kern="1200" dirty="0" smtClean="0">
                <a:solidFill>
                  <a:schemeClr val="tx1"/>
                </a:solidFill>
                <a:latin typeface="+mn-lt"/>
                <a:ea typeface="+mn-ea"/>
                <a:cs typeface="+mn-cs"/>
                <a:sym typeface="MT Symbol"/>
              </a:rPr>
              <a:t></a:t>
            </a:r>
            <a:r>
              <a:rPr lang="en-US" sz="1200" kern="1200" dirty="0" smtClean="0">
                <a:solidFill>
                  <a:schemeClr val="tx1"/>
                </a:solidFill>
                <a:latin typeface="+mn-lt"/>
                <a:ea typeface="+mn-ea"/>
                <a:cs typeface="+mn-cs"/>
              </a:rPr>
              <a:t>2= .20. </a:t>
            </a:r>
            <a:r>
              <a:rPr lang="en-US" sz="1200" kern="1200" dirty="0" err="1" smtClean="0">
                <a:solidFill>
                  <a:schemeClr val="tx1"/>
                </a:solidFill>
                <a:latin typeface="+mn-lt"/>
                <a:ea typeface="+mn-ea"/>
                <a:cs typeface="+mn-cs"/>
              </a:rPr>
              <a:t>Scheffe</a:t>
            </a:r>
            <a:r>
              <a:rPr lang="en-US" sz="1200" kern="1200" dirty="0" smtClean="0">
                <a:solidFill>
                  <a:schemeClr val="tx1"/>
                </a:solidFill>
                <a:latin typeface="+mn-lt"/>
                <a:ea typeface="+mn-ea"/>
                <a:cs typeface="+mn-cs"/>
              </a:rPr>
              <a:t> post hoc tests indicated that patients rated as neurotic scored significantly higher on the Es scale in comparison to those rated as borderline (M = 49.55 vs. 43.58,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 .028), and psychotic (M = 49.55 vs. M = 34.31,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 .001). There was also a significance mean difference between patients rated as borderline and those rated as psychotic (M = 43.58 vs. 34.31,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 .012).</a:t>
            </a:r>
          </a:p>
          <a:p>
            <a:endParaRPr lang="en-US" dirty="0"/>
          </a:p>
        </p:txBody>
      </p:sp>
      <p:sp>
        <p:nvSpPr>
          <p:cNvPr id="4" name="Slide Number Placeholder 3"/>
          <p:cNvSpPr>
            <a:spLocks noGrp="1"/>
          </p:cNvSpPr>
          <p:nvPr>
            <p:ph type="sldNum" sz="quarter" idx="10"/>
          </p:nvPr>
        </p:nvSpPr>
        <p:spPr/>
        <p:txBody>
          <a:bodyPr/>
          <a:lstStyle/>
          <a:p>
            <a:fld id="{054968EB-F4C0-F545-82D3-6052B5380FB5}" type="slidenum">
              <a:rPr lang="en-US" smtClean="0"/>
              <a:pPr/>
              <a:t>54</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265" name="Rectangle 2"/>
          <p:cNvSpPr>
            <a:spLocks noGrp="1" noChangeArrowheads="1"/>
          </p:cNvSpPr>
          <p:nvPr>
            <p:ph type="hdr" sz="quarter"/>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eaLnBrk="0" hangingPunct="0">
              <a:defRPr sz="2400" u="sng">
                <a:solidFill>
                  <a:schemeClr val="tx1"/>
                </a:solidFill>
                <a:latin typeface="Arial" charset="0"/>
                <a:ea typeface="ＭＳ Ｐゴシック" charset="0"/>
                <a:cs typeface="ＭＳ Ｐゴシック" charset="0"/>
              </a:defRPr>
            </a:lvl1pPr>
            <a:lvl2pPr marL="742950" indent="-285750" eaLnBrk="0" hangingPunct="0">
              <a:defRPr sz="2400" u="sng">
                <a:solidFill>
                  <a:schemeClr val="tx1"/>
                </a:solidFill>
                <a:latin typeface="Arial" charset="0"/>
                <a:ea typeface="ＭＳ Ｐゴシック" charset="0"/>
              </a:defRPr>
            </a:lvl2pPr>
            <a:lvl3pPr marL="1143000" indent="-228600" eaLnBrk="0" hangingPunct="0">
              <a:defRPr sz="2400" u="sng">
                <a:solidFill>
                  <a:schemeClr val="tx1"/>
                </a:solidFill>
                <a:latin typeface="Arial" charset="0"/>
                <a:ea typeface="ＭＳ Ｐゴシック" charset="0"/>
              </a:defRPr>
            </a:lvl3pPr>
            <a:lvl4pPr marL="1600200" indent="-228600" eaLnBrk="0" hangingPunct="0">
              <a:defRPr sz="2400" u="sng">
                <a:solidFill>
                  <a:schemeClr val="tx1"/>
                </a:solidFill>
                <a:latin typeface="Arial" charset="0"/>
                <a:ea typeface="ＭＳ Ｐゴシック" charset="0"/>
              </a:defRPr>
            </a:lvl4pPr>
            <a:lvl5pPr marL="2057400" indent="-228600" eaLnBrk="0" hangingPunct="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r>
              <a:rPr lang="en-US" sz="1200" u="none"/>
              <a:t>Dr. Geoffrey M. Reed                          World Health Organization</a:t>
            </a:r>
            <a:endParaRPr lang="es-ES_tradnl" sz="1200" u="none"/>
          </a:p>
        </p:txBody>
      </p:sp>
      <p:sp>
        <p:nvSpPr>
          <p:cNvPr id="11266" name="Rectangle 3"/>
          <p:cNvSpPr>
            <a:spLocks noGrp="1" noChangeArrowheads="1"/>
          </p:cNvSpPr>
          <p:nvPr>
            <p:ph type="dt" sz="quarter"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eaLnBrk="0" hangingPunct="0">
              <a:defRPr sz="2400" u="sng">
                <a:solidFill>
                  <a:schemeClr val="tx1"/>
                </a:solidFill>
                <a:latin typeface="Arial" charset="0"/>
                <a:ea typeface="ＭＳ Ｐゴシック" charset="0"/>
                <a:cs typeface="ＭＳ Ｐゴシック" charset="0"/>
              </a:defRPr>
            </a:lvl1pPr>
            <a:lvl2pPr marL="742950" indent="-285750" eaLnBrk="0" hangingPunct="0">
              <a:defRPr sz="2400" u="sng">
                <a:solidFill>
                  <a:schemeClr val="tx1"/>
                </a:solidFill>
                <a:latin typeface="Arial" charset="0"/>
                <a:ea typeface="ＭＳ Ｐゴシック" charset="0"/>
              </a:defRPr>
            </a:lvl2pPr>
            <a:lvl3pPr marL="1143000" indent="-228600" eaLnBrk="0" hangingPunct="0">
              <a:defRPr sz="2400" u="sng">
                <a:solidFill>
                  <a:schemeClr val="tx1"/>
                </a:solidFill>
                <a:latin typeface="Arial" charset="0"/>
                <a:ea typeface="ＭＳ Ｐゴシック" charset="0"/>
              </a:defRPr>
            </a:lvl3pPr>
            <a:lvl4pPr marL="1600200" indent="-228600" eaLnBrk="0" hangingPunct="0">
              <a:defRPr sz="2400" u="sng">
                <a:solidFill>
                  <a:schemeClr val="tx1"/>
                </a:solidFill>
                <a:latin typeface="Arial" charset="0"/>
                <a:ea typeface="ＭＳ Ｐゴシック" charset="0"/>
              </a:defRPr>
            </a:lvl4pPr>
            <a:lvl5pPr marL="2057400" indent="-228600" eaLnBrk="0" hangingPunct="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r>
              <a:rPr lang="en-US" sz="1200" u="none"/>
              <a:t>2 September 2010</a:t>
            </a:r>
            <a:endParaRPr lang="es-ES_tradnl" sz="1200" u="none"/>
          </a:p>
        </p:txBody>
      </p:sp>
      <p:sp>
        <p:nvSpPr>
          <p:cNvPr id="11267" name="Rectangle 6"/>
          <p:cNvSpPr>
            <a:spLocks noGrp="1" noChangeArrowheads="1"/>
          </p:cNvSpPr>
          <p:nvPr>
            <p:ph type="ftr" sz="quarter" idx="4"/>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eaLnBrk="0" hangingPunct="0">
              <a:defRPr sz="2400" u="sng">
                <a:solidFill>
                  <a:schemeClr val="tx1"/>
                </a:solidFill>
                <a:latin typeface="Arial" charset="0"/>
                <a:ea typeface="ＭＳ Ｐゴシック" charset="0"/>
                <a:cs typeface="ＭＳ Ｐゴシック" charset="0"/>
              </a:defRPr>
            </a:lvl1pPr>
            <a:lvl2pPr marL="742950" indent="-285750" eaLnBrk="0" hangingPunct="0">
              <a:defRPr sz="2400" u="sng">
                <a:solidFill>
                  <a:schemeClr val="tx1"/>
                </a:solidFill>
                <a:latin typeface="Arial" charset="0"/>
                <a:ea typeface="ＭＳ Ｐゴシック" charset="0"/>
              </a:defRPr>
            </a:lvl2pPr>
            <a:lvl3pPr marL="1143000" indent="-228600" eaLnBrk="0" hangingPunct="0">
              <a:defRPr sz="2400" u="sng">
                <a:solidFill>
                  <a:schemeClr val="tx1"/>
                </a:solidFill>
                <a:latin typeface="Arial" charset="0"/>
                <a:ea typeface="ＭＳ Ｐゴシック" charset="0"/>
              </a:defRPr>
            </a:lvl3pPr>
            <a:lvl4pPr marL="1600200" indent="-228600" eaLnBrk="0" hangingPunct="0">
              <a:defRPr sz="2400" u="sng">
                <a:solidFill>
                  <a:schemeClr val="tx1"/>
                </a:solidFill>
                <a:latin typeface="Arial" charset="0"/>
                <a:ea typeface="ＭＳ Ｐゴシック" charset="0"/>
              </a:defRPr>
            </a:lvl4pPr>
            <a:lvl5pPr marL="2057400" indent="-228600" eaLnBrk="0" hangingPunct="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r>
              <a:rPr lang="en-US" sz="1200" u="none"/>
              <a:t>WPA International Congress</a:t>
            </a:r>
            <a:endParaRPr lang="es-ES_tradnl" sz="1200" u="none"/>
          </a:p>
        </p:txBody>
      </p:sp>
      <p:sp>
        <p:nvSpPr>
          <p:cNvPr id="11268" name="Rectangle 7"/>
          <p:cNvSpPr>
            <a:spLocks noGrp="1" noChangeArrowheads="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eaLnBrk="0" hangingPunct="0">
              <a:defRPr sz="2400" u="sng">
                <a:solidFill>
                  <a:schemeClr val="tx1"/>
                </a:solidFill>
                <a:latin typeface="Arial" charset="0"/>
                <a:ea typeface="ＭＳ Ｐゴシック" charset="0"/>
                <a:cs typeface="ＭＳ Ｐゴシック" charset="0"/>
              </a:defRPr>
            </a:lvl1pPr>
            <a:lvl2pPr marL="742950" indent="-285750" eaLnBrk="0" hangingPunct="0">
              <a:defRPr sz="2400" u="sng">
                <a:solidFill>
                  <a:schemeClr val="tx1"/>
                </a:solidFill>
                <a:latin typeface="Arial" charset="0"/>
                <a:ea typeface="ＭＳ Ｐゴシック" charset="0"/>
              </a:defRPr>
            </a:lvl2pPr>
            <a:lvl3pPr marL="1143000" indent="-228600" eaLnBrk="0" hangingPunct="0">
              <a:defRPr sz="2400" u="sng">
                <a:solidFill>
                  <a:schemeClr val="tx1"/>
                </a:solidFill>
                <a:latin typeface="Arial" charset="0"/>
                <a:ea typeface="ＭＳ Ｐゴシック" charset="0"/>
              </a:defRPr>
            </a:lvl3pPr>
            <a:lvl4pPr marL="1600200" indent="-228600" eaLnBrk="0" hangingPunct="0">
              <a:defRPr sz="2400" u="sng">
                <a:solidFill>
                  <a:schemeClr val="tx1"/>
                </a:solidFill>
                <a:latin typeface="Arial" charset="0"/>
                <a:ea typeface="ＭＳ Ｐゴシック" charset="0"/>
              </a:defRPr>
            </a:lvl4pPr>
            <a:lvl5pPr marL="2057400" indent="-228600" eaLnBrk="0" hangingPunct="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fld id="{0CF7D2C4-D844-1A4A-B7ED-E44E6D7BC0D3}" type="slidenum">
              <a:rPr lang="en-US" sz="1200" u="none"/>
              <a:pPr/>
              <a:t>73</a:t>
            </a:fld>
            <a:endParaRPr lang="en-US" sz="1200" u="none"/>
          </a:p>
        </p:txBody>
      </p:sp>
      <p:sp>
        <p:nvSpPr>
          <p:cNvPr id="11269" name="Rectangle 2"/>
          <p:cNvSpPr>
            <a:spLocks noGrp="1" noRot="1" noChangeAspect="1" noChangeArrowheads="1"/>
          </p:cNvSpPr>
          <p:nvPr>
            <p:ph type="sldImg"/>
          </p:nvPr>
        </p:nvSpPr>
        <p:spPr>
          <a:solidFill>
            <a:srgbClr val="FFFFFF"/>
          </a:solidFill>
          <a:ln/>
        </p:spPr>
      </p:sp>
      <p:sp>
        <p:nvSpPr>
          <p:cNvPr id="11270" name="Rectangle 3"/>
          <p:cNvSpPr>
            <a:spLocks noGrp="1" noChangeArrowheads="1"/>
          </p:cNvSpPr>
          <p:nvPr>
            <p:ph type="body" idx="1"/>
          </p:nvPr>
        </p:nvSpPr>
        <p:spPr>
          <a:solidFill>
            <a:srgbClr val="FFFFFF"/>
          </a:solidFill>
          <a:ln>
            <a:solidFill>
              <a:srgbClr val="000000"/>
            </a:solidFill>
          </a:ln>
          <a:extLst>
            <a:ext uri="{FAA26D3D-D897-4be2-8F04-BA451C77F1D7}">
              <ma14:placeholderFlag xmlns:a="http://schemas.openxmlformats.org/drawingml/2006/main" xmlns:r="http://schemas.openxmlformats.org/officeDocument/2006/relationships" xmlns:p="http://schemas.openxmlformats.org/presentationml/2006/main" xmlns="" xmlns:ma14="http://schemas.microsoft.com/office/mac/drawingml/2011/main" xmlns:mv="urn:schemas-microsoft-com:mac:vml" xmlns:mc="http://schemas.openxmlformats.org/markup-compatibility/2006" val="1"/>
            </a:ext>
          </a:extLst>
        </p:spPr>
        <p:txBody>
          <a:bodyPr/>
          <a:lstStyle/>
          <a:p>
            <a:endParaRPr lang="en-US">
              <a:ea typeface="ＭＳ Ｐゴシック" charset="0"/>
              <a:cs typeface="ＭＳ Ｐゴシック"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1" name="Rectangle 2"/>
          <p:cNvSpPr>
            <a:spLocks noGrp="1" noRot="1" noChangeAspect="1" noChangeArrowheads="1" noTextEdit="1"/>
          </p:cNvSpPr>
          <p:nvPr>
            <p:ph type="sldImg"/>
          </p:nvPr>
        </p:nvSpPr>
        <p:spPr>
          <a:ln/>
        </p:spPr>
      </p:sp>
      <p:sp>
        <p:nvSpPr>
          <p:cNvPr id="40962" name="Rectangle 3"/>
          <p:cNvSpPr>
            <a:spLocks noGrp="1" noChangeArrowheads="1"/>
          </p:cNvSpPr>
          <p:nvPr>
            <p:ph type="body"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p>
            <a:endParaRPr lang="en-GB">
              <a:ea typeface="ＭＳ Ｐゴシック" charset="0"/>
              <a:cs typeface="ＭＳ Ｐゴシック" charset="0"/>
            </a:endParaRPr>
          </a:p>
          <a:p>
            <a:endParaRPr lang="en-GB">
              <a:ea typeface="ＭＳ Ｐゴシック" charset="0"/>
              <a:cs typeface="ＭＳ Ｐゴシック" charset="0"/>
            </a:endParaRPr>
          </a:p>
          <a:p>
            <a:endParaRPr lang="en-US">
              <a:ea typeface="ＭＳ Ｐゴシック" charset="0"/>
              <a:cs typeface="ＭＳ Ｐゴシック" charset="0"/>
            </a:endParaRPr>
          </a:p>
        </p:txBody>
      </p:sp>
      <p:sp>
        <p:nvSpPr>
          <p:cNvPr id="40963" name="Date Placeholder 4"/>
          <p:cNvSpPr>
            <a:spLocks noGrp="1"/>
          </p:cNvSpPr>
          <p:nvPr>
            <p:ph type="dt" sz="quarter" idx="1"/>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eaLnBrk="0" hangingPunct="0">
              <a:defRPr sz="2400" u="sng">
                <a:solidFill>
                  <a:schemeClr val="tx1"/>
                </a:solidFill>
                <a:latin typeface="Arial" charset="0"/>
                <a:ea typeface="ＭＳ Ｐゴシック" charset="0"/>
                <a:cs typeface="ＭＳ Ｐゴシック" charset="0"/>
              </a:defRPr>
            </a:lvl1pPr>
            <a:lvl2pPr marL="742950" indent="-285750" eaLnBrk="0" hangingPunct="0">
              <a:defRPr sz="2400" u="sng">
                <a:solidFill>
                  <a:schemeClr val="tx1"/>
                </a:solidFill>
                <a:latin typeface="Arial" charset="0"/>
                <a:ea typeface="ＭＳ Ｐゴシック" charset="0"/>
              </a:defRPr>
            </a:lvl2pPr>
            <a:lvl3pPr marL="1143000" indent="-228600" eaLnBrk="0" hangingPunct="0">
              <a:defRPr sz="2400" u="sng">
                <a:solidFill>
                  <a:schemeClr val="tx1"/>
                </a:solidFill>
                <a:latin typeface="Arial" charset="0"/>
                <a:ea typeface="ＭＳ Ｐゴシック" charset="0"/>
              </a:defRPr>
            </a:lvl3pPr>
            <a:lvl4pPr marL="1600200" indent="-228600" eaLnBrk="0" hangingPunct="0">
              <a:defRPr sz="2400" u="sng">
                <a:solidFill>
                  <a:schemeClr val="tx1"/>
                </a:solidFill>
                <a:latin typeface="Arial" charset="0"/>
                <a:ea typeface="ＭＳ Ｐゴシック" charset="0"/>
              </a:defRPr>
            </a:lvl4pPr>
            <a:lvl5pPr marL="2057400" indent="-228600" eaLnBrk="0" hangingPunct="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r>
              <a:rPr lang="en-US" sz="1200" u="none"/>
              <a:t>2 September 2010</a:t>
            </a:r>
          </a:p>
        </p:txBody>
      </p:sp>
      <p:sp>
        <p:nvSpPr>
          <p:cNvPr id="40964" name="Footer Placeholder 5"/>
          <p:cNvSpPr>
            <a:spLocks noGrp="1"/>
          </p:cNvSpPr>
          <p:nvPr>
            <p:ph type="ftr" sz="quarter" idx="4"/>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eaLnBrk="0" hangingPunct="0">
              <a:defRPr sz="2400" u="sng">
                <a:solidFill>
                  <a:schemeClr val="tx1"/>
                </a:solidFill>
                <a:latin typeface="Arial" charset="0"/>
                <a:ea typeface="ＭＳ Ｐゴシック" charset="0"/>
                <a:cs typeface="ＭＳ Ｐゴシック" charset="0"/>
              </a:defRPr>
            </a:lvl1pPr>
            <a:lvl2pPr marL="742950" indent="-285750" eaLnBrk="0" hangingPunct="0">
              <a:defRPr sz="2400" u="sng">
                <a:solidFill>
                  <a:schemeClr val="tx1"/>
                </a:solidFill>
                <a:latin typeface="Arial" charset="0"/>
                <a:ea typeface="ＭＳ Ｐゴシック" charset="0"/>
              </a:defRPr>
            </a:lvl2pPr>
            <a:lvl3pPr marL="1143000" indent="-228600" eaLnBrk="0" hangingPunct="0">
              <a:defRPr sz="2400" u="sng">
                <a:solidFill>
                  <a:schemeClr val="tx1"/>
                </a:solidFill>
                <a:latin typeface="Arial" charset="0"/>
                <a:ea typeface="ＭＳ Ｐゴシック" charset="0"/>
              </a:defRPr>
            </a:lvl3pPr>
            <a:lvl4pPr marL="1600200" indent="-228600" eaLnBrk="0" hangingPunct="0">
              <a:defRPr sz="2400" u="sng">
                <a:solidFill>
                  <a:schemeClr val="tx1"/>
                </a:solidFill>
                <a:latin typeface="Arial" charset="0"/>
                <a:ea typeface="ＭＳ Ｐゴシック" charset="0"/>
              </a:defRPr>
            </a:lvl4pPr>
            <a:lvl5pPr marL="2057400" indent="-228600" eaLnBrk="0" hangingPunct="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r>
              <a:rPr lang="en-US" sz="1200" u="none"/>
              <a:t>WPA International Congress</a:t>
            </a:r>
          </a:p>
        </p:txBody>
      </p:sp>
      <p:sp>
        <p:nvSpPr>
          <p:cNvPr id="40965" name="Header Placeholder 6"/>
          <p:cNvSpPr>
            <a:spLocks noGrp="1"/>
          </p:cNvSpPr>
          <p:nvPr>
            <p:ph type="hdr" sz="quarter"/>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eaLnBrk="0" hangingPunct="0">
              <a:defRPr sz="2400" u="sng">
                <a:solidFill>
                  <a:schemeClr val="tx1"/>
                </a:solidFill>
                <a:latin typeface="Arial" charset="0"/>
                <a:ea typeface="ＭＳ Ｐゴシック" charset="0"/>
                <a:cs typeface="ＭＳ Ｐゴシック" charset="0"/>
              </a:defRPr>
            </a:lvl1pPr>
            <a:lvl2pPr marL="742950" indent="-285750" eaLnBrk="0" hangingPunct="0">
              <a:defRPr sz="2400" u="sng">
                <a:solidFill>
                  <a:schemeClr val="tx1"/>
                </a:solidFill>
                <a:latin typeface="Arial" charset="0"/>
                <a:ea typeface="ＭＳ Ｐゴシック" charset="0"/>
              </a:defRPr>
            </a:lvl2pPr>
            <a:lvl3pPr marL="1143000" indent="-228600" eaLnBrk="0" hangingPunct="0">
              <a:defRPr sz="2400" u="sng">
                <a:solidFill>
                  <a:schemeClr val="tx1"/>
                </a:solidFill>
                <a:latin typeface="Arial" charset="0"/>
                <a:ea typeface="ＭＳ Ｐゴシック" charset="0"/>
              </a:defRPr>
            </a:lvl3pPr>
            <a:lvl4pPr marL="1600200" indent="-228600" eaLnBrk="0" hangingPunct="0">
              <a:defRPr sz="2400" u="sng">
                <a:solidFill>
                  <a:schemeClr val="tx1"/>
                </a:solidFill>
                <a:latin typeface="Arial" charset="0"/>
                <a:ea typeface="ＭＳ Ｐゴシック" charset="0"/>
              </a:defRPr>
            </a:lvl4pPr>
            <a:lvl5pPr marL="2057400" indent="-228600" eaLnBrk="0" hangingPunct="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r>
              <a:rPr lang="en-US" sz="1200" u="none"/>
              <a:t>Dr. Geoffrey M. Reed                          World Health Organization</a:t>
            </a:r>
          </a:p>
        </p:txBody>
      </p:sp>
      <p:sp>
        <p:nvSpPr>
          <p:cNvPr id="40966" name="Slide Number Placeholder 7"/>
          <p:cNvSpPr>
            <a:spLocks noGrp="1"/>
          </p:cNvSpPr>
          <p:nvPr>
            <p:ph type="sldNum" sz="quarter" idx="5"/>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eaLnBrk="0" hangingPunct="0">
              <a:defRPr sz="2400" u="sng">
                <a:solidFill>
                  <a:schemeClr val="tx1"/>
                </a:solidFill>
                <a:latin typeface="Arial" charset="0"/>
                <a:ea typeface="ＭＳ Ｐゴシック" charset="0"/>
                <a:cs typeface="ＭＳ Ｐゴシック" charset="0"/>
              </a:defRPr>
            </a:lvl1pPr>
            <a:lvl2pPr marL="742950" indent="-285750" eaLnBrk="0" hangingPunct="0">
              <a:defRPr sz="2400" u="sng">
                <a:solidFill>
                  <a:schemeClr val="tx1"/>
                </a:solidFill>
                <a:latin typeface="Arial" charset="0"/>
                <a:ea typeface="ＭＳ Ｐゴシック" charset="0"/>
              </a:defRPr>
            </a:lvl2pPr>
            <a:lvl3pPr marL="1143000" indent="-228600" eaLnBrk="0" hangingPunct="0">
              <a:defRPr sz="2400" u="sng">
                <a:solidFill>
                  <a:schemeClr val="tx1"/>
                </a:solidFill>
                <a:latin typeface="Arial" charset="0"/>
                <a:ea typeface="ＭＳ Ｐゴシック" charset="0"/>
              </a:defRPr>
            </a:lvl3pPr>
            <a:lvl4pPr marL="1600200" indent="-228600" eaLnBrk="0" hangingPunct="0">
              <a:defRPr sz="2400" u="sng">
                <a:solidFill>
                  <a:schemeClr val="tx1"/>
                </a:solidFill>
                <a:latin typeface="Arial" charset="0"/>
                <a:ea typeface="ＭＳ Ｐゴシック" charset="0"/>
              </a:defRPr>
            </a:lvl4pPr>
            <a:lvl5pPr marL="2057400" indent="-228600" eaLnBrk="0" hangingPunct="0">
              <a:defRPr sz="2400" u="sng">
                <a:solidFill>
                  <a:schemeClr val="tx1"/>
                </a:solidFill>
                <a:latin typeface="Arial" charset="0"/>
                <a:ea typeface="ＭＳ Ｐゴシック" charset="0"/>
              </a:defRPr>
            </a:lvl5pPr>
            <a:lvl6pPr marL="2514600" indent="-228600" eaLnBrk="0" fontAlgn="base" hangingPunct="0">
              <a:spcBef>
                <a:spcPct val="0"/>
              </a:spcBef>
              <a:spcAft>
                <a:spcPct val="0"/>
              </a:spcAft>
              <a:defRPr sz="2400" u="sng">
                <a:solidFill>
                  <a:schemeClr val="tx1"/>
                </a:solidFill>
                <a:latin typeface="Arial" charset="0"/>
                <a:ea typeface="ＭＳ Ｐゴシック" charset="0"/>
              </a:defRPr>
            </a:lvl6pPr>
            <a:lvl7pPr marL="2971800" indent="-228600" eaLnBrk="0" fontAlgn="base" hangingPunct="0">
              <a:spcBef>
                <a:spcPct val="0"/>
              </a:spcBef>
              <a:spcAft>
                <a:spcPct val="0"/>
              </a:spcAft>
              <a:defRPr sz="2400" u="sng">
                <a:solidFill>
                  <a:schemeClr val="tx1"/>
                </a:solidFill>
                <a:latin typeface="Arial" charset="0"/>
                <a:ea typeface="ＭＳ Ｐゴシック" charset="0"/>
              </a:defRPr>
            </a:lvl7pPr>
            <a:lvl8pPr marL="3429000" indent="-228600" eaLnBrk="0" fontAlgn="base" hangingPunct="0">
              <a:spcBef>
                <a:spcPct val="0"/>
              </a:spcBef>
              <a:spcAft>
                <a:spcPct val="0"/>
              </a:spcAft>
              <a:defRPr sz="2400" u="sng">
                <a:solidFill>
                  <a:schemeClr val="tx1"/>
                </a:solidFill>
                <a:latin typeface="Arial" charset="0"/>
                <a:ea typeface="ＭＳ Ｐゴシック" charset="0"/>
              </a:defRPr>
            </a:lvl8pPr>
            <a:lvl9pPr marL="3886200" indent="-228600" eaLnBrk="0" fontAlgn="base" hangingPunct="0">
              <a:spcBef>
                <a:spcPct val="0"/>
              </a:spcBef>
              <a:spcAft>
                <a:spcPct val="0"/>
              </a:spcAft>
              <a:defRPr sz="2400" u="sng">
                <a:solidFill>
                  <a:schemeClr val="tx1"/>
                </a:solidFill>
                <a:latin typeface="Arial" charset="0"/>
                <a:ea typeface="ＭＳ Ｐゴシック" charset="0"/>
              </a:defRPr>
            </a:lvl9pPr>
          </a:lstStyle>
          <a:p>
            <a:fld id="{09BFF5CD-B04F-B547-9A23-9CCF961DA5EE}" type="slidenum">
              <a:rPr lang="en-US" sz="1200" u="none"/>
              <a:pPr/>
              <a:t>75</a:t>
            </a:fld>
            <a:endParaRPr lang="en-US" sz="1200" u="non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C19ACE5-F96D-DE45-B369-1AD901867C87}" type="datetimeFigureOut">
              <a:rPr lang="en-US" smtClean="0"/>
              <a:pPr/>
              <a:t>6/14/13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8BD5BE-B8BF-8542-83B3-1DFD1D400C2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19ACE5-F96D-DE45-B369-1AD901867C87}" type="datetimeFigureOut">
              <a:rPr lang="en-US" smtClean="0"/>
              <a:pPr/>
              <a:t>6/14/13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8BD5BE-B8BF-8542-83B3-1DFD1D400C2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19ACE5-F96D-DE45-B369-1AD901867C87}" type="datetimeFigureOut">
              <a:rPr lang="en-US" smtClean="0"/>
              <a:pPr/>
              <a:t>6/14/13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8BD5BE-B8BF-8542-83B3-1DFD1D400C2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19ACE5-F96D-DE45-B369-1AD901867C87}" type="datetimeFigureOut">
              <a:rPr lang="en-US" smtClean="0"/>
              <a:pPr/>
              <a:t>6/14/13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8BD5BE-B8BF-8542-83B3-1DFD1D400C2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19ACE5-F96D-DE45-B369-1AD901867C87}" type="datetimeFigureOut">
              <a:rPr lang="en-US" smtClean="0"/>
              <a:pPr/>
              <a:t>6/14/13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8BD5BE-B8BF-8542-83B3-1DFD1D400C2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C19ACE5-F96D-DE45-B369-1AD901867C87}" type="datetimeFigureOut">
              <a:rPr lang="en-US" smtClean="0"/>
              <a:pPr/>
              <a:t>6/14/13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8BD5BE-B8BF-8542-83B3-1DFD1D400C2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C19ACE5-F96D-DE45-B369-1AD901867C87}" type="datetimeFigureOut">
              <a:rPr lang="en-US" smtClean="0"/>
              <a:pPr/>
              <a:t>6/14/13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8BD5BE-B8BF-8542-83B3-1DFD1D400C2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C19ACE5-F96D-DE45-B369-1AD901867C87}" type="datetimeFigureOut">
              <a:rPr lang="en-US" smtClean="0"/>
              <a:pPr/>
              <a:t>6/14/13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8BD5BE-B8BF-8542-83B3-1DFD1D400C2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19ACE5-F96D-DE45-B369-1AD901867C87}" type="datetimeFigureOut">
              <a:rPr lang="en-US" smtClean="0"/>
              <a:pPr/>
              <a:t>6/14/13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8BD5BE-B8BF-8542-83B3-1DFD1D400C2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19ACE5-F96D-DE45-B369-1AD901867C87}" type="datetimeFigureOut">
              <a:rPr lang="en-US" smtClean="0"/>
              <a:pPr/>
              <a:t>6/14/13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8BD5BE-B8BF-8542-83B3-1DFD1D400C2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19ACE5-F96D-DE45-B369-1AD901867C87}" type="datetimeFigureOut">
              <a:rPr lang="en-US" smtClean="0"/>
              <a:pPr/>
              <a:t>6/14/13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8BD5BE-B8BF-8542-83B3-1DFD1D400C2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19ACE5-F96D-DE45-B369-1AD901867C87}" type="datetimeFigureOut">
              <a:rPr lang="en-US" smtClean="0"/>
              <a:pPr/>
              <a:t>6/14/13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8BD5BE-B8BF-8542-83B3-1DFD1D400C28}"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r:id="rId1"/>
    <p:sldLayoutId r:id="rId2"/>
    <p:sldLayoutId r:id="rId3"/>
    <p:sldLayoutId r:id="rId4"/>
    <p:sldLayoutId r:id="rId5"/>
    <p:sldLayoutId r:id="rId6"/>
    <p:sldLayoutId r:id="rId7"/>
    <p:sldLayoutId r:id="rId8"/>
    <p:sldLayoutId r:id="rId9"/>
    <p:sldLayoutId r:id="rId10"/>
    <p:sldLayoutId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4" Type="http://schemas.openxmlformats.org/officeDocument/2006/relationships/image" Target="../media/image7.jpeg"/><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8.jpe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46.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1" Type="http://schemas.openxmlformats.org/officeDocument/2006/relationships/slideLayout" Target="../slideLayouts/slideLayout2.xml"/><Relationship Id="rId2" Type="http://schemas.openxmlformats.org/officeDocument/2006/relationships/diagramData" Target="../diagrams/data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 Id="rId3" Type="http://schemas.openxmlformats.org/officeDocument/2006/relationships/image" Target="../media/image2.jpe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diagramData" Target="../diagrams/data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chart" Target="../charts/char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3.png"/><Relationship Id="rId3" Type="http://schemas.openxmlformats.org/officeDocument/2006/relationships/image" Target="../media/image4.png"/></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1" Type="http://schemas.openxmlformats.org/officeDocument/2006/relationships/hyperlink" Target="http://www.icd10data.com/ICD10CM/Codes/F01-F99/F90-F98" TargetMode="External"/><Relationship Id="rId12" Type="http://schemas.openxmlformats.org/officeDocument/2006/relationships/hyperlink" Target="http://www.icd10data.com/ICD10CM/Codes/F01-F99/F99-F99" TargetMode="External"/><Relationship Id="rId1" Type="http://schemas.openxmlformats.org/officeDocument/2006/relationships/slideLayout" Target="../slideLayouts/slideLayout2.xml"/><Relationship Id="rId2" Type="http://schemas.openxmlformats.org/officeDocument/2006/relationships/hyperlink" Target="http://www.icd10data.com/ICD10CM/Codes/F01-F99/F01-F09" TargetMode="External"/><Relationship Id="rId3" Type="http://schemas.openxmlformats.org/officeDocument/2006/relationships/hyperlink" Target="http://www.icd10data.com/ICD10CM/Codes/F01-F99/F10-F19" TargetMode="External"/><Relationship Id="rId4" Type="http://schemas.openxmlformats.org/officeDocument/2006/relationships/hyperlink" Target="http://www.icd10data.com/ICD10CM/Codes/F01-F99/F20-F29" TargetMode="External"/><Relationship Id="rId5" Type="http://schemas.openxmlformats.org/officeDocument/2006/relationships/hyperlink" Target="http://www.icd10data.com/ICD10CM/Codes/F01-F99/F30-F39" TargetMode="External"/><Relationship Id="rId6" Type="http://schemas.openxmlformats.org/officeDocument/2006/relationships/hyperlink" Target="http://www.icd10data.com/ICD10CM/Codes/F01-F99/F40-F48" TargetMode="External"/><Relationship Id="rId7" Type="http://schemas.openxmlformats.org/officeDocument/2006/relationships/hyperlink" Target="http://www.icd10data.com/ICD10CM/Codes/F01-F99/F50-F59" TargetMode="External"/><Relationship Id="rId8" Type="http://schemas.openxmlformats.org/officeDocument/2006/relationships/hyperlink" Target="http://www.icd10data.com/ICD10CM/Codes/F01-F99/F60-F69" TargetMode="External"/><Relationship Id="rId9" Type="http://schemas.openxmlformats.org/officeDocument/2006/relationships/hyperlink" Target="http://www.icd10data.com/ICD10CM/Codes/F01-F99/F70-F79" TargetMode="External"/><Relationship Id="rId10" Type="http://schemas.openxmlformats.org/officeDocument/2006/relationships/hyperlink" Target="http://www.icd10data.com/ICD10CM/Codes/F01-F99/F80-F89" TargetMode="Externa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icd10data.com/ICD10CM/Codes/F01-F99/F20-F29"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1" Type="http://schemas.openxmlformats.org/officeDocument/2006/relationships/hyperlink" Target="http://www.icd10data.com/ICD10CM/Codes/F01-F99/F60-F69/F60-/F60.89" TargetMode="External"/><Relationship Id="rId12" Type="http://schemas.openxmlformats.org/officeDocument/2006/relationships/hyperlink" Target="http://www.icd10data.com/ICD10CM/Codes/F01-F99/F60-F69/F60-/F60.9" TargetMode="External"/><Relationship Id="rId1" Type="http://schemas.openxmlformats.org/officeDocument/2006/relationships/slideLayout" Target="../slideLayouts/slideLayout2.xml"/><Relationship Id="rId2" Type="http://schemas.openxmlformats.org/officeDocument/2006/relationships/hyperlink" Target="http://www.icd10data.com/ICD10CM/Codes/F01-F99/F60-F69/F60-/F60.0" TargetMode="External"/><Relationship Id="rId3" Type="http://schemas.openxmlformats.org/officeDocument/2006/relationships/hyperlink" Target="http://www.icd10data.com/ICD10CM/Codes/F01-F99/F60-F69/F60-/F60.1" TargetMode="External"/><Relationship Id="rId4" Type="http://schemas.openxmlformats.org/officeDocument/2006/relationships/hyperlink" Target="http://www.icd10data.com/ICD10CM/Codes/F01-F99/F60-F69/F60-/F60.2" TargetMode="External"/><Relationship Id="rId5" Type="http://schemas.openxmlformats.org/officeDocument/2006/relationships/hyperlink" Target="http://www.icd10data.com/ICD10CM/Codes/F01-F99/F60-F69/F60-/F60.3" TargetMode="External"/><Relationship Id="rId6" Type="http://schemas.openxmlformats.org/officeDocument/2006/relationships/hyperlink" Target="http://www.icd10data.com/ICD10CM/Codes/F01-F99/F60-F69/F60-/F60.4" TargetMode="External"/><Relationship Id="rId7" Type="http://schemas.openxmlformats.org/officeDocument/2006/relationships/hyperlink" Target="http://www.icd10data.com/ICD10CM/Codes/F01-F99/F60-F69/F60-/F60.5" TargetMode="External"/><Relationship Id="rId8" Type="http://schemas.openxmlformats.org/officeDocument/2006/relationships/hyperlink" Target="http://www.icd10data.com/ICD10CM/Codes/F01-F99/F60-F69/F60-/F60.6" TargetMode="External"/><Relationship Id="rId9" Type="http://schemas.openxmlformats.org/officeDocument/2006/relationships/hyperlink" Target="http://www.icd10data.com/ICD10CM/Codes/F01-F99/F60-F69/F60-/F60.7" TargetMode="External"/><Relationship Id="rId10" Type="http://schemas.openxmlformats.org/officeDocument/2006/relationships/hyperlink" Target="http://www.icd10data.com/ICD10CM/Codes/F01-F99/F60-F69/F60-/F60.81" TargetMode="Externa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 Id="rId3" Type="http://schemas.openxmlformats.org/officeDocument/2006/relationships/chart" Target="../charts/char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 Id="rId3" Type="http://schemas.openxmlformats.org/officeDocument/2006/relationships/chart" Target="../charts/chart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 Id="rId3" Type="http://schemas.openxmlformats.org/officeDocument/2006/relationships/chart" Target="../charts/chart4.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1"/>
            <a:ext cx="8763000" cy="2362199"/>
          </a:xfrm>
        </p:spPr>
        <p:txBody>
          <a:bodyPr>
            <a:normAutofit/>
          </a:bodyPr>
          <a:lstStyle/>
          <a:p>
            <a:r>
              <a:rPr lang="en-US" sz="4000" b="1" dirty="0" smtClean="0">
                <a:solidFill>
                  <a:srgbClr val="FF0000"/>
                </a:solidFill>
              </a:rPr>
              <a:t>A Brief Survey of DSM5, ICD-10-11 and PDM: Diagnostic and Treatment Issues</a:t>
            </a:r>
            <a:endParaRPr lang="en-US" sz="4000" b="1" dirty="0">
              <a:solidFill>
                <a:srgbClr val="FF0000"/>
              </a:solidFill>
            </a:endParaRPr>
          </a:p>
        </p:txBody>
      </p:sp>
      <p:sp>
        <p:nvSpPr>
          <p:cNvPr id="3" name="Subtitle 2"/>
          <p:cNvSpPr>
            <a:spLocks noGrp="1"/>
          </p:cNvSpPr>
          <p:nvPr>
            <p:ph type="subTitle" idx="1"/>
          </p:nvPr>
        </p:nvSpPr>
        <p:spPr>
          <a:xfrm>
            <a:off x="457200" y="2895600"/>
            <a:ext cx="8001000" cy="3733800"/>
          </a:xfrm>
        </p:spPr>
        <p:txBody>
          <a:bodyPr>
            <a:normAutofit/>
          </a:bodyPr>
          <a:lstStyle/>
          <a:p>
            <a:r>
              <a:rPr lang="en-US" dirty="0" smtClean="0">
                <a:solidFill>
                  <a:schemeClr val="tx1"/>
                </a:solidFill>
              </a:rPr>
              <a:t>Robert </a:t>
            </a:r>
            <a:r>
              <a:rPr lang="en-US" dirty="0" smtClean="0">
                <a:solidFill>
                  <a:schemeClr val="tx1"/>
                </a:solidFill>
              </a:rPr>
              <a:t>M. Gordon, Ph.D. ABPP in Clinical Psychology and Psychoanalysis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Diagnose?</a:t>
            </a:r>
            <a:endParaRPr lang="en-US" dirty="0"/>
          </a:p>
        </p:txBody>
      </p:sp>
      <p:sp>
        <p:nvSpPr>
          <p:cNvPr id="3" name="Content Placeholder 2"/>
          <p:cNvSpPr>
            <a:spLocks noGrp="1"/>
          </p:cNvSpPr>
          <p:nvPr>
            <p:ph idx="1"/>
          </p:nvPr>
        </p:nvSpPr>
        <p:spPr/>
        <p:txBody>
          <a:bodyPr/>
          <a:lstStyle/>
          <a:p>
            <a:pPr marL="514350" indent="-514350">
              <a:buAutoNum type="arabicPeriod" startAt="4"/>
            </a:pPr>
            <a:r>
              <a:rPr lang="en-US" dirty="0" smtClean="0"/>
              <a:t>Its role </a:t>
            </a:r>
            <a:r>
              <a:rPr lang="en-US" i="1" dirty="0" smtClean="0"/>
              <a:t>treatment</a:t>
            </a:r>
            <a:r>
              <a:rPr lang="en-US" dirty="0" smtClean="0"/>
              <a:t>, ex: in reducing the probability that certain easily frighten people will flee from treatment. It is helpful for the therapist to communicate to hypomanic or counter-dependent patients an understanding of how hard it may be for them to stay in therapy.</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smtClean="0"/>
              <a:t>Why Diagnose? </a:t>
            </a:r>
            <a:endParaRPr lang="en-US" dirty="0"/>
          </a:p>
        </p:txBody>
      </p:sp>
      <p:sp>
        <p:nvSpPr>
          <p:cNvPr id="3" name="Content Placeholder 2"/>
          <p:cNvSpPr>
            <a:spLocks noGrp="1"/>
          </p:cNvSpPr>
          <p:nvPr>
            <p:ph idx="1"/>
          </p:nvPr>
        </p:nvSpPr>
        <p:spPr>
          <a:xfrm>
            <a:off x="457200" y="1143000"/>
            <a:ext cx="8229600" cy="4983163"/>
          </a:xfrm>
        </p:spPr>
        <p:txBody>
          <a:bodyPr/>
          <a:lstStyle/>
          <a:p>
            <a:pPr>
              <a:buNone/>
            </a:pPr>
            <a:r>
              <a:rPr lang="en-US" dirty="0" smtClean="0"/>
              <a:t>5. Its value in </a:t>
            </a:r>
            <a:r>
              <a:rPr lang="en-US" i="1" dirty="0" smtClean="0"/>
              <a:t>risk management</a:t>
            </a:r>
            <a:r>
              <a:rPr lang="en-US" dirty="0" smtClean="0"/>
              <a:t>. Often therapists mistakenly use a presenting symptom as the only diagnosis and missed the borderline level of personality or psychopathic personality and got into trouble.</a:t>
            </a:r>
          </a:p>
          <a:p>
            <a:pPr>
              <a:buNone/>
            </a:pPr>
            <a:r>
              <a:rPr lang="en-US" dirty="0" smtClean="0"/>
              <a:t>   </a:t>
            </a:r>
          </a:p>
          <a:p>
            <a:pPr>
              <a:buNone/>
            </a:pPr>
            <a:r>
              <a:rPr lang="en-US" dirty="0" smtClean="0"/>
              <a:t>6. It’s value in process and outcome </a:t>
            </a:r>
            <a:r>
              <a:rPr lang="en-US" i="1" dirty="0" smtClean="0"/>
              <a:t>research</a:t>
            </a:r>
            <a:r>
              <a:rPr lang="en-US" dirty="0" smtClean="0"/>
              <a:t>. </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02" name="Rectangle 2"/>
          <p:cNvSpPr>
            <a:spLocks noGrp="1" noChangeArrowheads="1"/>
          </p:cNvSpPr>
          <p:nvPr>
            <p:ph type="title"/>
          </p:nvPr>
        </p:nvSpPr>
        <p:spPr/>
        <p:txBody>
          <a:bodyPr/>
          <a:lstStyle/>
          <a:p>
            <a:r>
              <a:rPr lang="en-US" sz="3200" b="1" dirty="0"/>
              <a:t>Risk Factors in Litigious Patients</a:t>
            </a:r>
            <a:endParaRPr lang="en-US" dirty="0"/>
          </a:p>
        </p:txBody>
      </p:sp>
      <p:sp>
        <p:nvSpPr>
          <p:cNvPr id="153603" name="Rectangle 3"/>
          <p:cNvSpPr>
            <a:spLocks noGrp="1" noChangeArrowheads="1"/>
          </p:cNvSpPr>
          <p:nvPr>
            <p:ph type="body" idx="1"/>
          </p:nvPr>
        </p:nvSpPr>
        <p:spPr/>
        <p:txBody>
          <a:bodyPr/>
          <a:lstStyle/>
          <a:p>
            <a:pPr algn="ctr">
              <a:buNone/>
            </a:pPr>
            <a:r>
              <a:rPr lang="en-US" sz="4000" dirty="0"/>
              <a:t>Borderline Personality </a:t>
            </a:r>
            <a:r>
              <a:rPr lang="en-US" sz="4000" dirty="0" smtClean="0"/>
              <a:t>Organization</a:t>
            </a:r>
          </a:p>
          <a:p>
            <a:pPr algn="ctr">
              <a:buNone/>
            </a:pPr>
            <a:r>
              <a:rPr lang="en-US" sz="4000" dirty="0"/>
              <a:t>Psychopathic traits</a:t>
            </a:r>
          </a:p>
          <a:p>
            <a:pPr algn="ctr">
              <a:buNone/>
            </a:pPr>
            <a:r>
              <a:rPr lang="en-US" sz="4000" dirty="0"/>
              <a:t>History of acting out</a:t>
            </a:r>
            <a:endParaRPr lang="en-US" sz="4000" dirty="0" smtClean="0"/>
          </a:p>
          <a:p>
            <a:pPr>
              <a:buNone/>
            </a:pPr>
            <a:endParaRPr lang="en-US" sz="2400"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4754197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b="1" dirty="0" smtClean="0"/>
              <a:t>Ethical Implications of a Diagnosis </a:t>
            </a:r>
            <a:endParaRPr lang="en-US" b="1" dirty="0"/>
          </a:p>
        </p:txBody>
      </p:sp>
      <p:sp>
        <p:nvSpPr>
          <p:cNvPr id="3" name="Content Placeholder 2"/>
          <p:cNvSpPr>
            <a:spLocks noGrp="1"/>
          </p:cNvSpPr>
          <p:nvPr>
            <p:ph idx="1"/>
          </p:nvPr>
        </p:nvSpPr>
        <p:spPr>
          <a:xfrm>
            <a:off x="152400" y="990600"/>
            <a:ext cx="8534400" cy="5867400"/>
          </a:xfrm>
        </p:spPr>
        <p:txBody>
          <a:bodyPr>
            <a:normAutofit fontScale="85000" lnSpcReduction="20000"/>
          </a:bodyPr>
          <a:lstStyle/>
          <a:p>
            <a:pPr>
              <a:buNone/>
            </a:pPr>
            <a:r>
              <a:rPr lang="en-US" dirty="0" smtClean="0"/>
              <a:t>“</a:t>
            </a:r>
            <a:r>
              <a:rPr lang="en-US" b="1" dirty="0" smtClean="0"/>
              <a:t>A diagnosis has clinical, personal and social significance.</a:t>
            </a:r>
          </a:p>
          <a:p>
            <a:pPr>
              <a:buNone/>
            </a:pPr>
            <a:r>
              <a:rPr lang="en-US" b="1" dirty="0" smtClean="0"/>
              <a:t> </a:t>
            </a:r>
          </a:p>
          <a:p>
            <a:pPr>
              <a:buNone/>
            </a:pPr>
            <a:r>
              <a:rPr lang="en-US" b="1" dirty="0" smtClean="0"/>
              <a:t>In the clinical context</a:t>
            </a:r>
            <a:r>
              <a:rPr lang="en-US" dirty="0" smtClean="0"/>
              <a:t>, a correct diagnosis provides a basis for effective treatment. An incorrect diagnosis may delay or impede effective treatment or even exacerbate a situation by inviting inappropriate treatment.</a:t>
            </a:r>
          </a:p>
          <a:p>
            <a:pPr>
              <a:buNone/>
            </a:pPr>
            <a:r>
              <a:rPr lang="en-US" dirty="0" smtClean="0"/>
              <a:t> </a:t>
            </a:r>
          </a:p>
          <a:p>
            <a:pPr>
              <a:buNone/>
            </a:pPr>
            <a:r>
              <a:rPr lang="en-US" b="1" dirty="0" smtClean="0"/>
              <a:t>A diagnosis has personal significance </a:t>
            </a:r>
            <a:r>
              <a:rPr lang="en-US" dirty="0" smtClean="0"/>
              <a:t>insofar as it can become central to how a person experiences him- or herself, an incorrect diagnosis can be crippling.</a:t>
            </a:r>
          </a:p>
          <a:p>
            <a:pPr>
              <a:buNone/>
            </a:pPr>
            <a:r>
              <a:rPr lang="en-US" dirty="0" smtClean="0"/>
              <a:t> </a:t>
            </a:r>
          </a:p>
          <a:p>
            <a:pPr>
              <a:buNone/>
            </a:pPr>
            <a:r>
              <a:rPr lang="en-US" b="1" dirty="0" smtClean="0"/>
              <a:t>A diagnosis has profound social implications. </a:t>
            </a:r>
            <a:r>
              <a:rPr lang="en-US" dirty="0" smtClean="0"/>
              <a:t>Social judgments are made in response to a diagnosis, and diagnoses can play an important role in awarding entitlements and determining placements.” </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b="1" dirty="0" smtClean="0"/>
              <a:t>Attacks on DSM5</a:t>
            </a:r>
            <a:endParaRPr lang="en-US" b="1" dirty="0"/>
          </a:p>
        </p:txBody>
      </p:sp>
      <p:pic>
        <p:nvPicPr>
          <p:cNvPr id="5" name="Content Placeholder 4" descr="IMG_1330.jpg"/>
          <p:cNvPicPr>
            <a:picLocks noGrp="1" noChangeAspect="1"/>
          </p:cNvPicPr>
          <p:nvPr>
            <p:ph idx="1"/>
          </p:nvPr>
        </p:nvPicPr>
        <p:blipFill>
          <a:blip r:embed="rId2"/>
          <a:stretch>
            <a:fillRect/>
          </a:stretch>
        </p:blipFill>
        <p:spPr>
          <a:xfrm>
            <a:off x="4206240" y="2835910"/>
            <a:ext cx="4693920" cy="3520440"/>
          </a:xfrm>
        </p:spPr>
      </p:pic>
      <p:sp>
        <p:nvSpPr>
          <p:cNvPr id="4" name="Slide Number Placeholder 3"/>
          <p:cNvSpPr>
            <a:spLocks noGrp="1"/>
          </p:cNvSpPr>
          <p:nvPr>
            <p:ph type="sldNum" sz="quarter" idx="12"/>
          </p:nvPr>
        </p:nvSpPr>
        <p:spPr/>
        <p:txBody>
          <a:bodyPr/>
          <a:lstStyle/>
          <a:p>
            <a:fld id="{AA8BD5BE-B8BF-8542-83B3-1DFD1D400C28}" type="slidenum">
              <a:rPr lang="en-US" smtClean="0"/>
              <a:pPr/>
              <a:t>14</a:t>
            </a:fld>
            <a:endParaRPr lang="en-US" dirty="0"/>
          </a:p>
        </p:txBody>
      </p:sp>
      <p:pic>
        <p:nvPicPr>
          <p:cNvPr id="6" name="Picture 5" descr="IMG_1329.jpg"/>
          <p:cNvPicPr>
            <a:picLocks noChangeAspect="1"/>
          </p:cNvPicPr>
          <p:nvPr/>
        </p:nvPicPr>
        <p:blipFill>
          <a:blip r:embed="rId3"/>
          <a:stretch>
            <a:fillRect/>
          </a:stretch>
        </p:blipFill>
        <p:spPr>
          <a:xfrm>
            <a:off x="37053" y="2835910"/>
            <a:ext cx="4169187" cy="3520440"/>
          </a:xfrm>
          <a:prstGeom prst="rect">
            <a:avLst/>
          </a:prstGeom>
        </p:spPr>
      </p:pic>
      <p:pic>
        <p:nvPicPr>
          <p:cNvPr id="7" name="Picture 6" descr="IMG_1318.jpg"/>
          <p:cNvPicPr>
            <a:picLocks noChangeAspect="1"/>
          </p:cNvPicPr>
          <p:nvPr/>
        </p:nvPicPr>
        <p:blipFill>
          <a:blip r:embed="rId4"/>
          <a:stretch>
            <a:fillRect/>
          </a:stretch>
        </p:blipFill>
        <p:spPr>
          <a:xfrm>
            <a:off x="1219200" y="838200"/>
            <a:ext cx="6876287" cy="2194560"/>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 name="Rectangle 7"/>
          <p:cNvSpPr/>
          <p:nvPr/>
        </p:nvSpPr>
        <p:spPr>
          <a:xfrm>
            <a:off x="533400" y="381000"/>
            <a:ext cx="8382000" cy="5201424"/>
          </a:xfrm>
          <a:prstGeom prst="rect">
            <a:avLst/>
          </a:prstGeom>
        </p:spPr>
        <p:txBody>
          <a:bodyPr wrap="square">
            <a:spAutoFit/>
          </a:bodyPr>
          <a:lstStyle/>
          <a:p>
            <a:pPr algn="ctr"/>
            <a:endParaRPr lang="en-US" sz="2800" b="1" dirty="0" smtClean="0"/>
          </a:p>
          <a:p>
            <a:pPr algn="ctr"/>
            <a:endParaRPr lang="en-US" sz="2800" b="1" dirty="0" smtClean="0"/>
          </a:p>
          <a:p>
            <a:pPr algn="ctr"/>
            <a:endParaRPr lang="en-US" sz="2800" b="1" dirty="0" smtClean="0"/>
          </a:p>
          <a:p>
            <a:pPr algn="ctr"/>
            <a:endParaRPr lang="en-US" sz="2800" b="1" dirty="0" smtClean="0"/>
          </a:p>
          <a:p>
            <a:pPr algn="ctr"/>
            <a:r>
              <a:rPr lang="en-US" sz="2800" b="1" dirty="0" smtClean="0"/>
              <a:t>Published on May 18, 2013</a:t>
            </a:r>
          </a:p>
          <a:p>
            <a:pPr algn="ctr"/>
            <a:r>
              <a:rPr lang="en-US" sz="4000" b="1" dirty="0" smtClean="0"/>
              <a:t>DSM-5 Moves from Multi-axial system to a similar ICD 10 System</a:t>
            </a:r>
          </a:p>
          <a:p>
            <a:pPr algn="ctr"/>
            <a:endParaRPr lang="en-US" sz="4000" b="1" dirty="0" smtClean="0"/>
          </a:p>
          <a:p>
            <a:pPr algn="ctr"/>
            <a:r>
              <a:rPr lang="en-US" sz="4000" b="1" dirty="0" smtClean="0"/>
              <a:t>No More GAF</a:t>
            </a:r>
            <a:endParaRPr lang="en-US" sz="4000" dirty="0" smtClean="0"/>
          </a:p>
          <a:p>
            <a:endParaRPr lang="en-US" sz="3200" dirty="0" smtClean="0"/>
          </a:p>
          <a:p>
            <a:endParaRPr lang="en-US" sz="32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a:xfrm>
            <a:off x="228600" y="0"/>
            <a:ext cx="8763000" cy="838200"/>
          </a:xfrm>
        </p:spPr>
        <p:txBody>
          <a:bodyPr>
            <a:normAutofit/>
          </a:bodyPr>
          <a:lstStyle/>
          <a:p>
            <a:r>
              <a:rPr lang="en-US" sz="3111" b="1" dirty="0" smtClean="0"/>
              <a:t>DSM-5 Coding and Reporting Procedures</a:t>
            </a:r>
            <a:endParaRPr lang="en-US" sz="3111" b="1" dirty="0"/>
          </a:p>
        </p:txBody>
      </p:sp>
      <p:sp>
        <p:nvSpPr>
          <p:cNvPr id="5" name="Content Placeholder 4"/>
          <p:cNvSpPr>
            <a:spLocks noGrp="1"/>
          </p:cNvSpPr>
          <p:nvPr>
            <p:ph idx="1"/>
          </p:nvPr>
        </p:nvSpPr>
        <p:spPr>
          <a:xfrm>
            <a:off x="228600" y="838200"/>
            <a:ext cx="8763000" cy="6019800"/>
          </a:xfrm>
        </p:spPr>
        <p:txBody>
          <a:bodyPr/>
          <a:lstStyle/>
          <a:p>
            <a:pPr marL="514350" indent="-514350">
              <a:buFont typeface="+mj-lt"/>
              <a:buAutoNum type="arabicPeriod"/>
            </a:pPr>
            <a:r>
              <a:rPr lang="en-US" dirty="0" smtClean="0"/>
              <a:t>Multiple diagnoses allowed.</a:t>
            </a:r>
          </a:p>
          <a:p>
            <a:pPr marL="514350" indent="-514350">
              <a:buFont typeface="+mj-lt"/>
              <a:buAutoNum type="arabicPeriod"/>
            </a:pPr>
            <a:r>
              <a:rPr lang="en-US" dirty="0" smtClean="0"/>
              <a:t>Principal diagnosis is listed first, the rest listed in order of attention. If the reason for the visit is due to a medical condition, then that medical condition is listed first. </a:t>
            </a:r>
          </a:p>
          <a:p>
            <a:pPr marL="514350" indent="-514350">
              <a:buFont typeface="+mj-lt"/>
              <a:buAutoNum type="arabicPeriod"/>
            </a:pPr>
            <a:r>
              <a:rPr lang="en-US" dirty="0" err="1" smtClean="0"/>
              <a:t>Specifiers</a:t>
            </a:r>
            <a:r>
              <a:rPr lang="en-US" dirty="0" smtClean="0"/>
              <a:t> (ex: Bipolar II Disorder 296.89, F31.81,</a:t>
            </a:r>
          </a:p>
          <a:p>
            <a:pPr marL="514350" indent="-514350">
              <a:buNone/>
            </a:pPr>
            <a:r>
              <a:rPr lang="en-US" dirty="0" smtClean="0"/>
              <a:t>      most recent episode Hypomanic, with rapid cycling, severe.)</a:t>
            </a:r>
            <a:endParaRPr lang="en-US" dirty="0" smtClean="0"/>
          </a:p>
          <a:p>
            <a:pPr marL="514350" indent="-514350">
              <a:buNone/>
            </a:pPr>
            <a:r>
              <a:rPr lang="en-US" dirty="0" smtClean="0"/>
              <a:t>4. Provisional </a:t>
            </a:r>
            <a:r>
              <a:rPr lang="en-US" dirty="0" smtClean="0"/>
              <a:t>Diagnosis is used until more data becomes available.   </a:t>
            </a:r>
          </a:p>
          <a:p>
            <a:pPr marL="514350" indent="-514350">
              <a:buFont typeface="+mj-lt"/>
              <a:buAutoNum type="arabicPeriod"/>
            </a:pPr>
            <a:endParaRPr lang="en-US" dirty="0" smtClean="0"/>
          </a:p>
          <a:p>
            <a:pPr marL="514350" indent="-514350">
              <a:buFont typeface="+mj-lt"/>
              <a:buAutoNum type="arabicPeriod"/>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0"/>
            <a:ext cx="8686800" cy="6858000"/>
          </a:xfrm>
        </p:spPr>
        <p:txBody>
          <a:bodyPr>
            <a:normAutofit fontScale="62500" lnSpcReduction="20000"/>
          </a:bodyPr>
          <a:lstStyle/>
          <a:p>
            <a:pPr algn="ctr">
              <a:buNone/>
            </a:pPr>
            <a:r>
              <a:rPr lang="en-US" b="1" dirty="0" smtClean="0"/>
              <a:t>Main DSM 5 Categories </a:t>
            </a:r>
          </a:p>
          <a:p>
            <a:r>
              <a:rPr lang="en-US" dirty="0" smtClean="0"/>
              <a:t>Neurodevelopmental Disorders</a:t>
            </a:r>
          </a:p>
          <a:p>
            <a:r>
              <a:rPr lang="en-US" dirty="0" smtClean="0"/>
              <a:t>Schizophrenia Spectrum and Other Psychotic Disorders</a:t>
            </a:r>
          </a:p>
          <a:p>
            <a:r>
              <a:rPr lang="en-US" dirty="0" smtClean="0"/>
              <a:t>Bipolar and Related Disorders</a:t>
            </a:r>
          </a:p>
          <a:p>
            <a:r>
              <a:rPr lang="en-US" dirty="0" smtClean="0"/>
              <a:t>Depressive Disorders</a:t>
            </a:r>
          </a:p>
          <a:p>
            <a:r>
              <a:rPr lang="en-US" dirty="0" smtClean="0"/>
              <a:t>Anxiety Disorders</a:t>
            </a:r>
          </a:p>
          <a:p>
            <a:r>
              <a:rPr lang="en-US" dirty="0" smtClean="0"/>
              <a:t>Obsessive-Compulsive and Related Disorders</a:t>
            </a:r>
          </a:p>
          <a:p>
            <a:r>
              <a:rPr lang="en-US" dirty="0" smtClean="0"/>
              <a:t>Trauma and Stressor Related Disorders</a:t>
            </a:r>
          </a:p>
          <a:p>
            <a:r>
              <a:rPr lang="en-US" dirty="0" smtClean="0"/>
              <a:t>Dissociative Disorders</a:t>
            </a:r>
          </a:p>
          <a:p>
            <a:r>
              <a:rPr lang="en-US" dirty="0" smtClean="0"/>
              <a:t>Somatic Symptom Disorders</a:t>
            </a:r>
          </a:p>
          <a:p>
            <a:r>
              <a:rPr lang="en-US" dirty="0" smtClean="0"/>
              <a:t>Feeding and Eating Disorders</a:t>
            </a:r>
          </a:p>
          <a:p>
            <a:r>
              <a:rPr lang="en-US" dirty="0" smtClean="0"/>
              <a:t>Elimination Disorders</a:t>
            </a:r>
          </a:p>
          <a:p>
            <a:r>
              <a:rPr lang="en-US" dirty="0" smtClean="0"/>
              <a:t>Sleep-Wake Disorders</a:t>
            </a:r>
          </a:p>
          <a:p>
            <a:r>
              <a:rPr lang="en-US" dirty="0" smtClean="0"/>
              <a:t>Sexual Dysfunctions</a:t>
            </a:r>
          </a:p>
          <a:p>
            <a:r>
              <a:rPr lang="en-US" dirty="0" smtClean="0"/>
              <a:t>Gender </a:t>
            </a:r>
            <a:r>
              <a:rPr lang="en-US" dirty="0" err="1" smtClean="0"/>
              <a:t>Dysphoria</a:t>
            </a:r>
            <a:endParaRPr lang="en-US" dirty="0" smtClean="0"/>
          </a:p>
          <a:p>
            <a:r>
              <a:rPr lang="en-US" dirty="0" smtClean="0"/>
              <a:t>Disruptive, Impulse Control, and Conduct Disorders</a:t>
            </a:r>
          </a:p>
          <a:p>
            <a:r>
              <a:rPr lang="en-US" dirty="0" smtClean="0"/>
              <a:t>Substance Use and Addictive Disorders</a:t>
            </a:r>
          </a:p>
          <a:p>
            <a:r>
              <a:rPr lang="en-US" dirty="0" err="1" smtClean="0"/>
              <a:t>Neurocognitive</a:t>
            </a:r>
            <a:r>
              <a:rPr lang="en-US" dirty="0" smtClean="0"/>
              <a:t> Disorders</a:t>
            </a:r>
          </a:p>
          <a:p>
            <a:r>
              <a:rPr lang="en-US" dirty="0" smtClean="0"/>
              <a:t>Personality Disorders</a:t>
            </a:r>
          </a:p>
          <a:p>
            <a:r>
              <a:rPr lang="en-US" dirty="0" err="1" smtClean="0"/>
              <a:t>Paraphilic</a:t>
            </a:r>
            <a:r>
              <a:rPr lang="en-US" dirty="0" smtClean="0"/>
              <a:t> Disorders</a:t>
            </a:r>
          </a:p>
          <a:p>
            <a:r>
              <a:rPr lang="en-US" dirty="0" smtClean="0"/>
              <a:t>Other Disorders</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Coding Differences</a:t>
            </a:r>
            <a:endParaRPr lang="en-US" dirty="0"/>
          </a:p>
        </p:txBody>
      </p:sp>
      <p:sp>
        <p:nvSpPr>
          <p:cNvPr id="3" name="Content Placeholder 2"/>
          <p:cNvSpPr>
            <a:spLocks noGrp="1"/>
          </p:cNvSpPr>
          <p:nvPr>
            <p:ph idx="1"/>
          </p:nvPr>
        </p:nvSpPr>
        <p:spPr>
          <a:xfrm>
            <a:off x="0" y="1600200"/>
            <a:ext cx="8686800" cy="5105400"/>
          </a:xfrm>
        </p:spPr>
        <p:txBody>
          <a:bodyPr>
            <a:normAutofit/>
          </a:bodyPr>
          <a:lstStyle/>
          <a:p>
            <a:r>
              <a:rPr lang="en-US" dirty="0" smtClean="0"/>
              <a:t>Now two options: </a:t>
            </a:r>
          </a:p>
          <a:p>
            <a:r>
              <a:rPr lang="en-US" dirty="0" smtClean="0"/>
              <a:t>other specified disorder </a:t>
            </a:r>
            <a:r>
              <a:rPr lang="en-US" sz="2400" dirty="0" smtClean="0"/>
              <a:t>(allows the clinician to specify the reason that the criteria for a specific disorder are not met) </a:t>
            </a:r>
          </a:p>
          <a:p>
            <a:r>
              <a:rPr lang="en-US" dirty="0" smtClean="0"/>
              <a:t>and unspecified disorder </a:t>
            </a:r>
            <a:r>
              <a:rPr lang="en-US" sz="2400" dirty="0" smtClean="0"/>
              <a:t>(option to forgo specification).</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Neurodevelopmental Disorders</a:t>
            </a:r>
            <a:r>
              <a:rPr lang="en-US" dirty="0" smtClean="0"/>
              <a:t/>
            </a:r>
            <a:br>
              <a:rPr lang="en-US" dirty="0" smtClean="0"/>
            </a:br>
            <a:endParaRPr lang="en-US" dirty="0"/>
          </a:p>
        </p:txBody>
      </p:sp>
      <p:sp>
        <p:nvSpPr>
          <p:cNvPr id="3" name="Content Placeholder 2"/>
          <p:cNvSpPr>
            <a:spLocks noGrp="1"/>
          </p:cNvSpPr>
          <p:nvPr>
            <p:ph idx="1"/>
          </p:nvPr>
        </p:nvSpPr>
        <p:spPr>
          <a:xfrm>
            <a:off x="457200" y="1219200"/>
            <a:ext cx="8229600" cy="4525963"/>
          </a:xfrm>
        </p:spPr>
        <p:txBody>
          <a:bodyPr>
            <a:normAutofit fontScale="77500" lnSpcReduction="20000"/>
          </a:bodyPr>
          <a:lstStyle/>
          <a:p>
            <a:endParaRPr lang="en-US" dirty="0"/>
          </a:p>
          <a:p>
            <a:pPr marL="0" indent="0">
              <a:buNone/>
            </a:pPr>
            <a:r>
              <a:rPr lang="en-US" b="1" dirty="0" smtClean="0"/>
              <a:t>Intellectual </a:t>
            </a:r>
            <a:r>
              <a:rPr lang="en-US" b="1" dirty="0"/>
              <a:t>Disability (Intellectual Developmental Disorder)</a:t>
            </a:r>
            <a:endParaRPr lang="en-US" dirty="0"/>
          </a:p>
          <a:p>
            <a:r>
              <a:rPr lang="en-US" dirty="0"/>
              <a:t>Diagnostic criteria for intellectual disability (intellectual developmental disorder) emphasize the need for an assessment of both cognitive capacity (IQ) and adaptive functioning</a:t>
            </a:r>
            <a:r>
              <a:rPr lang="en-US" dirty="0" smtClean="0"/>
              <a:t>.</a:t>
            </a:r>
          </a:p>
          <a:p>
            <a:r>
              <a:rPr lang="en-US" dirty="0" smtClean="0"/>
              <a:t> Severity is </a:t>
            </a:r>
            <a:r>
              <a:rPr lang="en-US" dirty="0"/>
              <a:t>determined by adaptive functioning rather than IQ score. </a:t>
            </a:r>
            <a:r>
              <a:rPr lang="en-US" dirty="0" smtClean="0"/>
              <a:t>Moreover</a:t>
            </a:r>
            <a:r>
              <a:rPr lang="en-US" dirty="0"/>
              <a:t>, a federal statue in the United States (Public Law 111-256, Rosa’s Law) replaces the term “mental </a:t>
            </a:r>
            <a:r>
              <a:rPr lang="en-US" dirty="0" smtClean="0"/>
              <a:t>retardation” </a:t>
            </a:r>
            <a:r>
              <a:rPr lang="en-US" dirty="0"/>
              <a:t>with intellectual disability</a:t>
            </a:r>
            <a:r>
              <a:rPr lang="en-US" dirty="0" smtClean="0"/>
              <a:t>. </a:t>
            </a:r>
          </a:p>
          <a:p>
            <a:r>
              <a:rPr lang="en-US" dirty="0" smtClean="0"/>
              <a:t>The </a:t>
            </a:r>
            <a:r>
              <a:rPr lang="en-US" dirty="0"/>
              <a:t>term </a:t>
            </a:r>
            <a:r>
              <a:rPr lang="en-US" i="1" dirty="0"/>
              <a:t>intellectual developmental disorder </a:t>
            </a:r>
            <a:r>
              <a:rPr lang="en-US" dirty="0"/>
              <a:t>was placed in parentheses to reflect the </a:t>
            </a:r>
            <a:r>
              <a:rPr lang="en-US" dirty="0" smtClean="0"/>
              <a:t>ICD-11 (to </a:t>
            </a:r>
            <a:r>
              <a:rPr lang="en-US" dirty="0"/>
              <a:t>be released in </a:t>
            </a:r>
            <a:r>
              <a:rPr lang="en-US" dirty="0" smtClean="0"/>
              <a:t>2015).</a:t>
            </a:r>
            <a:endParaRPr lang="en-US" dirty="0"/>
          </a:p>
        </p:txBody>
      </p:sp>
      <p:sp>
        <p:nvSpPr>
          <p:cNvPr id="4" name="Slide Number Placeholder 3"/>
          <p:cNvSpPr>
            <a:spLocks noGrp="1"/>
          </p:cNvSpPr>
          <p:nvPr>
            <p:ph type="sldNum" sz="quarter" idx="12"/>
          </p:nvPr>
        </p:nvSpPr>
        <p:spPr/>
        <p:txBody>
          <a:bodyPr/>
          <a:lstStyle/>
          <a:p>
            <a:fld id="{AA8BD5BE-B8BF-8542-83B3-1DFD1D400C28}" type="slidenum">
              <a:rPr lang="en-US" smtClean="0"/>
              <a:pPr/>
              <a:t>19</a:t>
            </a:fld>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7917733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smtClean="0"/>
              <a:t>Outline</a:t>
            </a:r>
            <a:endParaRPr lang="en-US" dirty="0"/>
          </a:p>
        </p:txBody>
      </p:sp>
      <p:sp>
        <p:nvSpPr>
          <p:cNvPr id="3" name="Content Placeholder 2"/>
          <p:cNvSpPr>
            <a:spLocks noGrp="1"/>
          </p:cNvSpPr>
          <p:nvPr>
            <p:ph idx="1"/>
          </p:nvPr>
        </p:nvSpPr>
        <p:spPr>
          <a:xfrm>
            <a:off x="457200" y="838200"/>
            <a:ext cx="8229600" cy="6019800"/>
          </a:xfrm>
        </p:spPr>
        <p:txBody>
          <a:bodyPr>
            <a:normAutofit/>
          </a:bodyPr>
          <a:lstStyle/>
          <a:p>
            <a:pPr marL="457200" indent="-457200">
              <a:buFont typeface="+mj-lt"/>
              <a:buAutoNum type="arabicPeriod"/>
            </a:pPr>
            <a:endParaRPr lang="en-US" dirty="0" smtClean="0"/>
          </a:p>
          <a:p>
            <a:pPr marL="457200" indent="-457200">
              <a:buFont typeface="+mj-lt"/>
              <a:buAutoNum type="arabicPeriod"/>
            </a:pPr>
            <a:r>
              <a:rPr lang="en-US" dirty="0" smtClean="0"/>
              <a:t>Learn what is a diagnosis and why diagnose.</a:t>
            </a:r>
          </a:p>
          <a:p>
            <a:pPr marL="457200" indent="-457200">
              <a:buFont typeface="+mj-lt"/>
              <a:buAutoNum type="arabicPeriod"/>
            </a:pPr>
            <a:r>
              <a:rPr lang="en-US" dirty="0" smtClean="0"/>
              <a:t>Examine Ethical Concerns.  </a:t>
            </a:r>
          </a:p>
          <a:p>
            <a:pPr marL="457200" indent="-457200">
              <a:buFont typeface="+mj-lt"/>
              <a:buAutoNum type="arabicPeriod"/>
            </a:pPr>
            <a:r>
              <a:rPr lang="en-US" dirty="0" smtClean="0"/>
              <a:t>Discover the issues with the DSM 5.</a:t>
            </a:r>
          </a:p>
          <a:p>
            <a:pPr marL="457200" indent="-457200">
              <a:buFont typeface="+mj-lt"/>
              <a:buAutoNum type="arabicPeriod"/>
            </a:pPr>
            <a:r>
              <a:rPr lang="en-US" dirty="0" smtClean="0"/>
              <a:t>Learn why the ICD-10 and ICD-11 are what really matter.</a:t>
            </a:r>
          </a:p>
          <a:p>
            <a:pPr marL="457200" indent="-457200">
              <a:buFont typeface="+mj-lt"/>
              <a:buAutoNum type="arabicPeriod"/>
            </a:pPr>
            <a:r>
              <a:rPr lang="en-US" dirty="0" smtClean="0"/>
              <a:t>Find out how the PDM informs about</a:t>
            </a:r>
          </a:p>
          <a:p>
            <a:pPr marL="514350" indent="-514350">
              <a:buNone/>
            </a:pPr>
            <a:r>
              <a:rPr lang="en-US" dirty="0" smtClean="0"/>
              <a:t>     treatment more than any other </a:t>
            </a:r>
            <a:r>
              <a:rPr lang="en-US" dirty="0" smtClean="0"/>
              <a:t>taxonomy.</a:t>
            </a:r>
          </a:p>
          <a:p>
            <a:pPr marL="514350" indent="-514350">
              <a:buNone/>
            </a:pPr>
            <a:r>
              <a:rPr lang="en-US" dirty="0" smtClean="0"/>
              <a:t>6.  </a:t>
            </a:r>
            <a:r>
              <a:rPr lang="en-US" dirty="0" smtClean="0"/>
              <a:t>Participate </a:t>
            </a:r>
            <a:r>
              <a:rPr lang="en-US" dirty="0" smtClean="0"/>
              <a:t>in a voluntary exercise on diagnostic formulation. </a:t>
            </a:r>
          </a:p>
          <a:p>
            <a:pPr marL="457200" indent="-457200">
              <a:buNone/>
            </a:pPr>
            <a:endParaRPr lang="en-US" sz="2000" dirty="0" smtClean="0"/>
          </a:p>
          <a:p>
            <a:pPr marL="457200" indent="-457200">
              <a:buFont typeface="+mj-lt"/>
              <a:buAutoNum type="arabicPeriod"/>
            </a:pPr>
            <a:endParaRPr lang="en-US" sz="20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5400"/>
          </a:xfrm>
        </p:spPr>
        <p:txBody>
          <a:bodyPr>
            <a:normAutofit/>
          </a:bodyPr>
          <a:lstStyle/>
          <a:p>
            <a:r>
              <a:rPr lang="en-US" sz="3200" b="1" dirty="0"/>
              <a:t>I</a:t>
            </a:r>
            <a:r>
              <a:rPr sz="3200" b="1" dirty="0" smtClean="0"/>
              <a:t>ntellectual </a:t>
            </a:r>
            <a:r>
              <a:rPr lang="en-US" sz="3200" b="1" dirty="0" smtClean="0"/>
              <a:t>D</a:t>
            </a:r>
            <a:r>
              <a:rPr sz="3200" b="1" dirty="0" smtClean="0"/>
              <a:t>isability</a:t>
            </a:r>
            <a:r>
              <a:rPr lang="en-US" sz="3200" b="1" dirty="0" smtClean="0"/>
              <a:t> </a:t>
            </a:r>
            <a:br>
              <a:rPr lang="en-US" sz="3200" b="1" dirty="0" smtClean="0"/>
            </a:br>
            <a:r>
              <a:rPr lang="en-US" sz="3200" b="1" dirty="0" smtClean="0"/>
              <a:t>(Intellectual Developmental Disorder)</a:t>
            </a:r>
            <a:r>
              <a:rPr sz="3200" b="1" dirty="0" smtClean="0"/>
              <a:t> </a:t>
            </a:r>
            <a:endParaRPr lang="en-US" sz="3200" b="1" dirty="0"/>
          </a:p>
        </p:txBody>
      </p:sp>
      <p:sp>
        <p:nvSpPr>
          <p:cNvPr id="3" name="Content Placeholder 2"/>
          <p:cNvSpPr>
            <a:spLocks noGrp="1"/>
          </p:cNvSpPr>
          <p:nvPr>
            <p:ph idx="1"/>
          </p:nvPr>
        </p:nvSpPr>
        <p:spPr>
          <a:xfrm>
            <a:off x="457200" y="1143000"/>
            <a:ext cx="8229600" cy="5486400"/>
          </a:xfrm>
        </p:spPr>
        <p:txBody>
          <a:bodyPr>
            <a:normAutofit/>
          </a:bodyPr>
          <a:lstStyle/>
          <a:p>
            <a:r>
              <a:rPr i="1" dirty="0" smtClean="0"/>
              <a:t>DSM-IV</a:t>
            </a:r>
            <a:r>
              <a:rPr dirty="0" smtClean="0"/>
              <a:t> criteria had required an IQ score of 70 as the cutoff for diagnosis; the new criteria recommend IQ testing and describe “deficits in adaptive functioning that result in failure to meet developmental and sociocultural standards for personal independence and social responsibility.”</a:t>
            </a:r>
          </a:p>
          <a:p>
            <a:r>
              <a:rPr dirty="0" smtClean="0"/>
              <a:t>The new criteria also include </a:t>
            </a:r>
            <a:r>
              <a:rPr i="1" dirty="0" smtClean="0"/>
              <a:t>Specifiers</a:t>
            </a:r>
            <a:r>
              <a:rPr lang="en-US" dirty="0" smtClean="0"/>
              <a:t> </a:t>
            </a:r>
            <a:r>
              <a:rPr dirty="0" smtClean="0"/>
              <a:t>for mild, moderate, severe, and profound intellectual disability.</a:t>
            </a:r>
          </a:p>
          <a:p>
            <a:endParaRPr lang="en-US" dirty="0"/>
          </a:p>
        </p:txBody>
      </p:sp>
      <p:sp>
        <p:nvSpPr>
          <p:cNvPr id="4" name="Slide Number Placeholder 3"/>
          <p:cNvSpPr>
            <a:spLocks noGrp="1"/>
          </p:cNvSpPr>
          <p:nvPr>
            <p:ph type="sldNum" sz="quarter" idx="12"/>
          </p:nvPr>
        </p:nvSpPr>
        <p:spPr/>
        <p:txBody>
          <a:bodyPr/>
          <a:lstStyle/>
          <a:p>
            <a:fld id="{AA8BD5BE-B8BF-8542-83B3-1DFD1D400C28}" type="slidenum">
              <a:rPr lang="en-US" smtClean="0"/>
              <a:pPr/>
              <a:t>20</a:t>
            </a:fld>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2622721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a:t>
            </a:r>
            <a:r>
              <a:rPr b="1" dirty="0" smtClean="0"/>
              <a:t>utism </a:t>
            </a:r>
            <a:r>
              <a:rPr lang="en-US" b="1" dirty="0" smtClean="0"/>
              <a:t>S</a:t>
            </a:r>
            <a:r>
              <a:rPr b="1" dirty="0" smtClean="0"/>
              <a:t>pectrum </a:t>
            </a:r>
            <a:r>
              <a:rPr lang="en-US" b="1" dirty="0" smtClean="0"/>
              <a:t>D</a:t>
            </a:r>
            <a:r>
              <a:rPr b="1" dirty="0" smtClean="0"/>
              <a:t>isorder (ASD)</a:t>
            </a:r>
            <a:endParaRPr lang="en-US" b="1" dirty="0"/>
          </a:p>
        </p:txBody>
      </p:sp>
      <p:sp>
        <p:nvSpPr>
          <p:cNvPr id="3" name="Content Placeholder 2"/>
          <p:cNvSpPr>
            <a:spLocks noGrp="1"/>
          </p:cNvSpPr>
          <p:nvPr>
            <p:ph idx="1"/>
          </p:nvPr>
        </p:nvSpPr>
        <p:spPr>
          <a:xfrm>
            <a:off x="228600" y="1600200"/>
            <a:ext cx="8686800" cy="5257800"/>
          </a:xfrm>
        </p:spPr>
        <p:txBody>
          <a:bodyPr>
            <a:normAutofit/>
          </a:bodyPr>
          <a:lstStyle/>
          <a:p>
            <a:r>
              <a:rPr lang="en-US" dirty="0"/>
              <a:t>C</a:t>
            </a:r>
            <a:r>
              <a:rPr dirty="0" smtClean="0"/>
              <a:t>onsolidation of </a:t>
            </a:r>
            <a:r>
              <a:rPr i="1" dirty="0" smtClean="0"/>
              <a:t>DSM-IV</a:t>
            </a:r>
            <a:r>
              <a:rPr dirty="0" smtClean="0"/>
              <a:t> criteria for autism, Asperger’s, childhood disintegrative disorder, and pervasive developmental disorder-not otherwise specific (PDD-NOS)—into one diagnostic category called autism spectrum disorder (ASD).</a:t>
            </a:r>
            <a:endParaRPr lang="en-US" dirty="0" smtClean="0"/>
          </a:p>
          <a:p>
            <a:r>
              <a:rPr dirty="0" smtClean="0"/>
              <a:t>The new criteria describe</a:t>
            </a:r>
            <a:r>
              <a:rPr lang="en-US" dirty="0" smtClean="0"/>
              <a:t> </a:t>
            </a:r>
            <a:r>
              <a:rPr dirty="0" smtClean="0"/>
              <a:t>two principal symptoms</a:t>
            </a:r>
            <a:r>
              <a:rPr lang="en-US" dirty="0" smtClean="0"/>
              <a:t>:</a:t>
            </a:r>
            <a:r>
              <a:rPr dirty="0" smtClean="0"/>
              <a:t>  “deficits in social communication and social interaction” and “restrictive and repetitive behavior patterns”</a:t>
            </a:r>
            <a:endParaRPr lang="en-US" dirty="0"/>
          </a:p>
        </p:txBody>
      </p:sp>
      <p:sp>
        <p:nvSpPr>
          <p:cNvPr id="4" name="Slide Number Placeholder 3"/>
          <p:cNvSpPr>
            <a:spLocks noGrp="1"/>
          </p:cNvSpPr>
          <p:nvPr>
            <p:ph type="sldNum" sz="quarter" idx="12"/>
          </p:nvPr>
        </p:nvSpPr>
        <p:spPr/>
        <p:txBody>
          <a:bodyPr/>
          <a:lstStyle/>
          <a:p>
            <a:fld id="{AA8BD5BE-B8BF-8542-83B3-1DFD1D400C28}" type="slidenum">
              <a:rPr lang="en-US" smtClean="0"/>
              <a:pPr/>
              <a:t>21</a:t>
            </a:fld>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5869438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b="1" dirty="0" smtClean="0"/>
              <a:t>Autism spectrum disorder</a:t>
            </a:r>
            <a:r>
              <a:rPr dirty="0" smtClean="0"/>
              <a:t/>
            </a:r>
            <a:br>
              <a:rPr dirty="0" smtClean="0"/>
            </a:br>
            <a:endParaRPr lang="en-US" dirty="0"/>
          </a:p>
        </p:txBody>
      </p:sp>
      <p:sp>
        <p:nvSpPr>
          <p:cNvPr id="3" name="Content Placeholder 2"/>
          <p:cNvSpPr>
            <a:spLocks noGrp="1"/>
          </p:cNvSpPr>
          <p:nvPr>
            <p:ph idx="1"/>
          </p:nvPr>
        </p:nvSpPr>
        <p:spPr>
          <a:xfrm>
            <a:off x="0" y="1600200"/>
            <a:ext cx="8991600" cy="5257800"/>
          </a:xfrm>
        </p:spPr>
        <p:txBody>
          <a:bodyPr>
            <a:normAutofit fontScale="92500"/>
          </a:bodyPr>
          <a:lstStyle/>
          <a:p>
            <a:r>
              <a:rPr dirty="0" smtClean="0"/>
              <a:t>Persistent communication and social interaction deficits in multiple situations; restricted, repeditive behavior and interests, originally manifested in the early developmental period and causing significant impairment </a:t>
            </a:r>
            <a:endParaRPr lang="en-US" dirty="0" smtClean="0"/>
          </a:p>
          <a:p>
            <a:r>
              <a:rPr i="1" dirty="0" smtClean="0"/>
              <a:t>Specify if:</a:t>
            </a:r>
            <a:r>
              <a:rPr dirty="0" smtClean="0"/>
              <a:t> With or without accompanying intellectual impairment</a:t>
            </a:r>
            <a:r>
              <a:rPr lang="en-US" dirty="0" smtClean="0"/>
              <a:t>,</a:t>
            </a:r>
            <a:r>
              <a:rPr dirty="0" smtClean="0"/>
              <a:t> With or without accompanying language impairment</a:t>
            </a:r>
            <a:r>
              <a:rPr lang="en-US" dirty="0" smtClean="0"/>
              <a:t>,</a:t>
            </a:r>
            <a:r>
              <a:rPr dirty="0" smtClean="0"/>
              <a:t> Associated with a known medical or genetic condition or environmental factor</a:t>
            </a:r>
            <a:r>
              <a:rPr lang="en-US" dirty="0" smtClean="0"/>
              <a:t>,</a:t>
            </a:r>
            <a:r>
              <a:rPr dirty="0" smtClean="0"/>
              <a:t> Associated with another neurodevelopmental, mental, or behavioral disorder</a:t>
            </a:r>
            <a:r>
              <a:rPr lang="en-US" dirty="0" smtClean="0"/>
              <a:t> with catatonia. </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Communication Disorders</a:t>
            </a:r>
            <a:endParaRPr lang="en-US" dirty="0"/>
          </a:p>
        </p:txBody>
      </p:sp>
      <p:sp>
        <p:nvSpPr>
          <p:cNvPr id="3" name="Content Placeholder 2"/>
          <p:cNvSpPr>
            <a:spLocks noGrp="1"/>
          </p:cNvSpPr>
          <p:nvPr>
            <p:ph idx="1"/>
          </p:nvPr>
        </p:nvSpPr>
        <p:spPr>
          <a:xfrm>
            <a:off x="457200" y="1600200"/>
            <a:ext cx="8229600" cy="5257800"/>
          </a:xfrm>
        </p:spPr>
        <p:txBody>
          <a:bodyPr>
            <a:normAutofit/>
          </a:bodyPr>
          <a:lstStyle/>
          <a:p>
            <a:pPr>
              <a:buNone/>
            </a:pPr>
            <a:r>
              <a:rPr lang="en-US" dirty="0" smtClean="0"/>
              <a:t> The </a:t>
            </a:r>
            <a:r>
              <a:rPr lang="en-US" dirty="0"/>
              <a:t>DSM-5 communication disorders </a:t>
            </a:r>
            <a:r>
              <a:rPr lang="en-US" dirty="0" smtClean="0"/>
              <a:t>include:</a:t>
            </a:r>
          </a:p>
          <a:p>
            <a:r>
              <a:rPr lang="en-US" dirty="0" smtClean="0"/>
              <a:t>language disorder </a:t>
            </a:r>
          </a:p>
          <a:p>
            <a:r>
              <a:rPr lang="en-US" dirty="0" smtClean="0"/>
              <a:t>speech </a:t>
            </a:r>
            <a:r>
              <a:rPr lang="en-US" dirty="0"/>
              <a:t>sound disorder</a:t>
            </a:r>
            <a:r>
              <a:rPr lang="en-US" dirty="0" smtClean="0"/>
              <a:t> </a:t>
            </a:r>
          </a:p>
          <a:p>
            <a:r>
              <a:rPr lang="en-US" dirty="0" smtClean="0"/>
              <a:t>childhood</a:t>
            </a:r>
            <a:r>
              <a:rPr lang="en-US" dirty="0"/>
              <a:t>-onset fluency disorder (a new name for stuttering</a:t>
            </a:r>
            <a:r>
              <a:rPr lang="en-US" dirty="0" smtClean="0"/>
              <a:t>)</a:t>
            </a:r>
          </a:p>
          <a:p>
            <a:r>
              <a:rPr lang="en-US" dirty="0" smtClean="0"/>
              <a:t>social </a:t>
            </a:r>
            <a:r>
              <a:rPr lang="en-US" dirty="0"/>
              <a:t>(pragmatic) communication disorder, a new condition for persistent difficulties in the social uses of verbal and nonverbal communication. </a:t>
            </a:r>
          </a:p>
        </p:txBody>
      </p:sp>
      <p:sp>
        <p:nvSpPr>
          <p:cNvPr id="4" name="Slide Number Placeholder 3"/>
          <p:cNvSpPr>
            <a:spLocks noGrp="1"/>
          </p:cNvSpPr>
          <p:nvPr>
            <p:ph type="sldNum" sz="quarter" idx="12"/>
          </p:nvPr>
        </p:nvSpPr>
        <p:spPr/>
        <p:txBody>
          <a:bodyPr/>
          <a:lstStyle/>
          <a:p>
            <a:fld id="{AA8BD5BE-B8BF-8542-83B3-1DFD1D400C28}" type="slidenum">
              <a:rPr lang="en-US" smtClean="0"/>
              <a:pPr/>
              <a:t>23</a:t>
            </a:fld>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09653269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Attention-Deficit/Hyperactivity Disorder</a:t>
            </a:r>
            <a:br>
              <a:rPr lang="en-US" b="1" dirty="0" smtClean="0"/>
            </a:br>
            <a:endParaRPr lang="en-US" dirty="0"/>
          </a:p>
        </p:txBody>
      </p:sp>
      <p:sp>
        <p:nvSpPr>
          <p:cNvPr id="3" name="Content Placeholder 2"/>
          <p:cNvSpPr>
            <a:spLocks noGrp="1"/>
          </p:cNvSpPr>
          <p:nvPr>
            <p:ph idx="1"/>
          </p:nvPr>
        </p:nvSpPr>
        <p:spPr>
          <a:xfrm>
            <a:off x="457200" y="1219199"/>
            <a:ext cx="8229600" cy="5502275"/>
          </a:xfrm>
        </p:spPr>
        <p:txBody>
          <a:bodyPr>
            <a:normAutofit fontScale="92500"/>
          </a:bodyPr>
          <a:lstStyle/>
          <a:p>
            <a:r>
              <a:rPr lang="en-US" dirty="0" smtClean="0"/>
              <a:t>The </a:t>
            </a:r>
            <a:r>
              <a:rPr lang="en-US" dirty="0"/>
              <a:t>same 18 symptoms are used as in DSM-</a:t>
            </a:r>
            <a:r>
              <a:rPr lang="en-US" dirty="0" smtClean="0"/>
              <a:t>IV</a:t>
            </a:r>
          </a:p>
          <a:p>
            <a:r>
              <a:rPr lang="en-US" dirty="0" smtClean="0"/>
              <a:t>the </a:t>
            </a:r>
            <a:r>
              <a:rPr lang="en-US" dirty="0"/>
              <a:t>onset criterion has been changed from “symptoms that caused impairment were present before age 7 years” to “several inattentive or hyperactive-impulsive symptoms were present prior to age 12”;</a:t>
            </a:r>
            <a:r>
              <a:rPr lang="en-US" dirty="0" smtClean="0"/>
              <a:t> </a:t>
            </a:r>
          </a:p>
          <a:p>
            <a:r>
              <a:rPr lang="en-US" dirty="0" smtClean="0"/>
              <a:t>a </a:t>
            </a:r>
            <a:r>
              <a:rPr lang="en-US" dirty="0"/>
              <a:t>comorbid diagnosis with autism spectrum disorder is now allowed;</a:t>
            </a:r>
            <a:r>
              <a:rPr lang="en-US" dirty="0" smtClean="0"/>
              <a:t> </a:t>
            </a:r>
            <a:endParaRPr lang="en-US" dirty="0"/>
          </a:p>
          <a:p>
            <a:r>
              <a:rPr lang="en-US" dirty="0" smtClean="0"/>
              <a:t>a </a:t>
            </a:r>
            <a:r>
              <a:rPr lang="en-US" dirty="0"/>
              <a:t>symptom threshold change has been made for </a:t>
            </a:r>
            <a:r>
              <a:rPr lang="en-US" dirty="0" smtClean="0"/>
              <a:t>adults with </a:t>
            </a:r>
            <a:r>
              <a:rPr lang="en-US" dirty="0"/>
              <a:t>the cutoff for ADHD of five symptoms, instead of six required for younger </a:t>
            </a:r>
            <a:r>
              <a:rPr lang="en-US" dirty="0" smtClean="0"/>
              <a:t>persons</a:t>
            </a:r>
          </a:p>
          <a:p>
            <a:endParaRPr lang="en-US" dirty="0" smtClean="0"/>
          </a:p>
          <a:p>
            <a:endParaRPr lang="en-US" dirty="0" smtClean="0"/>
          </a:p>
          <a:p>
            <a:endParaRPr lang="en-US" dirty="0"/>
          </a:p>
        </p:txBody>
      </p:sp>
      <p:sp>
        <p:nvSpPr>
          <p:cNvPr id="4" name="Slide Number Placeholder 3"/>
          <p:cNvSpPr>
            <a:spLocks noGrp="1"/>
          </p:cNvSpPr>
          <p:nvPr>
            <p:ph type="sldNum" sz="quarter" idx="12"/>
          </p:nvPr>
        </p:nvSpPr>
        <p:spPr/>
        <p:txBody>
          <a:bodyPr/>
          <a:lstStyle/>
          <a:p>
            <a:fld id="{AA8BD5BE-B8BF-8542-83B3-1DFD1D400C28}" type="slidenum">
              <a:rPr lang="en-US" smtClean="0"/>
              <a:pPr/>
              <a:t>24</a:t>
            </a:fld>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06375474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dirty="0" smtClean="0"/>
              <a:t>AD/HD</a:t>
            </a:r>
            <a:endParaRPr lang="en-US" dirty="0"/>
          </a:p>
        </p:txBody>
      </p:sp>
      <p:sp>
        <p:nvSpPr>
          <p:cNvPr id="3" name="Content Placeholder 2"/>
          <p:cNvSpPr>
            <a:spLocks noGrp="1"/>
          </p:cNvSpPr>
          <p:nvPr>
            <p:ph idx="1"/>
          </p:nvPr>
        </p:nvSpPr>
        <p:spPr>
          <a:xfrm>
            <a:off x="152400" y="914400"/>
            <a:ext cx="8534400" cy="5791200"/>
          </a:xfrm>
        </p:spPr>
        <p:txBody>
          <a:bodyPr>
            <a:normAutofit fontScale="70000" lnSpcReduction="20000"/>
          </a:bodyPr>
          <a:lstStyle/>
          <a:p>
            <a:r>
              <a:rPr dirty="0" smtClean="0"/>
              <a:t>"Persistent pattern of inattention and/or hyperactivity-impulsivity that interferes with functioning or development" begining in childhood, and present across more than one setting</a:t>
            </a:r>
            <a:endParaRPr lang="en-US" baseline="30000" dirty="0" smtClean="0"/>
          </a:p>
          <a:p>
            <a:r>
              <a:rPr i="1" dirty="0" smtClean="0"/>
              <a:t>Specify whether:</a:t>
            </a:r>
            <a:r>
              <a:rPr dirty="0" smtClean="0"/>
              <a:t> </a:t>
            </a:r>
            <a:endParaRPr lang="en-US" dirty="0" smtClean="0"/>
          </a:p>
          <a:p>
            <a:r>
              <a:rPr b="1" dirty="0" smtClean="0"/>
              <a:t>314.01 Combined presentation</a:t>
            </a:r>
            <a:endParaRPr dirty="0" smtClean="0"/>
          </a:p>
          <a:p>
            <a:r>
              <a:rPr b="1" dirty="0" smtClean="0"/>
              <a:t>314.00 Predominantly inattentive presentation</a:t>
            </a:r>
            <a:endParaRPr dirty="0" smtClean="0"/>
          </a:p>
          <a:p>
            <a:r>
              <a:rPr b="1" dirty="0" smtClean="0"/>
              <a:t>314.01 Predominantly hyperactive/impulsive presentation</a:t>
            </a:r>
            <a:endParaRPr dirty="0" smtClean="0"/>
          </a:p>
          <a:p>
            <a:r>
              <a:rPr i="1" dirty="0" smtClean="0"/>
              <a:t>Specify if:</a:t>
            </a:r>
            <a:r>
              <a:rPr dirty="0" smtClean="0"/>
              <a:t> In partial remission </a:t>
            </a:r>
            <a:r>
              <a:rPr i="1" dirty="0" smtClean="0"/>
              <a:t>Specify current severity:</a:t>
            </a:r>
            <a:r>
              <a:rPr dirty="0" smtClean="0"/>
              <a:t> Mild</a:t>
            </a:r>
            <a:r>
              <a:rPr lang="en-US" dirty="0" smtClean="0"/>
              <a:t>,</a:t>
            </a:r>
            <a:r>
              <a:rPr dirty="0" smtClean="0"/>
              <a:t> Moderate Severe </a:t>
            </a:r>
            <a:endParaRPr lang="en-US" dirty="0" smtClean="0"/>
          </a:p>
          <a:p>
            <a:r>
              <a:rPr b="1" dirty="0" smtClean="0"/>
              <a:t>314.01 Other specified </a:t>
            </a:r>
            <a:r>
              <a:rPr lang="en-US" b="1" dirty="0" smtClean="0"/>
              <a:t>AD/HD- </a:t>
            </a:r>
            <a:r>
              <a:rPr dirty="0" smtClean="0"/>
              <a:t>Symptoms are present and cause significant impairment in important functional areas, but do not meet the full criteria, and where the reason for failing the criteria is specified. </a:t>
            </a:r>
            <a:endParaRPr lang="en-US" dirty="0" smtClean="0"/>
          </a:p>
          <a:p>
            <a:r>
              <a:rPr b="1" dirty="0" smtClean="0"/>
              <a:t>314.01 Unspecified attention-deficit/Hyperactivity disorder</a:t>
            </a:r>
            <a:endParaRPr dirty="0" smtClean="0"/>
          </a:p>
          <a:p>
            <a:pPr>
              <a:buNone/>
            </a:pPr>
            <a:r>
              <a:rPr lang="en-US" dirty="0" smtClean="0"/>
              <a:t>      </a:t>
            </a:r>
            <a:r>
              <a:rPr dirty="0" smtClean="0"/>
              <a:t>Same as 314.01 above but with no reason specified or insufficient information is available to provide one </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Specific Learning Disorder</a:t>
            </a:r>
            <a:br>
              <a:rPr lang="en-US" b="1" dirty="0" smtClean="0"/>
            </a:br>
            <a:endParaRPr lang="en-US" dirty="0"/>
          </a:p>
        </p:txBody>
      </p:sp>
      <p:sp>
        <p:nvSpPr>
          <p:cNvPr id="3" name="Content Placeholder 2"/>
          <p:cNvSpPr>
            <a:spLocks noGrp="1"/>
          </p:cNvSpPr>
          <p:nvPr>
            <p:ph idx="1"/>
          </p:nvPr>
        </p:nvSpPr>
        <p:spPr/>
        <p:txBody>
          <a:bodyPr>
            <a:normAutofit/>
          </a:bodyPr>
          <a:lstStyle/>
          <a:p>
            <a:r>
              <a:rPr lang="en-US" dirty="0" smtClean="0"/>
              <a:t>Specific </a:t>
            </a:r>
            <a:r>
              <a:rPr lang="en-US" dirty="0"/>
              <a:t>learning disorder combines the DSM-IV diagnoses of reading disorder, mathematics disorder, disorder of written expression, and learning disorder not otherwise specified. Because learning deficits in the areas of reading, written expression, and mathematics commonly occur together, coded specifiers for the deficit types in each area are included. </a:t>
            </a:r>
          </a:p>
        </p:txBody>
      </p:sp>
      <p:sp>
        <p:nvSpPr>
          <p:cNvPr id="4" name="Slide Number Placeholder 3"/>
          <p:cNvSpPr>
            <a:spLocks noGrp="1"/>
          </p:cNvSpPr>
          <p:nvPr>
            <p:ph type="sldNum" sz="quarter" idx="12"/>
          </p:nvPr>
        </p:nvSpPr>
        <p:spPr/>
        <p:txBody>
          <a:bodyPr/>
          <a:lstStyle/>
          <a:p>
            <a:fld id="{AA8BD5BE-B8BF-8542-83B3-1DFD1D400C28}" type="slidenum">
              <a:rPr lang="en-US" smtClean="0"/>
              <a:pPr/>
              <a:t>26</a:t>
            </a:fld>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33759407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991600" cy="944562"/>
          </a:xfrm>
        </p:spPr>
        <p:txBody>
          <a:bodyPr>
            <a:normAutofit fontScale="90000"/>
          </a:bodyPr>
          <a:lstStyle/>
          <a:p>
            <a:r>
              <a:rPr lang="en-US" sz="3556" b="1" dirty="0" smtClean="0"/>
              <a:t>Schizophrenia Spectrum and Other Psychotic Disorders</a:t>
            </a:r>
            <a:r>
              <a:rPr lang="en-US" b="1" dirty="0" smtClean="0"/>
              <a:t/>
            </a:r>
            <a:br>
              <a:rPr lang="en-US" b="1" dirty="0" smtClean="0"/>
            </a:br>
            <a:endParaRPr lang="en-US" dirty="0"/>
          </a:p>
        </p:txBody>
      </p:sp>
      <p:sp>
        <p:nvSpPr>
          <p:cNvPr id="3" name="Content Placeholder 2"/>
          <p:cNvSpPr>
            <a:spLocks noGrp="1"/>
          </p:cNvSpPr>
          <p:nvPr>
            <p:ph idx="1"/>
          </p:nvPr>
        </p:nvSpPr>
        <p:spPr>
          <a:xfrm>
            <a:off x="457200" y="1219199"/>
            <a:ext cx="8229600" cy="5502275"/>
          </a:xfrm>
        </p:spPr>
        <p:txBody>
          <a:bodyPr>
            <a:normAutofit fontScale="92500" lnSpcReduction="10000"/>
          </a:bodyPr>
          <a:lstStyle/>
          <a:p>
            <a:r>
              <a:rPr lang="en-US" b="1" dirty="0" smtClean="0"/>
              <a:t>Schizophrenia</a:t>
            </a:r>
          </a:p>
          <a:p>
            <a:r>
              <a:rPr lang="en-US" dirty="0"/>
              <a:t>E</a:t>
            </a:r>
            <a:r>
              <a:rPr lang="en-US" dirty="0" smtClean="0"/>
              <a:t>limination </a:t>
            </a:r>
            <a:r>
              <a:rPr lang="en-US" dirty="0"/>
              <a:t>of the special attribution of bizarre delusions and Schneiderian first-rank auditory hallucinations (e.g., two or more voices conversing).</a:t>
            </a:r>
            <a:r>
              <a:rPr lang="en-US" dirty="0" smtClean="0"/>
              <a:t> </a:t>
            </a:r>
          </a:p>
          <a:p>
            <a:r>
              <a:rPr lang="en-US" dirty="0" smtClean="0"/>
              <a:t>The </a:t>
            </a:r>
            <a:r>
              <a:rPr lang="en-US" dirty="0"/>
              <a:t>second change is the addition of a requirement in Criterion A that the individual must have at least one of these three symptoms: delusions, hallucinations, and disorganized speech. At least one of these core “positive symptoms” is necessary for a reliable diagnosis of schizophrenia</a:t>
            </a:r>
          </a:p>
        </p:txBody>
      </p:sp>
      <p:sp>
        <p:nvSpPr>
          <p:cNvPr id="4" name="Slide Number Placeholder 3"/>
          <p:cNvSpPr>
            <a:spLocks noGrp="1"/>
          </p:cNvSpPr>
          <p:nvPr>
            <p:ph type="sldNum" sz="quarter" idx="12"/>
          </p:nvPr>
        </p:nvSpPr>
        <p:spPr/>
        <p:txBody>
          <a:bodyPr/>
          <a:lstStyle/>
          <a:p>
            <a:fld id="{AA8BD5BE-B8BF-8542-83B3-1DFD1D400C28}" type="slidenum">
              <a:rPr lang="en-US" smtClean="0"/>
              <a:pPr/>
              <a:t>27</a:t>
            </a:fld>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87228901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Schizophrenia subtypes</a:t>
            </a:r>
            <a:endParaRPr lang="en-US" dirty="0"/>
          </a:p>
        </p:txBody>
      </p:sp>
      <p:sp>
        <p:nvSpPr>
          <p:cNvPr id="3" name="Content Placeholder 2"/>
          <p:cNvSpPr>
            <a:spLocks noGrp="1"/>
          </p:cNvSpPr>
          <p:nvPr>
            <p:ph idx="1"/>
          </p:nvPr>
        </p:nvSpPr>
        <p:spPr/>
        <p:txBody>
          <a:bodyPr>
            <a:normAutofit/>
          </a:bodyPr>
          <a:lstStyle/>
          <a:p>
            <a:r>
              <a:rPr lang="en-US" dirty="0"/>
              <a:t>The DSM-IV subtypes of schizophrenia (i.e., paranoid, disorganized, catatonic, undifferentiated, and residual types) are eliminated due to their limited diagnostic stability, low reliability, and poor validity.</a:t>
            </a:r>
            <a:r>
              <a:rPr lang="en-US" dirty="0" smtClean="0"/>
              <a:t> </a:t>
            </a:r>
          </a:p>
          <a:p>
            <a:r>
              <a:rPr lang="en-US" dirty="0" smtClean="0"/>
              <a:t>Instead</a:t>
            </a:r>
            <a:r>
              <a:rPr lang="en-US" dirty="0"/>
              <a:t>, a dimensional approach to rating severity for the core symptoms of </a:t>
            </a:r>
            <a:r>
              <a:rPr lang="en-US" dirty="0" smtClean="0"/>
              <a:t>schizophrenia. </a:t>
            </a:r>
            <a:endParaRPr lang="en-US" dirty="0"/>
          </a:p>
        </p:txBody>
      </p:sp>
      <p:sp>
        <p:nvSpPr>
          <p:cNvPr id="4" name="Slide Number Placeholder 3"/>
          <p:cNvSpPr>
            <a:spLocks noGrp="1"/>
          </p:cNvSpPr>
          <p:nvPr>
            <p:ph type="sldNum" sz="quarter" idx="12"/>
          </p:nvPr>
        </p:nvSpPr>
        <p:spPr/>
        <p:txBody>
          <a:bodyPr/>
          <a:lstStyle/>
          <a:p>
            <a:fld id="{AA8BD5BE-B8BF-8542-83B3-1DFD1D400C28}" type="slidenum">
              <a:rPr lang="en-US" smtClean="0"/>
              <a:pPr/>
              <a:t>28</a:t>
            </a:fld>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23630110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Schizoaffective Disorder</a:t>
            </a:r>
            <a:br>
              <a:rPr lang="en-US" b="1" dirty="0" smtClean="0"/>
            </a:br>
            <a:endParaRPr lang="en-US" dirty="0"/>
          </a:p>
        </p:txBody>
      </p:sp>
      <p:sp>
        <p:nvSpPr>
          <p:cNvPr id="3" name="Content Placeholder 2"/>
          <p:cNvSpPr>
            <a:spLocks noGrp="1"/>
          </p:cNvSpPr>
          <p:nvPr>
            <p:ph idx="1"/>
          </p:nvPr>
        </p:nvSpPr>
        <p:spPr/>
        <p:txBody>
          <a:bodyPr>
            <a:normAutofit lnSpcReduction="10000"/>
          </a:bodyPr>
          <a:lstStyle/>
          <a:p>
            <a:r>
              <a:rPr lang="en-US" dirty="0" smtClean="0"/>
              <a:t>The </a:t>
            </a:r>
            <a:r>
              <a:rPr lang="en-US" dirty="0"/>
              <a:t>primary change to schizoaffective disorder is the requirement that a major mood episode be present for a majority of the disorder’s total duration after Criterion A has been met.</a:t>
            </a:r>
            <a:r>
              <a:rPr lang="en-US" dirty="0" smtClean="0"/>
              <a:t> </a:t>
            </a:r>
          </a:p>
          <a:p>
            <a:r>
              <a:rPr lang="en-US" dirty="0" smtClean="0"/>
              <a:t>It </a:t>
            </a:r>
            <a:r>
              <a:rPr lang="en-US" dirty="0"/>
              <a:t>makes schizoaffective disorder a longitudinal instead of a cross-sectional diagnosis—more comparable to schizophrenia, bipolar disorder, and major depressive disorder, which are bridged by this condition.</a:t>
            </a:r>
            <a:r>
              <a:rPr lang="en-US" dirty="0" smtClean="0"/>
              <a:t> </a:t>
            </a:r>
            <a:endParaRPr lang="en-US" dirty="0"/>
          </a:p>
        </p:txBody>
      </p:sp>
      <p:sp>
        <p:nvSpPr>
          <p:cNvPr id="4" name="Slide Number Placeholder 3"/>
          <p:cNvSpPr>
            <a:spLocks noGrp="1"/>
          </p:cNvSpPr>
          <p:nvPr>
            <p:ph type="sldNum" sz="quarter" idx="12"/>
          </p:nvPr>
        </p:nvSpPr>
        <p:spPr/>
        <p:txBody>
          <a:bodyPr/>
          <a:lstStyle/>
          <a:p>
            <a:fld id="{AA8BD5BE-B8BF-8542-83B3-1DFD1D400C28}" type="slidenum">
              <a:rPr lang="en-US" smtClean="0"/>
              <a:pPr/>
              <a:t>29</a:t>
            </a:fld>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0878088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 name="Subtitle 8"/>
          <p:cNvSpPr>
            <a:spLocks noGrp="1"/>
          </p:cNvSpPr>
          <p:nvPr>
            <p:ph type="subTitle" idx="1"/>
          </p:nvPr>
        </p:nvSpPr>
        <p:spPr>
          <a:xfrm>
            <a:off x="1219200" y="1828800"/>
            <a:ext cx="6705600" cy="3886200"/>
          </a:xfrm>
        </p:spPr>
        <p:txBody>
          <a:bodyPr>
            <a:normAutofit/>
          </a:bodyPr>
          <a:lstStyle/>
          <a:p>
            <a:pPr algn="l"/>
            <a:r>
              <a:rPr lang="en-US" sz="3600" dirty="0" smtClean="0">
                <a:ln>
                  <a:solidFill>
                    <a:schemeClr val="tx1"/>
                  </a:solidFill>
                </a:ln>
                <a:solidFill>
                  <a:schemeClr val="tx1"/>
                </a:solidFill>
              </a:rPr>
              <a:t>The term “Diagnosis” is derived from Greek- meaning a distinguishing, to perceive, to know thoroughly. </a:t>
            </a:r>
            <a:endParaRPr lang="en-US" sz="3600" dirty="0">
              <a:ln>
                <a:solidFill>
                  <a:schemeClr val="tx1"/>
                </a:solidFill>
              </a:ln>
              <a:solidFill>
                <a:schemeClr val="tx1"/>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Delusional Disorder</a:t>
            </a:r>
            <a:br>
              <a:rPr lang="en-US" b="1" dirty="0" smtClean="0"/>
            </a:b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Criterion </a:t>
            </a:r>
            <a:r>
              <a:rPr lang="en-US" dirty="0"/>
              <a:t>A for delusional disorder no longer has the requirement that the delusions must be nonbizarre. A specifier for bizarre type delusions provides continuity with DSM-IV. The demarcation of delusional disorder from psychotic variants of obsessive-compulsive disorder and body dysmorphic disorder is explicitly noted with a new exclusion criterion, which states that the symptoms must not be better explained by conditions such as obsessive-compulsive or body dysmorphic disorder with absent insight/delusional beliefs. </a:t>
            </a:r>
          </a:p>
        </p:txBody>
      </p:sp>
      <p:sp>
        <p:nvSpPr>
          <p:cNvPr id="4" name="Slide Number Placeholder 3"/>
          <p:cNvSpPr>
            <a:spLocks noGrp="1"/>
          </p:cNvSpPr>
          <p:nvPr>
            <p:ph type="sldNum" sz="quarter" idx="12"/>
          </p:nvPr>
        </p:nvSpPr>
        <p:spPr/>
        <p:txBody>
          <a:bodyPr/>
          <a:lstStyle/>
          <a:p>
            <a:fld id="{AA8BD5BE-B8BF-8542-83B3-1DFD1D400C28}" type="slidenum">
              <a:rPr lang="en-US" smtClean="0"/>
              <a:pPr/>
              <a:t>30</a:t>
            </a:fld>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10107397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Delusional disorder </a:t>
            </a:r>
            <a:endParaRPr lang="en-US" dirty="0"/>
          </a:p>
        </p:txBody>
      </p:sp>
      <p:sp>
        <p:nvSpPr>
          <p:cNvPr id="3" name="Content Placeholder 2"/>
          <p:cNvSpPr>
            <a:spLocks noGrp="1"/>
          </p:cNvSpPr>
          <p:nvPr>
            <p:ph idx="1"/>
          </p:nvPr>
        </p:nvSpPr>
        <p:spPr>
          <a:xfrm>
            <a:off x="304800" y="838200"/>
            <a:ext cx="8382000" cy="6019800"/>
          </a:xfrm>
        </p:spPr>
        <p:txBody>
          <a:bodyPr>
            <a:normAutofit fontScale="85000" lnSpcReduction="20000"/>
          </a:bodyPr>
          <a:lstStyle/>
          <a:p>
            <a:r>
              <a:rPr i="1" dirty="0" smtClean="0"/>
              <a:t>Specify whether:</a:t>
            </a:r>
            <a:r>
              <a:rPr dirty="0" smtClean="0"/>
              <a:t> </a:t>
            </a:r>
            <a:endParaRPr lang="en-US" dirty="0" smtClean="0"/>
          </a:p>
          <a:p>
            <a:r>
              <a:rPr dirty="0" smtClean="0"/>
              <a:t>Erotomanic type </a:t>
            </a:r>
            <a:endParaRPr lang="en-US" dirty="0" smtClean="0"/>
          </a:p>
          <a:p>
            <a:r>
              <a:rPr dirty="0" smtClean="0"/>
              <a:t>Grandiose type </a:t>
            </a:r>
            <a:endParaRPr lang="en-US" dirty="0" smtClean="0"/>
          </a:p>
          <a:p>
            <a:r>
              <a:rPr dirty="0" smtClean="0"/>
              <a:t>Jealous type </a:t>
            </a:r>
            <a:endParaRPr lang="en-US" dirty="0" smtClean="0"/>
          </a:p>
          <a:p>
            <a:r>
              <a:rPr dirty="0" smtClean="0"/>
              <a:t>Persecutory type </a:t>
            </a:r>
            <a:endParaRPr lang="en-US" dirty="0" smtClean="0"/>
          </a:p>
          <a:p>
            <a:r>
              <a:rPr dirty="0" smtClean="0"/>
              <a:t>Somatic type </a:t>
            </a:r>
            <a:endParaRPr lang="en-US" dirty="0" smtClean="0"/>
          </a:p>
          <a:p>
            <a:r>
              <a:rPr dirty="0" smtClean="0"/>
              <a:t>Mixed type </a:t>
            </a:r>
            <a:endParaRPr lang="en-US" dirty="0" smtClean="0"/>
          </a:p>
          <a:p>
            <a:r>
              <a:rPr dirty="0" smtClean="0"/>
              <a:t>Unspecified type </a:t>
            </a:r>
            <a:endParaRPr lang="en-US" dirty="0" smtClean="0"/>
          </a:p>
          <a:p>
            <a:r>
              <a:rPr i="1" dirty="0" smtClean="0"/>
              <a:t>Specify if:</a:t>
            </a:r>
            <a:r>
              <a:rPr dirty="0" smtClean="0"/>
              <a:t> With bizarre content </a:t>
            </a:r>
            <a:endParaRPr lang="en-US" dirty="0" smtClean="0"/>
          </a:p>
          <a:p>
            <a:r>
              <a:rPr i="1" dirty="0" smtClean="0"/>
              <a:t>Specify if:</a:t>
            </a:r>
            <a:r>
              <a:rPr dirty="0" smtClean="0"/>
              <a:t> First episode, currently in acute episode First episode, currently in partial remission First episode, currently in full remission Multiple episodes, currently in acut episode Multiple episodes, currently in partial remission Multiple episodes, currently in full remission Unspecified</a:t>
            </a:r>
            <a:r>
              <a:rPr lang="en-US" dirty="0" smtClean="0"/>
              <a:t>,  </a:t>
            </a:r>
            <a:r>
              <a:rPr dirty="0" smtClean="0"/>
              <a:t> </a:t>
            </a:r>
            <a:r>
              <a:rPr i="1" dirty="0" smtClean="0"/>
              <a:t>Specify current severity:</a:t>
            </a:r>
            <a:r>
              <a:rPr dirty="0" smtClean="0"/>
              <a:t> </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Catatonia</a:t>
            </a:r>
            <a:br>
              <a:rPr lang="en-US" b="1" dirty="0" smtClean="0"/>
            </a:br>
            <a:endParaRPr lang="en-US" dirty="0"/>
          </a:p>
        </p:txBody>
      </p:sp>
      <p:sp>
        <p:nvSpPr>
          <p:cNvPr id="3" name="Content Placeholder 2"/>
          <p:cNvSpPr>
            <a:spLocks noGrp="1"/>
          </p:cNvSpPr>
          <p:nvPr>
            <p:ph idx="1"/>
          </p:nvPr>
        </p:nvSpPr>
        <p:spPr/>
        <p:txBody>
          <a:bodyPr>
            <a:normAutofit/>
          </a:bodyPr>
          <a:lstStyle/>
          <a:p>
            <a:r>
              <a:rPr lang="en-US" dirty="0" smtClean="0"/>
              <a:t>In </a:t>
            </a:r>
            <a:r>
              <a:rPr lang="en-US" dirty="0"/>
              <a:t>DSM-5, catatonia may be diagnosed as a specifier for depressive, bipolar, and psychotic </a:t>
            </a:r>
            <a:r>
              <a:rPr lang="en-US" dirty="0" smtClean="0"/>
              <a:t>disorders </a:t>
            </a:r>
            <a:endParaRPr lang="en-US" dirty="0"/>
          </a:p>
        </p:txBody>
      </p:sp>
      <p:sp>
        <p:nvSpPr>
          <p:cNvPr id="4" name="Slide Number Placeholder 3"/>
          <p:cNvSpPr>
            <a:spLocks noGrp="1"/>
          </p:cNvSpPr>
          <p:nvPr>
            <p:ph type="sldNum" sz="quarter" idx="12"/>
          </p:nvPr>
        </p:nvSpPr>
        <p:spPr/>
        <p:txBody>
          <a:bodyPr/>
          <a:lstStyle/>
          <a:p>
            <a:fld id="{AA8BD5BE-B8BF-8542-83B3-1DFD1D400C28}" type="slidenum">
              <a:rPr lang="en-US" smtClean="0"/>
              <a:pPr/>
              <a:t>32</a:t>
            </a:fld>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98617923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b="1" dirty="0" smtClean="0"/>
              <a:t>Bipolar and Related Disorders</a:t>
            </a:r>
            <a:br>
              <a:rPr lang="en-US" b="1" dirty="0" smtClean="0"/>
            </a:br>
            <a:endParaRPr lang="en-US" dirty="0"/>
          </a:p>
        </p:txBody>
      </p:sp>
      <p:sp>
        <p:nvSpPr>
          <p:cNvPr id="3" name="Content Placeholder 2"/>
          <p:cNvSpPr>
            <a:spLocks noGrp="1"/>
          </p:cNvSpPr>
          <p:nvPr>
            <p:ph idx="1"/>
          </p:nvPr>
        </p:nvSpPr>
        <p:spPr>
          <a:xfrm>
            <a:off x="228600" y="990600"/>
            <a:ext cx="8915400" cy="5730875"/>
          </a:xfrm>
        </p:spPr>
        <p:txBody>
          <a:bodyPr>
            <a:normAutofit/>
          </a:bodyPr>
          <a:lstStyle/>
          <a:p>
            <a:pPr marL="0" indent="0">
              <a:buNone/>
            </a:pPr>
            <a:r>
              <a:rPr lang="en-US" b="1" dirty="0" smtClean="0"/>
              <a:t>Bipolar </a:t>
            </a:r>
            <a:r>
              <a:rPr lang="en-US" b="1" dirty="0"/>
              <a:t>Disorders</a:t>
            </a:r>
            <a:endParaRPr lang="en-US" b="1" dirty="0" smtClean="0"/>
          </a:p>
          <a:p>
            <a:r>
              <a:rPr lang="en-US" dirty="0" smtClean="0"/>
              <a:t>Criterion </a:t>
            </a:r>
            <a:r>
              <a:rPr lang="en-US" dirty="0"/>
              <a:t>A for manic and hypomanic episodes now includes an emphasis on changes in activity and energy as well as mood. The DSM-IV diagnosis of bipolar I disorder, mixed episode, requiring that the individual simultaneously meet full criteria for both mania and major depressive episode, has been removed. Instead, a new specifier, “with mixed features,” has been </a:t>
            </a:r>
            <a:r>
              <a:rPr lang="en-US" dirty="0" smtClean="0"/>
              <a:t>added.</a:t>
            </a:r>
          </a:p>
          <a:p>
            <a:r>
              <a:rPr lang="en-US" dirty="0" smtClean="0"/>
              <a:t>Added is a </a:t>
            </a:r>
            <a:r>
              <a:rPr lang="en-US" dirty="0" err="1" smtClean="0"/>
              <a:t>specifier</a:t>
            </a:r>
            <a:r>
              <a:rPr lang="en-US" dirty="0" smtClean="0"/>
              <a:t> for anxious distress. </a:t>
            </a:r>
            <a:endParaRPr lang="en-US" dirty="0"/>
          </a:p>
        </p:txBody>
      </p:sp>
      <p:sp>
        <p:nvSpPr>
          <p:cNvPr id="4" name="Slide Number Placeholder 3"/>
          <p:cNvSpPr>
            <a:spLocks noGrp="1"/>
          </p:cNvSpPr>
          <p:nvPr>
            <p:ph type="sldNum" sz="quarter" idx="12"/>
          </p:nvPr>
        </p:nvSpPr>
        <p:spPr/>
        <p:txBody>
          <a:bodyPr/>
          <a:lstStyle/>
          <a:p>
            <a:fld id="{AA8BD5BE-B8BF-8542-83B3-1DFD1D400C28}" type="slidenum">
              <a:rPr lang="en-US" smtClean="0"/>
              <a:pPr/>
              <a:t>33</a:t>
            </a:fld>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49484143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Depressive disorders</a:t>
            </a:r>
            <a:br>
              <a:rPr lang="en-US" dirty="0" smtClean="0"/>
            </a:br>
            <a:endParaRPr lang="en-US" dirty="0"/>
          </a:p>
        </p:txBody>
      </p:sp>
      <p:sp>
        <p:nvSpPr>
          <p:cNvPr id="3" name="Content Placeholder 2"/>
          <p:cNvSpPr>
            <a:spLocks noGrp="1"/>
          </p:cNvSpPr>
          <p:nvPr>
            <p:ph idx="1"/>
          </p:nvPr>
        </p:nvSpPr>
        <p:spPr>
          <a:xfrm>
            <a:off x="228600" y="1143000"/>
            <a:ext cx="8686800" cy="5715000"/>
          </a:xfrm>
        </p:spPr>
        <p:txBody>
          <a:bodyPr>
            <a:normAutofit/>
          </a:bodyPr>
          <a:lstStyle/>
          <a:p>
            <a:endParaRPr lang="en-US" dirty="0" smtClean="0"/>
          </a:p>
          <a:p>
            <a:r>
              <a:rPr lang="en-US" dirty="0" smtClean="0"/>
              <a:t>The bereavement exclusion in DSM-IV was removed from depressive disorders in DSM-5.</a:t>
            </a:r>
          </a:p>
          <a:p>
            <a:endParaRPr lang="en-US" dirty="0" smtClean="0"/>
          </a:p>
          <a:p>
            <a:r>
              <a:rPr lang="en-US" dirty="0" smtClean="0"/>
              <a:t>  New disruptive mood </a:t>
            </a:r>
            <a:r>
              <a:rPr lang="en-US" dirty="0" err="1" smtClean="0"/>
              <a:t>dysregulation</a:t>
            </a:r>
            <a:r>
              <a:rPr lang="en-US" dirty="0" smtClean="0"/>
              <a:t> disorder (DMDD) for children up to age 18 years</a:t>
            </a:r>
          </a:p>
          <a:p>
            <a:endParaRPr lang="en-US" dirty="0" smtClean="0"/>
          </a:p>
          <a:p>
            <a:r>
              <a:rPr lang="en-US" dirty="0" smtClean="0"/>
              <a:t>    Premenstrual </a:t>
            </a:r>
            <a:r>
              <a:rPr lang="en-US" dirty="0" err="1" smtClean="0"/>
              <a:t>dysphoric</a:t>
            </a:r>
            <a:r>
              <a:rPr lang="en-US" dirty="0" smtClean="0"/>
              <a:t> disorder moved from an appendix for further study, and became a disorder.</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Depressive Disorders</a:t>
            </a:r>
            <a:br>
              <a:rPr lang="en-US" b="1" dirty="0" smtClean="0"/>
            </a:br>
            <a:endParaRPr lang="en-US" dirty="0"/>
          </a:p>
        </p:txBody>
      </p:sp>
      <p:sp>
        <p:nvSpPr>
          <p:cNvPr id="3" name="Content Placeholder 2"/>
          <p:cNvSpPr>
            <a:spLocks noGrp="1"/>
          </p:cNvSpPr>
          <p:nvPr>
            <p:ph idx="1"/>
          </p:nvPr>
        </p:nvSpPr>
        <p:spPr>
          <a:xfrm>
            <a:off x="457200" y="1600200"/>
            <a:ext cx="8229600" cy="5105400"/>
          </a:xfrm>
        </p:spPr>
        <p:txBody>
          <a:bodyPr>
            <a:normAutofit fontScale="92500" lnSpcReduction="20000"/>
          </a:bodyPr>
          <a:lstStyle/>
          <a:p>
            <a:r>
              <a:rPr lang="en-US" b="1" dirty="0" smtClean="0"/>
              <a:t>Disruptive Mood </a:t>
            </a:r>
            <a:r>
              <a:rPr lang="en-US" b="1" dirty="0" err="1" smtClean="0"/>
              <a:t>Dysregulation</a:t>
            </a:r>
            <a:r>
              <a:rPr lang="en-US" b="1" dirty="0" smtClean="0"/>
              <a:t> Disorder- t</a:t>
            </a:r>
            <a:r>
              <a:rPr lang="en-US" dirty="0" smtClean="0"/>
              <a:t>o </a:t>
            </a:r>
            <a:r>
              <a:rPr lang="en-US" dirty="0"/>
              <a:t>address concerns about potential overdiagnosis and overtreatment of bipolar disorder in children, a new diagnosis, disruptive mood dysregulation disorder, is included for children up to age 18 years who exhibit persistent irritability and frequent episodes of extreme behavioral dyscontrol.</a:t>
            </a:r>
            <a:r>
              <a:rPr lang="en-US" dirty="0" smtClean="0"/>
              <a:t> </a:t>
            </a:r>
          </a:p>
          <a:p>
            <a:r>
              <a:rPr lang="en-US" dirty="0" smtClean="0"/>
              <a:t>What </a:t>
            </a:r>
            <a:r>
              <a:rPr lang="en-US" dirty="0"/>
              <a:t>was referred to as</a:t>
            </a:r>
            <a:r>
              <a:rPr lang="en-US" dirty="0" smtClean="0"/>
              <a:t> Dysthymia </a:t>
            </a:r>
            <a:r>
              <a:rPr lang="en-US" dirty="0"/>
              <a:t>in DSM-IV now falls under the category of</a:t>
            </a:r>
            <a:r>
              <a:rPr lang="en-US" dirty="0" smtClean="0"/>
              <a:t> </a:t>
            </a:r>
            <a:r>
              <a:rPr lang="en-US" b="1" dirty="0"/>
              <a:t>P</a:t>
            </a:r>
            <a:r>
              <a:rPr lang="en-US" b="1" dirty="0" smtClean="0"/>
              <a:t>ersistent </a:t>
            </a:r>
            <a:r>
              <a:rPr lang="en-US" b="1" dirty="0"/>
              <a:t>D</a:t>
            </a:r>
            <a:r>
              <a:rPr lang="en-US" b="1" dirty="0" smtClean="0"/>
              <a:t>epressive </a:t>
            </a:r>
            <a:r>
              <a:rPr lang="en-US" b="1" dirty="0"/>
              <a:t>D</a:t>
            </a:r>
            <a:r>
              <a:rPr lang="en-US" b="1" dirty="0" smtClean="0"/>
              <a:t>isorder</a:t>
            </a:r>
            <a:r>
              <a:rPr lang="en-US" b="1" dirty="0"/>
              <a:t>,</a:t>
            </a:r>
            <a:r>
              <a:rPr lang="en-US" dirty="0"/>
              <a:t> which includes both chronic major depressive disorder and the previous dysthymic disorder</a:t>
            </a:r>
            <a:r>
              <a:rPr lang="en-US" dirty="0" smtClean="0"/>
              <a:t>.</a:t>
            </a:r>
            <a:endParaRPr lang="en-US" dirty="0"/>
          </a:p>
        </p:txBody>
      </p:sp>
      <p:sp>
        <p:nvSpPr>
          <p:cNvPr id="4" name="Slide Number Placeholder 3"/>
          <p:cNvSpPr>
            <a:spLocks noGrp="1"/>
          </p:cNvSpPr>
          <p:nvPr>
            <p:ph type="sldNum" sz="quarter" idx="12"/>
          </p:nvPr>
        </p:nvSpPr>
        <p:spPr/>
        <p:txBody>
          <a:bodyPr/>
          <a:lstStyle/>
          <a:p>
            <a:fld id="{AA8BD5BE-B8BF-8542-83B3-1DFD1D400C28}" type="slidenum">
              <a:rPr lang="en-US" smtClean="0"/>
              <a:pPr/>
              <a:t>35</a:t>
            </a:fld>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00816353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fontScale="90000"/>
          </a:bodyPr>
          <a:lstStyle/>
          <a:p>
            <a:r>
              <a:rPr lang="en-US" dirty="0" smtClean="0"/>
              <a:t/>
            </a:r>
            <a:br>
              <a:rPr lang="en-US" dirty="0" smtClean="0"/>
            </a:br>
            <a:r>
              <a:rPr lang="en-US" b="1" dirty="0" smtClean="0"/>
              <a:t>Bereavement</a:t>
            </a:r>
            <a:r>
              <a:rPr lang="en-US" dirty="0" smtClean="0"/>
              <a:t> </a:t>
            </a:r>
            <a:br>
              <a:rPr lang="en-US" dirty="0" smtClean="0"/>
            </a:br>
            <a:endParaRPr lang="en-US" dirty="0"/>
          </a:p>
        </p:txBody>
      </p:sp>
      <p:sp>
        <p:nvSpPr>
          <p:cNvPr id="3" name="Content Placeholder 2"/>
          <p:cNvSpPr>
            <a:spLocks noGrp="1"/>
          </p:cNvSpPr>
          <p:nvPr>
            <p:ph idx="1"/>
          </p:nvPr>
        </p:nvSpPr>
        <p:spPr>
          <a:xfrm>
            <a:off x="152400" y="990600"/>
            <a:ext cx="8763000" cy="5867400"/>
          </a:xfrm>
        </p:spPr>
        <p:txBody>
          <a:bodyPr>
            <a:normAutofit fontScale="77500" lnSpcReduction="20000"/>
          </a:bodyPr>
          <a:lstStyle/>
          <a:p>
            <a:r>
              <a:rPr lang="en-US" dirty="0" smtClean="0"/>
              <a:t>In DSM-IV, there was an exclusion criterion for a major depressive episode that was applied to depressive symptoms lasting less than 2 months following the death of a loved one (i.e., the bereavement exclusion). This exclusion is omitted in DSM-5. </a:t>
            </a:r>
            <a:r>
              <a:rPr lang="en-US" dirty="0"/>
              <a:t> </a:t>
            </a:r>
            <a:r>
              <a:rPr lang="en-US" dirty="0" smtClean="0"/>
              <a:t>1, to remove the implication that bereavement typically lasts only 2 months when </a:t>
            </a:r>
            <a:r>
              <a:rPr lang="en-US" i="1" dirty="0" smtClean="0"/>
              <a:t>both physicians and grief counselors </a:t>
            </a:r>
            <a:r>
              <a:rPr lang="en-US" dirty="0" smtClean="0"/>
              <a:t>recognize that the duration is more commonly 1–2 years. </a:t>
            </a:r>
            <a:r>
              <a:rPr lang="en-US" dirty="0"/>
              <a:t> </a:t>
            </a:r>
            <a:r>
              <a:rPr lang="en-US" dirty="0" smtClean="0"/>
              <a:t>2, bereavement is recognized as a severe psychosocial stressor that can precipitate a major depressive episode in a vulnerable individual, and an increased risk for </a:t>
            </a:r>
            <a:r>
              <a:rPr lang="en-US" b="1" dirty="0" smtClean="0"/>
              <a:t>persistent complex bereavement disorder</a:t>
            </a:r>
            <a:r>
              <a:rPr lang="en-US" dirty="0" smtClean="0"/>
              <a:t>, which is now in Conditions for Further Study in DSM-5 Section III. 3, bereavement-related major depression is most likely to occur in individuals with past personal and family histories of major depressive episodes. It is genetically influenced and is associated with similar personality characteristics, patterns of comorbidity, and risks of chronicity and/or recurrence as non–bereavement-related major depressive episodes</a:t>
            </a:r>
            <a:endParaRPr lang="en-US" dirty="0"/>
          </a:p>
        </p:txBody>
      </p:sp>
      <p:sp>
        <p:nvSpPr>
          <p:cNvPr id="4" name="Slide Number Placeholder 3"/>
          <p:cNvSpPr>
            <a:spLocks noGrp="1"/>
          </p:cNvSpPr>
          <p:nvPr>
            <p:ph type="sldNum" sz="quarter" idx="12"/>
          </p:nvPr>
        </p:nvSpPr>
        <p:spPr/>
        <p:txBody>
          <a:bodyPr/>
          <a:lstStyle/>
          <a:p>
            <a:fld id="{AA8BD5BE-B8BF-8542-83B3-1DFD1D400C28}" type="slidenum">
              <a:rPr lang="en-US" smtClean="0"/>
              <a:pPr/>
              <a:t>36</a:t>
            </a:fld>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01895663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Anxiety Disorders</a:t>
            </a:r>
            <a:br>
              <a:rPr lang="en-US" b="1" dirty="0" smtClean="0"/>
            </a:br>
            <a:endParaRPr lang="en-US" dirty="0"/>
          </a:p>
        </p:txBody>
      </p:sp>
      <p:sp>
        <p:nvSpPr>
          <p:cNvPr id="3" name="Content Placeholder 2"/>
          <p:cNvSpPr>
            <a:spLocks noGrp="1"/>
          </p:cNvSpPr>
          <p:nvPr>
            <p:ph idx="1"/>
          </p:nvPr>
        </p:nvSpPr>
        <p:spPr/>
        <p:txBody>
          <a:bodyPr>
            <a:normAutofit/>
          </a:bodyPr>
          <a:lstStyle/>
          <a:p>
            <a:r>
              <a:rPr lang="en-US" dirty="0" smtClean="0"/>
              <a:t>The </a:t>
            </a:r>
            <a:r>
              <a:rPr lang="en-US" dirty="0"/>
              <a:t>DSM-5 chapter on anxiety disorder no longer includes obsessive-compulsive disorder (which is included with the obsessive-compulsive and related disorders) or posttraumatic stress disorder and acute stress disorder (which is included with the trauma- and stressor-related disorders). However, the sequential order of these chapters in DSM-5 reflects the close relationships among them.</a:t>
            </a:r>
          </a:p>
        </p:txBody>
      </p:sp>
      <p:sp>
        <p:nvSpPr>
          <p:cNvPr id="4" name="Slide Number Placeholder 3"/>
          <p:cNvSpPr>
            <a:spLocks noGrp="1"/>
          </p:cNvSpPr>
          <p:nvPr>
            <p:ph type="sldNum" sz="quarter" idx="12"/>
          </p:nvPr>
        </p:nvSpPr>
        <p:spPr/>
        <p:txBody>
          <a:bodyPr/>
          <a:lstStyle/>
          <a:p>
            <a:fld id="{AA8BD5BE-B8BF-8542-83B3-1DFD1D400C28}" type="slidenum">
              <a:rPr lang="en-US" smtClean="0"/>
              <a:pPr/>
              <a:t>37</a:t>
            </a:fld>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38700342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Anxiety disorders</a:t>
            </a:r>
            <a:br>
              <a:rPr lang="en-US" dirty="0" smtClean="0"/>
            </a:br>
            <a:endParaRPr lang="en-US" dirty="0"/>
          </a:p>
        </p:txBody>
      </p:sp>
      <p:sp>
        <p:nvSpPr>
          <p:cNvPr id="3" name="Content Placeholder 2"/>
          <p:cNvSpPr>
            <a:spLocks noGrp="1"/>
          </p:cNvSpPr>
          <p:nvPr>
            <p:ph idx="1"/>
          </p:nvPr>
        </p:nvSpPr>
        <p:spPr>
          <a:xfrm>
            <a:off x="457200" y="1066800"/>
            <a:ext cx="8229600" cy="5638800"/>
          </a:xfrm>
        </p:spPr>
        <p:txBody>
          <a:bodyPr>
            <a:normAutofit fontScale="70000" lnSpcReduction="20000"/>
          </a:bodyPr>
          <a:lstStyle/>
          <a:p>
            <a:endParaRPr lang="en-US" dirty="0" smtClean="0"/>
          </a:p>
          <a:p>
            <a:r>
              <a:rPr lang="en-US" dirty="0" smtClean="0"/>
              <a:t>For phobias and anxiety disorders, DSM-5 removes the requirement that the subject (formerly, over 18 years old) "must recognize that their fear and anxiety are excessive or unreasonable". Also, the duration of at least 6 months now applies to everyone (not only to children).</a:t>
            </a:r>
          </a:p>
          <a:p>
            <a:r>
              <a:rPr lang="en-US" dirty="0" smtClean="0"/>
              <a:t>Panic attack became a </a:t>
            </a:r>
            <a:r>
              <a:rPr lang="en-US" dirty="0" err="1" smtClean="0"/>
              <a:t>specifier</a:t>
            </a:r>
            <a:r>
              <a:rPr lang="en-US" dirty="0" smtClean="0"/>
              <a:t>.</a:t>
            </a:r>
          </a:p>
          <a:p>
            <a:r>
              <a:rPr lang="en-US" dirty="0" smtClean="0"/>
              <a:t>Panic disorder and agoraphobia became two separate disorders in DSM-5.</a:t>
            </a:r>
          </a:p>
          <a:p>
            <a:r>
              <a:rPr lang="en-US" dirty="0" smtClean="0"/>
              <a:t>Specific types of phobias became </a:t>
            </a:r>
            <a:r>
              <a:rPr lang="en-US" dirty="0" err="1" smtClean="0"/>
              <a:t>specifiers</a:t>
            </a:r>
            <a:r>
              <a:rPr lang="en-US" dirty="0" smtClean="0"/>
              <a:t> but are otherwise unchanged.</a:t>
            </a:r>
          </a:p>
          <a:p>
            <a:r>
              <a:rPr lang="en-US" dirty="0" smtClean="0"/>
              <a:t> The generalized </a:t>
            </a:r>
            <a:r>
              <a:rPr lang="en-US" dirty="0" err="1" smtClean="0"/>
              <a:t>specifier</a:t>
            </a:r>
            <a:r>
              <a:rPr lang="en-US" dirty="0" smtClean="0"/>
              <a:t> for social anxiety disorder (formerly, social phobia) changed in favor of a performance only (i.e., public speaking or performance) </a:t>
            </a:r>
            <a:r>
              <a:rPr lang="en-US" dirty="0" err="1" smtClean="0"/>
              <a:t>specifier</a:t>
            </a:r>
            <a:r>
              <a:rPr lang="en-US" dirty="0" smtClean="0"/>
              <a:t>.</a:t>
            </a:r>
          </a:p>
          <a:p>
            <a:r>
              <a:rPr lang="en-US" dirty="0" smtClean="0"/>
              <a:t> Separation anxiety disorder and selective </a:t>
            </a:r>
            <a:r>
              <a:rPr lang="en-US" dirty="0" err="1" smtClean="0"/>
              <a:t>mutism</a:t>
            </a:r>
            <a:r>
              <a:rPr lang="en-US" dirty="0" smtClean="0"/>
              <a:t> are now classified as anxiety disorders (rather than disorders of early onset).</a:t>
            </a: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563562"/>
          </a:xfrm>
        </p:spPr>
        <p:txBody>
          <a:bodyPr>
            <a:normAutofit fontScale="90000"/>
          </a:bodyPr>
          <a:lstStyle/>
          <a:p>
            <a:r>
              <a:rPr lang="en-US" b="1" dirty="0" smtClean="0"/>
              <a:t>PTSD</a:t>
            </a:r>
            <a:endParaRPr lang="en-US" b="1" dirty="0"/>
          </a:p>
        </p:txBody>
      </p:sp>
      <p:sp>
        <p:nvSpPr>
          <p:cNvPr id="5" name="Content Placeholder 4"/>
          <p:cNvSpPr>
            <a:spLocks noGrp="1"/>
          </p:cNvSpPr>
          <p:nvPr>
            <p:ph idx="1"/>
          </p:nvPr>
        </p:nvSpPr>
        <p:spPr>
          <a:xfrm>
            <a:off x="152400" y="854075"/>
            <a:ext cx="8991600" cy="5867400"/>
          </a:xfrm>
        </p:spPr>
        <p:txBody>
          <a:bodyPr>
            <a:normAutofit fontScale="92500"/>
          </a:bodyPr>
          <a:lstStyle/>
          <a:p>
            <a:r>
              <a:rPr dirty="0" smtClean="0"/>
              <a:t>The 3 clusters of DSM-IV symptoms will be divided into 4 clusters in DSM-5: intrusion symptoms, avoidance symptoms, arousal/reactivity symptoms and negative mood and cognitions. </a:t>
            </a:r>
            <a:endParaRPr lang="en-US" dirty="0" smtClean="0"/>
          </a:p>
          <a:p>
            <a:r>
              <a:rPr dirty="0" smtClean="0"/>
              <a:t>Criterion A2 (requiring fear, helplessness or horror happen right after the trauma) will be removed. </a:t>
            </a:r>
          </a:p>
          <a:p>
            <a:r>
              <a:rPr dirty="0" smtClean="0"/>
              <a:t>The diagnosis is proposed to move from the class of anxiety disorders into a new class of "trauma and stressor-related disorders."</a:t>
            </a:r>
          </a:p>
          <a:p>
            <a:r>
              <a:rPr dirty="0" smtClean="0"/>
              <a:t>PTSD assessment measures, such as the CAPS and the PCL, are being revised by the National Center for PTSD to be made available upon the release of DSM-5.</a:t>
            </a:r>
          </a:p>
          <a:p>
            <a:endParaRPr lang="en-US" dirty="0"/>
          </a:p>
        </p:txBody>
      </p:sp>
      <p:sp>
        <p:nvSpPr>
          <p:cNvPr id="6" name="Slide Number Placeholder 5"/>
          <p:cNvSpPr>
            <a:spLocks noGrp="1"/>
          </p:cNvSpPr>
          <p:nvPr>
            <p:ph type="sldNum" sz="quarter" idx="12"/>
          </p:nvPr>
        </p:nvSpPr>
        <p:spPr/>
        <p:txBody>
          <a:bodyPr/>
          <a:lstStyle/>
          <a:p>
            <a:fld id="{AA8BD5BE-B8BF-8542-83B3-1DFD1D400C28}" type="slidenum">
              <a:rPr lang="en-US" smtClean="0"/>
              <a:pPr/>
              <a:t>39</a:t>
            </a:fld>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5866565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Missing?</a:t>
            </a:r>
            <a:endParaRPr lang="en-US" dirty="0"/>
          </a:p>
        </p:txBody>
      </p:sp>
      <p:pic>
        <p:nvPicPr>
          <p:cNvPr id="4" name="Content Placeholder 3" descr="250px-John_Snow_memorial_and_pub.jpg"/>
          <p:cNvPicPr>
            <a:picLocks noGrp="1" noChangeAspect="1"/>
          </p:cNvPicPr>
          <p:nvPr>
            <p:ph idx="1"/>
          </p:nvPr>
        </p:nvPicPr>
        <p:blipFill>
          <a:blip r:embed="rId2"/>
          <a:stretch>
            <a:fillRect/>
          </a:stretch>
        </p:blipFill>
        <p:spPr>
          <a:xfrm>
            <a:off x="2984500" y="1748622"/>
            <a:ext cx="3746500" cy="4990338"/>
          </a:xfrm>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normAutofit fontScale="90000"/>
          </a:bodyPr>
          <a:lstStyle/>
          <a:p>
            <a:r>
              <a:rPr lang="en-US" b="1" dirty="0" smtClean="0"/>
              <a:t/>
            </a:r>
            <a:br>
              <a:rPr lang="en-US" b="1" dirty="0" smtClean="0"/>
            </a:br>
            <a:r>
              <a:rPr lang="en-US" b="1" dirty="0" smtClean="0"/>
              <a:t>Somatic Symptom and Related Disorders</a:t>
            </a:r>
            <a:r>
              <a:rPr lang="en-US" dirty="0" smtClean="0"/>
              <a:t/>
            </a:r>
            <a:br>
              <a:rPr lang="en-US" dirty="0" smtClean="0"/>
            </a:br>
            <a:endParaRPr lang="en-US" dirty="0"/>
          </a:p>
        </p:txBody>
      </p:sp>
      <p:sp>
        <p:nvSpPr>
          <p:cNvPr id="3" name="Content Placeholder 2"/>
          <p:cNvSpPr>
            <a:spLocks noGrp="1"/>
          </p:cNvSpPr>
          <p:nvPr>
            <p:ph idx="1"/>
          </p:nvPr>
        </p:nvSpPr>
        <p:spPr>
          <a:xfrm>
            <a:off x="428501" y="1219200"/>
            <a:ext cx="8229600" cy="5715000"/>
          </a:xfrm>
        </p:spPr>
        <p:txBody>
          <a:bodyPr>
            <a:normAutofit/>
          </a:bodyPr>
          <a:lstStyle/>
          <a:p>
            <a:pPr marL="0" indent="0">
              <a:buNone/>
            </a:pPr>
            <a:endParaRPr lang="en-US" dirty="0"/>
          </a:p>
          <a:p>
            <a:pPr marL="0" indent="0">
              <a:buNone/>
            </a:pPr>
            <a:r>
              <a:rPr lang="en-US" dirty="0" smtClean="0"/>
              <a:t>The </a:t>
            </a:r>
            <a:r>
              <a:rPr lang="en-US" dirty="0"/>
              <a:t>DSM-5 classification reduces the number of these disorders and </a:t>
            </a:r>
            <a:r>
              <a:rPr lang="en-US" dirty="0" smtClean="0"/>
              <a:t>subcategories. </a:t>
            </a:r>
            <a:r>
              <a:rPr lang="en-US" dirty="0"/>
              <a:t>Diagnoses of somatization disorder, hypochondriasis, pain disorder, and undifferentiated somatoform disorder have been removed</a:t>
            </a:r>
            <a:r>
              <a:rPr lang="en-US" dirty="0" smtClean="0"/>
              <a:t>.</a:t>
            </a:r>
            <a:endParaRPr lang="en-US" dirty="0"/>
          </a:p>
        </p:txBody>
      </p:sp>
      <p:sp>
        <p:nvSpPr>
          <p:cNvPr id="4" name="Slide Number Placeholder 3"/>
          <p:cNvSpPr>
            <a:spLocks noGrp="1"/>
          </p:cNvSpPr>
          <p:nvPr>
            <p:ph type="sldNum" sz="quarter" idx="12"/>
          </p:nvPr>
        </p:nvSpPr>
        <p:spPr/>
        <p:txBody>
          <a:bodyPr/>
          <a:lstStyle/>
          <a:p>
            <a:fld id="{AA8BD5BE-B8BF-8542-83B3-1DFD1D400C28}" type="slidenum">
              <a:rPr lang="en-US" smtClean="0"/>
              <a:pPr/>
              <a:t>40</a:t>
            </a:fld>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59800379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Parental Alienation Syndrome</a:t>
            </a:r>
            <a:endParaRPr lang="en-US" dirty="0"/>
          </a:p>
        </p:txBody>
      </p:sp>
      <p:sp>
        <p:nvSpPr>
          <p:cNvPr id="3" name="Content Placeholder 2"/>
          <p:cNvSpPr>
            <a:spLocks noGrp="1"/>
          </p:cNvSpPr>
          <p:nvPr>
            <p:ph idx="1"/>
          </p:nvPr>
        </p:nvSpPr>
        <p:spPr>
          <a:xfrm>
            <a:off x="152400" y="1600200"/>
            <a:ext cx="8991600" cy="5121275"/>
          </a:xfrm>
        </p:spPr>
        <p:txBody>
          <a:bodyPr>
            <a:normAutofit/>
          </a:bodyPr>
          <a:lstStyle/>
          <a:p>
            <a:r>
              <a:rPr lang="en-US" b="1" dirty="0" smtClean="0"/>
              <a:t>Parent-child relational problem </a:t>
            </a:r>
            <a:r>
              <a:rPr lang="en-US" dirty="0" smtClean="0"/>
              <a:t>"may include negative attributions of the other's intentions, hostility toward or scapegoating of the other, and unwarranted feelings of estrangement."   </a:t>
            </a:r>
          </a:p>
          <a:p>
            <a:r>
              <a:rPr lang="en-US" b="1" dirty="0" smtClean="0"/>
              <a:t>Child psychological abuse </a:t>
            </a:r>
            <a:r>
              <a:rPr lang="en-US" dirty="0" smtClean="0"/>
              <a:t>"non-accidental verbal or symbolic acts by a child's parent or caregiver that result, or have reasonable potential to result, in significant psychological harm to the child.” </a:t>
            </a:r>
            <a:endParaRPr lang="en-US" dirty="0"/>
          </a:p>
        </p:txBody>
      </p:sp>
      <p:sp>
        <p:nvSpPr>
          <p:cNvPr id="4" name="Slide Number Placeholder 3"/>
          <p:cNvSpPr>
            <a:spLocks noGrp="1"/>
          </p:cNvSpPr>
          <p:nvPr>
            <p:ph type="sldNum" sz="quarter" idx="12"/>
          </p:nvPr>
        </p:nvSpPr>
        <p:spPr/>
        <p:txBody>
          <a:bodyPr/>
          <a:lstStyle/>
          <a:p>
            <a:fld id="{AA8BD5BE-B8BF-8542-83B3-1DFD1D400C28}" type="slidenum">
              <a:rPr lang="en-US" smtClean="0"/>
              <a:pPr/>
              <a:t>41</a:t>
            </a:fld>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868362"/>
          </a:xfrm>
        </p:spPr>
        <p:txBody>
          <a:bodyPr>
            <a:normAutofit/>
          </a:bodyPr>
          <a:lstStyle/>
          <a:p>
            <a:r>
              <a:rPr lang="en-US" sz="2400" dirty="0" smtClean="0"/>
              <a:t>Thomas R. </a:t>
            </a:r>
            <a:r>
              <a:rPr lang="en-US" sz="2400" dirty="0" err="1" smtClean="0"/>
              <a:t>Insel</a:t>
            </a:r>
            <a:r>
              <a:rPr lang="en-US" sz="2400" dirty="0" smtClean="0"/>
              <a:t>, MD- National Institute of Mental Health director wrote on April 29, 2013: </a:t>
            </a:r>
            <a:endParaRPr lang="en-US" sz="2400" dirty="0"/>
          </a:p>
        </p:txBody>
      </p:sp>
      <p:sp>
        <p:nvSpPr>
          <p:cNvPr id="3" name="Content Placeholder 2"/>
          <p:cNvSpPr>
            <a:spLocks noGrp="1"/>
          </p:cNvSpPr>
          <p:nvPr>
            <p:ph idx="1"/>
          </p:nvPr>
        </p:nvSpPr>
        <p:spPr>
          <a:xfrm>
            <a:off x="152400" y="1600200"/>
            <a:ext cx="8763000" cy="5257800"/>
          </a:xfrm>
        </p:spPr>
        <p:txBody>
          <a:bodyPr>
            <a:normAutofit/>
          </a:bodyPr>
          <a:lstStyle/>
          <a:p>
            <a:pPr>
              <a:buNone/>
            </a:pPr>
            <a:r>
              <a:rPr lang="en-US" dirty="0" smtClean="0"/>
              <a:t>   “While DSM has been described as a “Bible” for the field, it is, at best, a dictionary, creating a set of labels and defining each. The strength of each of the editions of DSM has been “reliability” – each edition has ensured that clinicians use the same terms in the same ways. </a:t>
            </a:r>
          </a:p>
          <a:p>
            <a:pPr>
              <a:buNone/>
            </a:pPr>
            <a:r>
              <a:rPr lang="en-US" dirty="0" smtClean="0"/>
              <a:t>    The weakness is its lack of validity. ... Patients with mental disorders deserve better.”</a:t>
            </a:r>
          </a:p>
          <a:p>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DSM-5 has major reliability problems</a:t>
            </a:r>
            <a:endParaRPr lang="en-US" dirty="0"/>
          </a:p>
        </p:txBody>
      </p:sp>
      <p:sp>
        <p:nvSpPr>
          <p:cNvPr id="3" name="Content Placeholder 2"/>
          <p:cNvSpPr>
            <a:spLocks noGrp="1"/>
          </p:cNvSpPr>
          <p:nvPr>
            <p:ph idx="1"/>
          </p:nvPr>
        </p:nvSpPr>
        <p:spPr>
          <a:xfrm>
            <a:off x="457200" y="838200"/>
            <a:ext cx="8229600" cy="5867400"/>
          </a:xfrm>
        </p:spPr>
        <p:txBody>
          <a:bodyPr>
            <a:normAutofit fontScale="92500" lnSpcReduction="10000"/>
          </a:bodyPr>
          <a:lstStyle/>
          <a:p>
            <a:r>
              <a:rPr lang="en-US" dirty="0" smtClean="0"/>
              <a:t>Only 5 diagnoses achieved kappa levels of agreement between 0.60-0.79. </a:t>
            </a:r>
          </a:p>
          <a:p>
            <a:r>
              <a:rPr lang="en-US" dirty="0" smtClean="0"/>
              <a:t>The nine DSM-5 disorders in the kappa range of 0.40-0.59 previously would have been considered just plain poor, but DSM-5 puffs these up as "good.” </a:t>
            </a:r>
          </a:p>
          <a:p>
            <a:r>
              <a:rPr lang="en-US" dirty="0" smtClean="0"/>
              <a:t>Then DSM-5 calls “acceptable” 6 disorders that achieved unacceptable reliabilities with kappas of 0.20-0.39.</a:t>
            </a:r>
          </a:p>
          <a:p>
            <a:r>
              <a:rPr lang="en-US" dirty="0" smtClean="0"/>
              <a:t>Major Depressive Disorder and Generalized Anxiety Disorder were among those that achieved the unacceptable kappas in 0.20-0.39 range.</a:t>
            </a:r>
            <a:endParaRPr lang="en-US" dirty="0"/>
          </a:p>
        </p:txBody>
      </p:sp>
      <p:sp>
        <p:nvSpPr>
          <p:cNvPr id="4" name="Slide Number Placeholder 3"/>
          <p:cNvSpPr>
            <a:spLocks noGrp="1"/>
          </p:cNvSpPr>
          <p:nvPr>
            <p:ph type="sldNum" sz="quarter" idx="12"/>
          </p:nvPr>
        </p:nvSpPr>
        <p:spPr/>
        <p:txBody>
          <a:bodyPr/>
          <a:lstStyle/>
          <a:p>
            <a:fld id="{AA8BD5BE-B8BF-8542-83B3-1DFD1D400C28}" type="slidenum">
              <a:rPr lang="en-US" smtClean="0"/>
              <a:pPr/>
              <a:t>43</a:t>
            </a:fld>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501414294"/>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457200" y="2286000"/>
            <a:ext cx="8153400" cy="4191000"/>
          </a:xfrm>
        </p:spPr>
        <p:txBody>
          <a:bodyPr>
            <a:normAutofit/>
          </a:bodyPr>
          <a:lstStyle/>
          <a:p>
            <a:pPr>
              <a:lnSpc>
                <a:spcPct val="90000"/>
              </a:lnSpc>
            </a:pPr>
            <a:r>
              <a:rPr lang="en-US" dirty="0"/>
              <a:t>A diagnostic framework that attempts to characterize the whole person--the depth as well as the surface of emotional, cognitive, and social </a:t>
            </a:r>
            <a:r>
              <a:rPr lang="en-US" dirty="0" smtClean="0"/>
              <a:t>functioning; from healthy to disturbed in a mixed categorical -dimensional system </a:t>
            </a:r>
            <a:endParaRPr lang="en-US" dirty="0"/>
          </a:p>
        </p:txBody>
      </p:sp>
      <p:pic>
        <p:nvPicPr>
          <p:cNvPr id="2052" name="Picture 4" descr="content_r2_c2"/>
          <p:cNvPicPr>
            <a:picLocks noGrp="1" noChangeAspect="1" noChangeArrowheads="1"/>
          </p:cNvPicPr>
          <p:nvPr>
            <p:ph type="ctrTitle"/>
          </p:nvPr>
        </p:nvPicPr>
        <p:blipFill>
          <a:blip r:embed="rId2">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rcRect/>
          <a:stretch>
            <a:fillRect/>
          </a:stretch>
        </p:blipFill>
        <p:spPr>
          <a:xfrm>
            <a:off x="685800" y="1371600"/>
            <a:ext cx="7772400" cy="587375"/>
          </a:xfrm>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AF507438-7753-43E0-B8FC-AC1667EBCBE1}">
              <a14:hiddenEffects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effectLst>
                  <a:outerShdw dist="35921" dir="2700000" algn="ctr" rotWithShape="0">
                    <a:srgbClr val="808080"/>
                  </a:outerShdw>
                </a:effectLst>
              </a14:hiddenEffects>
            </a:ext>
          </a:extLst>
        </p:spPr>
      </p:pic>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37599199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554" name="Title 1"/>
          <p:cNvSpPr>
            <a:spLocks noGrp="1"/>
          </p:cNvSpPr>
          <p:nvPr>
            <p:ph type="title"/>
          </p:nvPr>
        </p:nvSpPr>
        <p:spPr>
          <a:xfrm>
            <a:off x="228600" y="152400"/>
            <a:ext cx="8686800" cy="1828800"/>
          </a:xfrm>
        </p:spPr>
        <p:txBody>
          <a:bodyPr/>
          <a:lstStyle/>
          <a:p>
            <a:pPr algn="l" eaLnBrk="1" hangingPunct="1"/>
            <a:r>
              <a:rPr lang="en-US" sz="2800" smtClean="0"/>
              <a:t>Psychodynamic Theory as a Complex Adaptive System-</a:t>
            </a:r>
            <a:r>
              <a:rPr lang="en-US" sz="2000" smtClean="0"/>
              <a:t>temperament, affects, cognitions, development, traumas, defenses, fantasies, attachments all interacting at various levels of consciousness. </a:t>
            </a:r>
          </a:p>
        </p:txBody>
      </p:sp>
      <p:pic>
        <p:nvPicPr>
          <p:cNvPr id="23555" name="Content Placeholder 4" descr="complexsystem2-1.gif"/>
          <p:cNvPicPr>
            <a:picLocks noGrp="1" noChangeAspect="1"/>
          </p:cNvPicPr>
          <p:nvPr>
            <p:ph idx="1"/>
          </p:nvPr>
        </p:nvPicPr>
        <p:blipFill>
          <a:blip r:embed="rId2">
            <a:extLst>
              <a:ext uri="{28A0092B-C50C-407E-A947-70E740481C1C}">
                <a14:useLocalDpi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val="0"/>
              </a:ext>
            </a:extLst>
          </a:blip>
          <a:srcRect/>
          <a:stretch>
            <a:fillRect/>
          </a:stretch>
        </p:blipFill>
        <p:spPr>
          <a:xfrm>
            <a:off x="1719263" y="1981200"/>
            <a:ext cx="5705475" cy="4114800"/>
          </a:xfrm>
        </p:spPr>
      </p:pic>
      <p:sp>
        <p:nvSpPr>
          <p:cNvPr id="23556" name="Slide Number Placeholder 3"/>
          <p:cNvSpPr>
            <a:spLocks noGrp="1"/>
          </p:cNvSpPr>
          <p:nvPr>
            <p:ph type="sldNum" sz="quarter" idx="12"/>
          </p:nvPr>
        </p:nvSpPr>
        <p:spPr>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a:lstStyle>
            <a:lvl1pPr eaLnBrk="0" hangingPunct="0">
              <a:defRPr sz="1000">
                <a:solidFill>
                  <a:schemeClr val="tx1"/>
                </a:solidFill>
                <a:latin typeface="Arial" pitchFamily="34" charset="0"/>
                <a:ea typeface="Osaka" charset="-128"/>
              </a:defRPr>
            </a:lvl1pPr>
            <a:lvl2pPr marL="37931725" indent="-37474525" eaLnBrk="0" hangingPunct="0">
              <a:defRPr sz="1000">
                <a:solidFill>
                  <a:schemeClr val="tx1"/>
                </a:solidFill>
                <a:latin typeface="Arial" pitchFamily="34" charset="0"/>
                <a:ea typeface="Osaka" charset="-128"/>
              </a:defRPr>
            </a:lvl2pPr>
            <a:lvl3pPr eaLnBrk="0" hangingPunct="0">
              <a:defRPr sz="1000">
                <a:solidFill>
                  <a:schemeClr val="tx1"/>
                </a:solidFill>
                <a:latin typeface="Arial" pitchFamily="34" charset="0"/>
                <a:ea typeface="Osaka" charset="-128"/>
              </a:defRPr>
            </a:lvl3pPr>
            <a:lvl4pPr eaLnBrk="0" hangingPunct="0">
              <a:defRPr sz="1000">
                <a:solidFill>
                  <a:schemeClr val="tx1"/>
                </a:solidFill>
                <a:latin typeface="Arial" pitchFamily="34" charset="0"/>
                <a:ea typeface="Osaka" charset="-128"/>
              </a:defRPr>
            </a:lvl4pPr>
            <a:lvl5pPr eaLnBrk="0" hangingPunct="0">
              <a:defRPr sz="1000">
                <a:solidFill>
                  <a:schemeClr val="tx1"/>
                </a:solidFill>
                <a:latin typeface="Arial" pitchFamily="34" charset="0"/>
                <a:ea typeface="Osaka" charset="-128"/>
              </a:defRPr>
            </a:lvl5pPr>
            <a:lvl6pPr marL="457200" eaLnBrk="0" fontAlgn="base" hangingPunct="0">
              <a:spcBef>
                <a:spcPct val="0"/>
              </a:spcBef>
              <a:spcAft>
                <a:spcPct val="0"/>
              </a:spcAft>
              <a:defRPr sz="1000">
                <a:solidFill>
                  <a:schemeClr val="tx1"/>
                </a:solidFill>
                <a:latin typeface="Arial" pitchFamily="34" charset="0"/>
                <a:ea typeface="Osaka" charset="-128"/>
              </a:defRPr>
            </a:lvl6pPr>
            <a:lvl7pPr marL="914400" eaLnBrk="0" fontAlgn="base" hangingPunct="0">
              <a:spcBef>
                <a:spcPct val="0"/>
              </a:spcBef>
              <a:spcAft>
                <a:spcPct val="0"/>
              </a:spcAft>
              <a:defRPr sz="1000">
                <a:solidFill>
                  <a:schemeClr val="tx1"/>
                </a:solidFill>
                <a:latin typeface="Arial" pitchFamily="34" charset="0"/>
                <a:ea typeface="Osaka" charset="-128"/>
              </a:defRPr>
            </a:lvl7pPr>
            <a:lvl8pPr marL="1371600" eaLnBrk="0" fontAlgn="base" hangingPunct="0">
              <a:spcBef>
                <a:spcPct val="0"/>
              </a:spcBef>
              <a:spcAft>
                <a:spcPct val="0"/>
              </a:spcAft>
              <a:defRPr sz="1000">
                <a:solidFill>
                  <a:schemeClr val="tx1"/>
                </a:solidFill>
                <a:latin typeface="Arial" pitchFamily="34" charset="0"/>
                <a:ea typeface="Osaka" charset="-128"/>
              </a:defRPr>
            </a:lvl8pPr>
            <a:lvl9pPr marL="1828800" eaLnBrk="0" fontAlgn="base" hangingPunct="0">
              <a:spcBef>
                <a:spcPct val="0"/>
              </a:spcBef>
              <a:spcAft>
                <a:spcPct val="0"/>
              </a:spcAft>
              <a:defRPr sz="1000">
                <a:solidFill>
                  <a:schemeClr val="tx1"/>
                </a:solidFill>
                <a:latin typeface="Arial" pitchFamily="34" charset="0"/>
                <a:ea typeface="Osaka" charset="-128"/>
              </a:defRPr>
            </a:lvl9pPr>
          </a:lstStyle>
          <a:p>
            <a:fld id="{354B1069-878F-4C1F-93CA-21347B4448DB}" type="slidenum">
              <a:rPr lang="en-US" sz="1400"/>
              <a:pPr/>
              <a:t>45</a:t>
            </a:fld>
            <a:endParaRPr lang="en-US" sz="140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844979147"/>
      </p:ext>
    </p:extLst>
  </p:cSld>
  <p:clrMapOvr>
    <a:masterClrMapping/>
  </p:clrMapOvr>
  <mc:AlternateContent>
    <mc:Choice xmlns="" xmlns:a="http://schemas.openxmlformats.org/drawingml/2006/main" xmlns:r="http://schemas.openxmlformats.org/officeDocument/2006/relationships" xmlns:p="http://schemas.openxmlformats.org/presentationml/2006/main" xmlns:p14="http://schemas.microsoft.com/office/powerpoint/2010/main" xmlns:mc="http://schemas.openxmlformats.org/markup-compatibility/2006" xmlns:mv="urn:schemas-microsoft-com:mac:vml" Requires="p14">
      <p:transition spd="slow" p14:dur="2000"/>
    </mc:Choice>
    <mc:Fallback>
      <mp:transition xmlns:mp="http://schemas.microsoft.com/office/mac/powerpoint/2008/main" spd="slow"/>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chemeClr val="tx1">
                    <a:lumMod val="95000"/>
                    <a:lumOff val="5000"/>
                  </a:schemeClr>
                </a:solidFill>
              </a:rPr>
              <a:t>PDM’s Current Taxonomy</a:t>
            </a:r>
            <a:endParaRPr lang="en-US" b="1" dirty="0">
              <a:solidFill>
                <a:schemeClr val="tx1">
                  <a:lumMod val="95000"/>
                  <a:lumOff val="5000"/>
                </a:schemeClr>
              </a:solidFill>
            </a:endParaRPr>
          </a:p>
        </p:txBody>
      </p:sp>
      <p:graphicFrame>
        <p:nvGraphicFramePr>
          <p:cNvPr id="4" name="Content Placeholder 3"/>
          <p:cNvGraphicFramePr>
            <a:graphicFrameLocks noGrp="1"/>
          </p:cNvGraphicFramePr>
          <p:nvPr>
            <p:ph idx="1"/>
            <p:extLst>
              <p:ext uri="{D42A27DB-BD31-4B8C-83A1-F6EECF244321}">
                <p14:mod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720221180"/>
              </p:ext>
            </p:extLst>
          </p:nvPr>
        </p:nvGraphicFramePr>
        <p:xfrm>
          <a:off x="457200" y="1600200"/>
          <a:ext cx="8229600" cy="4525963"/>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
        <p:nvSpPr>
          <p:cNvPr id="5" name="Slide Number Placeholder 4"/>
          <p:cNvSpPr>
            <a:spLocks noGrp="1"/>
          </p:cNvSpPr>
          <p:nvPr>
            <p:ph type="sldNum" sz="quarter" idx="12"/>
          </p:nvPr>
        </p:nvSpPr>
        <p:spPr/>
        <p:txBody>
          <a:bodyPr/>
          <a:lstStyle/>
          <a:p>
            <a:fld id="{AA8BD5BE-B8BF-8542-83B3-1DFD1D400C28}" type="slidenum">
              <a:rPr lang="en-US" smtClean="0"/>
              <a:pPr/>
              <a:t>46</a:t>
            </a:fld>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139327706"/>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228600"/>
            <a:ext cx="7772400" cy="990600"/>
          </a:xfrm>
        </p:spPr>
        <p:txBody>
          <a:bodyPr/>
          <a:lstStyle/>
          <a:p>
            <a:pPr eaLnBrk="1" hangingPunct="1"/>
            <a:r>
              <a:rPr lang="en-US" sz="3200" b="1" smtClean="0"/>
              <a:t>The Psychodynamic Diagnostic Manual</a:t>
            </a:r>
            <a:endParaRPr lang="en-US" sz="2800" smtClean="0"/>
          </a:p>
        </p:txBody>
      </p:sp>
      <p:sp>
        <p:nvSpPr>
          <p:cNvPr id="3075" name="Rectangle 3"/>
          <p:cNvSpPr>
            <a:spLocks noGrp="1" noChangeArrowheads="1"/>
          </p:cNvSpPr>
          <p:nvPr>
            <p:ph type="body" idx="1"/>
          </p:nvPr>
        </p:nvSpPr>
        <p:spPr>
          <a:xfrm>
            <a:off x="381000" y="1219200"/>
            <a:ext cx="8458200" cy="5410200"/>
          </a:xfrm>
        </p:spPr>
        <p:txBody>
          <a:bodyPr/>
          <a:lstStyle/>
          <a:p>
            <a:pPr eaLnBrk="1" hangingPunct="1">
              <a:lnSpc>
                <a:spcPct val="90000"/>
              </a:lnSpc>
            </a:pPr>
            <a:r>
              <a:rPr lang="en-US" b="1" smtClean="0"/>
              <a:t>Over-all level of personality organization</a:t>
            </a:r>
            <a:endParaRPr lang="en-US" smtClean="0"/>
          </a:p>
          <a:p>
            <a:pPr eaLnBrk="1" hangingPunct="1">
              <a:lnSpc>
                <a:spcPct val="90000"/>
              </a:lnSpc>
              <a:buFontTx/>
              <a:buNone/>
            </a:pPr>
            <a:r>
              <a:rPr lang="en-US" smtClean="0"/>
              <a:t>     </a:t>
            </a:r>
            <a:r>
              <a:rPr lang="en-US" sz="2800" smtClean="0"/>
              <a:t>(Healthy, Neurotic or Borderline)</a:t>
            </a:r>
            <a:endParaRPr lang="en-US" smtClean="0"/>
          </a:p>
          <a:p>
            <a:pPr eaLnBrk="1" hangingPunct="1">
              <a:lnSpc>
                <a:spcPct val="90000"/>
              </a:lnSpc>
            </a:pPr>
            <a:r>
              <a:rPr lang="en-US" b="1" smtClean="0"/>
              <a:t>Personality patterns and disorders</a:t>
            </a:r>
            <a:endParaRPr lang="en-US" smtClean="0"/>
          </a:p>
          <a:p>
            <a:pPr eaLnBrk="1" hangingPunct="1">
              <a:lnSpc>
                <a:spcPct val="90000"/>
              </a:lnSpc>
              <a:buFontTx/>
              <a:buNone/>
            </a:pPr>
            <a:r>
              <a:rPr lang="en-US" smtClean="0"/>
              <a:t>     </a:t>
            </a:r>
            <a:r>
              <a:rPr lang="en-US" sz="2800" smtClean="0"/>
              <a:t>(Temperament, conflicts, affects, cognitions and defensives)</a:t>
            </a:r>
            <a:endParaRPr lang="en-US" smtClean="0"/>
          </a:p>
          <a:p>
            <a:pPr eaLnBrk="1" hangingPunct="1">
              <a:lnSpc>
                <a:spcPct val="90000"/>
              </a:lnSpc>
            </a:pPr>
            <a:r>
              <a:rPr lang="en-US" b="1" smtClean="0"/>
              <a:t>Specific capacities of mental functioning</a:t>
            </a:r>
            <a:endParaRPr lang="en-US" smtClean="0"/>
          </a:p>
          <a:p>
            <a:pPr eaLnBrk="1" hangingPunct="1">
              <a:lnSpc>
                <a:spcPct val="90000"/>
              </a:lnSpc>
              <a:buFontTx/>
              <a:buNone/>
            </a:pPr>
            <a:r>
              <a:rPr lang="en-US" smtClean="0"/>
              <a:t>     </a:t>
            </a:r>
            <a:r>
              <a:rPr lang="en-US" sz="2800" smtClean="0"/>
              <a:t>(learning, relationships, self regard, affective experience, internal representations, differentiation and integration, psychological mindedness, a sense of morality)</a:t>
            </a:r>
            <a:endParaRPr lang="en-US" smtClean="0"/>
          </a:p>
          <a:p>
            <a:pPr eaLnBrk="1" hangingPunct="1">
              <a:lnSpc>
                <a:spcPct val="90000"/>
              </a:lnSpc>
            </a:pPr>
            <a:r>
              <a:rPr lang="en-US" b="1" smtClean="0"/>
              <a:t>The subjective experience of symptoms</a:t>
            </a:r>
            <a:endParaRPr lang="en-US" smtClean="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7773142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0178" name="Rectangle 2"/>
          <p:cNvSpPr>
            <a:spLocks noGrp="1" noChangeArrowheads="1"/>
          </p:cNvSpPr>
          <p:nvPr>
            <p:ph type="title" idx="4294967295"/>
          </p:nvPr>
        </p:nvSpPr>
        <p:spPr>
          <a:xfrm>
            <a:off x="685800" y="228600"/>
            <a:ext cx="7772400" cy="1295400"/>
          </a:xfrm>
        </p:spPr>
        <p:txBody>
          <a:bodyPr/>
          <a:lstStyle/>
          <a:p>
            <a:pPr algn="l"/>
            <a:r>
              <a:rPr lang="en-US" sz="2000" b="1">
                <a:solidFill>
                  <a:schemeClr val="tx1"/>
                </a:solidFill>
              </a:rPr>
              <a:t>P103. Psychopathic (Antisocial) Personality Disorder</a:t>
            </a:r>
            <a:br>
              <a:rPr lang="en-US" sz="2000" b="1">
                <a:solidFill>
                  <a:schemeClr val="tx1"/>
                </a:solidFill>
              </a:rPr>
            </a:br>
            <a:r>
              <a:rPr lang="en-US" sz="2000" b="1">
                <a:solidFill>
                  <a:schemeClr val="tx1"/>
                </a:solidFill>
              </a:rPr>
              <a:t>           P103.1  Passive/Parasitic</a:t>
            </a:r>
            <a:br>
              <a:rPr lang="en-US" sz="2000" b="1">
                <a:solidFill>
                  <a:schemeClr val="tx1"/>
                </a:solidFill>
              </a:rPr>
            </a:br>
            <a:r>
              <a:rPr lang="en-US" sz="2000" b="1">
                <a:solidFill>
                  <a:schemeClr val="tx1"/>
                </a:solidFill>
              </a:rPr>
              <a:t>           P103.2  Aggressive</a:t>
            </a:r>
            <a:endParaRPr lang="en-US" sz="2000" b="1"/>
          </a:p>
        </p:txBody>
      </p:sp>
      <p:sp>
        <p:nvSpPr>
          <p:cNvPr id="410627" name="Rectangle 3"/>
          <p:cNvSpPr>
            <a:spLocks noGrp="1" noChangeArrowheads="1"/>
          </p:cNvSpPr>
          <p:nvPr>
            <p:ph type="body" idx="4294967295"/>
          </p:nvPr>
        </p:nvSpPr>
        <p:spPr>
          <a:xfrm>
            <a:off x="609600" y="1524000"/>
            <a:ext cx="7772400" cy="4724400"/>
          </a:xfrm>
        </p:spPr>
        <p:txBody>
          <a:bodyPr>
            <a:normAutofit/>
          </a:bodyPr>
          <a:lstStyle/>
          <a:p>
            <a:pPr>
              <a:lnSpc>
                <a:spcPct val="70000"/>
              </a:lnSpc>
              <a:buNone/>
            </a:pPr>
            <a:endParaRPr lang="en-US" sz="2000" b="1" dirty="0"/>
          </a:p>
          <a:p>
            <a:pPr>
              <a:lnSpc>
                <a:spcPct val="70000"/>
              </a:lnSpc>
            </a:pPr>
            <a:endParaRPr lang="en-US" sz="2000" b="1" dirty="0"/>
          </a:p>
          <a:p>
            <a:pPr>
              <a:lnSpc>
                <a:spcPct val="90000"/>
              </a:lnSpc>
            </a:pPr>
            <a:r>
              <a:rPr lang="en-US" sz="2000" b="1" dirty="0"/>
              <a:t>Contributing constitutional-maturational patterns: </a:t>
            </a:r>
            <a:r>
              <a:rPr lang="en-US" sz="2000" dirty="0"/>
              <a:t>aggressiveness, high threshold for emotional stimulation</a:t>
            </a:r>
            <a:endParaRPr lang="en-US" sz="2000" b="1" dirty="0"/>
          </a:p>
          <a:p>
            <a:pPr>
              <a:lnSpc>
                <a:spcPct val="70000"/>
              </a:lnSpc>
            </a:pPr>
            <a:endParaRPr lang="en-US" sz="2000" b="1" dirty="0"/>
          </a:p>
          <a:p>
            <a:pPr>
              <a:lnSpc>
                <a:spcPct val="70000"/>
              </a:lnSpc>
            </a:pPr>
            <a:r>
              <a:rPr lang="en-US" sz="2000" b="1" dirty="0"/>
              <a:t>Central tension/preoccupation: </a:t>
            </a:r>
            <a:r>
              <a:rPr lang="en-US" sz="2000" dirty="0"/>
              <a:t>Manipulating/being manipulated</a:t>
            </a:r>
            <a:endParaRPr lang="en-US" sz="2000" b="1" dirty="0"/>
          </a:p>
          <a:p>
            <a:pPr>
              <a:lnSpc>
                <a:spcPct val="70000"/>
              </a:lnSpc>
            </a:pPr>
            <a:endParaRPr lang="en-US" sz="2000" b="1" dirty="0"/>
          </a:p>
          <a:p>
            <a:pPr>
              <a:lnSpc>
                <a:spcPct val="70000"/>
              </a:lnSpc>
            </a:pPr>
            <a:r>
              <a:rPr lang="en-US" sz="2000" b="1" dirty="0"/>
              <a:t>Central affects: </a:t>
            </a:r>
            <a:r>
              <a:rPr lang="en-US" sz="2000" dirty="0"/>
              <a:t>Rage, envy</a:t>
            </a:r>
            <a:endParaRPr lang="en-US" sz="2000" b="1" dirty="0"/>
          </a:p>
          <a:p>
            <a:pPr>
              <a:lnSpc>
                <a:spcPct val="70000"/>
              </a:lnSpc>
            </a:pPr>
            <a:endParaRPr lang="en-US" sz="2000" b="1" dirty="0"/>
          </a:p>
          <a:p>
            <a:pPr>
              <a:lnSpc>
                <a:spcPct val="70000"/>
              </a:lnSpc>
            </a:pPr>
            <a:r>
              <a:rPr lang="en-US" sz="2000" b="1" dirty="0"/>
              <a:t>Characteristic pathogenic belief about self: </a:t>
            </a:r>
            <a:r>
              <a:rPr lang="en-US" sz="2000" dirty="0"/>
              <a:t>I can make anything happen</a:t>
            </a:r>
            <a:endParaRPr lang="en-US" sz="2000" b="1" dirty="0"/>
          </a:p>
          <a:p>
            <a:pPr>
              <a:lnSpc>
                <a:spcPct val="70000"/>
              </a:lnSpc>
            </a:pPr>
            <a:endParaRPr lang="en-US" sz="2000" b="1" dirty="0"/>
          </a:p>
          <a:p>
            <a:pPr>
              <a:lnSpc>
                <a:spcPct val="70000"/>
              </a:lnSpc>
            </a:pPr>
            <a:r>
              <a:rPr lang="en-US" sz="2000" b="1" dirty="0"/>
              <a:t>Characteristic pathogenic belief about others: </a:t>
            </a:r>
            <a:r>
              <a:rPr lang="en-US" sz="2000" dirty="0"/>
              <a:t>Everyone is selfish, manipulative, dishonest</a:t>
            </a:r>
            <a:endParaRPr lang="en-US" sz="2000" b="1" dirty="0"/>
          </a:p>
          <a:p>
            <a:pPr>
              <a:lnSpc>
                <a:spcPct val="70000"/>
              </a:lnSpc>
            </a:pPr>
            <a:endParaRPr lang="en-US" sz="2000" b="1" dirty="0"/>
          </a:p>
          <a:p>
            <a:pPr>
              <a:lnSpc>
                <a:spcPct val="70000"/>
              </a:lnSpc>
            </a:pPr>
            <a:r>
              <a:rPr lang="en-US" sz="2000" b="1" dirty="0"/>
              <a:t>Central ways of defending: </a:t>
            </a:r>
            <a:r>
              <a:rPr lang="en-US" sz="2000" dirty="0"/>
              <a:t>Reaching for omnipotent control</a:t>
            </a:r>
            <a:endParaRPr lang="en-US" sz="2000" b="1" dirty="0"/>
          </a:p>
          <a:p>
            <a:pPr>
              <a:lnSpc>
                <a:spcPct val="70000"/>
              </a:lnSpc>
            </a:pPr>
            <a:endParaRPr lang="en-US" sz="2000" b="1" dirty="0"/>
          </a:p>
          <a:p>
            <a:pPr>
              <a:lnSpc>
                <a:spcPct val="70000"/>
              </a:lnSpc>
            </a:pPr>
            <a:endParaRPr lang="en-US" sz="2000" b="1" dirty="0"/>
          </a:p>
          <a:p>
            <a:pPr>
              <a:lnSpc>
                <a:spcPct val="70000"/>
              </a:lnSpc>
            </a:pPr>
            <a:endParaRPr lang="en-US" sz="2000" b="1" dirty="0"/>
          </a:p>
          <a:p>
            <a:pPr>
              <a:lnSpc>
                <a:spcPct val="70000"/>
              </a:lnSpc>
              <a:buFontTx/>
              <a:buNone/>
            </a:pPr>
            <a:endParaRPr lang="en-US" sz="2400" dirty="0"/>
          </a:p>
          <a:p>
            <a:pPr>
              <a:lnSpc>
                <a:spcPct val="70000"/>
              </a:lnSpc>
            </a:pPr>
            <a:endParaRPr lang="en-US" sz="2800"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0516326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10627">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10627">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10627">
                                            <p:txEl>
                                              <p:pRg st="6" end="6"/>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410627">
                                            <p:txEl>
                                              <p:pRg st="8" end="8"/>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410627">
                                            <p:txEl>
                                              <p:pRg st="10" end="10"/>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410627">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627" grpId="0" build="p" autoUpdateAnimBg="0"/>
    </p:bldLst>
  </p:timing>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4274" name="Rectangle 2"/>
          <p:cNvSpPr>
            <a:spLocks noGrp="1" noChangeArrowheads="1"/>
          </p:cNvSpPr>
          <p:nvPr>
            <p:ph type="title" idx="4294967295"/>
          </p:nvPr>
        </p:nvSpPr>
        <p:spPr>
          <a:xfrm>
            <a:off x="685800" y="609600"/>
            <a:ext cx="7772400" cy="609600"/>
          </a:xfrm>
        </p:spPr>
        <p:txBody>
          <a:bodyPr/>
          <a:lstStyle/>
          <a:p>
            <a:r>
              <a:rPr lang="en-US" sz="3200"/>
              <a:t>Aggressive Subtype</a:t>
            </a:r>
          </a:p>
        </p:txBody>
      </p:sp>
      <p:sp>
        <p:nvSpPr>
          <p:cNvPr id="54275" name="Rectangle 3"/>
          <p:cNvSpPr>
            <a:spLocks noGrp="1" noChangeArrowheads="1"/>
          </p:cNvSpPr>
          <p:nvPr>
            <p:ph type="body" idx="4294967295"/>
          </p:nvPr>
        </p:nvSpPr>
        <p:spPr/>
        <p:txBody>
          <a:bodyPr/>
          <a:lstStyle/>
          <a:p>
            <a:r>
              <a:rPr lang="en-US"/>
              <a:t>Explosive</a:t>
            </a:r>
          </a:p>
          <a:p>
            <a:r>
              <a:rPr lang="en-US"/>
              <a:t>Actively predatory</a:t>
            </a:r>
          </a:p>
          <a:p>
            <a:r>
              <a:rPr lang="en-US"/>
              <a:t>Often violent</a:t>
            </a:r>
          </a:p>
          <a:p>
            <a:endParaRPr lang="en-US"/>
          </a:p>
          <a:p>
            <a:endParaRPr lang="en-US"/>
          </a:p>
          <a:p>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0231904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000" dirty="0" smtClean="0"/>
              <a:t>In 1854, after a major outbreak of cholera struck London, John Snow, a physician linked the outbreak to contaminated water from this hand pump on </a:t>
            </a:r>
            <a:r>
              <a:rPr lang="en-US" sz="2000" dirty="0" err="1" smtClean="0"/>
              <a:t>Broadwick</a:t>
            </a:r>
            <a:r>
              <a:rPr lang="en-US" sz="2000" dirty="0" smtClean="0"/>
              <a:t> Street. He removed the handle and stopped the epidemic</a:t>
            </a:r>
            <a:endParaRPr lang="en-US" sz="2000" dirty="0"/>
          </a:p>
        </p:txBody>
      </p:sp>
      <p:pic>
        <p:nvPicPr>
          <p:cNvPr id="4" name="Content Placeholder 3" descr="250px-John_Snow_memorial_and_pub.jpg"/>
          <p:cNvPicPr>
            <a:picLocks noGrp="1" noChangeAspect="1"/>
          </p:cNvPicPr>
          <p:nvPr>
            <p:ph idx="1"/>
          </p:nvPr>
        </p:nvPicPr>
        <p:blipFill>
          <a:blip r:embed="rId2"/>
          <a:stretch>
            <a:fillRect/>
          </a:stretch>
        </p:blipFill>
        <p:spPr>
          <a:xfrm>
            <a:off x="4800600" y="1748631"/>
            <a:ext cx="3175000" cy="4229100"/>
          </a:xfrm>
        </p:spPr>
      </p:pic>
      <p:pic>
        <p:nvPicPr>
          <p:cNvPr id="5" name="Picture 4" descr="350px-Snow-cholera-map-1.jpg"/>
          <p:cNvPicPr>
            <a:picLocks noChangeAspect="1"/>
          </p:cNvPicPr>
          <p:nvPr/>
        </p:nvPicPr>
        <p:blipFill>
          <a:blip r:embed="rId3"/>
          <a:stretch>
            <a:fillRect/>
          </a:stretch>
        </p:blipFill>
        <p:spPr>
          <a:xfrm>
            <a:off x="457200" y="2209800"/>
            <a:ext cx="3776472" cy="3517514"/>
          </a:xfrm>
          <a:prstGeom prst="rect">
            <a:avLst/>
          </a:prstGeom>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6322" name="Rectangle 2"/>
          <p:cNvSpPr>
            <a:spLocks noGrp="1" noChangeArrowheads="1"/>
          </p:cNvSpPr>
          <p:nvPr>
            <p:ph type="title" idx="4294967295"/>
          </p:nvPr>
        </p:nvSpPr>
        <p:spPr>
          <a:xfrm>
            <a:off x="685800" y="609600"/>
            <a:ext cx="7772400" cy="533400"/>
          </a:xfrm>
        </p:spPr>
        <p:txBody>
          <a:bodyPr>
            <a:normAutofit fontScale="90000"/>
          </a:bodyPr>
          <a:lstStyle/>
          <a:p>
            <a:r>
              <a:rPr lang="en-US" sz="3200"/>
              <a:t>Passive/Parasitic Subtype</a:t>
            </a:r>
          </a:p>
        </p:txBody>
      </p:sp>
      <p:sp>
        <p:nvSpPr>
          <p:cNvPr id="56323" name="Rectangle 3"/>
          <p:cNvSpPr>
            <a:spLocks noGrp="1" noChangeArrowheads="1"/>
          </p:cNvSpPr>
          <p:nvPr>
            <p:ph type="body" idx="4294967295"/>
          </p:nvPr>
        </p:nvSpPr>
        <p:spPr/>
        <p:txBody>
          <a:bodyPr/>
          <a:lstStyle/>
          <a:p>
            <a:r>
              <a:rPr lang="en-US" sz="2800"/>
              <a:t>More dependent</a:t>
            </a:r>
          </a:p>
          <a:p>
            <a:r>
              <a:rPr lang="en-US" sz="2800"/>
              <a:t>Less aggressive, usually non-violent</a:t>
            </a:r>
          </a:p>
          <a:p>
            <a:r>
              <a:rPr lang="en-US" sz="2800"/>
              <a:t>Manipulator</a:t>
            </a:r>
          </a:p>
          <a:p>
            <a:r>
              <a:rPr lang="en-US" sz="2800"/>
              <a:t>Con artist</a:t>
            </a:r>
          </a:p>
          <a:p>
            <a:endParaRPr lang="en-US" sz="2800"/>
          </a:p>
          <a:p>
            <a:endParaRPr lang="en-US" sz="2400"/>
          </a:p>
          <a:p>
            <a:endParaRPr lang="en-US" sz="2000"/>
          </a:p>
          <a:p>
            <a:endParaRPr lang="en-US" sz="200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05035198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2971799"/>
          </a:xfrm>
        </p:spPr>
        <p:txBody>
          <a:bodyPr>
            <a:normAutofit/>
          </a:bodyPr>
          <a:lstStyle/>
          <a:p>
            <a:r>
              <a:rPr lang="en-US" sz="4800" b="1" dirty="0" smtClean="0">
                <a:ln w="12700">
                  <a:solidFill>
                    <a:schemeClr val="tx2">
                      <a:satMod val="155000"/>
                    </a:schemeClr>
                  </a:solidFill>
                  <a:prstDash val="solid"/>
                </a:ln>
                <a:solidFill>
                  <a:srgbClr val="FFFF00"/>
                </a:solidFill>
                <a:effectLst>
                  <a:outerShdw blurRad="41275" dist="20320" dir="1800000" algn="tl" rotWithShape="0">
                    <a:srgbClr val="000000">
                      <a:alpha val="40000"/>
                    </a:srgbClr>
                  </a:outerShdw>
                </a:effectLst>
              </a:rPr>
              <a:t>Psychodiagnostic Chart (PDC)</a:t>
            </a:r>
            <a:r>
              <a:rPr lang="en-US" sz="3200" dirty="0" smtClean="0"/>
              <a:t/>
            </a:r>
            <a:br>
              <a:rPr lang="en-US" sz="3200" dirty="0" smtClean="0"/>
            </a:br>
            <a:r>
              <a:rPr lang="en-US" sz="3200" dirty="0" smtClean="0">
                <a:solidFill>
                  <a:srgbClr val="FFFF00"/>
                </a:solidFill>
              </a:rPr>
              <a:t>An Integration of the Psychodynamic Diagnostic Manual (PDM), ICD and DSM</a:t>
            </a:r>
            <a:r>
              <a:rPr lang="en-US" dirty="0" smtClean="0"/>
              <a:t/>
            </a:r>
            <a:br>
              <a:rPr lang="en-US" dirty="0" smtClean="0"/>
            </a:br>
            <a:endParaRPr lang="en-US" dirty="0"/>
          </a:p>
        </p:txBody>
      </p:sp>
      <p:sp>
        <p:nvSpPr>
          <p:cNvPr id="3" name="Subtitle 2"/>
          <p:cNvSpPr>
            <a:spLocks noGrp="1"/>
          </p:cNvSpPr>
          <p:nvPr>
            <p:ph type="subTitle" idx="1"/>
          </p:nvPr>
        </p:nvSpPr>
        <p:spPr>
          <a:xfrm>
            <a:off x="457200" y="3886200"/>
            <a:ext cx="8153400" cy="1752600"/>
          </a:xfrm>
        </p:spPr>
        <p:txBody>
          <a:bodyPr>
            <a:normAutofit/>
          </a:bodyPr>
          <a:lstStyle/>
          <a:p>
            <a:r>
              <a:rPr lang="en-US" b="1" dirty="0" smtClean="0"/>
              <a:t>Robert M. Gordon and Robert F. Bornstein</a:t>
            </a:r>
          </a:p>
          <a:p>
            <a:r>
              <a:rPr lang="en-US" sz="2595" dirty="0" smtClean="0"/>
              <a:t>(both on the Initial PDM2 Work Committee with </a:t>
            </a:r>
            <a:r>
              <a:rPr lang="en-US" sz="2595" dirty="0" err="1" smtClean="0"/>
              <a:t>Vittorio</a:t>
            </a:r>
            <a:r>
              <a:rPr lang="en-US" sz="2595" dirty="0" smtClean="0"/>
              <a:t> </a:t>
            </a:r>
            <a:r>
              <a:rPr lang="en-US" sz="2595" dirty="0" err="1" smtClean="0"/>
              <a:t>Lingiardi</a:t>
            </a:r>
            <a:r>
              <a:rPr lang="en-US" sz="2595" dirty="0" smtClean="0"/>
              <a:t>, Nancy McWilliams and Francesco </a:t>
            </a:r>
            <a:r>
              <a:rPr lang="en-US" sz="2595" dirty="0" err="1" smtClean="0"/>
              <a:t>Gazzillo</a:t>
            </a:r>
            <a:r>
              <a:rPr lang="en-US" sz="2595" dirty="0" smtClean="0"/>
              <a:t>)</a:t>
            </a:r>
            <a:endParaRPr lang="en-US" sz="2595"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7635568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Psychodiagnostic Chart</a:t>
            </a:r>
            <a:endParaRPr lang="en-US" b="1"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71643946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Personality Organization Related to Psychotherapy Issues</a:t>
            </a:r>
            <a:endParaRPr lang="en-US" dirty="0"/>
          </a:p>
        </p:txBody>
      </p:sp>
      <p:sp>
        <p:nvSpPr>
          <p:cNvPr id="3" name="Content Placeholder 2"/>
          <p:cNvSpPr>
            <a:spLocks noGrp="1"/>
          </p:cNvSpPr>
          <p:nvPr>
            <p:ph idx="1"/>
          </p:nvPr>
        </p:nvSpPr>
        <p:spPr>
          <a:xfrm>
            <a:off x="0" y="1600200"/>
            <a:ext cx="9144000" cy="5257800"/>
          </a:xfrm>
        </p:spPr>
        <p:txBody>
          <a:bodyPr>
            <a:normAutofit fontScale="40000" lnSpcReduction="20000"/>
          </a:bodyPr>
          <a:lstStyle/>
          <a:p>
            <a:endParaRPr lang="en-US" sz="1200" dirty="0" smtClean="0"/>
          </a:p>
          <a:p>
            <a:endParaRPr lang="en-US" sz="1200" dirty="0" smtClean="0"/>
          </a:p>
          <a:p>
            <a:endParaRPr lang="en-US" sz="1200" dirty="0" smtClean="0"/>
          </a:p>
          <a:p>
            <a:pPr>
              <a:spcAft>
                <a:spcPts val="2400"/>
              </a:spcAft>
            </a:pPr>
            <a:r>
              <a:rPr lang="en-US" sz="8000" dirty="0" err="1" smtClean="0"/>
              <a:t>Koelen</a:t>
            </a:r>
            <a:r>
              <a:rPr lang="en-US" sz="8000" dirty="0" smtClean="0"/>
              <a:t>, et al (2012) identified 18 studies that suggest that higher initial levels of personality organization are moderately to strongly associated with better treatment outcome. </a:t>
            </a:r>
          </a:p>
          <a:p>
            <a:pPr>
              <a:spcAft>
                <a:spcPts val="2400"/>
              </a:spcAft>
            </a:pPr>
            <a:r>
              <a:rPr lang="en-US" sz="8000" dirty="0" smtClean="0"/>
              <a:t>And some studies suggest that personality organization may interact with the type of intervention (i.e., interpretive versus supportive) in predicting treatment outcome. </a:t>
            </a:r>
          </a:p>
          <a:p>
            <a:endParaRPr lang="en-US" sz="1200" dirty="0" smtClean="0"/>
          </a:p>
          <a:p>
            <a:endParaRPr lang="en-US" sz="1200" dirty="0" smtClean="0"/>
          </a:p>
          <a:p>
            <a:endParaRPr lang="en-US" sz="1200" dirty="0" smtClean="0"/>
          </a:p>
          <a:p>
            <a:endParaRPr lang="en-US" sz="1200" dirty="0" smtClean="0"/>
          </a:p>
          <a:p>
            <a:endParaRPr lang="en-US" sz="1200" dirty="0" smtClean="0"/>
          </a:p>
          <a:p>
            <a:endParaRPr lang="en-US" sz="1200" dirty="0" smtClean="0"/>
          </a:p>
          <a:p>
            <a:r>
              <a:rPr lang="en-US" sz="3500" dirty="0" err="1" smtClean="0"/>
              <a:t>Koelen</a:t>
            </a:r>
            <a:r>
              <a:rPr lang="en-US" sz="3500" dirty="0" smtClean="0"/>
              <a:t> JA, </a:t>
            </a:r>
            <a:r>
              <a:rPr lang="en-US" sz="3500" dirty="0" err="1" smtClean="0"/>
              <a:t>Luyten</a:t>
            </a:r>
            <a:r>
              <a:rPr lang="en-US" sz="3500" dirty="0" smtClean="0"/>
              <a:t> P, </a:t>
            </a:r>
            <a:r>
              <a:rPr lang="en-US" sz="3500" dirty="0" err="1" smtClean="0"/>
              <a:t>Eurelings-Bontekoe</a:t>
            </a:r>
            <a:r>
              <a:rPr lang="en-US" sz="3500" dirty="0" smtClean="0"/>
              <a:t> LH, </a:t>
            </a:r>
            <a:r>
              <a:rPr lang="en-US" sz="3500" dirty="0" err="1" smtClean="0"/>
              <a:t>Diguer</a:t>
            </a:r>
            <a:r>
              <a:rPr lang="en-US" sz="3500" dirty="0" smtClean="0"/>
              <a:t> L, </a:t>
            </a:r>
            <a:r>
              <a:rPr lang="en-US" sz="3500" dirty="0" err="1" smtClean="0"/>
              <a:t>Vermote</a:t>
            </a:r>
            <a:r>
              <a:rPr lang="en-US" sz="3500" dirty="0" smtClean="0"/>
              <a:t> R, </a:t>
            </a:r>
            <a:r>
              <a:rPr lang="en-US" sz="3500" dirty="0" err="1" smtClean="0"/>
              <a:t>Lowyck</a:t>
            </a:r>
            <a:r>
              <a:rPr lang="en-US" sz="3500" dirty="0" smtClean="0"/>
              <a:t> B, </a:t>
            </a:r>
            <a:r>
              <a:rPr lang="en-US" sz="3500" dirty="0" err="1" smtClean="0"/>
              <a:t>Bühring</a:t>
            </a:r>
            <a:r>
              <a:rPr lang="en-US" sz="3500" dirty="0" smtClean="0"/>
              <a:t> ME. (2012). The impact of level of personality organization on treatment response: a systematic review. </a:t>
            </a:r>
            <a:r>
              <a:rPr lang="en-US" sz="3500" i="1" dirty="0" smtClean="0"/>
              <a:t>Psychiatry, 75</a:t>
            </a:r>
            <a:r>
              <a:rPr lang="en-US" sz="3500" dirty="0" smtClean="0"/>
              <a:t>(4), 355-374</a:t>
            </a:r>
          </a:p>
          <a:p>
            <a:endParaRPr 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1905000"/>
          </a:xfrm>
        </p:spPr>
        <p:txBody>
          <a:bodyPr>
            <a:noAutofit/>
          </a:bodyPr>
          <a:lstStyle/>
          <a:p>
            <a:pPr algn="r"/>
            <a:r>
              <a:rPr lang="en-US" sz="3200" dirty="0" smtClean="0"/>
              <a:t/>
            </a:r>
            <a:br>
              <a:rPr lang="en-US" sz="3200" dirty="0" smtClean="0"/>
            </a:br>
            <a:endParaRPr lang="en-US" sz="3200" dirty="0"/>
          </a:p>
        </p:txBody>
      </p:sp>
      <p:graphicFrame>
        <p:nvGraphicFramePr>
          <p:cNvPr id="13" name="Content Placeholder 12"/>
          <p:cNvGraphicFramePr>
            <a:graphicFrameLocks noGrp="1"/>
          </p:cNvGraphicFramePr>
          <p:nvPr>
            <p:ph idx="1"/>
            <p:extLst>
              <p:ext uri="{D42A27DB-BD31-4B8C-83A1-F6EECF244321}">
                <p14:mod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675261748"/>
              </p:ext>
            </p:extLst>
          </p:nvPr>
        </p:nvGraphicFramePr>
        <p:xfrm>
          <a:off x="457200" y="2096234"/>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0" y="0"/>
            <a:ext cx="8991600" cy="1846659"/>
          </a:xfrm>
          <a:prstGeom prst="rect">
            <a:avLst/>
          </a:prstGeom>
          <a:noFill/>
        </p:spPr>
        <p:txBody>
          <a:bodyPr wrap="square" rtlCol="0">
            <a:spAutoFit/>
          </a:bodyPr>
          <a:lstStyle/>
          <a:p>
            <a:pPr algn="ctr"/>
            <a:r>
              <a:rPr lang="en-US" sz="2400" b="1" dirty="0" smtClean="0">
                <a:solidFill>
                  <a:srgbClr val="FFFF00"/>
                </a:solidFill>
              </a:rPr>
              <a:t>MMPI-2 Hysteria-Hy, Schizophrenia-Sc, and Ego Strength-Es Scales within the Psychotic, Borderline, and Neurotic Categories of the Personality Structure Scale</a:t>
            </a:r>
          </a:p>
          <a:p>
            <a:pPr algn="ctr"/>
            <a:r>
              <a:rPr lang="en-US" b="1" dirty="0" smtClean="0"/>
              <a:t/>
            </a:r>
            <a:br>
              <a:rPr lang="en-US" b="1" dirty="0" smtClean="0"/>
            </a:br>
            <a:r>
              <a:rPr lang="en-US" sz="1200" dirty="0" smtClean="0"/>
              <a:t>Psychotic (</a:t>
            </a:r>
            <a:r>
              <a:rPr lang="en-US" sz="1200" i="1" dirty="0" smtClean="0"/>
              <a:t>ratings 1-3, </a:t>
            </a:r>
            <a:r>
              <a:rPr lang="en-US" sz="1200" i="1" dirty="0" err="1" smtClean="0"/>
              <a:t>n</a:t>
            </a:r>
            <a:r>
              <a:rPr lang="en-US" sz="1200" i="1" dirty="0" smtClean="0"/>
              <a:t> = 13), Borderline (4-6, </a:t>
            </a:r>
            <a:r>
              <a:rPr lang="en-US" sz="1200" i="1" dirty="0" err="1" smtClean="0"/>
              <a:t>n</a:t>
            </a:r>
            <a:r>
              <a:rPr lang="en-US" sz="1200" i="1" dirty="0" smtClean="0"/>
              <a:t> = 52), and Neurotic (7-10, </a:t>
            </a:r>
            <a:r>
              <a:rPr lang="en-US" sz="1200" i="1" dirty="0" err="1" smtClean="0"/>
              <a:t>n</a:t>
            </a:r>
            <a:r>
              <a:rPr lang="en-US" sz="1200" i="1" dirty="0" smtClean="0"/>
              <a:t> = 33). </a:t>
            </a:r>
          </a:p>
          <a:p>
            <a:pPr algn="ctr"/>
            <a:r>
              <a:rPr lang="en-US" sz="1200" i="1" dirty="0" smtClean="0"/>
              <a:t>Psychotic: Sc &gt;&gt; Hy&gt;&gt; Es; Borderline: (Sc ~ Hy) &gt;&gt; Es; Neurotic: (Sc ~ Hy) &gt; Es all in the average to moderate range. </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84208902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1" y="0"/>
            <a:ext cx="9143999" cy="6924973"/>
          </a:xfrm>
        </p:spPr>
        <p:txBody>
          <a:bodyPr wrap="square">
            <a:spAutoFit/>
          </a:bodyPr>
          <a:lstStyle/>
          <a:p>
            <a:pPr marL="228600" indent="-228600" algn="l">
              <a:defRPr/>
            </a:pPr>
            <a:r>
              <a:rPr lang="en-US" sz="1200" b="1" dirty="0" smtClean="0"/>
              <a:t> </a:t>
            </a:r>
            <a:r>
              <a:rPr lang="en-US" sz="2400" b="1" dirty="0" smtClean="0"/>
              <a:t>1. Level of Personality Structure</a:t>
            </a:r>
            <a:r>
              <a:rPr lang="en-US" sz="1200" dirty="0" smtClean="0">
                <a:ln>
                  <a:solidFill>
                    <a:srgbClr val="FFFFFF"/>
                  </a:solidFill>
                </a:ln>
              </a:rPr>
              <a:t/>
            </a:r>
            <a:br>
              <a:rPr lang="en-US" sz="1200" dirty="0" smtClean="0">
                <a:ln>
                  <a:solidFill>
                    <a:srgbClr val="FFFFFF"/>
                  </a:solidFill>
                </a:ln>
              </a:rPr>
            </a:br>
            <a:r>
              <a:rPr lang="en-US" sz="1200" dirty="0" smtClean="0">
                <a:ln>
                  <a:solidFill>
                    <a:srgbClr val="FFFFFF"/>
                  </a:solidFill>
                </a:ln>
              </a:rPr>
              <a:t/>
            </a:r>
            <a:br>
              <a:rPr lang="en-US" sz="1200" dirty="0" smtClean="0">
                <a:ln>
                  <a:solidFill>
                    <a:srgbClr val="FFFFFF"/>
                  </a:solidFill>
                </a:ln>
              </a:rPr>
            </a:br>
            <a:r>
              <a:rPr lang="en-US" sz="1200" dirty="0" smtClean="0">
                <a:solidFill>
                  <a:schemeClr val="tx1"/>
                </a:solidFill>
              </a:rPr>
              <a:t/>
            </a:r>
            <a:br>
              <a:rPr lang="en-US" sz="1200" dirty="0" smtClean="0">
                <a:solidFill>
                  <a:schemeClr val="tx1"/>
                </a:solidFill>
              </a:rPr>
            </a:br>
            <a:r>
              <a:rPr lang="en-US" sz="1200" dirty="0" smtClean="0">
                <a:ln>
                  <a:solidFill>
                    <a:srgbClr val="FFFFFF"/>
                  </a:solidFill>
                </a:ln>
              </a:rPr>
              <a:t/>
            </a:r>
            <a:br>
              <a:rPr lang="en-US" sz="1200" dirty="0" smtClean="0">
                <a:ln>
                  <a:solidFill>
                    <a:srgbClr val="FFFFFF"/>
                  </a:solidFill>
                </a:ln>
              </a:rPr>
            </a:br>
            <a:r>
              <a:rPr lang="en-US" sz="1200" b="1" dirty="0" smtClean="0">
                <a:ln>
                  <a:solidFill>
                    <a:srgbClr val="FFFFFF"/>
                  </a:solidFill>
                </a:ln>
              </a:rPr>
              <a:t> </a:t>
            </a:r>
            <a:r>
              <a:rPr lang="en-US" sz="1200" dirty="0" smtClean="0">
                <a:ln>
                  <a:solidFill>
                    <a:srgbClr val="FFFFFF"/>
                  </a:solidFill>
                </a:ln>
              </a:rPr>
              <a:t/>
            </a:r>
            <a:br>
              <a:rPr lang="en-US" sz="1200" dirty="0" smtClean="0">
                <a:ln>
                  <a:solidFill>
                    <a:srgbClr val="FFFFFF"/>
                  </a:solidFill>
                </a:ln>
              </a:rPr>
            </a:br>
            <a:r>
              <a:rPr lang="en-US" sz="1400" dirty="0" smtClean="0">
                <a:solidFill>
                  <a:schemeClr val="tx1"/>
                </a:solidFill>
              </a:rPr>
              <a:t>Please rate each capacity from 1 to 10; ratings range from Most Disturbed (1) to Most Healthy (10).</a:t>
            </a:r>
            <a:br>
              <a:rPr lang="en-US" sz="1400" dirty="0" smtClean="0">
                <a:solidFill>
                  <a:schemeClr val="tx1"/>
                </a:solidFill>
              </a:rPr>
            </a:br>
            <a:r>
              <a:rPr lang="en-US" sz="1400" dirty="0" smtClean="0">
                <a:solidFill>
                  <a:schemeClr val="tx1"/>
                </a:solidFill>
              </a:rPr>
              <a:t> </a:t>
            </a:r>
            <a:r>
              <a:rPr lang="en-US" sz="1200" dirty="0" smtClean="0">
                <a:solidFill>
                  <a:schemeClr val="tx1"/>
                </a:solidFill>
              </a:rPr>
              <a:t/>
            </a:r>
            <a:br>
              <a:rPr lang="en-US" sz="1200" dirty="0" smtClean="0">
                <a:solidFill>
                  <a:schemeClr val="tx1"/>
                </a:solidFill>
              </a:rPr>
            </a:br>
            <a:r>
              <a:rPr lang="en-US" sz="1800" dirty="0" smtClean="0">
                <a:solidFill>
                  <a:schemeClr val="tx1"/>
                </a:solidFill>
              </a:rPr>
              <a:t> </a:t>
            </a:r>
            <a:r>
              <a:rPr lang="en-US" sz="2000" dirty="0" smtClean="0">
                <a:solidFill>
                  <a:schemeClr val="tx1"/>
                </a:solidFill>
              </a:rPr>
              <a:t/>
            </a:r>
            <a:br>
              <a:rPr lang="en-US" sz="2000" dirty="0" smtClean="0">
                <a:solidFill>
                  <a:schemeClr val="tx1"/>
                </a:solidFill>
              </a:rPr>
            </a:br>
            <a:r>
              <a:rPr lang="en-US" sz="2000" dirty="0" smtClean="0">
                <a:solidFill>
                  <a:schemeClr val="tx1"/>
                </a:solidFill>
              </a:rPr>
              <a:t>1. Identity: ability to view self in complex, stable, and accurate ways 	                               </a:t>
            </a:r>
            <a:br>
              <a:rPr lang="en-US" sz="2000" dirty="0" smtClean="0">
                <a:solidFill>
                  <a:schemeClr val="tx1"/>
                </a:solidFill>
              </a:rPr>
            </a:br>
            <a:r>
              <a:rPr lang="en-US" sz="2000" dirty="0" smtClean="0">
                <a:solidFill>
                  <a:schemeClr val="tx1"/>
                </a:solidFill>
              </a:rPr>
              <a:t> </a:t>
            </a:r>
            <a:br>
              <a:rPr lang="en-US" sz="2000" dirty="0" smtClean="0">
                <a:solidFill>
                  <a:schemeClr val="tx1"/>
                </a:solidFill>
              </a:rPr>
            </a:br>
            <a:r>
              <a:rPr lang="en-US" sz="2000" dirty="0" smtClean="0">
                <a:solidFill>
                  <a:schemeClr val="tx1"/>
                </a:solidFill>
              </a:rPr>
              <a:t>2. Object Relations: ability to maintain intimate, stable, and satisfying relationships 	        </a:t>
            </a:r>
            <a:br>
              <a:rPr lang="en-US" sz="2000" dirty="0" smtClean="0">
                <a:solidFill>
                  <a:schemeClr val="tx1"/>
                </a:solidFill>
              </a:rPr>
            </a:br>
            <a:r>
              <a:rPr lang="en-US" sz="2000" dirty="0" smtClean="0">
                <a:solidFill>
                  <a:schemeClr val="tx1"/>
                </a:solidFill>
              </a:rPr>
              <a:t> </a:t>
            </a:r>
            <a:br>
              <a:rPr lang="en-US" sz="2000" dirty="0" smtClean="0">
                <a:solidFill>
                  <a:schemeClr val="tx1"/>
                </a:solidFill>
              </a:rPr>
            </a:br>
            <a:r>
              <a:rPr lang="en-US" sz="2000" dirty="0" smtClean="0">
                <a:solidFill>
                  <a:schemeClr val="tx1"/>
                </a:solidFill>
              </a:rPr>
              <a:t>3. Affect Tolerance: ability to experience the full range of age-expected affects	</a:t>
            </a:r>
            <a:br>
              <a:rPr lang="en-US" sz="2000" dirty="0" smtClean="0">
                <a:solidFill>
                  <a:schemeClr val="tx1"/>
                </a:solidFill>
              </a:rPr>
            </a:br>
            <a:r>
              <a:rPr lang="en-US" sz="2000" dirty="0" smtClean="0">
                <a:solidFill>
                  <a:schemeClr val="tx1"/>
                </a:solidFill>
              </a:rPr>
              <a:t/>
            </a:r>
            <a:br>
              <a:rPr lang="en-US" sz="2000" dirty="0" smtClean="0">
                <a:solidFill>
                  <a:schemeClr val="tx1"/>
                </a:solidFill>
              </a:rPr>
            </a:br>
            <a:r>
              <a:rPr lang="en-US" sz="2000" dirty="0" smtClean="0">
                <a:solidFill>
                  <a:schemeClr val="tx1"/>
                </a:solidFill>
              </a:rPr>
              <a:t>4. Affect Regulation: ability to regulate impulses and affects with flexibility in using</a:t>
            </a:r>
            <a:br>
              <a:rPr lang="en-US" sz="2000" dirty="0" smtClean="0">
                <a:solidFill>
                  <a:schemeClr val="tx1"/>
                </a:solidFill>
              </a:rPr>
            </a:br>
            <a:r>
              <a:rPr lang="en-US" sz="2000" dirty="0" smtClean="0">
                <a:solidFill>
                  <a:schemeClr val="tx1"/>
                </a:solidFill>
              </a:rPr>
              <a:t>       defenses or coping strategies 	                                                                               </a:t>
            </a:r>
            <a:br>
              <a:rPr lang="en-US" sz="2000" dirty="0" smtClean="0">
                <a:solidFill>
                  <a:schemeClr val="tx1"/>
                </a:solidFill>
              </a:rPr>
            </a:br>
            <a:r>
              <a:rPr lang="en-US" sz="2000" dirty="0" smtClean="0">
                <a:solidFill>
                  <a:schemeClr val="tx1"/>
                </a:solidFill>
              </a:rPr>
              <a:t/>
            </a:r>
            <a:br>
              <a:rPr lang="en-US" sz="2000" dirty="0" smtClean="0">
                <a:solidFill>
                  <a:schemeClr val="tx1"/>
                </a:solidFill>
              </a:rPr>
            </a:br>
            <a:r>
              <a:rPr lang="en-US" sz="2000" dirty="0" smtClean="0">
                <a:solidFill>
                  <a:schemeClr val="tx1"/>
                </a:solidFill>
              </a:rPr>
              <a:t>5. Superego Integration: ability to use a consistent and mature moral sensibility                 </a:t>
            </a:r>
            <a:br>
              <a:rPr lang="en-US" sz="2000" dirty="0" smtClean="0">
                <a:solidFill>
                  <a:schemeClr val="tx1"/>
                </a:solidFill>
              </a:rPr>
            </a:br>
            <a:r>
              <a:rPr lang="en-US" sz="2000" dirty="0" smtClean="0">
                <a:solidFill>
                  <a:schemeClr val="tx1"/>
                </a:solidFill>
              </a:rPr>
              <a:t> </a:t>
            </a:r>
            <a:br>
              <a:rPr lang="en-US" sz="2000" dirty="0" smtClean="0">
                <a:solidFill>
                  <a:schemeClr val="tx1"/>
                </a:solidFill>
              </a:rPr>
            </a:br>
            <a:r>
              <a:rPr lang="en-US" sz="2000" dirty="0" smtClean="0">
                <a:solidFill>
                  <a:schemeClr val="tx1"/>
                </a:solidFill>
              </a:rPr>
              <a:t>6. Reality Testing: ability to appreciate conventional notions of what is realistic	        </a:t>
            </a:r>
            <a:br>
              <a:rPr lang="en-US" sz="2000" dirty="0" smtClean="0">
                <a:solidFill>
                  <a:schemeClr val="tx1"/>
                </a:solidFill>
              </a:rPr>
            </a:br>
            <a:r>
              <a:rPr lang="en-US" sz="2000" dirty="0" smtClean="0">
                <a:solidFill>
                  <a:schemeClr val="tx1"/>
                </a:solidFill>
              </a:rPr>
              <a:t> </a:t>
            </a:r>
            <a:br>
              <a:rPr lang="en-US" sz="2000" dirty="0" smtClean="0">
                <a:solidFill>
                  <a:schemeClr val="tx1"/>
                </a:solidFill>
              </a:rPr>
            </a:br>
            <a:r>
              <a:rPr lang="en-US" sz="2000" dirty="0" smtClean="0">
                <a:solidFill>
                  <a:schemeClr val="tx1"/>
                </a:solidFill>
              </a:rPr>
              <a:t>7. Ego Resilience: ability to respond to stress resourcefully and to recover from</a:t>
            </a:r>
            <a:br>
              <a:rPr lang="en-US" sz="2000" dirty="0" smtClean="0">
                <a:solidFill>
                  <a:schemeClr val="tx1"/>
                </a:solidFill>
              </a:rPr>
            </a:br>
            <a:r>
              <a:rPr lang="en-US" sz="2000" dirty="0" smtClean="0">
                <a:solidFill>
                  <a:schemeClr val="tx1"/>
                </a:solidFill>
              </a:rPr>
              <a:t>       painful events without undue difficulty </a:t>
            </a:r>
            <a:r>
              <a:rPr lang="en-US" sz="1800" dirty="0" smtClean="0">
                <a:solidFill>
                  <a:schemeClr val="tx1"/>
                </a:solidFill>
              </a:rPr>
              <a:t>	</a:t>
            </a:r>
            <a:r>
              <a:rPr lang="en-US" sz="1400" dirty="0" smtClean="0">
                <a:ln>
                  <a:solidFill>
                    <a:srgbClr val="FFFFFF"/>
                  </a:solidFill>
                </a:ln>
              </a:rPr>
              <a:t>                                                       </a:t>
            </a:r>
            <a:br>
              <a:rPr lang="en-US" sz="1400" dirty="0" smtClean="0">
                <a:ln>
                  <a:solidFill>
                    <a:srgbClr val="FFFFFF"/>
                  </a:solidFill>
                </a:ln>
              </a:rPr>
            </a:br>
            <a:r>
              <a:rPr lang="en-US" sz="1400" dirty="0" smtClean="0">
                <a:ln>
                  <a:solidFill>
                    <a:srgbClr val="FFFFFF"/>
                  </a:solidFill>
                </a:ln>
              </a:rPr>
              <a:t> </a:t>
            </a:r>
            <a:br>
              <a:rPr lang="en-US" sz="1400" dirty="0" smtClean="0">
                <a:ln>
                  <a:solidFill>
                    <a:srgbClr val="FFFFFF"/>
                  </a:solidFill>
                </a:ln>
              </a:rPr>
            </a:br>
            <a:r>
              <a:rPr lang="en-US" sz="1400" dirty="0" smtClean="0">
                <a:ln>
                  <a:solidFill>
                    <a:srgbClr val="FFFFFF"/>
                  </a:solidFill>
                </a:ln>
              </a:rPr>
              <a:t> </a:t>
            </a:r>
            <a:br>
              <a:rPr lang="en-US" sz="1400" dirty="0" smtClean="0">
                <a:ln>
                  <a:solidFill>
                    <a:srgbClr val="FFFFFF"/>
                  </a:solidFill>
                </a:ln>
              </a:rPr>
            </a:br>
            <a:endParaRPr lang="en-US" sz="1400" dirty="0">
              <a:ln>
                <a:solidFill>
                  <a:srgbClr val="FFFFFF"/>
                </a:solidFill>
              </a:ln>
            </a:endParaRP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370997612"/>
      </p:ext>
    </p:extLst>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54762"/>
          </a:xfrm>
        </p:spPr>
        <p:txBody>
          <a:bodyPr>
            <a:normAutofit fontScale="90000"/>
          </a:bodyPr>
          <a:lstStyle/>
          <a:p>
            <a:pPr marL="228600" indent="-228600" algn="l"/>
            <a:r>
              <a:rPr lang="en-US" sz="1200" b="1" dirty="0" smtClean="0"/>
              <a:t> </a:t>
            </a:r>
            <a:r>
              <a:rPr lang="en-US" sz="2000" dirty="0" smtClean="0"/>
              <a:t/>
            </a:r>
            <a:br>
              <a:rPr lang="en-US" sz="2000" dirty="0" smtClean="0"/>
            </a:br>
            <a:r>
              <a:rPr lang="en-US" sz="2000" b="1" dirty="0" smtClean="0"/>
              <a:t>1. Level of Personality Structure- Rating</a:t>
            </a:r>
            <a:r>
              <a:rPr lang="en-US" sz="2000" dirty="0" smtClean="0"/>
              <a:t/>
            </a:r>
            <a:br>
              <a:rPr lang="en-US" sz="2000" dirty="0" smtClean="0"/>
            </a:br>
            <a:r>
              <a:rPr lang="en-US" sz="2000" dirty="0" smtClean="0"/>
              <a:t> </a:t>
            </a:r>
            <a:br>
              <a:rPr lang="en-US" sz="2000" dirty="0" smtClean="0"/>
            </a:br>
            <a:r>
              <a:rPr lang="en-US" sz="2000" b="1" dirty="0" smtClean="0"/>
              <a:t>Healthy Personality- </a:t>
            </a:r>
            <a:r>
              <a:rPr lang="en-US" sz="2000" dirty="0" smtClean="0"/>
              <a:t>characterized by 9-10 scores, life problems never get out of hand and enough flexibility to accommodate to challenging realities. </a:t>
            </a:r>
            <a:br>
              <a:rPr lang="en-US" sz="2000" dirty="0" smtClean="0"/>
            </a:br>
            <a:r>
              <a:rPr lang="en-US" sz="2000" dirty="0" smtClean="0"/>
              <a:t/>
            </a:r>
            <a:br>
              <a:rPr lang="en-US" sz="2000" dirty="0" smtClean="0"/>
            </a:br>
            <a:r>
              <a:rPr lang="en-US" sz="2000" b="1" dirty="0" smtClean="0"/>
              <a:t>Neurotic Level- </a:t>
            </a:r>
            <a:r>
              <a:rPr lang="en-US" sz="2000" dirty="0" smtClean="0"/>
              <a:t>characterized by mainly 6-8 scores, rigidity and limited range of defenses and coping mechanisms, basically a good sense of identity, healthy intimacies, good reality testing, fair resiliency, fair affect tolerance and regulation, favors repression. </a:t>
            </a:r>
            <a:br>
              <a:rPr lang="en-US" sz="2000" dirty="0" smtClean="0"/>
            </a:br>
            <a:r>
              <a:rPr lang="en-US" sz="2000" dirty="0" smtClean="0"/>
              <a:t/>
            </a:r>
            <a:br>
              <a:rPr lang="en-US" sz="2000" dirty="0" smtClean="0"/>
            </a:br>
            <a:r>
              <a:rPr lang="en-US" sz="2000" b="1" dirty="0" smtClean="0"/>
              <a:t>Borderline Level- </a:t>
            </a:r>
            <a:r>
              <a:rPr lang="en-US" sz="2000" dirty="0" smtClean="0"/>
              <a:t>characterized by mainly 3-5 scores, recurrent relational problems, difficulty with affect tolerance and regulation, poor impulse control, poor sense of identity, poor resiliency, favors primitive defenses such as denial, splitting and projective identification. </a:t>
            </a:r>
            <a:br>
              <a:rPr lang="en-US" sz="2000" dirty="0" smtClean="0"/>
            </a:br>
            <a:r>
              <a:rPr lang="en-US" sz="2000" dirty="0" smtClean="0"/>
              <a:t/>
            </a:r>
            <a:br>
              <a:rPr lang="en-US" sz="2000" dirty="0" smtClean="0"/>
            </a:br>
            <a:r>
              <a:rPr lang="en-US" sz="2000" b="1" dirty="0" smtClean="0"/>
              <a:t>Psychotic Level- </a:t>
            </a:r>
            <a:r>
              <a:rPr lang="en-US" sz="2000" dirty="0" smtClean="0"/>
              <a:t>characterized by mainly 1-2 scores, delusional thinking, sometimes hallucinations, poor reality testing and mood regulation, extreme difficulty functioning in work and relationships.</a:t>
            </a:r>
            <a:br>
              <a:rPr lang="en-US" sz="2000" dirty="0" smtClean="0"/>
            </a:br>
            <a:r>
              <a:rPr lang="en-US" sz="2000" dirty="0" smtClean="0"/>
              <a:t> </a:t>
            </a:r>
            <a:br>
              <a:rPr lang="en-US" sz="2000" dirty="0" smtClean="0"/>
            </a:br>
            <a:r>
              <a:rPr lang="en-US" sz="2000" b="1" dirty="0" smtClean="0"/>
              <a:t>Overall Personality Structure</a:t>
            </a:r>
            <a:r>
              <a:rPr lang="en-US" sz="2000" dirty="0" smtClean="0"/>
              <a:t/>
            </a:r>
            <a:br>
              <a:rPr lang="en-US" sz="2000" dirty="0" smtClean="0"/>
            </a:br>
            <a:r>
              <a:rPr lang="en-US" sz="2000" dirty="0" smtClean="0"/>
              <a:t>Based on the 7 ratings above, rate person’s overall personality structure from 1 (Psychotic) to 10 (Healthy)</a:t>
            </a:r>
            <a:br>
              <a:rPr lang="en-US" sz="2000" dirty="0" smtClean="0"/>
            </a:br>
            <a:r>
              <a:rPr lang="en-US" sz="2000" b="1" dirty="0" smtClean="0"/>
              <a:t/>
            </a:r>
            <a:br>
              <a:rPr lang="en-US" sz="2000" b="1" dirty="0" smtClean="0"/>
            </a:br>
            <a:r>
              <a:rPr lang="en-US" sz="2000" b="1" dirty="0" smtClean="0"/>
              <a:t>	</a:t>
            </a:r>
            <a:endParaRPr lang="en-US" sz="2000"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94769699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991600" cy="1143000"/>
          </a:xfrm>
        </p:spPr>
        <p:txBody>
          <a:bodyPr>
            <a:normAutofit/>
          </a:bodyPr>
          <a:lstStyle/>
          <a:p>
            <a:pPr algn="l"/>
            <a:r>
              <a:rPr lang="en-US" sz="3200" dirty="0" smtClean="0"/>
              <a:t>     2. Personality Patterns or Disorders- Scoring</a:t>
            </a:r>
            <a:endParaRPr lang="en-US" sz="3200" dirty="0"/>
          </a:p>
        </p:txBody>
      </p:sp>
      <p:sp>
        <p:nvSpPr>
          <p:cNvPr id="3" name="Content Placeholder 2"/>
          <p:cNvSpPr>
            <a:spLocks noGrp="1"/>
          </p:cNvSpPr>
          <p:nvPr>
            <p:ph idx="1"/>
          </p:nvPr>
        </p:nvSpPr>
        <p:spPr/>
        <p:txBody>
          <a:bodyPr>
            <a:normAutofit/>
          </a:bodyPr>
          <a:lstStyle/>
          <a:p>
            <a:pPr>
              <a:buNone/>
            </a:pPr>
            <a:r>
              <a:rPr lang="en-US" b="1" dirty="0" smtClean="0"/>
              <a:t> </a:t>
            </a:r>
            <a:endParaRPr lang="en-US" dirty="0" smtClean="0"/>
          </a:p>
          <a:p>
            <a:pPr>
              <a:buNone/>
            </a:pPr>
            <a:r>
              <a:rPr lang="en-US" dirty="0" smtClean="0"/>
              <a:t>    Review the P axis in the PDM for the personality patterns most descriptive of your client (use the PDP). </a:t>
            </a:r>
          </a:p>
          <a:p>
            <a:pPr>
              <a:buNone/>
            </a:pPr>
            <a:r>
              <a:rPr lang="en-US" dirty="0" smtClean="0"/>
              <a:t>    Begin by checking off as many descriptors that apply. Then decide on the most dominant personality patterns or disorders, and the level of severity (1-10). </a:t>
            </a:r>
          </a:p>
          <a:p>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88367148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77000"/>
          </a:xfrm>
        </p:spPr>
        <p:txBody>
          <a:bodyPr>
            <a:normAutofit fontScale="62500" lnSpcReduction="20000"/>
          </a:bodyPr>
          <a:lstStyle/>
          <a:p>
            <a:pPr>
              <a:buNone/>
            </a:pPr>
            <a:r>
              <a:rPr lang="en-US" sz="3273" b="1" dirty="0" smtClean="0"/>
              <a:t>PDM Categories:</a:t>
            </a:r>
          </a:p>
          <a:p>
            <a:pPr>
              <a:buNone/>
            </a:pPr>
            <a:r>
              <a:rPr lang="en-US" sz="2800" b="1" dirty="0" smtClean="0"/>
              <a:t> </a:t>
            </a:r>
            <a:endParaRPr lang="en-US" sz="2800" dirty="0" smtClean="0"/>
          </a:p>
          <a:p>
            <a:pPr>
              <a:buNone/>
            </a:pPr>
            <a:r>
              <a:rPr lang="en-US" dirty="0" smtClean="0"/>
              <a:t>Schizoid</a:t>
            </a:r>
          </a:p>
          <a:p>
            <a:pPr>
              <a:buNone/>
            </a:pPr>
            <a:r>
              <a:rPr lang="en-US" dirty="0" smtClean="0"/>
              <a:t>Paranoid</a:t>
            </a:r>
          </a:p>
          <a:p>
            <a:pPr>
              <a:buNone/>
            </a:pPr>
            <a:r>
              <a:rPr lang="en-US" dirty="0" smtClean="0"/>
              <a:t>Psychopathic (antisocial); Subtypes - passive/parasitic or aggressive</a:t>
            </a:r>
          </a:p>
          <a:p>
            <a:pPr>
              <a:buNone/>
            </a:pPr>
            <a:r>
              <a:rPr lang="en-US" dirty="0" smtClean="0"/>
              <a:t>Narcissistic; Subtypes - arrogant/entitled or depressed/depleted;</a:t>
            </a:r>
          </a:p>
          <a:p>
            <a:pPr>
              <a:buNone/>
            </a:pPr>
            <a:r>
              <a:rPr lang="en-US" dirty="0" smtClean="0"/>
              <a:t>Sadistic (and intermediate manifestation, sadomasochistic)</a:t>
            </a:r>
          </a:p>
          <a:p>
            <a:pPr>
              <a:buNone/>
            </a:pPr>
            <a:r>
              <a:rPr lang="en-US" dirty="0" smtClean="0"/>
              <a:t>Masochistic (self-defeating); Subtypes - moral masochistic or relational masochistic</a:t>
            </a:r>
          </a:p>
          <a:p>
            <a:pPr>
              <a:buNone/>
            </a:pPr>
            <a:r>
              <a:rPr lang="en-US" dirty="0" smtClean="0"/>
              <a:t>Depressive; Subtypes - introjective or anaclitic; Converse manifestation - hypomanic</a:t>
            </a:r>
          </a:p>
          <a:p>
            <a:pPr>
              <a:buNone/>
            </a:pPr>
            <a:r>
              <a:rPr lang="en-US" dirty="0" smtClean="0"/>
              <a:t>Somatizing</a:t>
            </a:r>
          </a:p>
          <a:p>
            <a:pPr>
              <a:buNone/>
            </a:pPr>
            <a:r>
              <a:rPr lang="en-US" dirty="0" smtClean="0"/>
              <a:t>Dependent (and passive-aggressive versions of dependent); Converse manifestation - counterdependent</a:t>
            </a:r>
          </a:p>
          <a:p>
            <a:pPr>
              <a:buNone/>
            </a:pPr>
            <a:r>
              <a:rPr lang="en-US" dirty="0" smtClean="0"/>
              <a:t>Phobic (avoidant); Converse manifestation - counterphobic</a:t>
            </a:r>
          </a:p>
          <a:p>
            <a:pPr>
              <a:buNone/>
            </a:pPr>
            <a:r>
              <a:rPr lang="en-US" dirty="0" smtClean="0"/>
              <a:t>Anxious</a:t>
            </a:r>
          </a:p>
          <a:p>
            <a:pPr>
              <a:buNone/>
            </a:pPr>
            <a:r>
              <a:rPr lang="en-US" dirty="0" smtClean="0"/>
              <a:t>Obsessive-compulsive; Subtypes - obsessive or compulsive</a:t>
            </a:r>
          </a:p>
          <a:p>
            <a:pPr>
              <a:buNone/>
            </a:pPr>
            <a:r>
              <a:rPr lang="en-US" dirty="0" smtClean="0"/>
              <a:t>Hysterical (histrionic); Subtypes - inhibited or demonstrative/ flamboyant</a:t>
            </a:r>
          </a:p>
          <a:p>
            <a:pPr>
              <a:buNone/>
            </a:pPr>
            <a:r>
              <a:rPr lang="en-US" dirty="0" smtClean="0"/>
              <a:t>Dissociative</a:t>
            </a:r>
          </a:p>
          <a:p>
            <a:pPr>
              <a:buNone/>
            </a:pPr>
            <a:r>
              <a:rPr lang="en-US" dirty="0" smtClean="0"/>
              <a:t>Mixed/other</a:t>
            </a:r>
            <a:r>
              <a:rPr lang="en-US" b="1" dirty="0" smtClean="0"/>
              <a:t>	</a:t>
            </a:r>
            <a:r>
              <a:rPr lang="en-US" sz="2800" b="1" dirty="0" smtClean="0"/>
              <a:t>                 </a:t>
            </a:r>
            <a:endParaRPr lang="en-US" sz="2800" dirty="0" smtClean="0"/>
          </a:p>
          <a:p>
            <a:pPr>
              <a:buNone/>
            </a:pPr>
            <a:r>
              <a:rPr lang="en-US" sz="2800" b="1" dirty="0" smtClean="0"/>
              <a:t>  </a:t>
            </a:r>
            <a:endParaRPr lang="en-US" sz="2800" dirty="0" smtClean="0"/>
          </a:p>
          <a:p>
            <a:pPr>
              <a:buNone/>
            </a:pPr>
            <a:r>
              <a:rPr lang="en-US" sz="2800" dirty="0" smtClean="0"/>
              <a:t>Rate: Dominate Personality Disorder or  Maladaptive Traits &amp;  Overall Severity of Impairment</a:t>
            </a:r>
          </a:p>
          <a:p>
            <a:endParaRPr lang="en-US" sz="2800"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1895332395"/>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pPr lvl="0" algn="l"/>
            <a:r>
              <a:rPr lang="en-US" dirty="0" smtClean="0"/>
              <a:t>3. Mental Functioning </a:t>
            </a:r>
            <a:br>
              <a:rPr lang="en-US" dirty="0" smtClean="0"/>
            </a:br>
            <a:endParaRPr lang="en-US" dirty="0"/>
          </a:p>
        </p:txBody>
      </p:sp>
      <p:sp>
        <p:nvSpPr>
          <p:cNvPr id="3" name="Content Placeholder 2"/>
          <p:cNvSpPr>
            <a:spLocks noGrp="1"/>
          </p:cNvSpPr>
          <p:nvPr>
            <p:ph idx="1"/>
          </p:nvPr>
        </p:nvSpPr>
        <p:spPr>
          <a:xfrm>
            <a:off x="228600" y="685800"/>
            <a:ext cx="8763000" cy="6172200"/>
          </a:xfrm>
        </p:spPr>
        <p:txBody>
          <a:bodyPr>
            <a:normAutofit fontScale="92500" lnSpcReduction="10000"/>
          </a:bodyPr>
          <a:lstStyle/>
          <a:p>
            <a:pPr>
              <a:buFont typeface="+mj-lt"/>
              <a:buAutoNum type="arabicPeriod"/>
            </a:pPr>
            <a:endParaRPr lang="en-US" sz="1800" dirty="0" smtClean="0">
              <a:latin typeface="Times New Roman"/>
            </a:endParaRPr>
          </a:p>
          <a:p>
            <a:pPr lvl="0">
              <a:buNone/>
            </a:pPr>
            <a:r>
              <a:rPr lang="en-US" sz="2000" dirty="0" smtClean="0"/>
              <a:t>1. Capacity for Attention, Memory, Learning, and Intelligence                         	</a:t>
            </a:r>
          </a:p>
          <a:p>
            <a:pPr lvl="0">
              <a:buNone/>
            </a:pPr>
            <a:r>
              <a:rPr lang="en-US" sz="2000" dirty="0" smtClean="0"/>
              <a:t>2. Capacity for Relationships and Intimacy (including depth, range, and consistency)     	</a:t>
            </a:r>
          </a:p>
          <a:p>
            <a:pPr lvl="0">
              <a:buNone/>
            </a:pPr>
            <a:r>
              <a:rPr lang="en-US" sz="2000" dirty="0" smtClean="0"/>
              <a:t>3. Quality of Internal Experience (level of confidence and self-regard)        	</a:t>
            </a:r>
          </a:p>
          <a:p>
            <a:pPr lvl="0">
              <a:buNone/>
            </a:pPr>
            <a:r>
              <a:rPr lang="en-US" sz="2000" dirty="0" smtClean="0"/>
              <a:t>4. Affective Comprehension, Expression, and Communication                      	</a:t>
            </a:r>
          </a:p>
          <a:p>
            <a:pPr lvl="0">
              <a:buNone/>
            </a:pPr>
            <a:r>
              <a:rPr lang="en-US" sz="2000" dirty="0" smtClean="0"/>
              <a:t>5. Level of Defensive or Coping Patterns 	</a:t>
            </a:r>
          </a:p>
          <a:p>
            <a:pPr>
              <a:buNone/>
            </a:pPr>
            <a:r>
              <a:rPr lang="en-US" sz="2000" dirty="0" smtClean="0"/>
              <a:t>    1-2: Psychotic level (e.g., delusional projection, psychotic denial, psychotic distortion)</a:t>
            </a:r>
          </a:p>
          <a:p>
            <a:pPr>
              <a:buNone/>
            </a:pPr>
            <a:r>
              <a:rPr lang="en-US" sz="2000" dirty="0" smtClean="0"/>
              <a:t>    3-5: Borderline level (e.g., splitting, projective identification, idealization/devaluation, denial, acting out)</a:t>
            </a:r>
          </a:p>
          <a:p>
            <a:pPr>
              <a:buNone/>
            </a:pPr>
            <a:r>
              <a:rPr lang="en-US" sz="2000" dirty="0" smtClean="0"/>
              <a:t>    6-8: Neurotic level (e.g., repression, reaction formation, rationalization, displacement, undoing) </a:t>
            </a:r>
          </a:p>
          <a:p>
            <a:pPr>
              <a:buNone/>
            </a:pPr>
            <a:r>
              <a:rPr lang="en-US" sz="2000" dirty="0" smtClean="0"/>
              <a:t>    9-10: Healthy level (e.g., anticipation, sublimation, altruism, and humor)</a:t>
            </a:r>
          </a:p>
          <a:p>
            <a:pPr lvl="0">
              <a:buNone/>
            </a:pPr>
            <a:r>
              <a:rPr lang="en-US" sz="2000" dirty="0" smtClean="0"/>
              <a:t>6. Capacity to Form Internal Representations (sense of self and others are realistic and guiding)</a:t>
            </a:r>
          </a:p>
          <a:p>
            <a:pPr lvl="0">
              <a:buNone/>
            </a:pPr>
            <a:r>
              <a:rPr lang="en-US" sz="2000" dirty="0" smtClean="0"/>
              <a:t>7. Capacity for Differentiation and Integration (self, others, time, internal experiences and</a:t>
            </a:r>
          </a:p>
          <a:p>
            <a:pPr>
              <a:buNone/>
            </a:pPr>
            <a:r>
              <a:rPr lang="en-US" sz="2000" dirty="0" smtClean="0"/>
              <a:t>     external reality are all well distinguished)  	</a:t>
            </a:r>
          </a:p>
          <a:p>
            <a:pPr lvl="0">
              <a:buNone/>
            </a:pPr>
            <a:r>
              <a:rPr lang="en-US" sz="2000" dirty="0" smtClean="0"/>
              <a:t>8. Self-Observing Capacity (psychological mindedness)                               	</a:t>
            </a:r>
          </a:p>
          <a:p>
            <a:pPr lvl="0">
              <a:buNone/>
            </a:pPr>
            <a:r>
              <a:rPr lang="en-US" sz="2000" dirty="0" smtClean="0"/>
              <a:t>9. Realistic sense of Morality                                                                     </a:t>
            </a:r>
            <a:r>
              <a:rPr lang="en-US" sz="1800" dirty="0" smtClean="0"/>
              <a:t>	</a:t>
            </a:r>
          </a:p>
          <a:p>
            <a:endParaRPr lang="en-US" sz="1800"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7187437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chemeClr val="tx1">
                    <a:lumMod val="95000"/>
                    <a:lumOff val="5000"/>
                  </a:schemeClr>
                </a:solidFill>
              </a:rPr>
              <a:t>Which Taxonomic Organization for Mental and Behavioral Science? </a:t>
            </a:r>
            <a:endParaRPr lang="en-US" b="1" dirty="0">
              <a:solidFill>
                <a:schemeClr val="tx1">
                  <a:lumMod val="95000"/>
                  <a:lumOff val="5000"/>
                </a:schemeClr>
              </a:solidFill>
            </a:endParaRPr>
          </a:p>
        </p:txBody>
      </p:sp>
      <p:sp>
        <p:nvSpPr>
          <p:cNvPr id="5" name="Text Placeholder 4"/>
          <p:cNvSpPr>
            <a:spLocks noGrp="1"/>
          </p:cNvSpPr>
          <p:nvPr>
            <p:ph type="body" idx="1"/>
          </p:nvPr>
        </p:nvSpPr>
        <p:spPr/>
        <p:txBody>
          <a:bodyPr/>
          <a:lstStyle/>
          <a:p>
            <a:r>
              <a:rPr lang="en-US" dirty="0" smtClean="0"/>
              <a:t>Like a Biological Organization?</a:t>
            </a:r>
            <a:endParaRPr lang="en-US" dirty="0"/>
          </a:p>
        </p:txBody>
      </p:sp>
      <p:pic>
        <p:nvPicPr>
          <p:cNvPr id="4" name="Content Placeholder 3" descr="150px-Biological_classification_L_Pengo_vflip.svg.png"/>
          <p:cNvPicPr>
            <a:picLocks noGrp="1" noChangeAspect="1"/>
          </p:cNvPicPr>
          <p:nvPr>
            <p:ph sz="half" idx="2"/>
          </p:nvPr>
        </p:nvPicPr>
        <p:blipFill>
          <a:blip r:embed="rId2"/>
          <a:stretch>
            <a:fillRect/>
          </a:stretch>
        </p:blipFill>
        <p:spPr>
          <a:xfrm>
            <a:off x="1762919" y="2316956"/>
            <a:ext cx="1428750" cy="3667125"/>
          </a:xfrm>
        </p:spPr>
      </p:pic>
      <p:sp>
        <p:nvSpPr>
          <p:cNvPr id="6" name="Text Placeholder 5"/>
          <p:cNvSpPr>
            <a:spLocks noGrp="1"/>
          </p:cNvSpPr>
          <p:nvPr>
            <p:ph type="body" sz="quarter" idx="3"/>
          </p:nvPr>
        </p:nvSpPr>
        <p:spPr/>
        <p:txBody>
          <a:bodyPr/>
          <a:lstStyle/>
          <a:p>
            <a:r>
              <a:rPr lang="en-US" dirty="0" smtClean="0"/>
              <a:t>      Like a Periodic Table?  </a:t>
            </a:r>
            <a:endParaRPr lang="en-US" dirty="0"/>
          </a:p>
        </p:txBody>
      </p:sp>
      <p:pic>
        <p:nvPicPr>
          <p:cNvPr id="8" name="Content Placeholder 7" descr="300px-Periodic_table.svg.png"/>
          <p:cNvPicPr>
            <a:picLocks noGrp="1" noChangeAspect="1"/>
          </p:cNvPicPr>
          <p:nvPr>
            <p:ph sz="quarter" idx="4"/>
          </p:nvPr>
        </p:nvPicPr>
        <p:blipFill>
          <a:blip r:embed="rId3"/>
          <a:stretch>
            <a:fillRect/>
          </a:stretch>
        </p:blipFill>
        <p:spPr>
          <a:xfrm>
            <a:off x="4114800" y="2743200"/>
            <a:ext cx="4800600" cy="3382963"/>
          </a:xfrm>
        </p:spPr>
      </p:pic>
      <p:sp>
        <p:nvSpPr>
          <p:cNvPr id="7" name="Slide Number Placeholder 6"/>
          <p:cNvSpPr>
            <a:spLocks noGrp="1"/>
          </p:cNvSpPr>
          <p:nvPr>
            <p:ph type="sldNum" sz="quarter" idx="12"/>
          </p:nvPr>
        </p:nvSpPr>
        <p:spPr/>
        <p:txBody>
          <a:bodyPr/>
          <a:lstStyle/>
          <a:p>
            <a:fld id="{AA8BD5BE-B8BF-8542-83B3-1DFD1D400C28}" type="slidenum">
              <a:rPr lang="en-US" smtClean="0"/>
              <a:pPr/>
              <a:t>6</a:t>
            </a:fld>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19628145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dirty="0" smtClean="0"/>
              <a:t>4. ICD, DSM or PDM SYMPTOMS</a:t>
            </a:r>
            <a:br>
              <a:rPr lang="en-US" dirty="0" smtClean="0"/>
            </a:br>
            <a:endParaRPr lang="en-US" dirty="0"/>
          </a:p>
        </p:txBody>
      </p:sp>
      <p:sp>
        <p:nvSpPr>
          <p:cNvPr id="3" name="Content Placeholder 2"/>
          <p:cNvSpPr>
            <a:spLocks noGrp="1"/>
          </p:cNvSpPr>
          <p:nvPr>
            <p:ph idx="1"/>
          </p:nvPr>
        </p:nvSpPr>
        <p:spPr>
          <a:xfrm>
            <a:off x="457200" y="1600200"/>
            <a:ext cx="8229600" cy="5105400"/>
          </a:xfrm>
        </p:spPr>
        <p:txBody>
          <a:bodyPr>
            <a:normAutofit/>
          </a:bodyPr>
          <a:lstStyle/>
          <a:p>
            <a:pPr>
              <a:buNone/>
            </a:pPr>
            <a:r>
              <a:rPr lang="en-US" dirty="0" smtClean="0"/>
              <a:t> Symptoms are considered in the context of: </a:t>
            </a:r>
          </a:p>
          <a:p>
            <a:pPr>
              <a:buNone/>
            </a:pPr>
            <a:r>
              <a:rPr lang="en-US" dirty="0" smtClean="0"/>
              <a:t>  1.  level of personality structure, </a:t>
            </a:r>
          </a:p>
          <a:p>
            <a:pPr>
              <a:buNone/>
            </a:pPr>
            <a:r>
              <a:rPr lang="en-US" dirty="0" smtClean="0"/>
              <a:t>  2. personality pattern or disorder </a:t>
            </a:r>
          </a:p>
          <a:p>
            <a:pPr>
              <a:buNone/>
            </a:pPr>
            <a:r>
              <a:rPr lang="en-US" dirty="0" smtClean="0"/>
              <a:t>  3. mental functioning. </a:t>
            </a:r>
          </a:p>
          <a:p>
            <a:pPr>
              <a:buNone/>
            </a:pPr>
            <a:endParaRPr lang="en-US" dirty="0" smtClean="0"/>
          </a:p>
          <a:p>
            <a:pPr>
              <a:buNone/>
            </a:pPr>
            <a:r>
              <a:rPr lang="en-US" dirty="0" smtClean="0"/>
              <a:t>    Here you may use the symptoms that may be the focus of the chief complaint and necessary for third party reimbursement. </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19762818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5. Cultural, Contextual, and Other Relevant Considerations </a:t>
            </a:r>
            <a:endParaRPr lang="en-US" dirty="0"/>
          </a:p>
        </p:txBody>
      </p:sp>
      <p:sp>
        <p:nvSpPr>
          <p:cNvPr id="3" name="Content Placeholder 2"/>
          <p:cNvSpPr>
            <a:spLocks noGrp="1"/>
          </p:cNvSpPr>
          <p:nvPr>
            <p:ph idx="1"/>
          </p:nvPr>
        </p:nvSpPr>
        <p:spPr/>
        <p:txBody>
          <a:bodyPr/>
          <a:lstStyle/>
          <a:p>
            <a:pPr>
              <a:buNone/>
            </a:pPr>
            <a:r>
              <a:rPr lang="en-US" dirty="0" smtClean="0"/>
              <a:t>    This is a qualitative section where the practitioner may write how cultural or contextual factors contribute to symptoms, better explain symptoms </a:t>
            </a:r>
            <a:r>
              <a:rPr lang="en-US" smtClean="0"/>
              <a:t>and/or </a:t>
            </a:r>
            <a:r>
              <a:rPr lang="en-US" dirty="0" smtClean="0"/>
              <a:t>degree of suffering. </a:t>
            </a:r>
            <a:endParaRPr lang="en-US" dirty="0"/>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630968294"/>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en-US" sz="3200" dirty="0" smtClean="0">
                <a:solidFill>
                  <a:srgbClr val="FFFF00"/>
                </a:solidFill>
              </a:rPr>
              <a:t>Clinical Example Using the PDC</a:t>
            </a:r>
            <a:endParaRPr lang="en-US" sz="3200" dirty="0">
              <a:solidFill>
                <a:srgbClr val="FFFF00"/>
              </a:solidFill>
            </a:endParaRPr>
          </a:p>
        </p:txBody>
      </p:sp>
      <p:sp>
        <p:nvSpPr>
          <p:cNvPr id="3" name="Content Placeholder 2"/>
          <p:cNvSpPr>
            <a:spLocks noGrp="1"/>
          </p:cNvSpPr>
          <p:nvPr>
            <p:ph idx="1"/>
          </p:nvPr>
        </p:nvSpPr>
        <p:spPr>
          <a:xfrm>
            <a:off x="0" y="762000"/>
            <a:ext cx="9144000" cy="6096000"/>
          </a:xfrm>
        </p:spPr>
        <p:txBody>
          <a:bodyPr>
            <a:normAutofit fontScale="92500" lnSpcReduction="20000"/>
          </a:bodyPr>
          <a:lstStyle/>
          <a:p>
            <a:r>
              <a:rPr lang="en-US" sz="2400" dirty="0" smtClean="0"/>
              <a:t>“</a:t>
            </a:r>
            <a:r>
              <a:rPr lang="en-US" sz="2400" dirty="0" err="1" smtClean="0"/>
              <a:t>Bana</a:t>
            </a:r>
            <a:r>
              <a:rPr lang="en-US" sz="2400" dirty="0" smtClean="0"/>
              <a:t>” is a 28 year old woman from Syria. Her husband was killed in the war and she has no children. Her brother was able to get her to the US this year. </a:t>
            </a:r>
          </a:p>
          <a:p>
            <a:r>
              <a:rPr lang="en-US" sz="2400" u="sng" dirty="0" smtClean="0"/>
              <a:t>1. Level of Personality Structure</a:t>
            </a:r>
            <a:r>
              <a:rPr lang="en-US" sz="2400" dirty="0" smtClean="0"/>
              <a:t>- is 7 (Neurotic Level).  Her capacity scores are mainly in the 6-9 range. Her lowest rating is in Affect Tolerance (5) which may be due to her PTSD. She is a good candidate for PDT.</a:t>
            </a:r>
          </a:p>
          <a:p>
            <a:r>
              <a:rPr lang="en-US" sz="2400" u="sng" dirty="0" smtClean="0"/>
              <a:t>2. Personality Patterns or Disorders</a:t>
            </a:r>
            <a:r>
              <a:rPr lang="en-US" sz="2400" dirty="0" smtClean="0"/>
              <a:t>- mainly Hysterical/Inhibited type at the Moderate level of severity (6) with some obsessional and dependent  features.</a:t>
            </a:r>
          </a:p>
          <a:p>
            <a:r>
              <a:rPr lang="en-US" sz="2400" u="sng" dirty="0" smtClean="0"/>
              <a:t>3. Mental Functioning</a:t>
            </a:r>
            <a:r>
              <a:rPr lang="en-US" sz="2400" dirty="0" smtClean="0"/>
              <a:t>- most of the 9 capacities are in the high range. She has a masters in education, her marriage was good, she has average self esteem, she can go from inhibited to overly excited expression of affect, her favored defenses are repression and intellectualization, she has a warm relationship with her mother and both sets of grandparents, her father was killed when she was a child, good level of differentiation and integration, very insightful and excellent moral reasoning. </a:t>
            </a:r>
          </a:p>
          <a:p>
            <a:r>
              <a:rPr lang="en-US" sz="2400" u="sng" dirty="0" smtClean="0"/>
              <a:t>4. Manifest Symptoms</a:t>
            </a:r>
            <a:r>
              <a:rPr lang="en-US" sz="2400" dirty="0" smtClean="0"/>
              <a:t>- ICD-10: </a:t>
            </a:r>
            <a:r>
              <a:rPr lang="en-US" sz="2000" dirty="0" smtClean="0"/>
              <a:t> </a:t>
            </a:r>
            <a:r>
              <a:rPr lang="en-US" sz="2353" dirty="0" smtClean="0"/>
              <a:t>(F43.1) Post-traumatic stress disorder</a:t>
            </a:r>
          </a:p>
          <a:p>
            <a:r>
              <a:rPr lang="en-US" sz="2400" u="sng" dirty="0" smtClean="0"/>
              <a:t>5. Cultural, Contextual Issues</a:t>
            </a:r>
            <a:r>
              <a:rPr lang="en-US" sz="2400" dirty="0" smtClean="0"/>
              <a:t>-  recent death of husband, war trauma, loss of father, leaving much of her family and friends behind, immigration fears and guilt.      </a:t>
            </a:r>
          </a:p>
          <a:p>
            <a:endParaRPr lang="en-US" sz="2400" dirty="0" smtClean="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The International Classification of Diseases</a:t>
            </a:r>
            <a:endParaRPr lang="en-US" b="1" dirty="0">
              <a:solidFill>
                <a:srgbClr val="FF0000"/>
              </a:solidFill>
            </a:endParaRPr>
          </a:p>
        </p:txBody>
      </p:sp>
      <p:sp>
        <p:nvSpPr>
          <p:cNvPr id="3" name="Content Placeholder 2"/>
          <p:cNvSpPr>
            <a:spLocks noGrp="1"/>
          </p:cNvSpPr>
          <p:nvPr>
            <p:ph idx="1"/>
          </p:nvPr>
        </p:nvSpPr>
        <p:spPr>
          <a:xfrm>
            <a:off x="457200" y="1600200"/>
            <a:ext cx="8229600" cy="4953000"/>
          </a:xfrm>
        </p:spPr>
        <p:txBody>
          <a:bodyPr/>
          <a:lstStyle/>
          <a:p>
            <a:r>
              <a:rPr lang="en-US" dirty="0" smtClean="0"/>
              <a:t>The ICD is currently the most widely used statistical classification system for diseases in the world.</a:t>
            </a:r>
          </a:p>
          <a:p>
            <a:r>
              <a:rPr lang="en-US" dirty="0" smtClean="0"/>
              <a:t>This is in fact the official diagnostic system for mental disorders in the US.</a:t>
            </a:r>
          </a:p>
          <a:p>
            <a:r>
              <a:rPr lang="en-US" dirty="0" smtClean="0"/>
              <a:t>The ICD-10, was developed in 1992. </a:t>
            </a:r>
          </a:p>
          <a:p>
            <a:r>
              <a:rPr lang="en-US" dirty="0" smtClean="0"/>
              <a:t>ICD-11 is planned for 2015. </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ICD is Required by HIPPA</a:t>
            </a:r>
            <a:endParaRPr lang="en-US" dirty="0"/>
          </a:p>
        </p:txBody>
      </p:sp>
      <p:sp>
        <p:nvSpPr>
          <p:cNvPr id="3" name="Content Placeholder 2"/>
          <p:cNvSpPr>
            <a:spLocks noGrp="1"/>
          </p:cNvSpPr>
          <p:nvPr>
            <p:ph idx="1"/>
          </p:nvPr>
        </p:nvSpPr>
        <p:spPr/>
        <p:txBody>
          <a:bodyPr>
            <a:normAutofit fontScale="92500"/>
          </a:bodyPr>
          <a:lstStyle/>
          <a:p>
            <a:endParaRPr lang="en-US" dirty="0" smtClean="0"/>
          </a:p>
          <a:p>
            <a:r>
              <a:rPr lang="en-US" dirty="0" smtClean="0"/>
              <a:t>The deadline for the United States to begin using Clinical Modification ICD-10-Clinical Modification (CM) is currently October 1, 2014.</a:t>
            </a:r>
          </a:p>
          <a:p>
            <a:r>
              <a:rPr lang="en-US" dirty="0" smtClean="0"/>
              <a:t> The deadline was previously </a:t>
            </a:r>
            <a:r>
              <a:rPr dirty="0" smtClean="0"/>
              <a:t>October 1, 2011</a:t>
            </a:r>
            <a:r>
              <a:rPr lang="en-US" dirty="0" smtClean="0"/>
              <a:t>, then October 1, 2014. The transition to ICD-10 is required for everyone covered by the Health Insurance Portability Accountability Act (HIPAA).</a:t>
            </a:r>
            <a:endParaRPr 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ICD-10</a:t>
            </a:r>
            <a:endParaRPr lang="en-US" dirty="0"/>
          </a:p>
        </p:txBody>
      </p:sp>
      <p:sp>
        <p:nvSpPr>
          <p:cNvPr id="3" name="Content Placeholder 2"/>
          <p:cNvSpPr>
            <a:spLocks noGrp="1"/>
          </p:cNvSpPr>
          <p:nvPr>
            <p:ph idx="1"/>
          </p:nvPr>
        </p:nvSpPr>
        <p:spPr>
          <a:xfrm>
            <a:off x="228600" y="1600200"/>
            <a:ext cx="8686800" cy="4525963"/>
          </a:xfrm>
        </p:spPr>
        <p:txBody>
          <a:bodyPr/>
          <a:lstStyle/>
          <a:p>
            <a:pPr>
              <a:buNone/>
            </a:pPr>
            <a:r>
              <a:rPr lang="en-US" dirty="0" smtClean="0"/>
              <a:t>   “These descriptions and guidelines carry no theoretical implications, and they do not pretend to be comprehensive statements about the current state of knowledge of the disorders. </a:t>
            </a:r>
          </a:p>
          <a:p>
            <a:pPr>
              <a:buNone/>
            </a:pPr>
            <a:r>
              <a:rPr lang="en-US" dirty="0" smtClean="0"/>
              <a:t>    They are simply a set of symptoms and comments that have been agreed, by a large number of advisors and consultants in many different countries...” </a:t>
            </a:r>
            <a:r>
              <a:rPr lang="en-US" sz="2400" dirty="0" smtClean="0"/>
              <a:t>p.9 ICD-10 CM</a:t>
            </a:r>
            <a:endParaRPr lang="en-US" sz="2400"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cap="small" dirty="0" smtClean="0"/>
              <a:t>mental and </a:t>
            </a:r>
            <a:r>
              <a:rPr lang="en-US" b="1" cap="small" dirty="0" err="1" smtClean="0"/>
              <a:t>behavioural</a:t>
            </a:r>
            <a:r>
              <a:rPr lang="en-US" b="1" cap="small" dirty="0" smtClean="0"/>
              <a:t> </a:t>
            </a:r>
            <a:r>
              <a:rPr lang="en-US" b="1" i="1" cap="small" dirty="0" smtClean="0"/>
              <a:t>disorders</a:t>
            </a:r>
            <a:r>
              <a:rPr lang="en-US" b="1" cap="small" dirty="0" smtClean="0"/>
              <a:t> </a:t>
            </a:r>
            <a:endParaRPr lang="en-US" dirty="0"/>
          </a:p>
        </p:txBody>
      </p:sp>
      <p:sp>
        <p:nvSpPr>
          <p:cNvPr id="3" name="Content Placeholder 2"/>
          <p:cNvSpPr>
            <a:spLocks noGrp="1"/>
          </p:cNvSpPr>
          <p:nvPr>
            <p:ph idx="1"/>
          </p:nvPr>
        </p:nvSpPr>
        <p:spPr>
          <a:xfrm>
            <a:off x="0" y="1600200"/>
            <a:ext cx="9144000" cy="5029200"/>
          </a:xfrm>
        </p:spPr>
        <p:txBody>
          <a:bodyPr>
            <a:normAutofit/>
          </a:bodyPr>
          <a:lstStyle/>
          <a:p>
            <a:r>
              <a:rPr lang="en-US" dirty="0" smtClean="0"/>
              <a:t>"Disorder” is used here to imply the existence of a clinically recognizable set of symptoms or behaviors associated with distress and with interference with personal functions. Social deviance or conflict alone, without personal dysfunction, should not be included in mental disorder as defined here.</a:t>
            </a:r>
            <a:endParaRPr lang="en-US"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Recording Diagnoses</a:t>
            </a:r>
            <a:endParaRPr lang="en-US" dirty="0"/>
          </a:p>
        </p:txBody>
      </p:sp>
      <p:sp>
        <p:nvSpPr>
          <p:cNvPr id="3" name="Content Placeholder 2"/>
          <p:cNvSpPr>
            <a:spLocks noGrp="1"/>
          </p:cNvSpPr>
          <p:nvPr>
            <p:ph idx="1"/>
          </p:nvPr>
        </p:nvSpPr>
        <p:spPr>
          <a:xfrm>
            <a:off x="457200" y="914400"/>
            <a:ext cx="8229600" cy="5715000"/>
          </a:xfrm>
        </p:spPr>
        <p:txBody>
          <a:bodyPr>
            <a:normAutofit fontScale="92500" lnSpcReduction="20000"/>
          </a:bodyPr>
          <a:lstStyle/>
          <a:p>
            <a:r>
              <a:rPr lang="en-US" dirty="0" smtClean="0"/>
              <a:t>Record as many diagnoses as are necessary to cover the clinical picture. </a:t>
            </a:r>
          </a:p>
          <a:p>
            <a:endParaRPr lang="en-US" dirty="0" smtClean="0"/>
          </a:p>
          <a:p>
            <a:r>
              <a:rPr lang="en-US" dirty="0" smtClean="0"/>
              <a:t>Start with the main diagnosis, and to label any others as subsidiary or additional diagnoses. </a:t>
            </a:r>
          </a:p>
          <a:p>
            <a:endParaRPr lang="en-US" dirty="0" smtClean="0"/>
          </a:p>
          <a:p>
            <a:r>
              <a:rPr lang="en-US" dirty="0" smtClean="0"/>
              <a:t>Precedence should be given the diagnosis most relevant to the purpose for which the diagnoses are being collected. </a:t>
            </a:r>
          </a:p>
          <a:p>
            <a:endParaRPr lang="en-US" dirty="0" smtClean="0"/>
          </a:p>
          <a:p>
            <a:r>
              <a:rPr lang="en-US" dirty="0" smtClean="0"/>
              <a:t>If there is any doubt about the order, then record the diagnoses in the numerical order in which they appear in the classification.</a:t>
            </a:r>
            <a:endParaRPr lang="en-US"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8915400" cy="6629400"/>
          </a:xfrm>
        </p:spPr>
        <p:txBody>
          <a:bodyPr>
            <a:normAutofit fontScale="70000" lnSpcReduction="20000"/>
          </a:bodyPr>
          <a:lstStyle/>
          <a:p>
            <a:pPr>
              <a:buNone/>
            </a:pPr>
            <a:r>
              <a:rPr lang="en-US" dirty="0" smtClean="0"/>
              <a:t>ICD-10 </a:t>
            </a:r>
            <a:r>
              <a:rPr lang="en-US" b="1" cap="small" dirty="0" smtClean="0"/>
              <a:t>mental and </a:t>
            </a:r>
            <a:r>
              <a:rPr lang="en-US" b="1" cap="small" dirty="0" err="1" smtClean="0"/>
              <a:t>behavioural</a:t>
            </a:r>
            <a:r>
              <a:rPr lang="en-US" b="1" cap="small" dirty="0" smtClean="0"/>
              <a:t> disorders </a:t>
            </a:r>
            <a:r>
              <a:rPr lang="en-US" dirty="0" smtClean="0"/>
              <a:t> consists of 10 main groups:</a:t>
            </a:r>
          </a:p>
          <a:p>
            <a:endParaRPr lang="en-US" dirty="0" smtClean="0"/>
          </a:p>
          <a:p>
            <a:r>
              <a:rPr dirty="0" smtClean="0">
                <a:hlinkClick r:id="rId2"/>
              </a:rPr>
              <a:t>F01-F09</a:t>
            </a:r>
            <a:r>
              <a:rPr dirty="0" smtClean="0"/>
              <a:t> Mental disorders due to known physiological conditions</a:t>
            </a:r>
          </a:p>
          <a:p>
            <a:r>
              <a:rPr dirty="0" smtClean="0">
                <a:hlinkClick r:id="rId3"/>
              </a:rPr>
              <a:t>F10-F19</a:t>
            </a:r>
            <a:r>
              <a:rPr dirty="0" smtClean="0"/>
              <a:t> Mental and behavioral disorders due to psychoactive substance use</a:t>
            </a:r>
          </a:p>
          <a:p>
            <a:r>
              <a:rPr dirty="0" smtClean="0">
                <a:hlinkClick r:id="rId4"/>
              </a:rPr>
              <a:t>F20-F29</a:t>
            </a:r>
            <a:r>
              <a:rPr dirty="0" smtClean="0"/>
              <a:t> Schizophrenia, schizotypal, delusional, and other non-mood psychotic disorders</a:t>
            </a:r>
          </a:p>
          <a:p>
            <a:r>
              <a:rPr dirty="0" smtClean="0">
                <a:hlinkClick r:id="rId5"/>
              </a:rPr>
              <a:t>F30-F39</a:t>
            </a:r>
            <a:r>
              <a:rPr dirty="0" smtClean="0"/>
              <a:t> Mood [affective] disorders</a:t>
            </a:r>
          </a:p>
          <a:p>
            <a:r>
              <a:rPr dirty="0" smtClean="0">
                <a:hlinkClick r:id="rId6"/>
              </a:rPr>
              <a:t>F40-F48</a:t>
            </a:r>
            <a:r>
              <a:rPr dirty="0" smtClean="0"/>
              <a:t> Anxiety, dissociative, stress-related, somatoform and other nonpsychotic mental disorders</a:t>
            </a:r>
          </a:p>
          <a:p>
            <a:r>
              <a:rPr dirty="0" smtClean="0">
                <a:hlinkClick r:id="rId7"/>
              </a:rPr>
              <a:t>F50-F59</a:t>
            </a:r>
            <a:r>
              <a:rPr dirty="0" smtClean="0"/>
              <a:t> Behavioral syndromes associated with physiological disturbances and physical factors</a:t>
            </a:r>
          </a:p>
          <a:p>
            <a:r>
              <a:rPr dirty="0" smtClean="0">
                <a:hlinkClick r:id="rId8"/>
              </a:rPr>
              <a:t>F60-F69</a:t>
            </a:r>
            <a:r>
              <a:rPr dirty="0" smtClean="0"/>
              <a:t> Disorders of adult personality and behavior</a:t>
            </a:r>
          </a:p>
          <a:p>
            <a:r>
              <a:rPr dirty="0" smtClean="0">
                <a:hlinkClick r:id="rId9"/>
              </a:rPr>
              <a:t>F70-F79</a:t>
            </a:r>
            <a:r>
              <a:rPr dirty="0" smtClean="0"/>
              <a:t> Intellectual disabilities</a:t>
            </a:r>
          </a:p>
          <a:p>
            <a:r>
              <a:rPr dirty="0" smtClean="0">
                <a:hlinkClick r:id="rId10"/>
              </a:rPr>
              <a:t>F80-F89</a:t>
            </a:r>
            <a:r>
              <a:rPr dirty="0" smtClean="0"/>
              <a:t> Pervasive and specific developmental disorders</a:t>
            </a:r>
          </a:p>
          <a:p>
            <a:r>
              <a:rPr dirty="0" smtClean="0">
                <a:hlinkClick r:id="rId11"/>
              </a:rPr>
              <a:t>F90-F98</a:t>
            </a:r>
            <a:r>
              <a:rPr dirty="0" smtClean="0"/>
              <a:t> Behavioral and emotional disorders with onset usually occurring in childhood and adolescence</a:t>
            </a:r>
          </a:p>
          <a:p>
            <a:r>
              <a:rPr dirty="0" smtClean="0">
                <a:hlinkClick r:id="rId12"/>
              </a:rPr>
              <a:t>F99-F99</a:t>
            </a:r>
            <a:r>
              <a:rPr dirty="0" smtClean="0"/>
              <a:t> Unspecified mental disorder</a:t>
            </a:r>
          </a:p>
          <a:p>
            <a:endParaRPr lang="en-US"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sz="2400" dirty="0" smtClean="0">
                <a:hlinkClick r:id="rId2"/>
              </a:rPr>
              <a:t>F20-F29</a:t>
            </a:r>
            <a:r>
              <a:rPr sz="2400" dirty="0" smtClean="0"/>
              <a:t> Schizophrenia, schizotypal, delusional, and other non-mood psychotic disorders</a:t>
            </a:r>
            <a:br>
              <a:rPr sz="2400" dirty="0" smtClean="0"/>
            </a:br>
            <a:endParaRPr lang="en-US" sz="2400" dirty="0"/>
          </a:p>
        </p:txBody>
      </p:sp>
      <p:sp>
        <p:nvSpPr>
          <p:cNvPr id="3" name="Content Placeholder 2"/>
          <p:cNvSpPr>
            <a:spLocks noGrp="1"/>
          </p:cNvSpPr>
          <p:nvPr>
            <p:ph idx="1"/>
          </p:nvPr>
        </p:nvSpPr>
        <p:spPr>
          <a:xfrm>
            <a:off x="457200" y="1600200"/>
            <a:ext cx="8229600" cy="5105400"/>
          </a:xfrm>
        </p:spPr>
        <p:txBody>
          <a:bodyPr>
            <a:normAutofit lnSpcReduction="10000"/>
          </a:bodyPr>
          <a:lstStyle/>
          <a:p>
            <a:r>
              <a:rPr lang="en-US" dirty="0" smtClean="0"/>
              <a:t>The block that covers schizophrenia, </a:t>
            </a:r>
            <a:r>
              <a:rPr lang="en-US" dirty="0" err="1" smtClean="0"/>
              <a:t>schizotypal</a:t>
            </a:r>
            <a:r>
              <a:rPr lang="en-US" dirty="0" smtClean="0"/>
              <a:t> states and delusional disorders (F20-F29) has been expanded by the introduction of new categories such as undifferentiated schizophrenia, </a:t>
            </a:r>
            <a:r>
              <a:rPr lang="en-US" dirty="0" err="1" smtClean="0"/>
              <a:t>postschizophrenic</a:t>
            </a:r>
            <a:r>
              <a:rPr lang="en-US" dirty="0" smtClean="0"/>
              <a:t> depression, and </a:t>
            </a:r>
            <a:r>
              <a:rPr lang="en-US" dirty="0" err="1" smtClean="0"/>
              <a:t>schizotypal</a:t>
            </a:r>
            <a:r>
              <a:rPr lang="en-US" dirty="0" smtClean="0"/>
              <a:t> disorder.</a:t>
            </a:r>
          </a:p>
          <a:p>
            <a:r>
              <a:rPr lang="en-US" dirty="0" smtClean="0"/>
              <a:t>The classification of acute short-lived psychoses, which are commonly seen in most developing countries, is considerably expanded compared with that in the ICD-9.</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Start with a good diagnostic formulation</a:t>
            </a:r>
            <a:endParaRPr lang="en-US" sz="2800" b="1" dirty="0"/>
          </a:p>
        </p:txBody>
      </p:sp>
      <p:sp>
        <p:nvSpPr>
          <p:cNvPr id="3" name="Content Placeholder 2"/>
          <p:cNvSpPr>
            <a:spLocks noGrp="1"/>
          </p:cNvSpPr>
          <p:nvPr>
            <p:ph idx="1"/>
          </p:nvPr>
        </p:nvSpPr>
        <p:spPr/>
        <p:txBody>
          <a:bodyPr>
            <a:normAutofit/>
          </a:bodyPr>
          <a:lstStyle/>
          <a:p>
            <a:pPr>
              <a:buNone/>
            </a:pPr>
            <a:r>
              <a:rPr lang="en-US" dirty="0" smtClean="0"/>
              <a:t>   “Once I have a good feel for the person, the work is going well, I stop thinking diagnostically and simply immerse myself in the unique relationship that unfolds between me and the client…one can throw away the book and savor individual uniqueness.” </a:t>
            </a:r>
          </a:p>
          <a:p>
            <a:pPr>
              <a:buNone/>
            </a:pPr>
            <a:r>
              <a:rPr lang="en-US" dirty="0" smtClean="0"/>
              <a:t>   </a:t>
            </a:r>
            <a:r>
              <a:rPr lang="en-US" sz="2000" dirty="0" smtClean="0"/>
              <a:t>Nancy McWilliams (2011) Psychoanalytic Diagnosis: Understanding Personality Structure in the Clinical Process, Second Edition.</a:t>
            </a:r>
            <a:endParaRPr lang="en-US" sz="2000"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610600" cy="6553200"/>
          </a:xfrm>
        </p:spPr>
        <p:txBody>
          <a:bodyPr>
            <a:normAutofit fontScale="92500" lnSpcReduction="20000"/>
          </a:bodyPr>
          <a:lstStyle/>
          <a:p>
            <a:pPr algn="ctr">
              <a:buNone/>
            </a:pPr>
            <a:r>
              <a:rPr lang="en-US" sz="2400" b="1" dirty="0" smtClean="0"/>
              <a:t>F43.1 Post-traumatic stress disorder</a:t>
            </a:r>
          </a:p>
          <a:p>
            <a:pPr>
              <a:buNone/>
            </a:pPr>
            <a:r>
              <a:rPr lang="en-US" sz="2400" dirty="0" smtClean="0"/>
              <a:t>This arises as a delayed and/or protracted response to a stressful event or situation (either short- or long-lasting) of an exceptionally threatening or catastrophic nature, which is likely to cause pervasive distress in almost anyone (e.g. natural or man-made disaster, combat, serious accident, witnessing the violent death of others, or being the victim of torture, terrorism, </a:t>
            </a:r>
            <a:r>
              <a:rPr lang="en-US" sz="2400" dirty="0" err="1" smtClean="0"/>
              <a:t>rape,or</a:t>
            </a:r>
            <a:r>
              <a:rPr lang="en-US" sz="2400" dirty="0" smtClean="0"/>
              <a:t> other crime). Predisposing factors such as personality traits (e.g. compulsive, </a:t>
            </a:r>
            <a:r>
              <a:rPr lang="en-US" sz="2400" dirty="0" err="1" smtClean="0"/>
              <a:t>asthenic</a:t>
            </a:r>
            <a:r>
              <a:rPr lang="en-US" sz="2400" dirty="0" smtClean="0"/>
              <a:t>) or previous history of neurotic illness may lower the threshold for the development of the</a:t>
            </a:r>
          </a:p>
          <a:p>
            <a:pPr>
              <a:buNone/>
            </a:pPr>
            <a:r>
              <a:rPr lang="en-US" sz="2400" dirty="0" smtClean="0"/>
              <a:t>     syndrome or aggravate its course, but they are neither necessary nor sufficient to explain its occurrence.</a:t>
            </a:r>
          </a:p>
          <a:p>
            <a:pPr>
              <a:buNone/>
            </a:pPr>
            <a:r>
              <a:rPr lang="en-US" sz="2400" dirty="0" smtClean="0"/>
              <a:t>Typical symptoms include episodes of repeated reliving of the trauma in intrusive memories ("flashbacks") or dreams, occurring against the persisting background of a sense of "numbness" and emotional blunting, detachment from other people, unresponsiveness to surroundings, anhedonia, and avoidance of activities and situations reminiscent of the trauma. Commonly there is fear and avoidance of cues that remind the sufferer of the original trauma. Rarely, there may be dramatic, acute bursts of fear, panic or aggression, triggered by stimuli arousing a sudden recollection and/or re-enactment of the trauma or of the original reaction to it.</a:t>
            </a:r>
            <a:endParaRPr lang="en-US" sz="2400"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686800" cy="762000"/>
          </a:xfrm>
        </p:spPr>
        <p:txBody>
          <a:bodyPr>
            <a:normAutofit fontScale="90000"/>
          </a:bodyPr>
          <a:lstStyle/>
          <a:p>
            <a:r>
              <a:rPr lang="en-US" sz="3111" b="1" dirty="0" smtClean="0"/>
              <a:t>ICD 10 Disorders of adult personality and behavior </a:t>
            </a:r>
            <a:r>
              <a:rPr lang="en-US" sz="3600" dirty="0" smtClean="0"/>
              <a:t/>
            </a:r>
            <a:br>
              <a:rPr lang="en-US" sz="3600" dirty="0" smtClean="0"/>
            </a:br>
            <a:endParaRPr lang="en-US" dirty="0"/>
          </a:p>
        </p:txBody>
      </p:sp>
      <p:sp>
        <p:nvSpPr>
          <p:cNvPr id="3" name="Content Placeholder 2"/>
          <p:cNvSpPr>
            <a:spLocks noGrp="1"/>
          </p:cNvSpPr>
          <p:nvPr>
            <p:ph idx="1"/>
          </p:nvPr>
        </p:nvSpPr>
        <p:spPr>
          <a:xfrm>
            <a:off x="304800" y="762000"/>
            <a:ext cx="8229600" cy="6096000"/>
          </a:xfrm>
        </p:spPr>
        <p:txBody>
          <a:bodyPr>
            <a:normAutofit fontScale="70000" lnSpcReduction="20000"/>
          </a:bodyPr>
          <a:lstStyle/>
          <a:p>
            <a:pPr marL="514350" indent="-514350">
              <a:buNone/>
            </a:pPr>
            <a:r>
              <a:rPr lang="en-US" b="1" dirty="0" smtClean="0">
                <a:latin typeface="Arial"/>
                <a:ea typeface="Arial"/>
                <a:cs typeface="Arial"/>
              </a:rPr>
              <a:t>F60  Specific personality disorders </a:t>
            </a:r>
          </a:p>
          <a:p>
            <a:pPr marL="514350" indent="-514350">
              <a:buNone/>
            </a:pPr>
            <a:r>
              <a:rPr lang="en-US" dirty="0" smtClean="0">
                <a:latin typeface="Arial"/>
                <a:ea typeface="Arial"/>
                <a:cs typeface="Arial"/>
              </a:rPr>
              <a:t>F60.0  Paranoid personality disorder </a:t>
            </a:r>
          </a:p>
          <a:p>
            <a:pPr marL="514350" indent="-514350">
              <a:buNone/>
            </a:pPr>
            <a:r>
              <a:rPr lang="en-US" dirty="0" smtClean="0">
                <a:latin typeface="Arial"/>
                <a:ea typeface="Arial"/>
                <a:cs typeface="Arial"/>
              </a:rPr>
              <a:t>F60.1  Schizoid personality disorder </a:t>
            </a:r>
          </a:p>
          <a:p>
            <a:pPr marL="514350" indent="-514350">
              <a:buNone/>
            </a:pPr>
            <a:r>
              <a:rPr lang="en-US" dirty="0" smtClean="0">
                <a:latin typeface="Arial"/>
                <a:ea typeface="Arial"/>
                <a:cs typeface="Arial"/>
              </a:rPr>
              <a:t>F60.2  Dissocial personality disorder </a:t>
            </a:r>
          </a:p>
          <a:p>
            <a:pPr marL="514350" indent="-514350">
              <a:buNone/>
            </a:pPr>
            <a:r>
              <a:rPr lang="en-US" dirty="0" smtClean="0">
                <a:latin typeface="Arial"/>
                <a:ea typeface="Arial"/>
                <a:cs typeface="Arial"/>
              </a:rPr>
              <a:t>F60.3  Emotionally unstable personality disorder </a:t>
            </a:r>
          </a:p>
          <a:p>
            <a:pPr marL="514350" indent="-514350">
              <a:buNone/>
            </a:pPr>
            <a:r>
              <a:rPr lang="en-US" dirty="0" smtClean="0">
                <a:latin typeface="Arial"/>
                <a:ea typeface="Arial"/>
                <a:cs typeface="Arial"/>
              </a:rPr>
              <a:t>           .30 Impulsive type </a:t>
            </a:r>
          </a:p>
          <a:p>
            <a:pPr marL="514350" indent="-514350">
              <a:buNone/>
            </a:pPr>
            <a:r>
              <a:rPr lang="en-US" dirty="0" smtClean="0">
                <a:latin typeface="Arial"/>
                <a:ea typeface="Arial"/>
                <a:cs typeface="Arial"/>
              </a:rPr>
              <a:t>           .31 Borderline type </a:t>
            </a:r>
          </a:p>
          <a:p>
            <a:pPr marL="514350" indent="-514350">
              <a:buNone/>
            </a:pPr>
            <a:r>
              <a:rPr lang="en-US" dirty="0" smtClean="0">
                <a:latin typeface="Arial"/>
                <a:ea typeface="Arial"/>
                <a:cs typeface="Arial"/>
              </a:rPr>
              <a:t>F60.4  Histrionic personality disorder </a:t>
            </a:r>
          </a:p>
          <a:p>
            <a:pPr marL="514350" indent="-514350">
              <a:buNone/>
            </a:pPr>
            <a:r>
              <a:rPr lang="en-US" dirty="0" smtClean="0">
                <a:latin typeface="Arial"/>
                <a:ea typeface="Arial"/>
                <a:cs typeface="Arial"/>
              </a:rPr>
              <a:t>F60.5  </a:t>
            </a:r>
            <a:r>
              <a:rPr lang="en-US" dirty="0" err="1" smtClean="0">
                <a:latin typeface="Arial"/>
                <a:ea typeface="Arial"/>
                <a:cs typeface="Arial"/>
              </a:rPr>
              <a:t>Anankastic</a:t>
            </a:r>
            <a:r>
              <a:rPr lang="en-US" dirty="0" smtClean="0">
                <a:latin typeface="Arial"/>
                <a:ea typeface="Arial"/>
                <a:cs typeface="Arial"/>
              </a:rPr>
              <a:t> personality disorder (i.e. OCPD)</a:t>
            </a:r>
          </a:p>
          <a:p>
            <a:pPr marL="514350" indent="-514350">
              <a:buNone/>
            </a:pPr>
            <a:r>
              <a:rPr lang="en-US" dirty="0" smtClean="0">
                <a:latin typeface="Arial"/>
                <a:ea typeface="Arial"/>
                <a:cs typeface="Arial"/>
              </a:rPr>
              <a:t>F60.6  Anxious [avoidant] personality disorder </a:t>
            </a:r>
          </a:p>
          <a:p>
            <a:pPr marL="514350" indent="-514350">
              <a:buNone/>
            </a:pPr>
            <a:r>
              <a:rPr lang="en-US" dirty="0" smtClean="0">
                <a:latin typeface="Arial"/>
                <a:ea typeface="Arial"/>
                <a:cs typeface="Arial"/>
              </a:rPr>
              <a:t>F60.7  Dependent personality disorder </a:t>
            </a:r>
          </a:p>
          <a:p>
            <a:pPr marL="514350" indent="-514350">
              <a:buNone/>
            </a:pPr>
            <a:r>
              <a:rPr lang="en-US" dirty="0" smtClean="0">
                <a:latin typeface="Arial"/>
                <a:ea typeface="Arial"/>
                <a:cs typeface="Arial"/>
              </a:rPr>
              <a:t>F60.8  Other specific personality disorders </a:t>
            </a:r>
          </a:p>
          <a:p>
            <a:pPr marL="514350" indent="-514350">
              <a:buNone/>
            </a:pPr>
            <a:r>
              <a:rPr lang="en-US" dirty="0" smtClean="0">
                <a:latin typeface="Arial"/>
                <a:ea typeface="Arial"/>
                <a:cs typeface="Arial"/>
              </a:rPr>
              <a:t>F60.9  Personality disorder, unspecified </a:t>
            </a:r>
          </a:p>
          <a:p>
            <a:pPr marL="514350" indent="-514350">
              <a:buNone/>
            </a:pPr>
            <a:endParaRPr lang="en-US" b="1" dirty="0" smtClean="0">
              <a:latin typeface="Arial"/>
              <a:ea typeface="Arial"/>
              <a:cs typeface="Arial"/>
            </a:endParaRPr>
          </a:p>
          <a:p>
            <a:pPr marL="514350" indent="-514350">
              <a:buNone/>
            </a:pPr>
            <a:r>
              <a:rPr lang="en-US" b="1" dirty="0" smtClean="0">
                <a:latin typeface="Arial"/>
                <a:ea typeface="Arial"/>
                <a:cs typeface="Arial"/>
              </a:rPr>
              <a:t>F61  Mixed and other personality disorders </a:t>
            </a:r>
          </a:p>
          <a:p>
            <a:pPr marL="514350" indent="-514350">
              <a:buNone/>
            </a:pPr>
            <a:r>
              <a:rPr lang="en-US" dirty="0" smtClean="0">
                <a:latin typeface="Arial"/>
                <a:ea typeface="Arial"/>
                <a:cs typeface="Arial"/>
              </a:rPr>
              <a:t>F61.0  Mixed personality disorders </a:t>
            </a:r>
          </a:p>
          <a:p>
            <a:pPr marL="514350" indent="-514350">
              <a:buNone/>
            </a:pPr>
            <a:r>
              <a:rPr lang="en-US" dirty="0" smtClean="0">
                <a:latin typeface="Arial"/>
                <a:ea typeface="Arial"/>
                <a:cs typeface="Arial"/>
              </a:rPr>
              <a:t>F61.1  Troublesome personality changes </a:t>
            </a:r>
            <a:endParaRPr lang="en-US"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US" dirty="0" smtClean="0"/>
              <a:t>2013 ICD-10 Personality Disorders</a:t>
            </a:r>
            <a:endParaRPr lang="en-US" dirty="0"/>
          </a:p>
        </p:txBody>
      </p:sp>
      <p:sp>
        <p:nvSpPr>
          <p:cNvPr id="3" name="Content Placeholder 2"/>
          <p:cNvSpPr>
            <a:spLocks noGrp="1"/>
          </p:cNvSpPr>
          <p:nvPr>
            <p:ph idx="1"/>
          </p:nvPr>
        </p:nvSpPr>
        <p:spPr>
          <a:xfrm>
            <a:off x="0" y="838200"/>
            <a:ext cx="9144000" cy="6019800"/>
          </a:xfrm>
        </p:spPr>
        <p:txBody>
          <a:bodyPr>
            <a:normAutofit fontScale="85000" lnSpcReduction="20000"/>
          </a:bodyPr>
          <a:lstStyle/>
          <a:p>
            <a:r>
              <a:rPr dirty="0" smtClean="0"/>
              <a:t>F60</a:t>
            </a:r>
            <a:r>
              <a:rPr lang="en-US" dirty="0" smtClean="0"/>
              <a:t>      </a:t>
            </a:r>
            <a:r>
              <a:rPr dirty="0" smtClean="0"/>
              <a:t>Specific personality disorders</a:t>
            </a:r>
          </a:p>
          <a:p>
            <a:r>
              <a:rPr dirty="0" smtClean="0">
                <a:hlinkClick r:id="rId2"/>
              </a:rPr>
              <a:t>F60.0</a:t>
            </a:r>
            <a:r>
              <a:rPr lang="en-US" dirty="0" smtClean="0"/>
              <a:t>   </a:t>
            </a:r>
            <a:r>
              <a:rPr dirty="0" smtClean="0"/>
              <a:t>Paranoid personality disorder</a:t>
            </a:r>
          </a:p>
          <a:p>
            <a:r>
              <a:rPr dirty="0" smtClean="0">
                <a:hlinkClick r:id="rId3"/>
              </a:rPr>
              <a:t>F60.1</a:t>
            </a:r>
            <a:r>
              <a:rPr lang="en-US" dirty="0" smtClean="0"/>
              <a:t>   </a:t>
            </a:r>
            <a:r>
              <a:rPr dirty="0" smtClean="0"/>
              <a:t>Schizoid personality disorder</a:t>
            </a:r>
          </a:p>
          <a:p>
            <a:r>
              <a:rPr dirty="0" smtClean="0">
                <a:hlinkClick r:id="rId4"/>
              </a:rPr>
              <a:t>F60.2</a:t>
            </a:r>
            <a:r>
              <a:rPr lang="en-US" dirty="0" smtClean="0"/>
              <a:t>   </a:t>
            </a:r>
            <a:r>
              <a:rPr dirty="0" smtClean="0"/>
              <a:t>Antisocial personality disorder</a:t>
            </a:r>
          </a:p>
          <a:p>
            <a:r>
              <a:rPr dirty="0" smtClean="0">
                <a:hlinkClick r:id="rId5"/>
              </a:rPr>
              <a:t>F60.3</a:t>
            </a:r>
            <a:r>
              <a:rPr lang="en-US" dirty="0" smtClean="0"/>
              <a:t>   </a:t>
            </a:r>
            <a:r>
              <a:rPr dirty="0" smtClean="0"/>
              <a:t>Borderline personality disorder</a:t>
            </a:r>
          </a:p>
          <a:p>
            <a:r>
              <a:rPr dirty="0" smtClean="0">
                <a:hlinkClick r:id="rId6"/>
              </a:rPr>
              <a:t>F60.4</a:t>
            </a:r>
            <a:r>
              <a:rPr lang="en-US" dirty="0" smtClean="0"/>
              <a:t>   </a:t>
            </a:r>
            <a:r>
              <a:rPr dirty="0" smtClean="0"/>
              <a:t>Histrionic personality disorder</a:t>
            </a:r>
          </a:p>
          <a:p>
            <a:r>
              <a:rPr dirty="0" smtClean="0">
                <a:hlinkClick r:id="rId7"/>
              </a:rPr>
              <a:t>F60.5</a:t>
            </a:r>
            <a:r>
              <a:rPr lang="en-US" dirty="0" smtClean="0"/>
              <a:t>   </a:t>
            </a:r>
            <a:r>
              <a:rPr dirty="0" smtClean="0"/>
              <a:t>Obsessive-compulsive personality disorder</a:t>
            </a:r>
          </a:p>
          <a:p>
            <a:r>
              <a:rPr dirty="0" smtClean="0">
                <a:hlinkClick r:id="rId8"/>
              </a:rPr>
              <a:t>F60.6</a:t>
            </a:r>
            <a:r>
              <a:rPr lang="en-US" dirty="0" smtClean="0"/>
              <a:t>   </a:t>
            </a:r>
            <a:r>
              <a:rPr dirty="0" smtClean="0"/>
              <a:t>Avoidant personality disorder</a:t>
            </a:r>
          </a:p>
          <a:p>
            <a:r>
              <a:rPr dirty="0" smtClean="0">
                <a:hlinkClick r:id="rId9"/>
              </a:rPr>
              <a:t>F60.7</a:t>
            </a:r>
            <a:r>
              <a:rPr lang="en-US" dirty="0" smtClean="0"/>
              <a:t>   </a:t>
            </a:r>
            <a:r>
              <a:rPr dirty="0" smtClean="0"/>
              <a:t>Dependent personality disorder</a:t>
            </a:r>
          </a:p>
          <a:p>
            <a:r>
              <a:rPr dirty="0" smtClean="0"/>
              <a:t>F60.8</a:t>
            </a:r>
            <a:r>
              <a:rPr lang="en-US" dirty="0" smtClean="0"/>
              <a:t>   </a:t>
            </a:r>
            <a:r>
              <a:rPr dirty="0" smtClean="0"/>
              <a:t>Other specific personality disorders</a:t>
            </a:r>
          </a:p>
          <a:p>
            <a:r>
              <a:rPr dirty="0" smtClean="0">
                <a:hlinkClick r:id="rId10"/>
              </a:rPr>
              <a:t>F60.81</a:t>
            </a:r>
            <a:r>
              <a:rPr lang="en-US" dirty="0" smtClean="0"/>
              <a:t> </a:t>
            </a:r>
            <a:r>
              <a:rPr dirty="0" smtClean="0"/>
              <a:t>Narcissistic personality disorder</a:t>
            </a:r>
          </a:p>
          <a:p>
            <a:r>
              <a:rPr dirty="0" smtClean="0">
                <a:hlinkClick r:id="rId11"/>
              </a:rPr>
              <a:t>F60.89</a:t>
            </a:r>
            <a:r>
              <a:rPr lang="en-US" dirty="0" smtClean="0"/>
              <a:t> </a:t>
            </a:r>
            <a:r>
              <a:rPr dirty="0" smtClean="0"/>
              <a:t>Other specific personality disorders</a:t>
            </a:r>
          </a:p>
          <a:p>
            <a:r>
              <a:rPr dirty="0" smtClean="0">
                <a:hlinkClick r:id="rId12"/>
              </a:rPr>
              <a:t>F60.9</a:t>
            </a:r>
            <a:r>
              <a:rPr lang="en-US" dirty="0" smtClean="0"/>
              <a:t>   </a:t>
            </a:r>
            <a:r>
              <a:rPr dirty="0" smtClean="0"/>
              <a:t>Personality disorder, unspecified</a:t>
            </a:r>
          </a:p>
          <a:p>
            <a:endParaRPr lang="en-US"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Title 21"/>
          <p:cNvSpPr>
            <a:spLocks noGrp="1"/>
          </p:cNvSpPr>
          <p:nvPr>
            <p:ph type="title"/>
          </p:nvPr>
        </p:nvSpPr>
        <p:spPr>
          <a:xfrm>
            <a:off x="1476375" y="-26988"/>
            <a:ext cx="6119813" cy="1238251"/>
          </a:xfrm>
        </p:spPr>
        <p:txBody>
          <a:bodyPr/>
          <a:lstStyle/>
          <a:p>
            <a:pPr eaLnBrk="1" hangingPunct="1">
              <a:defRPr/>
            </a:pPr>
            <a:r>
              <a:rPr lang="en-US" dirty="0" smtClean="0">
                <a:effectLst>
                  <a:outerShdw blurRad="50800" dist="38100" dir="2700000" algn="tl">
                    <a:srgbClr val="00759E">
                      <a:alpha val="43000"/>
                    </a:srgbClr>
                  </a:outerShdw>
                </a:effectLst>
                <a:ea typeface="Arial" pitchFamily="32" charset="0"/>
              </a:rPr>
              <a:t>ICD-11 Survey Overview</a:t>
            </a:r>
            <a:endParaRPr lang="en-US" sz="2400" dirty="0">
              <a:effectLst>
                <a:outerShdw blurRad="50800" dist="38100" dir="2700000" algn="tl">
                  <a:srgbClr val="00759E">
                    <a:alpha val="43000"/>
                  </a:srgbClr>
                </a:outerShdw>
              </a:effectLst>
              <a:ea typeface="Arial" pitchFamily="32" charset="0"/>
            </a:endParaRPr>
          </a:p>
        </p:txBody>
      </p:sp>
      <p:sp>
        <p:nvSpPr>
          <p:cNvPr id="10242" name="Rectangle 3"/>
          <p:cNvSpPr>
            <a:spLocks noGrp="1" noChangeArrowheads="1"/>
          </p:cNvSpPr>
          <p:nvPr>
            <p:ph idx="1"/>
          </p:nvPr>
        </p:nvSpPr>
        <p:spPr>
          <a:xfrm>
            <a:off x="539552" y="1412776"/>
            <a:ext cx="8208963" cy="4608512"/>
          </a:xfrm>
        </p:spPr>
        <p:txBody>
          <a:bodyPr>
            <a:normAutofit lnSpcReduction="10000"/>
          </a:bodyPr>
          <a:lstStyle/>
          <a:p>
            <a:pPr eaLnBrk="1" hangingPunct="1">
              <a:spcBef>
                <a:spcPts val="800"/>
              </a:spcBef>
            </a:pPr>
            <a:r>
              <a:rPr lang="en-US" sz="2400" dirty="0" smtClean="0">
                <a:latin typeface="Arial" charset="0"/>
                <a:cs typeface="Arial" charset="0"/>
              </a:rPr>
              <a:t>Developed </a:t>
            </a:r>
            <a:r>
              <a:rPr lang="en-US" sz="2400" dirty="0">
                <a:latin typeface="Arial" charset="0"/>
                <a:cs typeface="Arial" charset="0"/>
              </a:rPr>
              <a:t>for psychologists by WHO and International Union of Psychological Sciences (</a:t>
            </a:r>
            <a:r>
              <a:rPr lang="en-US" sz="2400" dirty="0" err="1">
                <a:latin typeface="Arial" charset="0"/>
                <a:cs typeface="Arial" charset="0"/>
              </a:rPr>
              <a:t>IUPsyS</a:t>
            </a:r>
            <a:r>
              <a:rPr lang="en-US" sz="2400" dirty="0">
                <a:latin typeface="Arial" charset="0"/>
                <a:cs typeface="Arial" charset="0"/>
              </a:rPr>
              <a:t>)</a:t>
            </a:r>
          </a:p>
          <a:p>
            <a:pPr eaLnBrk="1" hangingPunct="1">
              <a:spcBef>
                <a:spcPts val="800"/>
              </a:spcBef>
            </a:pPr>
            <a:r>
              <a:rPr lang="en-US" sz="2400" dirty="0">
                <a:latin typeface="Arial" charset="0"/>
                <a:cs typeface="Arial" charset="0"/>
              </a:rPr>
              <a:t>Parallel to survey conducted by WHO and World Psychiatric Association (WPA) of 4887 psychiatrists in 44 </a:t>
            </a:r>
            <a:r>
              <a:rPr lang="en-US" sz="2400" dirty="0" smtClean="0">
                <a:latin typeface="Arial" charset="0"/>
                <a:cs typeface="Arial" charset="0"/>
              </a:rPr>
              <a:t>countries</a:t>
            </a:r>
          </a:p>
          <a:p>
            <a:pPr>
              <a:spcBef>
                <a:spcPts val="800"/>
              </a:spcBef>
            </a:pPr>
            <a:r>
              <a:rPr lang="en-US" sz="2400" dirty="0">
                <a:latin typeface="Arial" charset="0"/>
                <a:cs typeface="Arial" charset="0"/>
              </a:rPr>
              <a:t>2155 </a:t>
            </a:r>
            <a:r>
              <a:rPr lang="en-US" sz="2400" dirty="0" smtClean="0">
                <a:latin typeface="Arial" charset="0"/>
                <a:cs typeface="Arial" charset="0"/>
              </a:rPr>
              <a:t>global </a:t>
            </a:r>
            <a:r>
              <a:rPr lang="en-US" sz="2400" dirty="0">
                <a:latin typeface="Arial" charset="0"/>
                <a:cs typeface="Arial" charset="0"/>
              </a:rPr>
              <a:t>psychologists </a:t>
            </a:r>
            <a:r>
              <a:rPr lang="en-US" sz="2400" dirty="0" smtClean="0">
                <a:latin typeface="Arial" charset="0"/>
                <a:cs typeface="Arial" charset="0"/>
              </a:rPr>
              <a:t>participated</a:t>
            </a:r>
          </a:p>
          <a:p>
            <a:pPr>
              <a:spcBef>
                <a:spcPts val="800"/>
              </a:spcBef>
            </a:pPr>
            <a:r>
              <a:rPr lang="en-US" sz="2400" dirty="0">
                <a:latin typeface="Arial" charset="0"/>
                <a:cs typeface="Arial" charset="0"/>
              </a:rPr>
              <a:t>R</a:t>
            </a:r>
            <a:r>
              <a:rPr lang="en-US" sz="2400" dirty="0" smtClean="0">
                <a:latin typeface="Arial" charset="0"/>
                <a:cs typeface="Arial" charset="0"/>
              </a:rPr>
              <a:t>ecruited through 23 </a:t>
            </a:r>
            <a:r>
              <a:rPr lang="en-US" sz="2400" dirty="0" err="1">
                <a:latin typeface="Arial" charset="0"/>
                <a:cs typeface="Arial" charset="0"/>
              </a:rPr>
              <a:t>IUPsyS</a:t>
            </a:r>
            <a:r>
              <a:rPr lang="en-US" sz="2400" dirty="0">
                <a:latin typeface="Arial" charset="0"/>
                <a:cs typeface="Arial" charset="0"/>
              </a:rPr>
              <a:t> member national psychological associations in 23 countries </a:t>
            </a:r>
            <a:endParaRPr lang="en-US" sz="2400" dirty="0" smtClean="0">
              <a:latin typeface="Arial" charset="0"/>
              <a:cs typeface="Arial" charset="0"/>
            </a:endParaRPr>
          </a:p>
          <a:p>
            <a:pPr>
              <a:spcBef>
                <a:spcPts val="800"/>
              </a:spcBef>
            </a:pPr>
            <a:r>
              <a:rPr lang="en-US" sz="2400" dirty="0" smtClean="0">
                <a:latin typeface="Arial" charset="0"/>
                <a:cs typeface="Arial" charset="0"/>
              </a:rPr>
              <a:t>10 </a:t>
            </a:r>
            <a:r>
              <a:rPr lang="en-US" sz="2400" dirty="0">
                <a:latin typeface="Arial" charset="0"/>
                <a:cs typeface="Arial" charset="0"/>
              </a:rPr>
              <a:t>low and middle-income countries</a:t>
            </a:r>
          </a:p>
          <a:p>
            <a:pPr eaLnBrk="1" hangingPunct="1">
              <a:spcBef>
                <a:spcPts val="800"/>
              </a:spcBef>
              <a:spcAft>
                <a:spcPts val="900"/>
              </a:spcAft>
            </a:pPr>
            <a:r>
              <a:rPr lang="en-US" sz="2400" dirty="0">
                <a:latin typeface="Arial" charset="0"/>
                <a:cs typeface="Arial" charset="0"/>
              </a:rPr>
              <a:t>Administered in 5 languages (English, Spanish, French, German, Turkish)</a:t>
            </a:r>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901927611"/>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ICD-11  2015</a:t>
            </a:r>
            <a:endParaRPr lang="en-US" dirty="0"/>
          </a:p>
        </p:txBody>
      </p:sp>
      <p:sp>
        <p:nvSpPr>
          <p:cNvPr id="3" name="Content Placeholder 2"/>
          <p:cNvSpPr>
            <a:spLocks noGrp="1"/>
          </p:cNvSpPr>
          <p:nvPr>
            <p:ph idx="1"/>
          </p:nvPr>
        </p:nvSpPr>
        <p:spPr>
          <a:xfrm>
            <a:off x="457200" y="1600200"/>
            <a:ext cx="8229600" cy="5257800"/>
          </a:xfrm>
        </p:spPr>
        <p:txBody>
          <a:bodyPr>
            <a:normAutofit/>
          </a:bodyPr>
          <a:lstStyle/>
          <a:p>
            <a:r>
              <a:rPr lang="en-US" dirty="0" smtClean="0"/>
              <a:t>ICD-11 will draw on research about how clinicians conceptualize mental disorders in hopes of creating a more intuitive and psychological classification system.</a:t>
            </a:r>
          </a:p>
          <a:p>
            <a:r>
              <a:rPr lang="en-US" dirty="0" smtClean="0"/>
              <a:t>ICD-11 will be available for free on the Internet.</a:t>
            </a:r>
          </a:p>
          <a:p>
            <a:r>
              <a:rPr lang="en-US" dirty="0" smtClean="0"/>
              <a:t>More than 70 percent of the world's psychiatrists use ICD while just 23 percent turn to the DSM. The same pattern is found among psychologists globally. </a:t>
            </a:r>
          </a:p>
          <a:p>
            <a:endParaRPr lang="en-US" dirty="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9858" name="Rectangle 2"/>
          <p:cNvSpPr>
            <a:spLocks noGrp="1" noChangeArrowheads="1"/>
          </p:cNvSpPr>
          <p:nvPr>
            <p:ph type="title" idx="4294967295"/>
          </p:nvPr>
        </p:nvSpPr>
        <p:spPr/>
        <p:txBody>
          <a:bodyPr/>
          <a:lstStyle/>
          <a:p>
            <a:pPr eaLnBrk="1" hangingPunct="1">
              <a:defRPr/>
            </a:pPr>
            <a:r>
              <a:rPr lang="en-US" dirty="0" smtClean="0">
                <a:effectLst>
                  <a:outerShdw blurRad="50800" dist="38100" dir="2700000" algn="tl">
                    <a:srgbClr val="00759E">
                      <a:alpha val="43000"/>
                    </a:srgbClr>
                  </a:outerShdw>
                </a:effectLst>
                <a:cs typeface="Arial" charset="0"/>
              </a:rPr>
              <a:t>Purpose of Classification</a:t>
            </a:r>
            <a:endParaRPr lang="en-US" dirty="0">
              <a:effectLst>
                <a:outerShdw blurRad="50800" dist="38100" dir="2700000" algn="tl">
                  <a:srgbClr val="00759E">
                    <a:alpha val="43000"/>
                  </a:srgbClr>
                </a:outerShdw>
              </a:effectLst>
              <a:cs typeface="Arial" charset="0"/>
            </a:endParaRPr>
          </a:p>
        </p:txBody>
      </p:sp>
      <p:sp>
        <p:nvSpPr>
          <p:cNvPr id="39938" name="Rectangle 1"/>
          <p:cNvSpPr>
            <a:spLocks noChangeArrowheads="1"/>
          </p:cNvSpPr>
          <p:nvPr/>
        </p:nvSpPr>
        <p:spPr bwMode="auto">
          <a:xfrm rot="-5400000">
            <a:off x="-515144" y="3620294"/>
            <a:ext cx="1597025" cy="369888"/>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wrap="none">
            <a:spAutoFit/>
          </a:bodyPr>
          <a:lstStyle/>
          <a:p>
            <a:pPr algn="ctr"/>
            <a:r>
              <a:rPr lang="en-US" sz="1800" b="1" u="none">
                <a:solidFill>
                  <a:srgbClr val="000000"/>
                </a:solidFill>
                <a:latin typeface="Calibri" charset="0"/>
                <a:cs typeface="Arial" charset="0"/>
              </a:rPr>
              <a:t>%  Participants</a:t>
            </a:r>
          </a:p>
        </p:txBody>
      </p:sp>
      <p:sp>
        <p:nvSpPr>
          <p:cNvPr id="39939" name="Rectangle 2"/>
          <p:cNvSpPr>
            <a:spLocks noChangeArrowheads="1"/>
          </p:cNvSpPr>
          <p:nvPr/>
        </p:nvSpPr>
        <p:spPr bwMode="auto">
          <a:xfrm>
            <a:off x="8675688" y="2205038"/>
            <a:ext cx="360362" cy="3240087"/>
          </a:xfrm>
          <a:prstGeom prst="rect">
            <a:avLst/>
          </a:prstGeom>
          <a:solidFill>
            <a:schemeClr val="bg1"/>
          </a:solidFill>
          <a:ln>
            <a:noFill/>
          </a:ln>
          <a:extLs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round/>
                <a:headEnd/>
                <a:tailEnd/>
              </a14:hiddenLine>
            </a:ext>
          </a:extLst>
        </p:spPr>
        <p:txBody>
          <a:bodyPr/>
          <a:lstStyle/>
          <a:p>
            <a:pPr algn="ctr" eaLnBrk="0" hangingPunct="0"/>
            <a:endParaRPr lang="en-US"/>
          </a:p>
        </p:txBody>
      </p:sp>
      <p:graphicFrame>
        <p:nvGraphicFramePr>
          <p:cNvPr id="10" name="Chart 9"/>
          <p:cNvGraphicFramePr>
            <a:graphicFrameLocks/>
          </p:cNvGraphicFramePr>
          <p:nvPr>
            <p:extLst>
              <p:ext uri="{D42A27DB-BD31-4B8C-83A1-F6EECF244321}">
                <p14:mod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269584439"/>
              </p:ext>
            </p:extLst>
          </p:nvPr>
        </p:nvGraphicFramePr>
        <p:xfrm>
          <a:off x="395537" y="1340768"/>
          <a:ext cx="8532374" cy="482453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92443093"/>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9858" name="Rectangle 2"/>
          <p:cNvSpPr>
            <a:spLocks noGrp="1" noChangeArrowheads="1"/>
          </p:cNvSpPr>
          <p:nvPr>
            <p:ph type="title" idx="4294967295"/>
          </p:nvPr>
        </p:nvSpPr>
        <p:spPr/>
        <p:txBody>
          <a:bodyPr>
            <a:normAutofit fontScale="90000"/>
          </a:bodyPr>
          <a:lstStyle/>
          <a:p>
            <a:pPr eaLnBrk="1" hangingPunct="1">
              <a:defRPr/>
            </a:pPr>
            <a:r>
              <a:rPr lang="en-US" dirty="0" smtClean="0">
                <a:effectLst>
                  <a:outerShdw blurRad="50800" dist="38100" dir="2700000" algn="tl">
                    <a:srgbClr val="00759E">
                      <a:alpha val="43000"/>
                    </a:srgbClr>
                  </a:outerShdw>
                </a:effectLst>
                <a:cs typeface="Arial" charset="0"/>
              </a:rPr>
              <a:t>Number of</a:t>
            </a:r>
            <a:br>
              <a:rPr lang="en-US" dirty="0" smtClean="0">
                <a:effectLst>
                  <a:outerShdw blurRad="50800" dist="38100" dir="2700000" algn="tl">
                    <a:srgbClr val="00759E">
                      <a:alpha val="43000"/>
                    </a:srgbClr>
                  </a:outerShdw>
                </a:effectLst>
                <a:cs typeface="Arial" charset="0"/>
              </a:rPr>
            </a:br>
            <a:r>
              <a:rPr lang="en-US" dirty="0" smtClean="0">
                <a:effectLst>
                  <a:outerShdw blurRad="50800" dist="38100" dir="2700000" algn="tl">
                    <a:srgbClr val="00759E">
                      <a:alpha val="43000"/>
                    </a:srgbClr>
                  </a:outerShdw>
                </a:effectLst>
                <a:cs typeface="Arial" charset="0"/>
              </a:rPr>
              <a:t>Categories Desired</a:t>
            </a:r>
            <a:endParaRPr lang="en-US" dirty="0">
              <a:effectLst>
                <a:outerShdw blurRad="50800" dist="38100" dir="2700000" algn="tl">
                  <a:srgbClr val="00759E">
                    <a:alpha val="43000"/>
                  </a:srgbClr>
                </a:outerShdw>
              </a:effectLst>
              <a:cs typeface="Arial" charset="0"/>
            </a:endParaRPr>
          </a:p>
        </p:txBody>
      </p:sp>
      <p:sp>
        <p:nvSpPr>
          <p:cNvPr id="41986" name="Rectangle 3"/>
          <p:cNvSpPr>
            <a:spLocks noChangeArrowheads="1"/>
          </p:cNvSpPr>
          <p:nvPr/>
        </p:nvSpPr>
        <p:spPr bwMode="auto">
          <a:xfrm rot="-5400000">
            <a:off x="-573088" y="3678238"/>
            <a:ext cx="1762125" cy="400050"/>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wrap="none">
            <a:spAutoFit/>
          </a:bodyPr>
          <a:lstStyle/>
          <a:p>
            <a:pPr algn="ctr"/>
            <a:r>
              <a:rPr lang="en-US" sz="2000" b="1" u="none">
                <a:solidFill>
                  <a:srgbClr val="000000"/>
                </a:solidFill>
                <a:latin typeface="Calibri" charset="0"/>
                <a:cs typeface="Arial" charset="0"/>
              </a:rPr>
              <a:t>%  Participants</a:t>
            </a:r>
          </a:p>
        </p:txBody>
      </p:sp>
      <p:graphicFrame>
        <p:nvGraphicFramePr>
          <p:cNvPr id="6" name="Chart 5"/>
          <p:cNvGraphicFramePr>
            <a:graphicFrameLocks/>
          </p:cNvGraphicFramePr>
          <p:nvPr>
            <p:extLst>
              <p:ext uri="{D42A27DB-BD31-4B8C-83A1-F6EECF244321}">
                <p14:mod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720482861"/>
              </p:ext>
            </p:extLst>
          </p:nvPr>
        </p:nvGraphicFramePr>
        <p:xfrm>
          <a:off x="467544" y="1340768"/>
          <a:ext cx="8424936" cy="475252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428130728"/>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9858" name="Rectangle 2"/>
          <p:cNvSpPr>
            <a:spLocks noGrp="1" noChangeArrowheads="1"/>
          </p:cNvSpPr>
          <p:nvPr>
            <p:ph type="title" idx="4294967295"/>
          </p:nvPr>
        </p:nvSpPr>
        <p:spPr/>
        <p:txBody>
          <a:bodyPr>
            <a:normAutofit fontScale="90000"/>
          </a:bodyPr>
          <a:lstStyle/>
          <a:p>
            <a:pPr eaLnBrk="1" hangingPunct="1">
              <a:defRPr/>
            </a:pPr>
            <a:r>
              <a:rPr lang="en-US" dirty="0" smtClean="0">
                <a:effectLst>
                  <a:outerShdw blurRad="50800" dist="38100" dir="2700000" algn="tl">
                    <a:srgbClr val="00759E">
                      <a:alpha val="43000"/>
                    </a:srgbClr>
                  </a:outerShdw>
                </a:effectLst>
                <a:latin typeface="Arial" charset="0"/>
                <a:cs typeface="Arial" charset="0"/>
              </a:rPr>
              <a:t>Strict </a:t>
            </a:r>
            <a:r>
              <a:rPr lang="en-US" dirty="0">
                <a:effectLst>
                  <a:outerShdw blurRad="50800" dist="38100" dir="2700000" algn="tl">
                    <a:srgbClr val="00759E">
                      <a:alpha val="43000"/>
                    </a:srgbClr>
                  </a:outerShdw>
                </a:effectLst>
                <a:latin typeface="Arial" charset="0"/>
                <a:cs typeface="Arial" charset="0"/>
              </a:rPr>
              <a:t>Criteria </a:t>
            </a:r>
            <a:r>
              <a:rPr lang="en-US" dirty="0" smtClean="0">
                <a:effectLst>
                  <a:outerShdw blurRad="50800" dist="38100" dir="2700000" algn="tl">
                    <a:srgbClr val="00759E">
                      <a:alpha val="43000"/>
                    </a:srgbClr>
                  </a:outerShdw>
                </a:effectLst>
                <a:latin typeface="Arial" charset="0"/>
                <a:cs typeface="Arial" charset="0"/>
              </a:rPr>
              <a:t>vs.</a:t>
            </a:r>
            <a:br>
              <a:rPr lang="en-US" dirty="0" smtClean="0">
                <a:effectLst>
                  <a:outerShdw blurRad="50800" dist="38100" dir="2700000" algn="tl">
                    <a:srgbClr val="00759E">
                      <a:alpha val="43000"/>
                    </a:srgbClr>
                  </a:outerShdw>
                </a:effectLst>
                <a:latin typeface="Arial" charset="0"/>
                <a:cs typeface="Arial" charset="0"/>
              </a:rPr>
            </a:br>
            <a:r>
              <a:rPr lang="en-US" dirty="0" smtClean="0">
                <a:effectLst>
                  <a:outerShdw blurRad="50800" dist="38100" dir="2700000" algn="tl">
                    <a:srgbClr val="00759E">
                      <a:alpha val="43000"/>
                    </a:srgbClr>
                  </a:outerShdw>
                </a:effectLst>
                <a:latin typeface="Arial" charset="0"/>
                <a:cs typeface="Arial" charset="0"/>
              </a:rPr>
              <a:t>Flexible Guidance</a:t>
            </a:r>
            <a:endParaRPr lang="en-US" dirty="0">
              <a:effectLst>
                <a:outerShdw blurRad="50800" dist="38100" dir="2700000" algn="tl">
                  <a:srgbClr val="00759E">
                    <a:alpha val="43000"/>
                  </a:srgbClr>
                </a:outerShdw>
              </a:effectLst>
              <a:latin typeface="Arial" charset="0"/>
              <a:cs typeface="Arial" charset="0"/>
            </a:endParaRPr>
          </a:p>
        </p:txBody>
      </p:sp>
      <p:sp>
        <p:nvSpPr>
          <p:cNvPr id="52226" name="Rectangle 3"/>
          <p:cNvSpPr>
            <a:spLocks noChangeArrowheads="1"/>
          </p:cNvSpPr>
          <p:nvPr/>
        </p:nvSpPr>
        <p:spPr bwMode="auto">
          <a:xfrm rot="-5400000">
            <a:off x="-573088" y="3462338"/>
            <a:ext cx="1762125" cy="400050"/>
          </a:xfrm>
          <a:prstGeom prst="rect">
            <a:avLst/>
          </a:prstGeom>
          <a:noFill/>
          <a:ln>
            <a:noFill/>
          </a:ln>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Lst>
        </p:spPr>
        <p:txBody>
          <a:bodyPr wrap="none">
            <a:spAutoFit/>
          </a:bodyPr>
          <a:lstStyle/>
          <a:p>
            <a:pPr algn="ctr"/>
            <a:r>
              <a:rPr lang="en-US" sz="2000" b="1" u="none">
                <a:solidFill>
                  <a:srgbClr val="000000"/>
                </a:solidFill>
                <a:latin typeface="Calibri" charset="0"/>
                <a:cs typeface="Arial" charset="0"/>
              </a:rPr>
              <a:t>%  Participants</a:t>
            </a:r>
          </a:p>
        </p:txBody>
      </p:sp>
      <p:graphicFrame>
        <p:nvGraphicFramePr>
          <p:cNvPr id="6" name="Chart 5"/>
          <p:cNvGraphicFramePr>
            <a:graphicFrameLocks/>
          </p:cNvGraphicFramePr>
          <p:nvPr>
            <p:extLst>
              <p:ext uri="{D42A27DB-BD31-4B8C-83A1-F6EECF244321}">
                <p14:mod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989134537"/>
              </p:ext>
            </p:extLst>
          </p:nvPr>
        </p:nvGraphicFramePr>
        <p:xfrm>
          <a:off x="539552" y="1340768"/>
          <a:ext cx="8424936" cy="482453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055025505"/>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Rectangle 2"/>
          <p:cNvSpPr txBox="1">
            <a:spLocks noChangeArrowheads="1"/>
          </p:cNvSpPr>
          <p:nvPr/>
        </p:nvSpPr>
        <p:spPr bwMode="auto">
          <a:xfrm>
            <a:off x="0" y="0"/>
            <a:ext cx="9144000" cy="1238250"/>
          </a:xfrm>
          <a:prstGeom prst="rect">
            <a:avLst/>
          </a:prstGeom>
          <a:noFill/>
          <a:ln>
            <a:noFill/>
          </a:ln>
          <a:effectLst>
            <a:outerShdw dist="17961" dir="2700000" algn="ctr" rotWithShape="0">
              <a:srgbClr val="96CCEE">
                <a:alpha val="74997"/>
              </a:srgbClr>
            </a:outerShdw>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solidFill>
                  <a:srgbClr val="FFFFFF"/>
                </a:solidFill>
              </a14:hiddenFill>
            </a:ext>
            <a:ext uri="{91240B29-F687-4F45-9708-019B960494DF}">
              <a14:hiddenLine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w="9525">
                <a:solidFill>
                  <a:srgbClr val="000000"/>
                </a:solidFill>
                <a:miter lim="800000"/>
                <a:headEnd/>
                <a:tailEnd/>
              </a14:hiddenLine>
            </a:ext>
            <a:ext uri="{FAA26D3D-D897-4be2-8F04-BA451C77F1D7}">
              <ma14:placeholderFlag xmlns:a="http://schemas.openxmlformats.org/drawingml/2006/main" xmlns:r="http://schemas.openxmlformats.org/officeDocument/2006/relationships" xmlns:p="http://schemas.openxmlformats.org/presentationml/2006/main" xmlns="" xmlns:ma14="http://schemas.microsoft.com/office/mac/drawingml/2011/main" xmlns:mv="urn:schemas-microsoft-com:mac:vml" xmlns:mc="http://schemas.openxmlformats.org/markup-compatibility/2006" val="1"/>
            </a:ext>
          </a:extLst>
        </p:spPr>
        <p:txBody>
          <a:bodyPr lIns="0" tIns="0" rIns="0" bIns="0" anchor="ctr"/>
          <a:lstStyle>
            <a:lvl1pPr algn="ctr" rtl="0" eaLnBrk="1" fontAlgn="base" hangingPunct="1">
              <a:spcBef>
                <a:spcPct val="0"/>
              </a:spcBef>
              <a:spcAft>
                <a:spcPct val="0"/>
              </a:spcAft>
              <a:defRPr sz="3600" b="1">
                <a:solidFill>
                  <a:srgbClr val="000066"/>
                </a:solidFill>
                <a:latin typeface="+mj-lt"/>
                <a:ea typeface="ＭＳ Ｐゴシック" charset="0"/>
                <a:cs typeface="Garamond"/>
              </a:defRPr>
            </a:lvl1pPr>
            <a:lvl2pPr algn="ctr" rtl="0" eaLnBrk="1" fontAlgn="base" hangingPunct="1">
              <a:spcBef>
                <a:spcPct val="0"/>
              </a:spcBef>
              <a:spcAft>
                <a:spcPct val="0"/>
              </a:spcAft>
              <a:defRPr sz="3500" b="1">
                <a:solidFill>
                  <a:srgbClr val="000066"/>
                </a:solidFill>
                <a:latin typeface="Arial" charset="0"/>
                <a:ea typeface="ＭＳ Ｐゴシック" charset="0"/>
                <a:cs typeface="Arial" charset="0"/>
              </a:defRPr>
            </a:lvl2pPr>
            <a:lvl3pPr algn="ctr" rtl="0" eaLnBrk="1" fontAlgn="base" hangingPunct="1">
              <a:spcBef>
                <a:spcPct val="0"/>
              </a:spcBef>
              <a:spcAft>
                <a:spcPct val="0"/>
              </a:spcAft>
              <a:defRPr sz="3500" b="1">
                <a:solidFill>
                  <a:srgbClr val="000066"/>
                </a:solidFill>
                <a:latin typeface="Arial" charset="0"/>
                <a:ea typeface="ＭＳ Ｐゴシック" charset="0"/>
                <a:cs typeface="Arial" charset="0"/>
              </a:defRPr>
            </a:lvl3pPr>
            <a:lvl4pPr algn="ctr" rtl="0" eaLnBrk="1" fontAlgn="base" hangingPunct="1">
              <a:spcBef>
                <a:spcPct val="0"/>
              </a:spcBef>
              <a:spcAft>
                <a:spcPct val="0"/>
              </a:spcAft>
              <a:defRPr sz="3500" b="1">
                <a:solidFill>
                  <a:srgbClr val="000066"/>
                </a:solidFill>
                <a:latin typeface="Arial" charset="0"/>
                <a:ea typeface="ＭＳ Ｐゴシック" charset="0"/>
                <a:cs typeface="Arial" charset="0"/>
              </a:defRPr>
            </a:lvl4pPr>
            <a:lvl5pPr algn="ctr" rtl="0" eaLnBrk="1" fontAlgn="base" hangingPunct="1">
              <a:spcBef>
                <a:spcPct val="0"/>
              </a:spcBef>
              <a:spcAft>
                <a:spcPct val="0"/>
              </a:spcAft>
              <a:defRPr sz="3500" b="1">
                <a:solidFill>
                  <a:srgbClr val="000066"/>
                </a:solidFill>
                <a:latin typeface="Arial" charset="0"/>
                <a:ea typeface="ＭＳ Ｐゴシック" charset="0"/>
                <a:cs typeface="Arial" charset="0"/>
              </a:defRPr>
            </a:lvl5pPr>
            <a:lvl6pPr marL="457200" algn="ctr" rtl="0" eaLnBrk="1" fontAlgn="base" hangingPunct="1">
              <a:spcBef>
                <a:spcPct val="0"/>
              </a:spcBef>
              <a:spcAft>
                <a:spcPct val="0"/>
              </a:spcAft>
              <a:defRPr sz="3500" b="1">
                <a:solidFill>
                  <a:srgbClr val="000066"/>
                </a:solidFill>
                <a:latin typeface="Arial" charset="0"/>
                <a:cs typeface="Arial" charset="0"/>
              </a:defRPr>
            </a:lvl6pPr>
            <a:lvl7pPr marL="914400" algn="ctr" rtl="0" eaLnBrk="1" fontAlgn="base" hangingPunct="1">
              <a:spcBef>
                <a:spcPct val="0"/>
              </a:spcBef>
              <a:spcAft>
                <a:spcPct val="0"/>
              </a:spcAft>
              <a:defRPr sz="3500" b="1">
                <a:solidFill>
                  <a:srgbClr val="000066"/>
                </a:solidFill>
                <a:latin typeface="Arial" charset="0"/>
                <a:cs typeface="Arial" charset="0"/>
              </a:defRPr>
            </a:lvl7pPr>
            <a:lvl8pPr marL="1371600" algn="ctr" rtl="0" eaLnBrk="1" fontAlgn="base" hangingPunct="1">
              <a:spcBef>
                <a:spcPct val="0"/>
              </a:spcBef>
              <a:spcAft>
                <a:spcPct val="0"/>
              </a:spcAft>
              <a:defRPr sz="3500" b="1">
                <a:solidFill>
                  <a:srgbClr val="000066"/>
                </a:solidFill>
                <a:latin typeface="Arial" charset="0"/>
                <a:cs typeface="Arial" charset="0"/>
              </a:defRPr>
            </a:lvl8pPr>
            <a:lvl9pPr marL="1828800" algn="ctr" rtl="0" eaLnBrk="1" fontAlgn="base" hangingPunct="1">
              <a:spcBef>
                <a:spcPct val="0"/>
              </a:spcBef>
              <a:spcAft>
                <a:spcPct val="0"/>
              </a:spcAft>
              <a:defRPr sz="3500" b="1">
                <a:solidFill>
                  <a:srgbClr val="000066"/>
                </a:solidFill>
                <a:latin typeface="Arial" charset="0"/>
                <a:cs typeface="Arial" charset="0"/>
              </a:defRPr>
            </a:lvl9pPr>
          </a:lstStyle>
          <a:p>
            <a:pPr>
              <a:defRPr/>
            </a:pPr>
            <a:r>
              <a:rPr lang="en-US" sz="2800" b="0" u="none" dirty="0" smtClean="0">
                <a:solidFill>
                  <a:schemeClr val="tx1"/>
                </a:solidFill>
                <a:cs typeface="Arial" charset="0"/>
              </a:rPr>
              <a:t>ICD-10 and DSM-IV </a:t>
            </a:r>
          </a:p>
          <a:p>
            <a:pPr>
              <a:defRPr/>
            </a:pPr>
            <a:r>
              <a:rPr lang="en-US" sz="2800" b="0" u="none" dirty="0" smtClean="0">
                <a:solidFill>
                  <a:schemeClr val="tx1"/>
                </a:solidFill>
                <a:cs typeface="Arial" charset="0"/>
              </a:rPr>
              <a:t>Categories Used Most Often (Why they couldn’t get rid of Borderline)</a:t>
            </a:r>
            <a:endParaRPr lang="en-US" sz="2800" b="0" u="none" dirty="0">
              <a:solidFill>
                <a:schemeClr val="tx1"/>
              </a:solidFill>
              <a:cs typeface="Arial" charset="0"/>
            </a:endParaRPr>
          </a:p>
        </p:txBody>
      </p:sp>
      <p:graphicFrame>
        <p:nvGraphicFramePr>
          <p:cNvPr id="4" name="Table 3"/>
          <p:cNvGraphicFramePr>
            <a:graphicFrameLocks noGrp="1"/>
          </p:cNvGraphicFramePr>
          <p:nvPr>
            <p:extLst>
              <p:ext uri="{D42A27DB-BD31-4B8C-83A1-F6EECF244321}">
                <p14:mod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3930620889"/>
              </p:ext>
            </p:extLst>
          </p:nvPr>
        </p:nvGraphicFramePr>
        <p:xfrm>
          <a:off x="179512" y="1412776"/>
          <a:ext cx="8785224" cy="5328591"/>
        </p:xfrm>
        <a:graphic>
          <a:graphicData uri="http://schemas.openxmlformats.org/drawingml/2006/table">
            <a:tbl>
              <a:tblPr firstRow="1" bandRow="1">
                <a:tableStyleId>{5C22544A-7EE6-4342-B048-85BDC9FD1C3A}</a:tableStyleId>
              </a:tblPr>
              <a:tblGrid>
                <a:gridCol w="3744522"/>
                <a:gridCol w="648090"/>
                <a:gridCol w="3744522"/>
                <a:gridCol w="648090"/>
              </a:tblGrid>
              <a:tr h="484419">
                <a:tc>
                  <a:txBody>
                    <a:bodyPr/>
                    <a:lstStyle/>
                    <a:p>
                      <a:pPr algn="ctr"/>
                      <a:r>
                        <a:rPr lang="en-US" sz="1800" dirty="0" smtClean="0">
                          <a:latin typeface="Calibri"/>
                          <a:cs typeface="Calibri"/>
                        </a:rPr>
                        <a:t>ICD-10</a:t>
                      </a:r>
                      <a:endParaRPr lang="en-US" sz="1800" dirty="0">
                        <a:latin typeface="Calibri"/>
                        <a:cs typeface="Calibri"/>
                      </a:endParaRPr>
                    </a:p>
                  </a:txBody>
                  <a:tcPr marL="45721" marR="45721" marT="45727" marB="45727" anchor="ctr">
                    <a:solidFill>
                      <a:srgbClr val="004080"/>
                    </a:solidFill>
                  </a:tcPr>
                </a:tc>
                <a:tc>
                  <a:txBody>
                    <a:bodyPr/>
                    <a:lstStyle/>
                    <a:p>
                      <a:pPr algn="ctr"/>
                      <a:r>
                        <a:rPr lang="en-US" sz="1800" dirty="0" smtClean="0">
                          <a:latin typeface="Calibri"/>
                          <a:cs typeface="Calibri"/>
                        </a:rPr>
                        <a:t>%</a:t>
                      </a:r>
                      <a:endParaRPr lang="en-US" sz="1800" dirty="0">
                        <a:latin typeface="Calibri"/>
                        <a:cs typeface="Calibri"/>
                      </a:endParaRPr>
                    </a:p>
                  </a:txBody>
                  <a:tcPr marL="45721" marR="45721" marT="45727" marB="45727" anchor="ctr">
                    <a:solidFill>
                      <a:srgbClr val="004080"/>
                    </a:solidFill>
                  </a:tcPr>
                </a:tc>
                <a:tc>
                  <a:txBody>
                    <a:bodyPr/>
                    <a:lstStyle/>
                    <a:p>
                      <a:pPr algn="ctr"/>
                      <a:r>
                        <a:rPr lang="en-US" sz="1800" dirty="0" smtClean="0">
                          <a:latin typeface="Calibri"/>
                          <a:cs typeface="Calibri"/>
                        </a:rPr>
                        <a:t>DSM-IV</a:t>
                      </a:r>
                      <a:endParaRPr lang="en-US" sz="1800" dirty="0">
                        <a:latin typeface="Calibri"/>
                        <a:cs typeface="Calibri"/>
                      </a:endParaRPr>
                    </a:p>
                  </a:txBody>
                  <a:tcPr marL="45721" marR="45721" marT="45727" marB="45727" anchor="ctr">
                    <a:solidFill>
                      <a:srgbClr val="004080"/>
                    </a:solidFill>
                  </a:tcPr>
                </a:tc>
                <a:tc>
                  <a:txBody>
                    <a:bodyPr/>
                    <a:lstStyle/>
                    <a:p>
                      <a:pPr algn="ctr"/>
                      <a:r>
                        <a:rPr lang="en-US" sz="1800" dirty="0" smtClean="0">
                          <a:latin typeface="Calibri"/>
                          <a:cs typeface="Calibri"/>
                        </a:rPr>
                        <a:t>%</a:t>
                      </a:r>
                      <a:endParaRPr lang="en-US" sz="1800" dirty="0">
                        <a:latin typeface="Calibri"/>
                        <a:cs typeface="Calibri"/>
                      </a:endParaRPr>
                    </a:p>
                  </a:txBody>
                  <a:tcPr marL="45721" marR="45721" marT="45727" marB="45727" anchor="ctr">
                    <a:solidFill>
                      <a:srgbClr val="004080"/>
                    </a:solidFill>
                  </a:tcPr>
                </a:tc>
              </a:tr>
              <a:tr h="403681">
                <a:tc>
                  <a:txBody>
                    <a:bodyPr/>
                    <a:lstStyle/>
                    <a:p>
                      <a:pPr algn="l" fontAlgn="t">
                        <a:spcBef>
                          <a:spcPts val="200"/>
                        </a:spcBef>
                      </a:pPr>
                      <a:r>
                        <a:rPr lang="en-US" sz="1600" b="1" i="0" u="none" strike="noStrike" baseline="0" dirty="0" smtClean="0">
                          <a:solidFill>
                            <a:srgbClr val="000000"/>
                          </a:solidFill>
                          <a:effectLst/>
                          <a:latin typeface="Calibri"/>
                        </a:rPr>
                        <a:t>    </a:t>
                      </a:r>
                      <a:r>
                        <a:rPr lang="en-US" sz="1600" b="1" i="0" u="none" strike="noStrike" dirty="0" smtClean="0">
                          <a:solidFill>
                            <a:srgbClr val="000000"/>
                          </a:solidFill>
                          <a:effectLst/>
                          <a:latin typeface="Calibri"/>
                        </a:rPr>
                        <a:t>Depressive </a:t>
                      </a:r>
                      <a:r>
                        <a:rPr lang="en-US" sz="1600" b="1" i="0" u="none" strike="noStrike" dirty="0">
                          <a:solidFill>
                            <a:srgbClr val="000000"/>
                          </a:solidFill>
                          <a:effectLst/>
                          <a:latin typeface="Calibri"/>
                        </a:rPr>
                        <a:t>E</a:t>
                      </a:r>
                      <a:r>
                        <a:rPr lang="en-US" sz="1600" b="1" i="0" u="none" strike="noStrike" dirty="0" smtClean="0">
                          <a:solidFill>
                            <a:srgbClr val="000000"/>
                          </a:solidFill>
                          <a:effectLst/>
                          <a:latin typeface="Calibri"/>
                        </a:rPr>
                        <a:t>pisode</a:t>
                      </a:r>
                      <a:endParaRPr lang="en-US" sz="1600" b="1" i="0" u="none" strike="noStrike" dirty="0">
                        <a:solidFill>
                          <a:srgbClr val="000000"/>
                        </a:solidFill>
                        <a:effectLst/>
                        <a:latin typeface="Calibri"/>
                      </a:endParaRPr>
                    </a:p>
                  </a:txBody>
                  <a:tcPr marL="45721" marR="45721" marT="93614" marB="0" anchor="ctr"/>
                </a:tc>
                <a:tc>
                  <a:txBody>
                    <a:bodyPr/>
                    <a:lstStyle/>
                    <a:p>
                      <a:pPr algn="ctr" fontAlgn="b"/>
                      <a:r>
                        <a:rPr lang="en-US" sz="1600" b="1" i="0" u="none" strike="noStrike" dirty="0">
                          <a:solidFill>
                            <a:srgbClr val="000000"/>
                          </a:solidFill>
                          <a:effectLst/>
                          <a:latin typeface="Calibri"/>
                        </a:rPr>
                        <a:t>71%</a:t>
                      </a:r>
                    </a:p>
                  </a:txBody>
                  <a:tcPr marL="45721" marR="45721" marT="45727" marB="45727">
                    <a:lnR w="12700" cap="flat" cmpd="sng" algn="ctr">
                      <a:solidFill>
                        <a:prstClr val="black"/>
                      </a:solidFill>
                      <a:prstDash val="solid"/>
                      <a:round/>
                      <a:headEnd type="none" w="med" len="med"/>
                      <a:tailEnd type="none" w="med" len="med"/>
                    </a:lnR>
                  </a:tcPr>
                </a:tc>
                <a:tc>
                  <a:txBody>
                    <a:bodyPr/>
                    <a:lstStyle/>
                    <a:p>
                      <a:pPr algn="l" fontAlgn="b"/>
                      <a:r>
                        <a:rPr lang="en-US" sz="1600" b="1" i="0" u="none" strike="noStrike" dirty="0" smtClean="0">
                          <a:solidFill>
                            <a:srgbClr val="000000"/>
                          </a:solidFill>
                          <a:effectLst/>
                          <a:latin typeface="Calibri"/>
                        </a:rPr>
                        <a:t>    Major </a:t>
                      </a:r>
                      <a:r>
                        <a:rPr lang="en-US" sz="1600" b="1" i="0" u="none" strike="noStrike" dirty="0">
                          <a:solidFill>
                            <a:srgbClr val="000000"/>
                          </a:solidFill>
                          <a:effectLst/>
                          <a:latin typeface="Calibri"/>
                        </a:rPr>
                        <a:t>Depressive Disorder</a:t>
                      </a:r>
                    </a:p>
                  </a:txBody>
                  <a:tcPr marL="45721" marR="45721" marT="45727" marB="45727">
                    <a:lnL w="12700" cap="flat" cmpd="sng" algn="ctr">
                      <a:solidFill>
                        <a:prstClr val="black"/>
                      </a:solidFill>
                      <a:prstDash val="solid"/>
                      <a:round/>
                      <a:headEnd type="none" w="med" len="med"/>
                      <a:tailEnd type="none" w="med" len="med"/>
                    </a:lnL>
                  </a:tcPr>
                </a:tc>
                <a:tc>
                  <a:txBody>
                    <a:bodyPr/>
                    <a:lstStyle/>
                    <a:p>
                      <a:pPr algn="ctr" fontAlgn="b"/>
                      <a:r>
                        <a:rPr lang="en-US" sz="1600" b="1" i="0" u="none" strike="noStrike" dirty="0">
                          <a:solidFill>
                            <a:srgbClr val="000000"/>
                          </a:solidFill>
                          <a:effectLst/>
                          <a:latin typeface="Calibri"/>
                        </a:rPr>
                        <a:t>60%</a:t>
                      </a:r>
                    </a:p>
                  </a:txBody>
                  <a:tcPr marL="45721" marR="45721" marT="45727" marB="45727"/>
                </a:tc>
              </a:tr>
              <a:tr h="403681">
                <a:tc>
                  <a:txBody>
                    <a:bodyPr/>
                    <a:lstStyle/>
                    <a:p>
                      <a:pPr algn="l" fontAlgn="t">
                        <a:spcBef>
                          <a:spcPts val="200"/>
                        </a:spcBef>
                      </a:pPr>
                      <a:r>
                        <a:rPr lang="en-US" sz="1600" b="1" i="0" u="none" strike="noStrike" dirty="0" smtClean="0">
                          <a:solidFill>
                            <a:srgbClr val="000000"/>
                          </a:solidFill>
                          <a:effectLst/>
                          <a:latin typeface="Calibri"/>
                        </a:rPr>
                        <a:t>    Generalized </a:t>
                      </a:r>
                      <a:r>
                        <a:rPr lang="en-US" sz="1600" b="1" i="0" u="none" strike="noStrike" dirty="0">
                          <a:solidFill>
                            <a:srgbClr val="000000"/>
                          </a:solidFill>
                          <a:effectLst/>
                          <a:latin typeface="Calibri"/>
                        </a:rPr>
                        <a:t>A</a:t>
                      </a:r>
                      <a:r>
                        <a:rPr lang="en-US" sz="1600" b="1" i="0" u="none" strike="noStrike" dirty="0" smtClean="0">
                          <a:solidFill>
                            <a:srgbClr val="000000"/>
                          </a:solidFill>
                          <a:effectLst/>
                          <a:latin typeface="Calibri"/>
                        </a:rPr>
                        <a:t>nxiety </a:t>
                      </a:r>
                      <a:r>
                        <a:rPr lang="en-US" sz="1600" b="1" i="0" u="none" strike="noStrike" dirty="0">
                          <a:solidFill>
                            <a:srgbClr val="000000"/>
                          </a:solidFill>
                          <a:effectLst/>
                          <a:latin typeface="Calibri"/>
                        </a:rPr>
                        <a:t>D</a:t>
                      </a:r>
                      <a:r>
                        <a:rPr lang="en-US" sz="1600" b="1" i="0" u="none" strike="noStrike" dirty="0" smtClean="0">
                          <a:solidFill>
                            <a:srgbClr val="000000"/>
                          </a:solidFill>
                          <a:effectLst/>
                          <a:latin typeface="Calibri"/>
                        </a:rPr>
                        <a:t>isorder</a:t>
                      </a:r>
                      <a:endParaRPr lang="en-US" sz="1600" b="1" i="0" u="none" strike="noStrike" dirty="0">
                        <a:solidFill>
                          <a:srgbClr val="000000"/>
                        </a:solidFill>
                        <a:effectLst/>
                        <a:latin typeface="Calibri"/>
                      </a:endParaRPr>
                    </a:p>
                  </a:txBody>
                  <a:tcPr marL="45721" marR="45721" marT="93614" marB="0" anchor="ctr"/>
                </a:tc>
                <a:tc>
                  <a:txBody>
                    <a:bodyPr/>
                    <a:lstStyle/>
                    <a:p>
                      <a:pPr algn="ctr" fontAlgn="b"/>
                      <a:r>
                        <a:rPr lang="en-US" sz="1600" b="1" i="0" u="none" strike="noStrike" dirty="0">
                          <a:solidFill>
                            <a:srgbClr val="000000"/>
                          </a:solidFill>
                          <a:effectLst/>
                          <a:latin typeface="Calibri"/>
                        </a:rPr>
                        <a:t>48%</a:t>
                      </a:r>
                    </a:p>
                  </a:txBody>
                  <a:tcPr marL="45721" marR="45721" marT="45727" marB="45727">
                    <a:lnR w="12700" cap="flat" cmpd="sng" algn="ctr">
                      <a:solidFill>
                        <a:prstClr val="black"/>
                      </a:solidFill>
                      <a:prstDash val="solid"/>
                      <a:round/>
                      <a:headEnd type="none" w="med" len="med"/>
                      <a:tailEnd type="none" w="med" len="med"/>
                    </a:lnR>
                  </a:tcPr>
                </a:tc>
                <a:tc>
                  <a:txBody>
                    <a:bodyPr/>
                    <a:lstStyle/>
                    <a:p>
                      <a:pPr algn="l" fontAlgn="b"/>
                      <a:r>
                        <a:rPr lang="en-US" sz="1600" b="1" i="0" u="none" strike="noStrike" baseline="0" dirty="0" smtClean="0">
                          <a:solidFill>
                            <a:srgbClr val="000000"/>
                          </a:solidFill>
                          <a:effectLst/>
                          <a:latin typeface="Calibri"/>
                        </a:rPr>
                        <a:t>    </a:t>
                      </a:r>
                      <a:r>
                        <a:rPr lang="en-US" sz="1600" b="1" i="0" u="none" strike="noStrike" dirty="0" smtClean="0">
                          <a:solidFill>
                            <a:srgbClr val="000000"/>
                          </a:solidFill>
                          <a:effectLst/>
                          <a:latin typeface="Calibri"/>
                        </a:rPr>
                        <a:t>Generalized </a:t>
                      </a:r>
                      <a:r>
                        <a:rPr lang="en-US" sz="1600" b="1" i="0" u="none" strike="noStrike" dirty="0">
                          <a:solidFill>
                            <a:srgbClr val="000000"/>
                          </a:solidFill>
                          <a:effectLst/>
                          <a:latin typeface="Calibri"/>
                        </a:rPr>
                        <a:t>Anxiety Disorder</a:t>
                      </a:r>
                    </a:p>
                  </a:txBody>
                  <a:tcPr marL="45721" marR="45721" marT="45727" marB="45727">
                    <a:lnL w="12700" cap="flat" cmpd="sng" algn="ctr">
                      <a:solidFill>
                        <a:prstClr val="black"/>
                      </a:solidFill>
                      <a:prstDash val="solid"/>
                      <a:round/>
                      <a:headEnd type="none" w="med" len="med"/>
                      <a:tailEnd type="none" w="med" len="med"/>
                    </a:lnL>
                  </a:tcPr>
                </a:tc>
                <a:tc>
                  <a:txBody>
                    <a:bodyPr/>
                    <a:lstStyle/>
                    <a:p>
                      <a:pPr algn="ctr" fontAlgn="b"/>
                      <a:r>
                        <a:rPr lang="en-US" sz="1600" b="1" i="0" u="none" strike="noStrike" dirty="0">
                          <a:solidFill>
                            <a:srgbClr val="000000"/>
                          </a:solidFill>
                          <a:effectLst/>
                          <a:latin typeface="Calibri"/>
                        </a:rPr>
                        <a:t>59%</a:t>
                      </a:r>
                    </a:p>
                  </a:txBody>
                  <a:tcPr marL="45721" marR="45721" marT="45727" marB="45727"/>
                </a:tc>
              </a:tr>
              <a:tr h="403681">
                <a:tc>
                  <a:txBody>
                    <a:bodyPr/>
                    <a:lstStyle/>
                    <a:p>
                      <a:pPr algn="l" fontAlgn="t">
                        <a:spcBef>
                          <a:spcPts val="200"/>
                        </a:spcBef>
                      </a:pPr>
                      <a:r>
                        <a:rPr lang="en-US" sz="1600" b="1" i="0" u="none" strike="noStrike" dirty="0" smtClean="0">
                          <a:solidFill>
                            <a:srgbClr val="000000"/>
                          </a:solidFill>
                          <a:effectLst/>
                          <a:latin typeface="Calibri"/>
                        </a:rPr>
                        <a:t>    Social </a:t>
                      </a:r>
                      <a:r>
                        <a:rPr lang="en-US" sz="1600" b="1" i="0" u="none" strike="noStrike" dirty="0">
                          <a:solidFill>
                            <a:srgbClr val="000000"/>
                          </a:solidFill>
                          <a:effectLst/>
                          <a:latin typeface="Calibri"/>
                        </a:rPr>
                        <a:t>P</a:t>
                      </a:r>
                      <a:r>
                        <a:rPr lang="en-US" sz="1600" b="1" i="0" u="none" strike="noStrike" dirty="0" smtClean="0">
                          <a:solidFill>
                            <a:srgbClr val="000000"/>
                          </a:solidFill>
                          <a:effectLst/>
                          <a:latin typeface="Calibri"/>
                        </a:rPr>
                        <a:t>hobia</a:t>
                      </a:r>
                      <a:endParaRPr lang="en-US" sz="1600" b="1" i="0" u="none" strike="noStrike" dirty="0">
                        <a:solidFill>
                          <a:srgbClr val="000000"/>
                        </a:solidFill>
                        <a:effectLst/>
                        <a:latin typeface="Calibri"/>
                      </a:endParaRPr>
                    </a:p>
                  </a:txBody>
                  <a:tcPr marL="45721" marR="45721" marT="93614" marB="0" anchor="ctr"/>
                </a:tc>
                <a:tc>
                  <a:txBody>
                    <a:bodyPr/>
                    <a:lstStyle/>
                    <a:p>
                      <a:pPr algn="ctr" fontAlgn="b"/>
                      <a:r>
                        <a:rPr lang="en-US" sz="1600" b="1" i="0" u="none" strike="noStrike" dirty="0">
                          <a:solidFill>
                            <a:srgbClr val="000000"/>
                          </a:solidFill>
                          <a:effectLst/>
                          <a:latin typeface="Calibri"/>
                        </a:rPr>
                        <a:t>46%</a:t>
                      </a:r>
                    </a:p>
                  </a:txBody>
                  <a:tcPr marL="45721" marR="45721" marT="45727" marB="45727">
                    <a:lnR w="12700" cap="flat" cmpd="sng" algn="ctr">
                      <a:solidFill>
                        <a:prstClr val="black"/>
                      </a:solidFill>
                      <a:prstDash val="solid"/>
                      <a:round/>
                      <a:headEnd type="none" w="med" len="med"/>
                      <a:tailEnd type="none" w="med" len="med"/>
                    </a:lnR>
                  </a:tcPr>
                </a:tc>
                <a:tc>
                  <a:txBody>
                    <a:bodyPr/>
                    <a:lstStyle/>
                    <a:p>
                      <a:pPr algn="l" fontAlgn="b"/>
                      <a:r>
                        <a:rPr lang="en-US" sz="1600" b="1" i="0" u="none" strike="noStrike" dirty="0" smtClean="0">
                          <a:solidFill>
                            <a:srgbClr val="000000"/>
                          </a:solidFill>
                          <a:effectLst/>
                          <a:latin typeface="Calibri"/>
                        </a:rPr>
                        <a:t>    Post</a:t>
                      </a:r>
                      <a:r>
                        <a:rPr lang="en-US" sz="1600" b="1" i="0" u="none" strike="noStrike" dirty="0">
                          <a:solidFill>
                            <a:srgbClr val="000000"/>
                          </a:solidFill>
                          <a:effectLst/>
                          <a:latin typeface="Calibri"/>
                        </a:rPr>
                        <a:t>-Traumatic Stress Disorder</a:t>
                      </a:r>
                    </a:p>
                  </a:txBody>
                  <a:tcPr marL="45721" marR="45721" marT="45727" marB="45727">
                    <a:lnL w="12700" cap="flat" cmpd="sng" algn="ctr">
                      <a:solidFill>
                        <a:prstClr val="black"/>
                      </a:solidFill>
                      <a:prstDash val="solid"/>
                      <a:round/>
                      <a:headEnd type="none" w="med" len="med"/>
                      <a:tailEnd type="none" w="med" len="med"/>
                    </a:lnL>
                  </a:tcPr>
                </a:tc>
                <a:tc>
                  <a:txBody>
                    <a:bodyPr/>
                    <a:lstStyle/>
                    <a:p>
                      <a:pPr algn="ctr" fontAlgn="b"/>
                      <a:r>
                        <a:rPr lang="en-US" sz="1600" b="1" i="0" u="none" strike="noStrike" dirty="0">
                          <a:solidFill>
                            <a:srgbClr val="000000"/>
                          </a:solidFill>
                          <a:effectLst/>
                          <a:latin typeface="Calibri"/>
                        </a:rPr>
                        <a:t>42%</a:t>
                      </a:r>
                    </a:p>
                  </a:txBody>
                  <a:tcPr marL="45721" marR="45721" marT="45727" marB="45727"/>
                </a:tc>
              </a:tr>
              <a:tr h="403681">
                <a:tc>
                  <a:txBody>
                    <a:bodyPr/>
                    <a:lstStyle/>
                    <a:p>
                      <a:pPr algn="l" fontAlgn="t">
                        <a:spcBef>
                          <a:spcPts val="200"/>
                        </a:spcBef>
                      </a:pPr>
                      <a:r>
                        <a:rPr lang="en-US" sz="1600" b="1" i="0" u="none" strike="noStrike" dirty="0" smtClean="0">
                          <a:solidFill>
                            <a:schemeClr val="bg1"/>
                          </a:solidFill>
                          <a:effectLst/>
                          <a:latin typeface="Calibri"/>
                        </a:rPr>
                        <a:t>    Mixed </a:t>
                      </a:r>
                      <a:r>
                        <a:rPr lang="en-US" sz="1600" b="1" i="0" u="none" strike="noStrike" dirty="0">
                          <a:solidFill>
                            <a:schemeClr val="bg1"/>
                          </a:solidFill>
                          <a:effectLst/>
                          <a:latin typeface="Calibri"/>
                        </a:rPr>
                        <a:t>A</a:t>
                      </a:r>
                      <a:r>
                        <a:rPr lang="en-US" sz="1600" b="1" i="0" u="none" strike="noStrike" dirty="0" smtClean="0">
                          <a:solidFill>
                            <a:schemeClr val="bg1"/>
                          </a:solidFill>
                          <a:effectLst/>
                          <a:latin typeface="Calibri"/>
                        </a:rPr>
                        <a:t>nxiety </a:t>
                      </a:r>
                      <a:r>
                        <a:rPr lang="en-US" sz="1600" b="1" i="0" u="none" strike="noStrike" dirty="0">
                          <a:solidFill>
                            <a:schemeClr val="bg1"/>
                          </a:solidFill>
                          <a:effectLst/>
                          <a:latin typeface="Calibri"/>
                        </a:rPr>
                        <a:t>and </a:t>
                      </a:r>
                      <a:r>
                        <a:rPr lang="en-US" sz="1600" b="1" i="0" u="none" strike="noStrike" dirty="0" smtClean="0">
                          <a:solidFill>
                            <a:schemeClr val="bg1"/>
                          </a:solidFill>
                          <a:effectLst/>
                          <a:latin typeface="Calibri"/>
                        </a:rPr>
                        <a:t>Depressive </a:t>
                      </a:r>
                      <a:r>
                        <a:rPr lang="en-US" sz="1600" b="1" i="0" u="none" strike="noStrike" dirty="0">
                          <a:solidFill>
                            <a:schemeClr val="bg1"/>
                          </a:solidFill>
                          <a:effectLst/>
                          <a:latin typeface="Calibri"/>
                        </a:rPr>
                        <a:t>D</a:t>
                      </a:r>
                      <a:r>
                        <a:rPr lang="en-US" sz="1600" b="1" i="0" u="none" strike="noStrike" dirty="0" smtClean="0">
                          <a:solidFill>
                            <a:schemeClr val="bg1"/>
                          </a:solidFill>
                          <a:effectLst/>
                          <a:latin typeface="Calibri"/>
                        </a:rPr>
                        <a:t>isorder</a:t>
                      </a:r>
                      <a:endParaRPr lang="en-US" sz="1600" b="1" i="0" u="none" strike="noStrike" dirty="0">
                        <a:solidFill>
                          <a:schemeClr val="bg1"/>
                        </a:solidFill>
                        <a:effectLst/>
                        <a:latin typeface="Calibri"/>
                      </a:endParaRPr>
                    </a:p>
                  </a:txBody>
                  <a:tcPr marL="45721" marR="45721" marT="93614" marB="0" anchor="ctr"/>
                </a:tc>
                <a:tc>
                  <a:txBody>
                    <a:bodyPr/>
                    <a:lstStyle/>
                    <a:p>
                      <a:pPr algn="ctr" fontAlgn="b"/>
                      <a:r>
                        <a:rPr lang="en-US" sz="1600" b="1" i="0" u="none" strike="noStrike" dirty="0">
                          <a:solidFill>
                            <a:schemeClr val="bg1"/>
                          </a:solidFill>
                          <a:effectLst/>
                          <a:latin typeface="Calibri"/>
                        </a:rPr>
                        <a:t>44%</a:t>
                      </a:r>
                    </a:p>
                  </a:txBody>
                  <a:tcPr marL="45721" marR="45721" marT="45727" marB="45727">
                    <a:lnR w="12700" cap="flat" cmpd="sng" algn="ctr">
                      <a:solidFill>
                        <a:prstClr val="black"/>
                      </a:solidFill>
                      <a:prstDash val="solid"/>
                      <a:round/>
                      <a:headEnd type="none" w="med" len="med"/>
                      <a:tailEnd type="none" w="med" len="med"/>
                    </a:lnR>
                  </a:tcPr>
                </a:tc>
                <a:tc>
                  <a:txBody>
                    <a:bodyPr/>
                    <a:lstStyle/>
                    <a:p>
                      <a:pPr algn="l" fontAlgn="b"/>
                      <a:r>
                        <a:rPr lang="en-US" sz="1600" b="1" i="0" u="none" strike="noStrike" dirty="0" smtClean="0">
                          <a:solidFill>
                            <a:srgbClr val="000000"/>
                          </a:solidFill>
                          <a:effectLst/>
                          <a:latin typeface="Calibri"/>
                        </a:rPr>
                        <a:t>    Adjustment </a:t>
                      </a:r>
                      <a:r>
                        <a:rPr lang="en-US" sz="1600" b="1" i="0" u="none" strike="noStrike" dirty="0">
                          <a:solidFill>
                            <a:srgbClr val="000000"/>
                          </a:solidFill>
                          <a:effectLst/>
                          <a:latin typeface="Calibri"/>
                        </a:rPr>
                        <a:t>Disorders</a:t>
                      </a:r>
                    </a:p>
                  </a:txBody>
                  <a:tcPr marL="45721" marR="45721" marT="45727" marB="45727">
                    <a:lnL w="12700" cap="flat" cmpd="sng" algn="ctr">
                      <a:solidFill>
                        <a:prstClr val="black"/>
                      </a:solidFill>
                      <a:prstDash val="solid"/>
                      <a:round/>
                      <a:headEnd type="none" w="med" len="med"/>
                      <a:tailEnd type="none" w="med" len="med"/>
                    </a:lnL>
                  </a:tcPr>
                </a:tc>
                <a:tc>
                  <a:txBody>
                    <a:bodyPr/>
                    <a:lstStyle/>
                    <a:p>
                      <a:pPr algn="ctr" fontAlgn="b"/>
                      <a:r>
                        <a:rPr lang="en-US" sz="1600" b="1" i="0" u="none" strike="noStrike" dirty="0">
                          <a:solidFill>
                            <a:srgbClr val="000000"/>
                          </a:solidFill>
                          <a:effectLst/>
                          <a:latin typeface="Calibri"/>
                        </a:rPr>
                        <a:t>41%</a:t>
                      </a:r>
                    </a:p>
                  </a:txBody>
                  <a:tcPr marL="45721" marR="45721" marT="45727" marB="45727"/>
                </a:tc>
              </a:tr>
              <a:tr h="403681">
                <a:tc>
                  <a:txBody>
                    <a:bodyPr/>
                    <a:lstStyle/>
                    <a:p>
                      <a:pPr algn="l" fontAlgn="t">
                        <a:spcBef>
                          <a:spcPts val="200"/>
                        </a:spcBef>
                      </a:pPr>
                      <a:r>
                        <a:rPr lang="en-US" sz="1600" b="1" i="0" u="none" strike="noStrike" dirty="0" smtClean="0">
                          <a:solidFill>
                            <a:srgbClr val="000000"/>
                          </a:solidFill>
                          <a:effectLst/>
                          <a:latin typeface="Calibri"/>
                        </a:rPr>
                        <a:t>    Recurrent </a:t>
                      </a:r>
                      <a:r>
                        <a:rPr lang="en-US" sz="1600" b="1" i="0" u="none" strike="noStrike" dirty="0">
                          <a:solidFill>
                            <a:srgbClr val="000000"/>
                          </a:solidFill>
                          <a:effectLst/>
                          <a:latin typeface="Calibri"/>
                        </a:rPr>
                        <a:t>D</a:t>
                      </a:r>
                      <a:r>
                        <a:rPr lang="en-US" sz="1600" b="1" i="0" u="none" strike="noStrike" dirty="0" smtClean="0">
                          <a:solidFill>
                            <a:srgbClr val="000000"/>
                          </a:solidFill>
                          <a:effectLst/>
                          <a:latin typeface="Calibri"/>
                        </a:rPr>
                        <a:t>epressive </a:t>
                      </a:r>
                      <a:r>
                        <a:rPr lang="en-US" sz="1600" b="1" i="0" u="none" strike="noStrike" dirty="0">
                          <a:solidFill>
                            <a:srgbClr val="000000"/>
                          </a:solidFill>
                          <a:effectLst/>
                          <a:latin typeface="Calibri"/>
                        </a:rPr>
                        <a:t>D</a:t>
                      </a:r>
                      <a:r>
                        <a:rPr lang="en-US" sz="1600" b="1" i="0" u="none" strike="noStrike" dirty="0" smtClean="0">
                          <a:solidFill>
                            <a:srgbClr val="000000"/>
                          </a:solidFill>
                          <a:effectLst/>
                          <a:latin typeface="Calibri"/>
                        </a:rPr>
                        <a:t>isorder</a:t>
                      </a:r>
                      <a:endParaRPr lang="en-US" sz="1600" b="1" i="0" u="none" strike="noStrike" dirty="0">
                        <a:solidFill>
                          <a:srgbClr val="000000"/>
                        </a:solidFill>
                        <a:effectLst/>
                        <a:latin typeface="Calibri"/>
                      </a:endParaRPr>
                    </a:p>
                  </a:txBody>
                  <a:tcPr marL="45721" marR="45721" marT="93614" marB="0" anchor="ctr"/>
                </a:tc>
                <a:tc>
                  <a:txBody>
                    <a:bodyPr/>
                    <a:lstStyle/>
                    <a:p>
                      <a:pPr algn="ctr" fontAlgn="b"/>
                      <a:r>
                        <a:rPr lang="en-US" sz="1600" b="1" i="0" u="none" strike="noStrike" dirty="0">
                          <a:solidFill>
                            <a:srgbClr val="000000"/>
                          </a:solidFill>
                          <a:effectLst/>
                          <a:latin typeface="Calibri"/>
                        </a:rPr>
                        <a:t>44%</a:t>
                      </a:r>
                    </a:p>
                  </a:txBody>
                  <a:tcPr marL="45721" marR="45721" marT="45727" marB="45727">
                    <a:lnR w="12700" cap="flat" cmpd="sng" algn="ctr">
                      <a:solidFill>
                        <a:prstClr val="black"/>
                      </a:solidFill>
                      <a:prstDash val="solid"/>
                      <a:round/>
                      <a:headEnd type="none" w="med" len="med"/>
                      <a:tailEnd type="none" w="med" len="med"/>
                    </a:lnR>
                  </a:tcPr>
                </a:tc>
                <a:tc>
                  <a:txBody>
                    <a:bodyPr/>
                    <a:lstStyle/>
                    <a:p>
                      <a:pPr algn="l" fontAlgn="b"/>
                      <a:r>
                        <a:rPr lang="en-US" sz="1600" b="1" i="0" u="none" strike="noStrike" dirty="0" smtClean="0">
                          <a:solidFill>
                            <a:srgbClr val="000000"/>
                          </a:solidFill>
                          <a:effectLst/>
                          <a:latin typeface="Calibri"/>
                        </a:rPr>
                        <a:t>    Attention</a:t>
                      </a:r>
                      <a:r>
                        <a:rPr lang="en-US" sz="1600" b="1" i="0" u="none" strike="noStrike" dirty="0">
                          <a:solidFill>
                            <a:srgbClr val="000000"/>
                          </a:solidFill>
                          <a:effectLst/>
                          <a:latin typeface="Calibri"/>
                        </a:rPr>
                        <a:t>-Deficit/Hyperactivity Disorder</a:t>
                      </a:r>
                    </a:p>
                  </a:txBody>
                  <a:tcPr marL="45721" marR="45721" marT="45727" marB="45727">
                    <a:lnL w="12700" cap="flat" cmpd="sng" algn="ctr">
                      <a:solidFill>
                        <a:prstClr val="black"/>
                      </a:solidFill>
                      <a:prstDash val="solid"/>
                      <a:round/>
                      <a:headEnd type="none" w="med" len="med"/>
                      <a:tailEnd type="none" w="med" len="med"/>
                    </a:lnL>
                  </a:tcPr>
                </a:tc>
                <a:tc>
                  <a:txBody>
                    <a:bodyPr/>
                    <a:lstStyle/>
                    <a:p>
                      <a:pPr algn="ctr" fontAlgn="b"/>
                      <a:r>
                        <a:rPr lang="en-US" sz="1600" b="1" i="0" u="none" strike="noStrike">
                          <a:solidFill>
                            <a:srgbClr val="000000"/>
                          </a:solidFill>
                          <a:effectLst/>
                          <a:latin typeface="Calibri"/>
                        </a:rPr>
                        <a:t>38%</a:t>
                      </a:r>
                    </a:p>
                  </a:txBody>
                  <a:tcPr marL="45721" marR="45721" marT="45727" marB="45727"/>
                </a:tc>
              </a:tr>
              <a:tr h="403681">
                <a:tc>
                  <a:txBody>
                    <a:bodyPr/>
                    <a:lstStyle/>
                    <a:p>
                      <a:pPr algn="l" fontAlgn="t">
                        <a:spcBef>
                          <a:spcPts val="200"/>
                        </a:spcBef>
                      </a:pPr>
                      <a:r>
                        <a:rPr lang="en-US" sz="1600" b="1" i="0" u="none" strike="noStrike" dirty="0" smtClean="0">
                          <a:solidFill>
                            <a:srgbClr val="000000"/>
                          </a:solidFill>
                          <a:effectLst/>
                          <a:latin typeface="Calibri"/>
                        </a:rPr>
                        <a:t>    Post-Traumatic </a:t>
                      </a:r>
                      <a:r>
                        <a:rPr lang="en-US" sz="1600" b="1" i="0" u="none" strike="noStrike" dirty="0">
                          <a:solidFill>
                            <a:srgbClr val="000000"/>
                          </a:solidFill>
                          <a:effectLst/>
                          <a:latin typeface="Calibri"/>
                        </a:rPr>
                        <a:t>S</a:t>
                      </a:r>
                      <a:r>
                        <a:rPr lang="en-US" sz="1600" b="1" i="0" u="none" strike="noStrike" dirty="0" smtClean="0">
                          <a:solidFill>
                            <a:srgbClr val="000000"/>
                          </a:solidFill>
                          <a:effectLst/>
                          <a:latin typeface="Calibri"/>
                        </a:rPr>
                        <a:t>tress </a:t>
                      </a:r>
                      <a:r>
                        <a:rPr lang="en-US" sz="1600" b="1" i="0" u="none" strike="noStrike" dirty="0">
                          <a:solidFill>
                            <a:srgbClr val="000000"/>
                          </a:solidFill>
                          <a:effectLst/>
                          <a:latin typeface="Calibri"/>
                        </a:rPr>
                        <a:t>D</a:t>
                      </a:r>
                      <a:r>
                        <a:rPr lang="en-US" sz="1600" b="1" i="0" u="none" strike="noStrike" dirty="0" smtClean="0">
                          <a:solidFill>
                            <a:srgbClr val="000000"/>
                          </a:solidFill>
                          <a:effectLst/>
                          <a:latin typeface="Calibri"/>
                        </a:rPr>
                        <a:t>isorder</a:t>
                      </a:r>
                      <a:endParaRPr lang="en-US" sz="1600" b="1" i="0" u="none" strike="noStrike" dirty="0">
                        <a:solidFill>
                          <a:srgbClr val="000000"/>
                        </a:solidFill>
                        <a:effectLst/>
                        <a:latin typeface="Calibri"/>
                      </a:endParaRPr>
                    </a:p>
                  </a:txBody>
                  <a:tcPr marL="45721" marR="45721" marT="93614" marB="0" anchor="ctr"/>
                </a:tc>
                <a:tc>
                  <a:txBody>
                    <a:bodyPr/>
                    <a:lstStyle/>
                    <a:p>
                      <a:pPr algn="ctr" fontAlgn="b"/>
                      <a:r>
                        <a:rPr lang="en-US" sz="1600" b="1" i="0" u="none" strike="noStrike" dirty="0">
                          <a:solidFill>
                            <a:srgbClr val="000000"/>
                          </a:solidFill>
                          <a:effectLst/>
                          <a:latin typeface="Calibri"/>
                        </a:rPr>
                        <a:t>42%</a:t>
                      </a:r>
                    </a:p>
                  </a:txBody>
                  <a:tcPr marL="45721" marR="45721" marT="45727" marB="45727">
                    <a:lnR w="12700" cap="flat" cmpd="sng" algn="ctr">
                      <a:solidFill>
                        <a:prstClr val="black"/>
                      </a:solidFill>
                      <a:prstDash val="solid"/>
                      <a:round/>
                      <a:headEnd type="none" w="med" len="med"/>
                      <a:tailEnd type="none" w="med" len="med"/>
                    </a:lnR>
                  </a:tcPr>
                </a:tc>
                <a:tc>
                  <a:txBody>
                    <a:bodyPr/>
                    <a:lstStyle/>
                    <a:p>
                      <a:pPr algn="l" fontAlgn="b"/>
                      <a:r>
                        <a:rPr lang="en-US" sz="1600" b="1" i="0" u="none" strike="noStrike" dirty="0" smtClean="0">
                          <a:solidFill>
                            <a:srgbClr val="000000"/>
                          </a:solidFill>
                          <a:effectLst/>
                          <a:latin typeface="Calibri"/>
                        </a:rPr>
                        <a:t>    Obsessive</a:t>
                      </a:r>
                      <a:r>
                        <a:rPr lang="en-US" sz="1600" b="1" i="0" u="none" strike="noStrike" dirty="0">
                          <a:solidFill>
                            <a:srgbClr val="000000"/>
                          </a:solidFill>
                          <a:effectLst/>
                          <a:latin typeface="Calibri"/>
                        </a:rPr>
                        <a:t>-Compulsive Disorder</a:t>
                      </a:r>
                    </a:p>
                  </a:txBody>
                  <a:tcPr marL="45721" marR="45721" marT="45727" marB="45727">
                    <a:lnL w="12700" cap="flat" cmpd="sng" algn="ctr">
                      <a:solidFill>
                        <a:prstClr val="black"/>
                      </a:solidFill>
                      <a:prstDash val="solid"/>
                      <a:round/>
                      <a:headEnd type="none" w="med" len="med"/>
                      <a:tailEnd type="none" w="med" len="med"/>
                    </a:lnL>
                  </a:tcPr>
                </a:tc>
                <a:tc>
                  <a:txBody>
                    <a:bodyPr/>
                    <a:lstStyle/>
                    <a:p>
                      <a:pPr algn="ctr" fontAlgn="b"/>
                      <a:r>
                        <a:rPr lang="en-US" sz="1600" b="1" i="0" u="none" strike="noStrike" dirty="0">
                          <a:solidFill>
                            <a:srgbClr val="000000"/>
                          </a:solidFill>
                          <a:effectLst/>
                          <a:latin typeface="Calibri"/>
                        </a:rPr>
                        <a:t>37%</a:t>
                      </a:r>
                    </a:p>
                  </a:txBody>
                  <a:tcPr marL="45721" marR="45721" marT="45727" marB="45727"/>
                </a:tc>
              </a:tr>
              <a:tr h="403681">
                <a:tc>
                  <a:txBody>
                    <a:bodyPr/>
                    <a:lstStyle/>
                    <a:p>
                      <a:pPr algn="l" fontAlgn="t">
                        <a:spcBef>
                          <a:spcPts val="200"/>
                        </a:spcBef>
                      </a:pPr>
                      <a:r>
                        <a:rPr lang="en-US" sz="1600" b="1" i="0" u="none" strike="noStrike" dirty="0" smtClean="0">
                          <a:solidFill>
                            <a:srgbClr val="FF0000"/>
                          </a:solidFill>
                          <a:effectLst/>
                          <a:latin typeface="Calibri"/>
                        </a:rPr>
                        <a:t>    Borderline </a:t>
                      </a:r>
                      <a:r>
                        <a:rPr lang="en-US" sz="1600" b="1" i="0" u="none" strike="noStrike" dirty="0">
                          <a:solidFill>
                            <a:srgbClr val="FF0000"/>
                          </a:solidFill>
                          <a:effectLst/>
                          <a:latin typeface="Calibri"/>
                        </a:rPr>
                        <a:t>P</a:t>
                      </a:r>
                      <a:r>
                        <a:rPr lang="en-US" sz="1600" b="1" i="0" u="none" strike="noStrike" dirty="0" smtClean="0">
                          <a:solidFill>
                            <a:srgbClr val="FF0000"/>
                          </a:solidFill>
                          <a:effectLst/>
                          <a:latin typeface="Calibri"/>
                        </a:rPr>
                        <a:t>ersonality </a:t>
                      </a:r>
                      <a:r>
                        <a:rPr lang="en-US" sz="1600" b="1" i="0" u="none" strike="noStrike" dirty="0">
                          <a:solidFill>
                            <a:srgbClr val="FF0000"/>
                          </a:solidFill>
                          <a:effectLst/>
                          <a:latin typeface="Calibri"/>
                        </a:rPr>
                        <a:t>D</a:t>
                      </a:r>
                      <a:r>
                        <a:rPr lang="en-US" sz="1600" b="1" i="0" u="none" strike="noStrike" dirty="0" smtClean="0">
                          <a:solidFill>
                            <a:srgbClr val="FF0000"/>
                          </a:solidFill>
                          <a:effectLst/>
                          <a:latin typeface="Calibri"/>
                        </a:rPr>
                        <a:t>isorder </a:t>
                      </a:r>
                      <a:endParaRPr lang="en-US" sz="1600" b="1" i="0" u="none" strike="noStrike" dirty="0">
                        <a:solidFill>
                          <a:srgbClr val="FF0000"/>
                        </a:solidFill>
                        <a:effectLst/>
                        <a:latin typeface="Calibri"/>
                      </a:endParaRPr>
                    </a:p>
                  </a:txBody>
                  <a:tcPr marL="45721" marR="45721" marT="93614" marB="0" anchor="ctr"/>
                </a:tc>
                <a:tc>
                  <a:txBody>
                    <a:bodyPr/>
                    <a:lstStyle/>
                    <a:p>
                      <a:pPr algn="ctr" fontAlgn="b"/>
                      <a:r>
                        <a:rPr lang="en-US" sz="1600" b="1" i="0" u="none" strike="noStrike" dirty="0">
                          <a:solidFill>
                            <a:srgbClr val="000000"/>
                          </a:solidFill>
                          <a:effectLst/>
                          <a:latin typeface="Calibri"/>
                        </a:rPr>
                        <a:t>42%</a:t>
                      </a:r>
                    </a:p>
                  </a:txBody>
                  <a:tcPr marL="45721" marR="45721" marT="45727" marB="45727">
                    <a:lnR w="12700" cap="flat" cmpd="sng" algn="ctr">
                      <a:solidFill>
                        <a:prstClr val="black"/>
                      </a:solidFill>
                      <a:prstDash val="solid"/>
                      <a:round/>
                      <a:headEnd type="none" w="med" len="med"/>
                      <a:tailEnd type="none" w="med" len="med"/>
                    </a:lnR>
                  </a:tcPr>
                </a:tc>
                <a:tc>
                  <a:txBody>
                    <a:bodyPr/>
                    <a:lstStyle/>
                    <a:p>
                      <a:pPr algn="l" fontAlgn="b"/>
                      <a:r>
                        <a:rPr lang="en-US" sz="1600" b="1" i="0" u="none" strike="noStrike" dirty="0" smtClean="0">
                          <a:solidFill>
                            <a:srgbClr val="000000"/>
                          </a:solidFill>
                          <a:effectLst/>
                          <a:latin typeface="Calibri"/>
                        </a:rPr>
                        <a:t>    Social </a:t>
                      </a:r>
                      <a:r>
                        <a:rPr lang="en-US" sz="1600" b="1" i="0" u="none" strike="noStrike" dirty="0">
                          <a:solidFill>
                            <a:srgbClr val="000000"/>
                          </a:solidFill>
                          <a:effectLst/>
                          <a:latin typeface="Calibri"/>
                        </a:rPr>
                        <a:t>Phobia</a:t>
                      </a:r>
                    </a:p>
                  </a:txBody>
                  <a:tcPr marL="45721" marR="45721" marT="45727" marB="45727">
                    <a:lnL w="12700" cap="flat" cmpd="sng" algn="ctr">
                      <a:solidFill>
                        <a:prstClr val="black"/>
                      </a:solidFill>
                      <a:prstDash val="solid"/>
                      <a:round/>
                      <a:headEnd type="none" w="med" len="med"/>
                      <a:tailEnd type="none" w="med" len="med"/>
                    </a:lnL>
                  </a:tcPr>
                </a:tc>
                <a:tc>
                  <a:txBody>
                    <a:bodyPr/>
                    <a:lstStyle/>
                    <a:p>
                      <a:pPr algn="ctr" fontAlgn="b"/>
                      <a:r>
                        <a:rPr lang="en-US" sz="1600" b="1" i="0" u="none" strike="noStrike">
                          <a:solidFill>
                            <a:srgbClr val="000000"/>
                          </a:solidFill>
                          <a:effectLst/>
                          <a:latin typeface="Calibri"/>
                        </a:rPr>
                        <a:t>37%</a:t>
                      </a:r>
                    </a:p>
                  </a:txBody>
                  <a:tcPr marL="45721" marR="45721" marT="45727" marB="45727"/>
                </a:tc>
              </a:tr>
              <a:tr h="403681">
                <a:tc>
                  <a:txBody>
                    <a:bodyPr/>
                    <a:lstStyle/>
                    <a:p>
                      <a:pPr algn="l" fontAlgn="t">
                        <a:spcBef>
                          <a:spcPts val="200"/>
                        </a:spcBef>
                      </a:pPr>
                      <a:r>
                        <a:rPr lang="en-US" sz="1600" b="1" i="0" u="none" strike="noStrike" dirty="0" smtClean="0">
                          <a:solidFill>
                            <a:srgbClr val="000000"/>
                          </a:solidFill>
                          <a:effectLst/>
                          <a:latin typeface="Calibri"/>
                        </a:rPr>
                        <a:t>    Adjustment </a:t>
                      </a:r>
                      <a:r>
                        <a:rPr lang="en-US" sz="1600" b="1" i="0" u="none" strike="noStrike" dirty="0">
                          <a:solidFill>
                            <a:srgbClr val="000000"/>
                          </a:solidFill>
                          <a:effectLst/>
                          <a:latin typeface="Calibri"/>
                        </a:rPr>
                        <a:t>D</a:t>
                      </a:r>
                      <a:r>
                        <a:rPr lang="en-US" sz="1600" b="1" i="0" u="none" strike="noStrike" dirty="0" smtClean="0">
                          <a:solidFill>
                            <a:srgbClr val="000000"/>
                          </a:solidFill>
                          <a:effectLst/>
                          <a:latin typeface="Calibri"/>
                        </a:rPr>
                        <a:t>isorder</a:t>
                      </a:r>
                      <a:endParaRPr lang="en-US" sz="1600" b="1" i="0" u="none" strike="noStrike" dirty="0">
                        <a:solidFill>
                          <a:srgbClr val="000000"/>
                        </a:solidFill>
                        <a:effectLst/>
                        <a:latin typeface="Calibri"/>
                      </a:endParaRPr>
                    </a:p>
                  </a:txBody>
                  <a:tcPr marL="45721" marR="45721" marT="93614" marB="0" anchor="ctr"/>
                </a:tc>
                <a:tc>
                  <a:txBody>
                    <a:bodyPr/>
                    <a:lstStyle/>
                    <a:p>
                      <a:pPr algn="ctr" fontAlgn="b"/>
                      <a:r>
                        <a:rPr lang="en-US" sz="1600" b="1" i="0" u="none" strike="noStrike" dirty="0">
                          <a:solidFill>
                            <a:srgbClr val="000000"/>
                          </a:solidFill>
                          <a:effectLst/>
                          <a:latin typeface="Calibri"/>
                        </a:rPr>
                        <a:t>42%</a:t>
                      </a:r>
                    </a:p>
                  </a:txBody>
                  <a:tcPr marL="45721" marR="45721" marT="45727" marB="45727">
                    <a:lnR w="12700" cap="flat" cmpd="sng" algn="ctr">
                      <a:solidFill>
                        <a:prstClr val="black"/>
                      </a:solidFill>
                      <a:prstDash val="solid"/>
                      <a:round/>
                      <a:headEnd type="none" w="med" len="med"/>
                      <a:tailEnd type="none" w="med" len="med"/>
                    </a:lnR>
                  </a:tcPr>
                </a:tc>
                <a:tc>
                  <a:txBody>
                    <a:bodyPr/>
                    <a:lstStyle/>
                    <a:p>
                      <a:pPr algn="l" fontAlgn="b"/>
                      <a:r>
                        <a:rPr lang="en-US" sz="1600" b="1" i="0" u="none" strike="noStrike" dirty="0" smtClean="0">
                          <a:solidFill>
                            <a:srgbClr val="000000"/>
                          </a:solidFill>
                          <a:effectLst/>
                          <a:latin typeface="Calibri"/>
                        </a:rPr>
                        <a:t>   </a:t>
                      </a:r>
                      <a:r>
                        <a:rPr lang="en-US" sz="1600" b="1" i="0" u="none" strike="noStrike" dirty="0" smtClean="0">
                          <a:solidFill>
                            <a:srgbClr val="FF0000"/>
                          </a:solidFill>
                          <a:effectLst/>
                          <a:latin typeface="Calibri"/>
                        </a:rPr>
                        <a:t> Borderline </a:t>
                      </a:r>
                      <a:r>
                        <a:rPr lang="en-US" sz="1600" b="1" i="0" u="none" strike="noStrike" dirty="0">
                          <a:solidFill>
                            <a:srgbClr val="FF0000"/>
                          </a:solidFill>
                          <a:effectLst/>
                          <a:latin typeface="Calibri"/>
                        </a:rPr>
                        <a:t>Personality Disorder</a:t>
                      </a:r>
                    </a:p>
                  </a:txBody>
                  <a:tcPr marL="45721" marR="45721" marT="45727" marB="45727">
                    <a:lnL w="12700" cap="flat" cmpd="sng" algn="ctr">
                      <a:solidFill>
                        <a:prstClr val="black"/>
                      </a:solidFill>
                      <a:prstDash val="solid"/>
                      <a:round/>
                      <a:headEnd type="none" w="med" len="med"/>
                      <a:tailEnd type="none" w="med" len="med"/>
                    </a:lnL>
                  </a:tcPr>
                </a:tc>
                <a:tc>
                  <a:txBody>
                    <a:bodyPr/>
                    <a:lstStyle/>
                    <a:p>
                      <a:pPr algn="ctr" fontAlgn="b"/>
                      <a:r>
                        <a:rPr lang="en-US" sz="1600" b="1" i="0" u="none" strike="noStrike" dirty="0">
                          <a:solidFill>
                            <a:srgbClr val="000000"/>
                          </a:solidFill>
                          <a:effectLst/>
                          <a:latin typeface="Calibri"/>
                        </a:rPr>
                        <a:t>34%</a:t>
                      </a:r>
                    </a:p>
                  </a:txBody>
                  <a:tcPr marL="45721" marR="45721" marT="45727" marB="45727"/>
                </a:tc>
              </a:tr>
              <a:tr h="403681">
                <a:tc>
                  <a:txBody>
                    <a:bodyPr/>
                    <a:lstStyle/>
                    <a:p>
                      <a:pPr algn="l" fontAlgn="t">
                        <a:spcBef>
                          <a:spcPts val="200"/>
                        </a:spcBef>
                      </a:pPr>
                      <a:r>
                        <a:rPr lang="en-US" sz="1600" b="1" i="0" u="none" strike="noStrike" dirty="0" smtClean="0">
                          <a:solidFill>
                            <a:srgbClr val="3E3E5C"/>
                          </a:solidFill>
                          <a:effectLst/>
                          <a:latin typeface="Calibri"/>
                        </a:rPr>
                        <a:t>    Specific (Isolated) Phobias</a:t>
                      </a:r>
                      <a:endParaRPr lang="en-US" sz="1600" b="1" i="0" u="none" strike="noStrike" dirty="0">
                        <a:solidFill>
                          <a:srgbClr val="3E3E5C"/>
                        </a:solidFill>
                        <a:effectLst/>
                        <a:latin typeface="Calibri"/>
                      </a:endParaRPr>
                    </a:p>
                  </a:txBody>
                  <a:tcPr marL="45721" marR="45721" marT="93614" marB="0" anchor="ctr"/>
                </a:tc>
                <a:tc>
                  <a:txBody>
                    <a:bodyPr/>
                    <a:lstStyle/>
                    <a:p>
                      <a:pPr algn="ctr" fontAlgn="b"/>
                      <a:r>
                        <a:rPr lang="en-US" sz="1600" b="1" i="0" u="none" strike="noStrike" dirty="0">
                          <a:solidFill>
                            <a:srgbClr val="3E3E5C"/>
                          </a:solidFill>
                          <a:effectLst/>
                          <a:latin typeface="Calibri"/>
                        </a:rPr>
                        <a:t>41%</a:t>
                      </a:r>
                    </a:p>
                  </a:txBody>
                  <a:tcPr marL="45721" marR="45721" marT="45727" marB="45727">
                    <a:lnR w="12700" cap="flat" cmpd="sng" algn="ctr">
                      <a:solidFill>
                        <a:prstClr val="black"/>
                      </a:solidFill>
                      <a:prstDash val="solid"/>
                      <a:round/>
                      <a:headEnd type="none" w="med" len="med"/>
                      <a:tailEnd type="none" w="med" len="med"/>
                    </a:lnR>
                  </a:tcPr>
                </a:tc>
                <a:tc>
                  <a:txBody>
                    <a:bodyPr/>
                    <a:lstStyle/>
                    <a:p>
                      <a:pPr algn="l" fontAlgn="b"/>
                      <a:r>
                        <a:rPr lang="en-US" sz="1600" b="1" i="0" u="none" strike="noStrike" dirty="0" smtClean="0">
                          <a:solidFill>
                            <a:srgbClr val="000000"/>
                          </a:solidFill>
                          <a:effectLst/>
                          <a:latin typeface="Calibri"/>
                        </a:rPr>
                        <a:t>    Single </a:t>
                      </a:r>
                      <a:r>
                        <a:rPr lang="en-US" sz="1600" b="1" i="0" u="none" strike="noStrike" dirty="0">
                          <a:solidFill>
                            <a:srgbClr val="000000"/>
                          </a:solidFill>
                          <a:effectLst/>
                          <a:latin typeface="Calibri"/>
                        </a:rPr>
                        <a:t>Major Depressive Episode</a:t>
                      </a:r>
                    </a:p>
                  </a:txBody>
                  <a:tcPr marL="45721" marR="45721" marT="45727" marB="45727">
                    <a:lnL w="12700" cap="flat" cmpd="sng" algn="ctr">
                      <a:solidFill>
                        <a:prstClr val="black"/>
                      </a:solidFill>
                      <a:prstDash val="solid"/>
                      <a:round/>
                      <a:headEnd type="none" w="med" len="med"/>
                      <a:tailEnd type="none" w="med" len="med"/>
                    </a:lnL>
                  </a:tcPr>
                </a:tc>
                <a:tc>
                  <a:txBody>
                    <a:bodyPr/>
                    <a:lstStyle/>
                    <a:p>
                      <a:pPr algn="ctr" fontAlgn="b"/>
                      <a:r>
                        <a:rPr lang="en-US" sz="1600" b="1" i="0" u="none" strike="noStrike" dirty="0">
                          <a:solidFill>
                            <a:srgbClr val="000000"/>
                          </a:solidFill>
                          <a:effectLst/>
                          <a:latin typeface="Calibri"/>
                        </a:rPr>
                        <a:t>34%</a:t>
                      </a:r>
                    </a:p>
                  </a:txBody>
                  <a:tcPr marL="45721" marR="45721" marT="45727" marB="45727"/>
                </a:tc>
              </a:tr>
              <a:tr h="403681">
                <a:tc>
                  <a:txBody>
                    <a:bodyPr/>
                    <a:lstStyle/>
                    <a:p>
                      <a:pPr algn="l" fontAlgn="t">
                        <a:spcBef>
                          <a:spcPts val="200"/>
                        </a:spcBef>
                      </a:pPr>
                      <a:r>
                        <a:rPr lang="en-US" sz="1600" b="1" i="0" u="none" strike="noStrike" dirty="0" smtClean="0">
                          <a:solidFill>
                            <a:schemeClr val="bg1"/>
                          </a:solidFill>
                          <a:effectLst/>
                          <a:latin typeface="Calibri"/>
                        </a:rPr>
                        <a:t>    Hyperkinetic (Attention </a:t>
                      </a:r>
                      <a:r>
                        <a:rPr lang="en-US" sz="1600" b="1" i="0" u="none" strike="noStrike" dirty="0">
                          <a:solidFill>
                            <a:schemeClr val="bg1"/>
                          </a:solidFill>
                          <a:effectLst/>
                          <a:latin typeface="Calibri"/>
                        </a:rPr>
                        <a:t>D</a:t>
                      </a:r>
                      <a:r>
                        <a:rPr lang="en-US" sz="1600" b="1" i="0" u="none" strike="noStrike" dirty="0" smtClean="0">
                          <a:solidFill>
                            <a:schemeClr val="bg1"/>
                          </a:solidFill>
                          <a:effectLst/>
                          <a:latin typeface="Calibri"/>
                        </a:rPr>
                        <a:t>eficit</a:t>
                      </a:r>
                      <a:r>
                        <a:rPr lang="en-US" sz="1600" b="1" i="0" u="none" strike="noStrike" dirty="0">
                          <a:solidFill>
                            <a:schemeClr val="bg1"/>
                          </a:solidFill>
                          <a:effectLst/>
                          <a:latin typeface="Calibri"/>
                        </a:rPr>
                        <a:t>) </a:t>
                      </a:r>
                      <a:r>
                        <a:rPr lang="en-US" sz="1600" b="1" i="0" u="none" strike="noStrike" dirty="0" smtClean="0">
                          <a:solidFill>
                            <a:schemeClr val="bg1"/>
                          </a:solidFill>
                          <a:effectLst/>
                          <a:latin typeface="Calibri"/>
                        </a:rPr>
                        <a:t>Disorder</a:t>
                      </a:r>
                      <a:endParaRPr lang="en-US" sz="1600" b="1" i="0" u="none" strike="noStrike" dirty="0">
                        <a:solidFill>
                          <a:schemeClr val="bg1"/>
                        </a:solidFill>
                        <a:effectLst/>
                        <a:latin typeface="Calibri"/>
                      </a:endParaRPr>
                    </a:p>
                  </a:txBody>
                  <a:tcPr marL="45721" marR="45721" marT="93614" marB="0" anchor="ctr"/>
                </a:tc>
                <a:tc>
                  <a:txBody>
                    <a:bodyPr/>
                    <a:lstStyle/>
                    <a:p>
                      <a:pPr algn="ctr" fontAlgn="b"/>
                      <a:r>
                        <a:rPr lang="en-US" sz="1600" b="1" i="0" u="none" strike="noStrike" dirty="0">
                          <a:solidFill>
                            <a:schemeClr val="bg1"/>
                          </a:solidFill>
                          <a:effectLst/>
                          <a:latin typeface="Calibri"/>
                        </a:rPr>
                        <a:t>34%</a:t>
                      </a:r>
                    </a:p>
                  </a:txBody>
                  <a:tcPr marL="45721" marR="45721" marT="45727" marB="45727">
                    <a:lnR w="12700" cap="flat" cmpd="sng" algn="ctr">
                      <a:solidFill>
                        <a:prstClr val="black"/>
                      </a:solidFill>
                      <a:prstDash val="solid"/>
                      <a:round/>
                      <a:headEnd type="none" w="med" len="med"/>
                      <a:tailEnd type="none" w="med" len="med"/>
                    </a:lnR>
                  </a:tcPr>
                </a:tc>
                <a:tc>
                  <a:txBody>
                    <a:bodyPr/>
                    <a:lstStyle/>
                    <a:p>
                      <a:pPr algn="l" fontAlgn="b"/>
                      <a:r>
                        <a:rPr lang="en-US" sz="1600" b="1" i="0" u="none" strike="noStrike" dirty="0" smtClean="0">
                          <a:solidFill>
                            <a:srgbClr val="3E3E5C"/>
                          </a:solidFill>
                          <a:effectLst/>
                          <a:latin typeface="Calibri"/>
                        </a:rPr>
                        <a:t>    Panic </a:t>
                      </a:r>
                      <a:r>
                        <a:rPr lang="en-US" sz="1600" b="1" i="0" u="none" strike="noStrike" dirty="0">
                          <a:solidFill>
                            <a:srgbClr val="3E3E5C"/>
                          </a:solidFill>
                          <a:effectLst/>
                          <a:latin typeface="Calibri"/>
                        </a:rPr>
                        <a:t>Disorder </a:t>
                      </a:r>
                      <a:r>
                        <a:rPr lang="en-US" sz="1600" b="1" i="0" u="none" strike="noStrike" dirty="0" smtClean="0">
                          <a:solidFill>
                            <a:srgbClr val="3E3E5C"/>
                          </a:solidFill>
                          <a:effectLst/>
                          <a:latin typeface="Calibri"/>
                        </a:rPr>
                        <a:t>without </a:t>
                      </a:r>
                      <a:r>
                        <a:rPr lang="en-US" sz="1600" b="1" i="0" u="none" strike="noStrike" dirty="0">
                          <a:solidFill>
                            <a:srgbClr val="3E3E5C"/>
                          </a:solidFill>
                          <a:effectLst/>
                          <a:latin typeface="Calibri"/>
                        </a:rPr>
                        <a:t>Agoraphobia</a:t>
                      </a:r>
                    </a:p>
                  </a:txBody>
                  <a:tcPr marL="45721" marR="45721" marT="45727" marB="45727">
                    <a:lnL w="12700" cap="flat" cmpd="sng" algn="ctr">
                      <a:solidFill>
                        <a:prstClr val="black"/>
                      </a:solidFill>
                      <a:prstDash val="solid"/>
                      <a:round/>
                      <a:headEnd type="none" w="med" len="med"/>
                      <a:tailEnd type="none" w="med" len="med"/>
                    </a:lnL>
                  </a:tcPr>
                </a:tc>
                <a:tc>
                  <a:txBody>
                    <a:bodyPr/>
                    <a:lstStyle/>
                    <a:p>
                      <a:pPr algn="ctr" fontAlgn="b"/>
                      <a:r>
                        <a:rPr lang="en-US" sz="1600" b="1" i="0" u="none" strike="noStrike" dirty="0">
                          <a:solidFill>
                            <a:srgbClr val="3E3E5C"/>
                          </a:solidFill>
                          <a:effectLst/>
                          <a:latin typeface="Calibri"/>
                        </a:rPr>
                        <a:t>32%</a:t>
                      </a:r>
                    </a:p>
                  </a:txBody>
                  <a:tcPr marL="45721" marR="45721" marT="45727" marB="45727"/>
                </a:tc>
              </a:tr>
              <a:tr h="403681">
                <a:tc>
                  <a:txBody>
                    <a:bodyPr/>
                    <a:lstStyle/>
                    <a:p>
                      <a:pPr algn="l" fontAlgn="t">
                        <a:spcBef>
                          <a:spcPts val="200"/>
                        </a:spcBef>
                      </a:pPr>
                      <a:r>
                        <a:rPr lang="en-US" sz="1600" b="1" i="0" u="none" strike="noStrike" dirty="0" smtClean="0">
                          <a:solidFill>
                            <a:srgbClr val="000000"/>
                          </a:solidFill>
                          <a:effectLst/>
                          <a:latin typeface="Calibri"/>
                        </a:rPr>
                        <a:t>    Obsessive-Compulsive </a:t>
                      </a:r>
                      <a:r>
                        <a:rPr lang="en-US" sz="1600" b="1" i="0" u="none" strike="noStrike" dirty="0">
                          <a:solidFill>
                            <a:srgbClr val="000000"/>
                          </a:solidFill>
                          <a:effectLst/>
                          <a:latin typeface="Calibri"/>
                        </a:rPr>
                        <a:t>D</a:t>
                      </a:r>
                      <a:r>
                        <a:rPr lang="en-US" sz="1600" b="1" i="0" u="none" strike="noStrike" dirty="0" smtClean="0">
                          <a:solidFill>
                            <a:srgbClr val="000000"/>
                          </a:solidFill>
                          <a:effectLst/>
                          <a:latin typeface="Calibri"/>
                        </a:rPr>
                        <a:t>isorder</a:t>
                      </a:r>
                      <a:endParaRPr lang="en-US" sz="1600" b="1" i="0" u="none" strike="noStrike" dirty="0">
                        <a:solidFill>
                          <a:srgbClr val="000000"/>
                        </a:solidFill>
                        <a:effectLst/>
                        <a:latin typeface="Calibri"/>
                      </a:endParaRPr>
                    </a:p>
                  </a:txBody>
                  <a:tcPr marL="45721" marR="45721" marT="93614" marB="0" anchor="ctr"/>
                </a:tc>
                <a:tc>
                  <a:txBody>
                    <a:bodyPr/>
                    <a:lstStyle/>
                    <a:p>
                      <a:pPr algn="ctr" fontAlgn="b"/>
                      <a:r>
                        <a:rPr lang="en-US" sz="1600" b="1" i="0" u="none" strike="noStrike" dirty="0">
                          <a:solidFill>
                            <a:srgbClr val="000000"/>
                          </a:solidFill>
                          <a:effectLst/>
                          <a:latin typeface="Calibri"/>
                        </a:rPr>
                        <a:t>34%</a:t>
                      </a:r>
                    </a:p>
                  </a:txBody>
                  <a:tcPr marL="45721" marR="45721" marT="45727" marB="45727">
                    <a:lnR w="12700" cap="flat" cmpd="sng" algn="ctr">
                      <a:solidFill>
                        <a:prstClr val="black"/>
                      </a:solidFill>
                      <a:prstDash val="solid"/>
                      <a:round/>
                      <a:headEnd type="none" w="med" len="med"/>
                      <a:tailEnd type="none" w="med" len="med"/>
                    </a:lnR>
                  </a:tcPr>
                </a:tc>
                <a:tc>
                  <a:txBody>
                    <a:bodyPr/>
                    <a:lstStyle/>
                    <a:p>
                      <a:pPr algn="l" fontAlgn="b"/>
                      <a:r>
                        <a:rPr lang="en-US" sz="1600" b="1" i="0" u="none" strike="noStrike" dirty="0" smtClean="0">
                          <a:solidFill>
                            <a:srgbClr val="000000"/>
                          </a:solidFill>
                          <a:effectLst/>
                          <a:latin typeface="Calibri"/>
                        </a:rPr>
                        <a:t>    Bipolar </a:t>
                      </a:r>
                      <a:r>
                        <a:rPr lang="en-US" sz="1600" b="1" i="0" u="none" strike="noStrike" dirty="0">
                          <a:solidFill>
                            <a:srgbClr val="000000"/>
                          </a:solidFill>
                          <a:effectLst/>
                          <a:latin typeface="Calibri"/>
                        </a:rPr>
                        <a:t>I Disorder</a:t>
                      </a:r>
                    </a:p>
                  </a:txBody>
                  <a:tcPr marL="45721" marR="45721" marT="45727" marB="45727">
                    <a:lnL w="12700" cap="flat" cmpd="sng" algn="ctr">
                      <a:solidFill>
                        <a:prstClr val="black"/>
                      </a:solidFill>
                      <a:prstDash val="solid"/>
                      <a:round/>
                      <a:headEnd type="none" w="med" len="med"/>
                      <a:tailEnd type="none" w="med" len="med"/>
                    </a:lnL>
                  </a:tcPr>
                </a:tc>
                <a:tc>
                  <a:txBody>
                    <a:bodyPr/>
                    <a:lstStyle/>
                    <a:p>
                      <a:pPr algn="ctr" fontAlgn="b"/>
                      <a:r>
                        <a:rPr lang="en-US" sz="1600" b="1" i="0" u="none" strike="noStrike" dirty="0">
                          <a:solidFill>
                            <a:srgbClr val="000000"/>
                          </a:solidFill>
                          <a:effectLst/>
                          <a:latin typeface="Calibri"/>
                        </a:rPr>
                        <a:t>27%</a:t>
                      </a:r>
                    </a:p>
                  </a:txBody>
                  <a:tcPr marL="45721" marR="45721" marT="45727" marB="45727"/>
                </a:tc>
              </a:tr>
              <a:tr h="403681">
                <a:tc>
                  <a:txBody>
                    <a:bodyPr/>
                    <a:lstStyle/>
                    <a:p>
                      <a:pPr algn="l" fontAlgn="t">
                        <a:spcBef>
                          <a:spcPts val="200"/>
                        </a:spcBef>
                      </a:pPr>
                      <a:r>
                        <a:rPr lang="en-US" sz="1600" b="1" i="0" u="none" strike="noStrike" dirty="0" smtClean="0">
                          <a:solidFill>
                            <a:srgbClr val="000000"/>
                          </a:solidFill>
                          <a:effectLst/>
                          <a:latin typeface="Calibri"/>
                        </a:rPr>
                        <a:t>    Bipolar </a:t>
                      </a:r>
                      <a:r>
                        <a:rPr lang="en-US" sz="1600" b="1" i="0" u="none" strike="noStrike" dirty="0">
                          <a:solidFill>
                            <a:srgbClr val="000000"/>
                          </a:solidFill>
                          <a:effectLst/>
                          <a:latin typeface="Calibri"/>
                        </a:rPr>
                        <a:t>A</a:t>
                      </a:r>
                      <a:r>
                        <a:rPr lang="en-US" sz="1600" b="1" i="0" u="none" strike="noStrike" dirty="0" smtClean="0">
                          <a:solidFill>
                            <a:srgbClr val="000000"/>
                          </a:solidFill>
                          <a:effectLst/>
                          <a:latin typeface="Calibri"/>
                        </a:rPr>
                        <a:t>ffective </a:t>
                      </a:r>
                      <a:r>
                        <a:rPr lang="en-US" sz="1600" b="1" i="0" u="none" strike="noStrike" dirty="0">
                          <a:solidFill>
                            <a:srgbClr val="000000"/>
                          </a:solidFill>
                          <a:effectLst/>
                          <a:latin typeface="Calibri"/>
                        </a:rPr>
                        <a:t>D</a:t>
                      </a:r>
                      <a:r>
                        <a:rPr lang="en-US" sz="1600" b="1" i="0" u="none" strike="noStrike" dirty="0" smtClean="0">
                          <a:solidFill>
                            <a:srgbClr val="000000"/>
                          </a:solidFill>
                          <a:effectLst/>
                          <a:latin typeface="Calibri"/>
                        </a:rPr>
                        <a:t>isorder</a:t>
                      </a:r>
                      <a:endParaRPr lang="en-US" sz="1600" b="1" i="0" u="none" strike="noStrike" dirty="0">
                        <a:solidFill>
                          <a:srgbClr val="000000"/>
                        </a:solidFill>
                        <a:effectLst/>
                        <a:latin typeface="Calibri"/>
                      </a:endParaRPr>
                    </a:p>
                  </a:txBody>
                  <a:tcPr marL="45721" marR="45721" marT="93614" marB="0" anchor="ctr"/>
                </a:tc>
                <a:tc>
                  <a:txBody>
                    <a:bodyPr/>
                    <a:lstStyle/>
                    <a:p>
                      <a:pPr algn="ctr" fontAlgn="b"/>
                      <a:r>
                        <a:rPr lang="en-US" sz="1600" b="1" i="0" u="none" strike="noStrike" dirty="0">
                          <a:solidFill>
                            <a:srgbClr val="000000"/>
                          </a:solidFill>
                          <a:effectLst/>
                          <a:latin typeface="Calibri"/>
                        </a:rPr>
                        <a:t>28%</a:t>
                      </a:r>
                    </a:p>
                  </a:txBody>
                  <a:tcPr marL="45721" marR="45721" marT="45727" marB="45727">
                    <a:lnR w="12700" cap="flat" cmpd="sng" algn="ctr">
                      <a:solidFill>
                        <a:prstClr val="black"/>
                      </a:solidFill>
                      <a:prstDash val="solid"/>
                      <a:round/>
                      <a:headEnd type="none" w="med" len="med"/>
                      <a:tailEnd type="none" w="med" len="med"/>
                    </a:lnR>
                  </a:tcPr>
                </a:tc>
                <a:tc>
                  <a:txBody>
                    <a:bodyPr/>
                    <a:lstStyle/>
                    <a:p>
                      <a:pPr algn="l" fontAlgn="b"/>
                      <a:r>
                        <a:rPr lang="en-US" sz="1600" b="1" i="0" u="none" strike="noStrike" dirty="0" smtClean="0">
                          <a:solidFill>
                            <a:srgbClr val="3E3E5C"/>
                          </a:solidFill>
                          <a:effectLst/>
                          <a:latin typeface="Calibri"/>
                        </a:rPr>
                        <a:t>    Alcohol</a:t>
                      </a:r>
                      <a:r>
                        <a:rPr lang="en-US" sz="1600" b="1" i="0" u="none" strike="noStrike" dirty="0">
                          <a:solidFill>
                            <a:srgbClr val="3E3E5C"/>
                          </a:solidFill>
                          <a:effectLst/>
                          <a:latin typeface="Calibri"/>
                        </a:rPr>
                        <a:t>-Related Disorders</a:t>
                      </a:r>
                    </a:p>
                  </a:txBody>
                  <a:tcPr marL="45721" marR="45721" marT="45727" marB="45727">
                    <a:lnL w="12700" cap="flat" cmpd="sng" algn="ctr">
                      <a:solidFill>
                        <a:prstClr val="black"/>
                      </a:solidFill>
                      <a:prstDash val="solid"/>
                      <a:round/>
                      <a:headEnd type="none" w="med" len="med"/>
                      <a:tailEnd type="none" w="med" len="med"/>
                    </a:lnL>
                  </a:tcPr>
                </a:tc>
                <a:tc>
                  <a:txBody>
                    <a:bodyPr/>
                    <a:lstStyle/>
                    <a:p>
                      <a:pPr algn="ctr" fontAlgn="b"/>
                      <a:r>
                        <a:rPr lang="en-US" sz="1600" b="1" i="0" u="none" strike="noStrike" dirty="0">
                          <a:solidFill>
                            <a:srgbClr val="3E3E5C"/>
                          </a:solidFill>
                          <a:effectLst/>
                          <a:latin typeface="Calibri"/>
                        </a:rPr>
                        <a:t>26%</a:t>
                      </a:r>
                    </a:p>
                  </a:txBody>
                  <a:tcPr marL="45721" marR="45721" marT="45727" marB="45727"/>
                </a:tc>
              </a:tr>
            </a:tbl>
          </a:graphicData>
        </a:graphic>
      </p:graphicFrame>
      <p:sp>
        <p:nvSpPr>
          <p:cNvPr id="7" name="Line 4"/>
          <p:cNvSpPr>
            <a:spLocks noChangeShapeType="1"/>
          </p:cNvSpPr>
          <p:nvPr/>
        </p:nvSpPr>
        <p:spPr bwMode="auto">
          <a:xfrm>
            <a:off x="0" y="1277938"/>
            <a:ext cx="9144000" cy="0"/>
          </a:xfrm>
          <a:prstGeom prst="line">
            <a:avLst/>
          </a:prstGeom>
          <a:noFill/>
          <a:ln w="38100">
            <a:solidFill>
              <a:srgbClr val="1E7FB8"/>
            </a:solidFill>
            <a:round/>
            <a:headEnd/>
            <a:tailEnd/>
          </a:ln>
          <a:effectLst>
            <a:outerShdw dist="29783" dir="1514402" algn="ctr" rotWithShape="0">
              <a:schemeClr val="bg2">
                <a:alpha val="74997"/>
              </a:schemeClr>
            </a:outerShdw>
          </a:effectLst>
          <a:extLst>
            <a:ext uri="{909E8E84-426E-40DD-AFC4-6F175D3DCCD1}">
              <a14:hiddenFill xmlns="" xmlns:a="http://schemas.openxmlformats.org/drawingml/2006/main" xmlns:r="http://schemas.openxmlformats.org/officeDocument/2006/relationships" xmlns:p="http://schemas.openxmlformats.org/presentationml/2006/main" xmlns:a14="http://schemas.microsoft.com/office/drawing/2010/main" xmlns:mv="urn:schemas-microsoft-com:mac:vml" xmlns:mc="http://schemas.openxmlformats.org/markup-compatibility/2006">
                <a:noFill/>
              </a14:hiddenFill>
            </a:ext>
          </a:extLst>
        </p:spPr>
        <p:txBody>
          <a:bodyPr/>
          <a:lstStyle/>
          <a:p>
            <a:endParaRPr lang="en-US"/>
          </a:p>
        </p:txBody>
      </p:sp>
    </p:spTree>
    <p:extLst>
      <p:ext uri="{BB962C8B-B14F-4D97-AF65-F5344CB8AC3E}">
        <p14:creationId xmlns="" xmlns:a="http://schemas.openxmlformats.org/drawingml/2006/main" xmlns:r="http://schemas.openxmlformats.org/officeDocument/2006/relationships" xmlns:p="http://schemas.openxmlformats.org/presentationml/2006/main" xmlns:p14="http://schemas.microsoft.com/office/powerpoint/2010/main" xmlns:mv="urn:schemas-microsoft-com:mac:vml" xmlns:mc="http://schemas.openxmlformats.org/markup-compatibility/2006" val="2190457238"/>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The New Three Core Competencies in Psychiatry</a:t>
            </a:r>
            <a:endParaRPr lang="en-US" b="1" dirty="0">
              <a:solidFill>
                <a:srgbClr val="FF0000"/>
              </a:solidFill>
            </a:endParaRPr>
          </a:p>
        </p:txBody>
      </p:sp>
      <p:sp>
        <p:nvSpPr>
          <p:cNvPr id="3" name="Content Placeholder 2"/>
          <p:cNvSpPr>
            <a:spLocks noGrp="1"/>
          </p:cNvSpPr>
          <p:nvPr>
            <p:ph idx="1"/>
          </p:nvPr>
        </p:nvSpPr>
        <p:spPr/>
        <p:txBody>
          <a:bodyPr>
            <a:normAutofit/>
          </a:bodyPr>
          <a:lstStyle/>
          <a:p>
            <a:r>
              <a:rPr lang="en-US" sz="4000" dirty="0" smtClean="0"/>
              <a:t>Supportive Therapy (</a:t>
            </a:r>
            <a:r>
              <a:rPr lang="en-US" sz="4000" dirty="0" err="1" smtClean="0"/>
              <a:t>Rogerian</a:t>
            </a:r>
            <a:r>
              <a:rPr lang="en-US" sz="4000" dirty="0" smtClean="0"/>
              <a:t>)</a:t>
            </a:r>
          </a:p>
          <a:p>
            <a:endParaRPr lang="en-US" sz="4000" dirty="0" smtClean="0"/>
          </a:p>
          <a:p>
            <a:r>
              <a:rPr lang="en-US" sz="4000" dirty="0" smtClean="0"/>
              <a:t>Cognitive- Behavioral Therapy (CBT)</a:t>
            </a:r>
          </a:p>
          <a:p>
            <a:endParaRPr lang="en-US" sz="4000" dirty="0" smtClean="0"/>
          </a:p>
          <a:p>
            <a:r>
              <a:rPr lang="en-US" sz="4000" dirty="0" smtClean="0"/>
              <a:t>Long-Term Psychodynamic Psychotherapy</a:t>
            </a:r>
            <a:endParaRPr lang="en-US" sz="4000" dirty="0"/>
          </a:p>
        </p:txBody>
      </p:sp>
      <p:sp>
        <p:nvSpPr>
          <p:cNvPr id="4" name="Slide Number Placeholder 3"/>
          <p:cNvSpPr>
            <a:spLocks noGrp="1"/>
          </p:cNvSpPr>
          <p:nvPr>
            <p:ph type="sldNum" sz="quarter" idx="12"/>
          </p:nvPr>
        </p:nvSpPr>
        <p:spPr/>
        <p:txBody>
          <a:bodyPr/>
          <a:lstStyle/>
          <a:p>
            <a:fld id="{A85713F1-2100-0544-A8A2-EB22763A95B4}" type="slidenum">
              <a:rPr lang="en-US" smtClean="0"/>
              <a:pPr/>
              <a:t>79</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0552384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Main Reasons for Diagnosing </a:t>
            </a:r>
            <a:br>
              <a:rPr lang="en-US" dirty="0" smtClean="0"/>
            </a:br>
            <a:endParaRPr lang="en-US" dirty="0"/>
          </a:p>
        </p:txBody>
      </p:sp>
      <p:sp>
        <p:nvSpPr>
          <p:cNvPr id="3" name="Content Placeholder 2"/>
          <p:cNvSpPr>
            <a:spLocks noGrp="1"/>
          </p:cNvSpPr>
          <p:nvPr>
            <p:ph idx="1"/>
          </p:nvPr>
        </p:nvSpPr>
        <p:spPr>
          <a:xfrm>
            <a:off x="0" y="1143000"/>
            <a:ext cx="9144000" cy="5715000"/>
          </a:xfrm>
        </p:spPr>
        <p:txBody>
          <a:bodyPr>
            <a:normAutofit/>
          </a:bodyPr>
          <a:lstStyle/>
          <a:p>
            <a:pPr>
              <a:buNone/>
            </a:pPr>
            <a:r>
              <a:rPr lang="en-US" dirty="0" smtClean="0"/>
              <a:t>1. Its usefulness for </a:t>
            </a:r>
            <a:r>
              <a:rPr lang="en-US" i="1" dirty="0" smtClean="0"/>
              <a:t>treatment planning</a:t>
            </a:r>
            <a:r>
              <a:rPr lang="en-US" dirty="0" smtClean="0"/>
              <a:t>. “Understanding character styles help the therapist be more careful with boundaries with a histrionic patient, more pursuant of the flat affect with the obsessional person, and more tolerant of silence with a schizoid client.” </a:t>
            </a:r>
          </a:p>
          <a:p>
            <a:pPr>
              <a:buNone/>
            </a:pPr>
            <a:r>
              <a:rPr lang="en-US" dirty="0" smtClean="0"/>
              <a:t>2. Its implications for </a:t>
            </a:r>
            <a:r>
              <a:rPr lang="en-US" i="1" dirty="0" smtClean="0"/>
              <a:t>prognosis</a:t>
            </a:r>
            <a:r>
              <a:rPr lang="en-US" dirty="0" smtClean="0"/>
              <a:t>. “Realistic goals protect patients from the demoralization and therapist from burnout.”</a:t>
            </a:r>
          </a:p>
          <a:p>
            <a:endParaRPr lang="en-US" dirty="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685800" y="228600"/>
            <a:ext cx="7772400" cy="914400"/>
          </a:xfrm>
        </p:spPr>
        <p:txBody>
          <a:bodyPr/>
          <a:lstStyle/>
          <a:p>
            <a:r>
              <a:rPr lang="en-US" sz="2800" b="1" dirty="0">
                <a:solidFill>
                  <a:schemeClr val="tx1"/>
                </a:solidFill>
              </a:rPr>
              <a:t>Integrative Psychotherapeutic Interventions</a:t>
            </a:r>
            <a:br>
              <a:rPr lang="en-US" sz="2800" b="1" dirty="0">
                <a:solidFill>
                  <a:schemeClr val="tx1"/>
                </a:solidFill>
              </a:rPr>
            </a:br>
            <a:r>
              <a:rPr lang="en-US" sz="2000" dirty="0">
                <a:solidFill>
                  <a:schemeClr val="tx1"/>
                </a:solidFill>
              </a:rPr>
              <a:t>Going From Supportive, </a:t>
            </a:r>
            <a:r>
              <a:rPr lang="en-US" sz="2000" dirty="0" smtClean="0">
                <a:solidFill>
                  <a:schemeClr val="tx1"/>
                </a:solidFill>
              </a:rPr>
              <a:t> </a:t>
            </a:r>
            <a:r>
              <a:rPr lang="en-US" sz="2000" dirty="0">
                <a:solidFill>
                  <a:schemeClr val="tx1"/>
                </a:solidFill>
              </a:rPr>
              <a:t>CBT and Psychodynamic</a:t>
            </a:r>
            <a:endParaRPr lang="en-US" sz="5400" dirty="0"/>
          </a:p>
        </p:txBody>
      </p:sp>
      <p:sp>
        <p:nvSpPr>
          <p:cNvPr id="87043" name="Rectangle 3"/>
          <p:cNvSpPr>
            <a:spLocks noGrp="1" noChangeArrowheads="1"/>
          </p:cNvSpPr>
          <p:nvPr>
            <p:ph type="body" idx="1"/>
          </p:nvPr>
        </p:nvSpPr>
        <p:spPr>
          <a:xfrm>
            <a:off x="609600" y="1447800"/>
            <a:ext cx="7848600" cy="5410200"/>
          </a:xfrm>
        </p:spPr>
        <p:txBody>
          <a:bodyPr/>
          <a:lstStyle/>
          <a:p>
            <a:pPr>
              <a:lnSpc>
                <a:spcPct val="90000"/>
              </a:lnSpc>
            </a:pPr>
            <a:r>
              <a:rPr lang="en-US" sz="2400" dirty="0"/>
              <a:t>Personal Qualities of the Therapist</a:t>
            </a:r>
          </a:p>
          <a:p>
            <a:pPr>
              <a:lnSpc>
                <a:spcPct val="130000"/>
              </a:lnSpc>
            </a:pPr>
            <a:r>
              <a:rPr lang="en-US" sz="2400" dirty="0"/>
              <a:t>Maintaining the Therapeutic Frame</a:t>
            </a:r>
          </a:p>
          <a:p>
            <a:pPr>
              <a:lnSpc>
                <a:spcPct val="130000"/>
              </a:lnSpc>
            </a:pPr>
            <a:r>
              <a:rPr lang="en-US" sz="2400" dirty="0"/>
              <a:t>Reassurance</a:t>
            </a:r>
          </a:p>
          <a:p>
            <a:pPr>
              <a:lnSpc>
                <a:spcPct val="130000"/>
              </a:lnSpc>
            </a:pPr>
            <a:r>
              <a:rPr lang="en-US" sz="2400" dirty="0"/>
              <a:t>Listening</a:t>
            </a:r>
          </a:p>
          <a:p>
            <a:pPr>
              <a:lnSpc>
                <a:spcPct val="130000"/>
              </a:lnSpc>
            </a:pPr>
            <a:r>
              <a:rPr lang="en-US" sz="2400" dirty="0"/>
              <a:t>Behavioral Mastery: Self-Soothing </a:t>
            </a:r>
          </a:p>
          <a:p>
            <a:pPr>
              <a:lnSpc>
                <a:spcPct val="130000"/>
              </a:lnSpc>
            </a:pPr>
            <a:r>
              <a:rPr lang="en-US" sz="2400" dirty="0"/>
              <a:t>Cognitive Learning</a:t>
            </a:r>
          </a:p>
          <a:p>
            <a:pPr>
              <a:lnSpc>
                <a:spcPct val="130000"/>
              </a:lnSpc>
            </a:pPr>
            <a:r>
              <a:rPr lang="en-US" sz="2400" dirty="0" smtClean="0"/>
              <a:t>Clarifications</a:t>
            </a:r>
            <a:endParaRPr lang="en-US" sz="2400" dirty="0"/>
          </a:p>
          <a:p>
            <a:pPr>
              <a:lnSpc>
                <a:spcPct val="130000"/>
              </a:lnSpc>
            </a:pPr>
            <a:r>
              <a:rPr lang="en-US" sz="2400" dirty="0" smtClean="0"/>
              <a:t>Interpretations of mental life that affects subjective well-being and relationships </a:t>
            </a:r>
            <a:endParaRPr lang="en-US" sz="2800" b="1" dirty="0">
              <a:latin typeface="Times New Roman" pitchFamily="1" charset="0"/>
            </a:endParaRPr>
          </a:p>
          <a:p>
            <a:pPr>
              <a:lnSpc>
                <a:spcPct val="130000"/>
              </a:lnSpc>
            </a:pPr>
            <a:endParaRPr lang="en-US" sz="2800" dirty="0"/>
          </a:p>
        </p:txBody>
      </p:sp>
      <p:sp>
        <p:nvSpPr>
          <p:cNvPr id="6" name="Slide Number Placeholder 5"/>
          <p:cNvSpPr>
            <a:spLocks noGrp="1"/>
          </p:cNvSpPr>
          <p:nvPr>
            <p:ph type="sldNum" sz="quarter" idx="12"/>
          </p:nvPr>
        </p:nvSpPr>
        <p:spPr/>
        <p:txBody>
          <a:bodyPr/>
          <a:lstStyle/>
          <a:p>
            <a:fld id="{A85713F1-2100-0544-A8A2-EB22763A95B4}" type="slidenum">
              <a:rPr lang="en-US" smtClean="0"/>
              <a:pPr/>
              <a:t>80</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4163404639"/>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dirty="0" smtClean="0"/>
              <a:t>Personality Structure and Treatment</a:t>
            </a:r>
            <a:endParaRPr lang="en-US" dirty="0"/>
          </a:p>
        </p:txBody>
      </p:sp>
      <p:sp>
        <p:nvSpPr>
          <p:cNvPr id="3" name="Content Placeholder 2"/>
          <p:cNvSpPr>
            <a:spLocks noGrp="1"/>
          </p:cNvSpPr>
          <p:nvPr>
            <p:ph idx="1"/>
          </p:nvPr>
        </p:nvSpPr>
        <p:spPr>
          <a:xfrm>
            <a:off x="228600" y="1066800"/>
            <a:ext cx="8229600" cy="5486400"/>
          </a:xfrm>
        </p:spPr>
        <p:txBody>
          <a:bodyPr/>
          <a:lstStyle/>
          <a:p>
            <a:r>
              <a:rPr lang="en-US" dirty="0" smtClean="0"/>
              <a:t>McWilliams points out that for many neurotic level people, the best time to make interpretations is when the patient is a state of emotional arousal, so that the patient is less likely to intellectualize the affect. </a:t>
            </a:r>
          </a:p>
          <a:p>
            <a:r>
              <a:rPr lang="en-US" dirty="0" smtClean="0"/>
              <a:t>With borderline clients, who require a supportive approach, the opposite consideration applies, because when they are very upset, it is hard for them to take anything in.</a:t>
            </a:r>
          </a:p>
          <a:p>
            <a:endParaRPr lang="en-US" dirty="0"/>
          </a:p>
        </p:txBody>
      </p:sp>
      <p:sp>
        <p:nvSpPr>
          <p:cNvPr id="4" name="Slide Number Placeholder 3"/>
          <p:cNvSpPr>
            <a:spLocks noGrp="1"/>
          </p:cNvSpPr>
          <p:nvPr>
            <p:ph type="sldNum" sz="quarter" idx="12"/>
          </p:nvPr>
        </p:nvSpPr>
        <p:spPr/>
        <p:txBody>
          <a:bodyPr/>
          <a:lstStyle/>
          <a:p>
            <a:fld id="{A85713F1-2100-0544-A8A2-EB22763A95B4}" type="slidenum">
              <a:rPr lang="en-US" smtClean="0"/>
              <a:pPr/>
              <a:t>81</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368003230"/>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r>
              <a:rPr lang="en-US">
                <a:solidFill>
                  <a:schemeClr val="tx1"/>
                </a:solidFill>
              </a:rPr>
              <a:t>Take Home Message</a:t>
            </a:r>
            <a:endParaRPr lang="en-US"/>
          </a:p>
        </p:txBody>
      </p:sp>
      <p:sp>
        <p:nvSpPr>
          <p:cNvPr id="102403" name="Rectangle 3"/>
          <p:cNvSpPr>
            <a:spLocks noGrp="1" noChangeArrowheads="1"/>
          </p:cNvSpPr>
          <p:nvPr>
            <p:ph type="body" idx="1"/>
          </p:nvPr>
        </p:nvSpPr>
        <p:spPr>
          <a:xfrm>
            <a:off x="685800" y="1981200"/>
            <a:ext cx="7772400" cy="4724400"/>
          </a:xfrm>
        </p:spPr>
        <p:txBody>
          <a:bodyPr/>
          <a:lstStyle/>
          <a:p>
            <a:r>
              <a:rPr lang="en-US"/>
              <a:t>Neurotic Level Personality Disorders</a:t>
            </a:r>
          </a:p>
          <a:p>
            <a:pPr>
              <a:buFontTx/>
              <a:buNone/>
            </a:pPr>
            <a:r>
              <a:rPr lang="en-US"/>
              <a:t>   focus more on using insight into past traumas that need to be worked through.</a:t>
            </a:r>
          </a:p>
          <a:p>
            <a:r>
              <a:rPr lang="en-US"/>
              <a:t>Borderline Level Personality Disorders focus more on using here and now interventions to help with reality testing, better self control and self soothing.</a:t>
            </a:r>
          </a:p>
        </p:txBody>
      </p:sp>
      <p:sp>
        <p:nvSpPr>
          <p:cNvPr id="6" name="Slide Number Placeholder 5"/>
          <p:cNvSpPr>
            <a:spLocks noGrp="1"/>
          </p:cNvSpPr>
          <p:nvPr>
            <p:ph type="sldNum" sz="quarter" idx="12"/>
          </p:nvPr>
        </p:nvSpPr>
        <p:spPr/>
        <p:txBody>
          <a:bodyPr/>
          <a:lstStyle/>
          <a:p>
            <a:fld id="{A85713F1-2100-0544-A8A2-EB22763A95B4}" type="slidenum">
              <a:rPr lang="en-US" smtClean="0"/>
              <a:pPr/>
              <a:t>82</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979492943"/>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1011" name="Rectangle 2"/>
          <p:cNvSpPr>
            <a:spLocks noGrp="1" noChangeArrowheads="1"/>
          </p:cNvSpPr>
          <p:nvPr>
            <p:ph type="title"/>
          </p:nvPr>
        </p:nvSpPr>
        <p:spPr>
          <a:xfrm>
            <a:off x="152400" y="228600"/>
            <a:ext cx="8763000" cy="609600"/>
          </a:xfrm>
        </p:spPr>
        <p:txBody>
          <a:bodyPr/>
          <a:lstStyle/>
          <a:p>
            <a:pPr eaLnBrk="1" hangingPunct="1"/>
            <a:r>
              <a:rPr lang="en-US" sz="3200" dirty="0" smtClean="0">
                <a:solidFill>
                  <a:schemeClr val="tx1"/>
                </a:solidFill>
              </a:rPr>
              <a:t>Take Home Message</a:t>
            </a:r>
            <a:endParaRPr lang="en-US" sz="3200" dirty="0" smtClean="0"/>
          </a:p>
        </p:txBody>
      </p:sp>
      <p:sp>
        <p:nvSpPr>
          <p:cNvPr id="171012" name="Rectangle 3"/>
          <p:cNvSpPr>
            <a:spLocks noGrp="1" noChangeArrowheads="1"/>
          </p:cNvSpPr>
          <p:nvPr>
            <p:ph idx="1"/>
          </p:nvPr>
        </p:nvSpPr>
        <p:spPr>
          <a:xfrm>
            <a:off x="304800" y="1219200"/>
            <a:ext cx="8610600" cy="5410200"/>
          </a:xfrm>
        </p:spPr>
        <p:txBody>
          <a:bodyPr>
            <a:normAutofit/>
          </a:bodyPr>
          <a:lstStyle/>
          <a:p>
            <a:pPr eaLnBrk="1" hangingPunct="1">
              <a:lnSpc>
                <a:spcPct val="90000"/>
              </a:lnSpc>
            </a:pPr>
            <a:r>
              <a:rPr lang="en-US" sz="3600" dirty="0" smtClean="0"/>
              <a:t>Be technically eclectic mixing Supportive, CBT and Psychodynamic according to the needs of the patient (not according to your biases).</a:t>
            </a:r>
          </a:p>
          <a:p>
            <a:pPr eaLnBrk="1" hangingPunct="1">
              <a:lnSpc>
                <a:spcPct val="90000"/>
              </a:lnSpc>
            </a:pPr>
            <a:endParaRPr lang="en-US" sz="3600" dirty="0" smtClean="0"/>
          </a:p>
          <a:p>
            <a:pPr eaLnBrk="1" hangingPunct="1">
              <a:lnSpc>
                <a:spcPct val="90000"/>
              </a:lnSpc>
            </a:pPr>
            <a:r>
              <a:rPr lang="en-US" sz="3600" dirty="0" smtClean="0"/>
              <a:t>Use a psychodynamic formulation so you will know what interventions are likely be most effective, and to communicate that you understand your patient at </a:t>
            </a:r>
            <a:r>
              <a:rPr lang="en-US" sz="3600" i="1" dirty="0" smtClean="0"/>
              <a:t>all</a:t>
            </a:r>
            <a:r>
              <a:rPr lang="en-US" sz="3600" dirty="0" smtClean="0"/>
              <a:t> levels of existence (not just seeing symptoms). </a:t>
            </a:r>
          </a:p>
          <a:p>
            <a:pPr eaLnBrk="1" hangingPunct="1">
              <a:lnSpc>
                <a:spcPct val="90000"/>
              </a:lnSpc>
            </a:pPr>
            <a:endParaRPr lang="en-US" sz="3600" dirty="0" smtClean="0"/>
          </a:p>
        </p:txBody>
      </p:sp>
      <p:sp>
        <p:nvSpPr>
          <p:cNvPr id="5" name="Slide Number Placeholder 4"/>
          <p:cNvSpPr>
            <a:spLocks noGrp="1"/>
          </p:cNvSpPr>
          <p:nvPr>
            <p:ph type="sldNum" sz="quarter" idx="12"/>
          </p:nvPr>
        </p:nvSpPr>
        <p:spPr/>
        <p:txBody>
          <a:bodyPr/>
          <a:lstStyle/>
          <a:p>
            <a:fld id="{A85713F1-2100-0544-A8A2-EB22763A95B4}" type="slidenum">
              <a:rPr lang="en-US" smtClean="0"/>
              <a:pPr/>
              <a:t>83</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834032838"/>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Consider Instruments Such as the PDC</a:t>
            </a:r>
            <a:endParaRPr lang="en-US" b="1" dirty="0"/>
          </a:p>
        </p:txBody>
      </p:sp>
      <p:sp>
        <p:nvSpPr>
          <p:cNvPr id="3" name="Content Placeholder 2"/>
          <p:cNvSpPr>
            <a:spLocks noGrp="1"/>
          </p:cNvSpPr>
          <p:nvPr>
            <p:ph idx="1"/>
          </p:nvPr>
        </p:nvSpPr>
        <p:spPr/>
        <p:txBody>
          <a:bodyPr>
            <a:normAutofit/>
          </a:bodyPr>
          <a:lstStyle/>
          <a:p>
            <a:r>
              <a:rPr lang="en-US" sz="4000" dirty="0" smtClean="0"/>
              <a:t>To guide your diagnostic and case formulation</a:t>
            </a:r>
          </a:p>
          <a:p>
            <a:r>
              <a:rPr lang="en-US" sz="4000" dirty="0" smtClean="0"/>
              <a:t>To keep in your chart</a:t>
            </a:r>
          </a:p>
          <a:p>
            <a:r>
              <a:rPr lang="en-US" sz="4000" dirty="0" smtClean="0"/>
              <a:t>To assess progress</a:t>
            </a:r>
            <a:endParaRPr lang="en-US" sz="4000" dirty="0"/>
          </a:p>
        </p:txBody>
      </p:sp>
      <p:sp>
        <p:nvSpPr>
          <p:cNvPr id="4" name="Slide Number Placeholder 3"/>
          <p:cNvSpPr>
            <a:spLocks noGrp="1"/>
          </p:cNvSpPr>
          <p:nvPr>
            <p:ph type="sldNum" sz="quarter" idx="12"/>
          </p:nvPr>
        </p:nvSpPr>
        <p:spPr/>
        <p:txBody>
          <a:bodyPr/>
          <a:lstStyle/>
          <a:p>
            <a:fld id="{A85713F1-2100-0544-A8A2-EB22763A95B4}" type="slidenum">
              <a:rPr lang="en-US" smtClean="0"/>
              <a:pPr/>
              <a:t>84</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791107830"/>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3059" name="Rectangle 2"/>
          <p:cNvSpPr>
            <a:spLocks noGrp="1" noChangeArrowheads="1"/>
          </p:cNvSpPr>
          <p:nvPr>
            <p:ph type="title"/>
          </p:nvPr>
        </p:nvSpPr>
        <p:spPr>
          <a:xfrm>
            <a:off x="685800" y="228600"/>
            <a:ext cx="7772400" cy="914400"/>
          </a:xfrm>
        </p:spPr>
        <p:txBody>
          <a:bodyPr>
            <a:normAutofit fontScale="90000"/>
          </a:bodyPr>
          <a:lstStyle/>
          <a:p>
            <a:pPr eaLnBrk="1" hangingPunct="1"/>
            <a:r>
              <a:rPr lang="en-US" sz="3200" b="1" dirty="0" smtClean="0">
                <a:solidFill>
                  <a:schemeClr val="tx1"/>
                </a:solidFill>
              </a:rPr>
              <a:t>Take Home Message:</a:t>
            </a:r>
            <a:br>
              <a:rPr lang="en-US" sz="3200" b="1" dirty="0" smtClean="0">
                <a:solidFill>
                  <a:schemeClr val="tx1"/>
                </a:solidFill>
              </a:rPr>
            </a:br>
            <a:r>
              <a:rPr lang="en-US" sz="4000" b="1" dirty="0" smtClean="0">
                <a:solidFill>
                  <a:schemeClr val="tx1"/>
                </a:solidFill>
              </a:rPr>
              <a:t>Use the ICD with the PDM</a:t>
            </a:r>
            <a:endParaRPr lang="en-US" sz="3200" b="1" dirty="0" smtClean="0">
              <a:solidFill>
                <a:schemeClr val="tx1"/>
              </a:solidFill>
            </a:endParaRPr>
          </a:p>
        </p:txBody>
      </p:sp>
      <p:sp>
        <p:nvSpPr>
          <p:cNvPr id="173060" name="Rectangle 3"/>
          <p:cNvSpPr>
            <a:spLocks noGrp="1" noChangeArrowheads="1"/>
          </p:cNvSpPr>
          <p:nvPr>
            <p:ph idx="1"/>
          </p:nvPr>
        </p:nvSpPr>
        <p:spPr>
          <a:xfrm>
            <a:off x="685800" y="1447800"/>
            <a:ext cx="7772400" cy="5181600"/>
          </a:xfrm>
        </p:spPr>
        <p:txBody>
          <a:bodyPr/>
          <a:lstStyle/>
          <a:p>
            <a:pPr marL="609600" indent="-609600" eaLnBrk="1" hangingPunct="1">
              <a:lnSpc>
                <a:spcPct val="90000"/>
              </a:lnSpc>
              <a:buFontTx/>
              <a:buAutoNum type="arabicPeriod"/>
            </a:pPr>
            <a:r>
              <a:rPr lang="en-US" dirty="0" smtClean="0"/>
              <a:t>Consider the over-all level of personality organization</a:t>
            </a:r>
          </a:p>
          <a:p>
            <a:pPr marL="609600" indent="-609600" eaLnBrk="1" hangingPunct="1">
              <a:lnSpc>
                <a:spcPct val="90000"/>
              </a:lnSpc>
              <a:buFontTx/>
              <a:buAutoNum type="arabicPeriod"/>
            </a:pPr>
            <a:r>
              <a:rPr lang="en-US" dirty="0" smtClean="0"/>
              <a:t>Consider the personality patterns or disorders</a:t>
            </a:r>
          </a:p>
          <a:p>
            <a:pPr marL="609600" indent="-609600" eaLnBrk="1" hangingPunct="1">
              <a:lnSpc>
                <a:spcPct val="90000"/>
              </a:lnSpc>
              <a:buFontTx/>
              <a:buAutoNum type="arabicPeriod"/>
            </a:pPr>
            <a:r>
              <a:rPr lang="en-US" dirty="0" smtClean="0"/>
              <a:t> Consider the mental capacities</a:t>
            </a:r>
          </a:p>
          <a:p>
            <a:pPr marL="609600" indent="-609600" eaLnBrk="1" hangingPunct="1">
              <a:lnSpc>
                <a:spcPct val="90000"/>
              </a:lnSpc>
              <a:buFontTx/>
              <a:buAutoNum type="arabicPeriod"/>
            </a:pPr>
            <a:r>
              <a:rPr lang="en-US" dirty="0" smtClean="0"/>
              <a:t>Consider the subjective experience of the symptoms and use the ICD codes</a:t>
            </a:r>
          </a:p>
          <a:p>
            <a:pPr marL="609600" indent="-609600" eaLnBrk="1" hangingPunct="1">
              <a:lnSpc>
                <a:spcPct val="90000"/>
              </a:lnSpc>
              <a:buFontTx/>
              <a:buNone/>
            </a:pPr>
            <a:r>
              <a:rPr lang="en-US" dirty="0" smtClean="0"/>
              <a:t> </a:t>
            </a:r>
            <a:r>
              <a:rPr lang="en-US" i="1" dirty="0" smtClean="0"/>
              <a:t>You will find that your greater empathy will be felt by your patient, and this can greatly improve any treatment.</a:t>
            </a:r>
          </a:p>
        </p:txBody>
      </p:sp>
      <p:sp>
        <p:nvSpPr>
          <p:cNvPr id="5" name="Slide Number Placeholder 4"/>
          <p:cNvSpPr>
            <a:spLocks noGrp="1"/>
          </p:cNvSpPr>
          <p:nvPr>
            <p:ph type="sldNum" sz="quarter" idx="12"/>
          </p:nvPr>
        </p:nvSpPr>
        <p:spPr/>
        <p:txBody>
          <a:bodyPr/>
          <a:lstStyle/>
          <a:p>
            <a:fld id="{A85713F1-2100-0544-A8A2-EB22763A95B4}" type="slidenum">
              <a:rPr lang="en-US" smtClean="0"/>
              <a:pPr/>
              <a:t>85</a:t>
            </a:fld>
            <a:endParaRPr lang="en-US"/>
          </a:p>
        </p:txBody>
      </p:sp>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330769457"/>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30362"/>
          </a:xfrm>
        </p:spPr>
        <p:txBody>
          <a:bodyPr>
            <a:normAutofit fontScale="90000"/>
          </a:bodyPr>
          <a:lstStyle/>
          <a:p>
            <a:r>
              <a:rPr lang="en-US" dirty="0" smtClean="0"/>
              <a:t>Free Copies- Search </a:t>
            </a:r>
            <a:br>
              <a:rPr lang="en-US" dirty="0" smtClean="0"/>
            </a:br>
            <a:r>
              <a:rPr lang="en-US" dirty="0" smtClean="0"/>
              <a:t>“</a:t>
            </a:r>
            <a:r>
              <a:rPr lang="en-US" b="1" dirty="0" smtClean="0"/>
              <a:t>Psychodiagnostic Chart</a:t>
            </a:r>
            <a:r>
              <a:rPr lang="en-US" dirty="0" smtClean="0"/>
              <a:t>”</a:t>
            </a:r>
            <a:br>
              <a:rPr lang="en-US" dirty="0" smtClean="0"/>
            </a:br>
            <a:endParaRPr lang="en-US" dirty="0"/>
          </a:p>
        </p:txBody>
      </p:sp>
      <p:sp>
        <p:nvSpPr>
          <p:cNvPr id="3" name="Content Placeholder 2"/>
          <p:cNvSpPr>
            <a:spLocks noGrp="1"/>
          </p:cNvSpPr>
          <p:nvPr>
            <p:ph idx="1"/>
          </p:nvPr>
        </p:nvSpPr>
        <p:spPr>
          <a:xfrm>
            <a:off x="457200" y="2362200"/>
            <a:ext cx="8229600" cy="4343400"/>
          </a:xfrm>
        </p:spPr>
        <p:txBody>
          <a:bodyPr/>
          <a:lstStyle/>
          <a:p>
            <a:pPr>
              <a:buNone/>
            </a:pPr>
            <a:r>
              <a:rPr lang="en-US" dirty="0" smtClean="0"/>
              <a:t>Take Home Message:</a:t>
            </a:r>
          </a:p>
          <a:p>
            <a:r>
              <a:rPr lang="en-US" sz="3600" dirty="0" smtClean="0"/>
              <a:t>Keep using your ICD-9 codes until Oct. 1, 2014</a:t>
            </a:r>
          </a:p>
          <a:p>
            <a:r>
              <a:rPr lang="en-US" sz="3600" dirty="0" smtClean="0"/>
              <a:t>Then Switch to using the ICD-10 for insurance</a:t>
            </a:r>
          </a:p>
          <a:p>
            <a:r>
              <a:rPr lang="en-US" sz="3600" dirty="0" smtClean="0"/>
              <a:t>Use the PDM only if you want to understand people not just symptoms </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Why Diagnose?</a:t>
            </a:r>
            <a:endParaRPr lang="en-US" dirty="0"/>
          </a:p>
        </p:txBody>
      </p:sp>
      <p:sp>
        <p:nvSpPr>
          <p:cNvPr id="3" name="Content Placeholder 2"/>
          <p:cNvSpPr>
            <a:spLocks noGrp="1"/>
          </p:cNvSpPr>
          <p:nvPr>
            <p:ph idx="1"/>
          </p:nvPr>
        </p:nvSpPr>
        <p:spPr>
          <a:xfrm>
            <a:off x="152400" y="990600"/>
            <a:ext cx="8991600" cy="5638800"/>
          </a:xfrm>
        </p:spPr>
        <p:txBody>
          <a:bodyPr vert="horz" wrap="none">
            <a:normAutofit/>
          </a:bodyPr>
          <a:lstStyle/>
          <a:p>
            <a:pPr marL="742950" indent="-742950">
              <a:buNone/>
            </a:pPr>
            <a:r>
              <a:rPr lang="en-US" sz="2400" dirty="0" smtClean="0"/>
              <a:t>3</a:t>
            </a:r>
            <a:r>
              <a:rPr lang="en-US" sz="2800" dirty="0" smtClean="0"/>
              <a:t>.  Its value in enabling the therapist to convey </a:t>
            </a:r>
            <a:r>
              <a:rPr lang="en-US" sz="2800" i="1" dirty="0" smtClean="0"/>
              <a:t>empathy</a:t>
            </a:r>
            <a:r>
              <a:rPr lang="en-US" sz="2800" dirty="0" smtClean="0"/>
              <a:t>. </a:t>
            </a:r>
          </a:p>
          <a:p>
            <a:pPr marL="742950" indent="-742950">
              <a:buNone/>
            </a:pPr>
            <a:r>
              <a:rPr lang="en-US" sz="2800" dirty="0" smtClean="0"/>
              <a:t>Once one knows that a depressed patient also has a</a:t>
            </a:r>
          </a:p>
          <a:p>
            <a:pPr marL="742950" indent="-742950">
              <a:buNone/>
            </a:pPr>
            <a:r>
              <a:rPr lang="en-US" sz="2800" dirty="0" smtClean="0"/>
              <a:t>borderline rather neurotic level personality structure, the</a:t>
            </a:r>
          </a:p>
          <a:p>
            <a:pPr marL="742950" indent="-742950">
              <a:buNone/>
            </a:pPr>
            <a:r>
              <a:rPr lang="en-US" sz="2800" dirty="0" smtClean="0"/>
              <a:t>therapist will not be surprised if during the second year of</a:t>
            </a:r>
          </a:p>
          <a:p>
            <a:pPr marL="742950" indent="-742950">
              <a:buNone/>
            </a:pPr>
            <a:r>
              <a:rPr lang="en-US" sz="2800" dirty="0" smtClean="0"/>
              <a:t>treatment she makes a suicide gesture. </a:t>
            </a:r>
          </a:p>
          <a:p>
            <a:pPr marL="742950" indent="-742950">
              <a:buNone/>
            </a:pPr>
            <a:r>
              <a:rPr lang="en-US" sz="2800" dirty="0" smtClean="0"/>
              <a:t>Or once a borderline client starts to have hope of real change, </a:t>
            </a:r>
          </a:p>
          <a:p>
            <a:pPr marL="742950" indent="-742950">
              <a:buNone/>
            </a:pPr>
            <a:r>
              <a:rPr lang="en-US" sz="2800" dirty="0" smtClean="0"/>
              <a:t>that the borderline client often panics and flirts </a:t>
            </a:r>
          </a:p>
          <a:p>
            <a:pPr marL="742950" indent="-742950">
              <a:buNone/>
            </a:pPr>
            <a:r>
              <a:rPr lang="en-US" sz="2800" dirty="0" smtClean="0"/>
              <a:t>with suicide in an effort to  protect himself from </a:t>
            </a:r>
          </a:p>
          <a:p>
            <a:pPr marL="742950" indent="-742950">
              <a:buNone/>
            </a:pPr>
            <a:r>
              <a:rPr lang="en-US" sz="2800" dirty="0" smtClean="0"/>
              <a:t>traumatic disappointment.</a:t>
            </a:r>
          </a:p>
          <a:p>
            <a:pPr marL="742950" indent="-742950">
              <a:buNone/>
            </a:pPr>
            <a:endParaRPr lang="en-US" dirty="0" smtClean="0"/>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2">
      <a:dk1>
        <a:srgbClr val="3E3E5C"/>
      </a:dk1>
      <a:lt1>
        <a:srgbClr val="FFFFFF"/>
      </a:lt1>
      <a:dk2>
        <a:srgbClr val="666699"/>
      </a:dk2>
      <a:lt2>
        <a:srgbClr val="FFFFFF"/>
      </a:lt2>
      <a:accent1>
        <a:srgbClr val="60597B"/>
      </a:accent1>
      <a:accent2>
        <a:srgbClr val="0000FF"/>
      </a:accent2>
      <a:accent3>
        <a:srgbClr val="B8B8CA"/>
      </a:accent3>
      <a:accent4>
        <a:srgbClr val="DADADA"/>
      </a:accent4>
      <a:accent5>
        <a:srgbClr val="B6B5BF"/>
      </a:accent5>
      <a:accent6>
        <a:srgbClr val="5C5CE7"/>
      </a:accent6>
      <a:hlink>
        <a:srgbClr val="99CCFF"/>
      </a:hlink>
      <a:folHlink>
        <a:srgbClr val="FFFF9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WHO Official 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WHO Official Blu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WHO Official 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WHO Official Blu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WHO Official 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WHO Official Blu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9496</TotalTime>
  <Words>7465</Words>
  <Application>Microsoft Office PowerPoint</Application>
  <PresentationFormat>On-screen Show (4:3)</PresentationFormat>
  <Paragraphs>584</Paragraphs>
  <Slides>86</Slides>
  <Notes>15</Notes>
  <HiddenSlides>0</HiddenSlides>
  <MMClips>0</MMClips>
  <ScaleCrop>false</ScaleCrop>
  <HeadingPairs>
    <vt:vector size="4" baseType="variant">
      <vt:variant>
        <vt:lpstr>Design Template</vt:lpstr>
      </vt:variant>
      <vt:variant>
        <vt:i4>1</vt:i4>
      </vt:variant>
      <vt:variant>
        <vt:lpstr>Slide Titles</vt:lpstr>
      </vt:variant>
      <vt:variant>
        <vt:i4>86</vt:i4>
      </vt:variant>
    </vt:vector>
  </HeadingPairs>
  <TitlesOfParts>
    <vt:vector size="87" baseType="lpstr">
      <vt:lpstr>Office Theme</vt:lpstr>
      <vt:lpstr>A Brief Survey of DSM5, ICD-10-11 and PDM: Diagnostic and Treatment Issues</vt:lpstr>
      <vt:lpstr>Outline</vt:lpstr>
      <vt:lpstr>Slide 3</vt:lpstr>
      <vt:lpstr>What is Missing?</vt:lpstr>
      <vt:lpstr>In 1854, after a major outbreak of cholera struck London, John Snow, a physician linked the outbreak to contaminated water from this hand pump on Broadwick Street. He removed the handle and stopped the epidemic</vt:lpstr>
      <vt:lpstr>Which Taxonomic Organization for Mental and Behavioral Science? </vt:lpstr>
      <vt:lpstr>Start with a good diagnostic formulation</vt:lpstr>
      <vt:lpstr>Main Reasons for Diagnosing  </vt:lpstr>
      <vt:lpstr>Why Diagnose?</vt:lpstr>
      <vt:lpstr>Why Diagnose?</vt:lpstr>
      <vt:lpstr>Why Diagnose? </vt:lpstr>
      <vt:lpstr>Risk Factors in Litigious Patients</vt:lpstr>
      <vt:lpstr>Ethical Implications of a Diagnosis </vt:lpstr>
      <vt:lpstr>Attacks on DSM5</vt:lpstr>
      <vt:lpstr>Slide 15</vt:lpstr>
      <vt:lpstr>DSM-5 Coding and Reporting Procedures</vt:lpstr>
      <vt:lpstr>Slide 17</vt:lpstr>
      <vt:lpstr>Some Coding Differences</vt:lpstr>
      <vt:lpstr>Neurodevelopmental Disorders </vt:lpstr>
      <vt:lpstr>Intellectual Disability  (Intellectual Developmental Disorder) </vt:lpstr>
      <vt:lpstr>Autism Spectrum Disorder (ASD)</vt:lpstr>
      <vt:lpstr>Autism spectrum disorder </vt:lpstr>
      <vt:lpstr>Communication Disorders</vt:lpstr>
      <vt:lpstr>Attention-Deficit/Hyperactivity Disorder </vt:lpstr>
      <vt:lpstr>AD/HD</vt:lpstr>
      <vt:lpstr>Specific Learning Disorder </vt:lpstr>
      <vt:lpstr>Schizophrenia Spectrum and Other Psychotic Disorders </vt:lpstr>
      <vt:lpstr>Schizophrenia subtypes</vt:lpstr>
      <vt:lpstr>Schizoaffective Disorder </vt:lpstr>
      <vt:lpstr>Delusional Disorder </vt:lpstr>
      <vt:lpstr>Delusional disorder </vt:lpstr>
      <vt:lpstr>Catatonia </vt:lpstr>
      <vt:lpstr>Bipolar and Related Disorders </vt:lpstr>
      <vt:lpstr>Depressive disorders </vt:lpstr>
      <vt:lpstr>Depressive Disorders </vt:lpstr>
      <vt:lpstr> Bereavement  </vt:lpstr>
      <vt:lpstr>Anxiety Disorders </vt:lpstr>
      <vt:lpstr>Anxiety disorders </vt:lpstr>
      <vt:lpstr>PTSD</vt:lpstr>
      <vt:lpstr> Somatic Symptom and Related Disorders </vt:lpstr>
      <vt:lpstr>Parental Alienation Syndrome</vt:lpstr>
      <vt:lpstr>Thomas R. Insel, MD- National Institute of Mental Health director wrote on April 29, 2013: </vt:lpstr>
      <vt:lpstr>DSM-5 has major reliability problems</vt:lpstr>
      <vt:lpstr>Slide 44</vt:lpstr>
      <vt:lpstr>Psychodynamic Theory as a Complex Adaptive System-temperament, affects, cognitions, development, traumas, defenses, fantasies, attachments all interacting at various levels of consciousness. </vt:lpstr>
      <vt:lpstr>PDM’s Current Taxonomy</vt:lpstr>
      <vt:lpstr>The Psychodynamic Diagnostic Manual</vt:lpstr>
      <vt:lpstr>P103. Psychopathic (Antisocial) Personality Disorder            P103.1  Passive/Parasitic            P103.2  Aggressive</vt:lpstr>
      <vt:lpstr>Aggressive Subtype</vt:lpstr>
      <vt:lpstr>Passive/Parasitic Subtype</vt:lpstr>
      <vt:lpstr>Psychodiagnostic Chart (PDC) An Integration of the Psychodynamic Diagnostic Manual (PDM), ICD and DSM </vt:lpstr>
      <vt:lpstr>Psychodiagnostic Chart</vt:lpstr>
      <vt:lpstr>Personality Organization Related to Psychotherapy Issues</vt:lpstr>
      <vt:lpstr> </vt:lpstr>
      <vt:lpstr> 1. Level of Personality Structure      Please rate each capacity from 1 to 10; ratings range from Most Disturbed (1) to Most Healthy (10).     1. Identity: ability to view self in complex, stable, and accurate ways                                    2. Object Relations: ability to maintain intimate, stable, and satisfying relationships             3. Affect Tolerance: ability to experience the full range of age-expected affects   4. Affect Regulation: ability to regulate impulses and affects with flexibility in using        defenses or coping strategies                                                                                   5. Superego Integration: ability to use a consistent and mature moral sensibility                    6. Reality Testing: ability to appreciate conventional notions of what is realistic            7. Ego Resilience: ability to respond to stress resourcefully and to recover from        painful events without undue difficulty                                                              </vt:lpstr>
      <vt:lpstr>  1. Level of Personality Structure- Rating   Healthy Personality- characterized by 9-10 scores, life problems never get out of hand and enough flexibility to accommodate to challenging realities.   Neurotic Level- characterized by mainly 6-8 scores, rigidity and limited range of defenses and coping mechanisms, basically a good sense of identity, healthy intimacies, good reality testing, fair resiliency, fair affect tolerance and regulation, favors repression.   Borderline Level- characterized by mainly 3-5 scores, recurrent relational problems, difficulty with affect tolerance and regulation, poor impulse control, poor sense of identity, poor resiliency, favors primitive defenses such as denial, splitting and projective identification.   Psychotic Level- characterized by mainly 1-2 scores, delusional thinking, sometimes hallucinations, poor reality testing and mood regulation, extreme difficulty functioning in work and relationships.   Overall Personality Structure Based on the 7 ratings above, rate person’s overall personality structure from 1 (Psychotic) to 10 (Healthy)   </vt:lpstr>
      <vt:lpstr>     2. Personality Patterns or Disorders- Scoring</vt:lpstr>
      <vt:lpstr>Slide 58</vt:lpstr>
      <vt:lpstr>3. Mental Functioning  </vt:lpstr>
      <vt:lpstr>4. ICD, DSM or PDM SYMPTOMS </vt:lpstr>
      <vt:lpstr>5. Cultural, Contextual, and Other Relevant Considerations </vt:lpstr>
      <vt:lpstr>Clinical Example Using the PDC</vt:lpstr>
      <vt:lpstr>The International Classification of Diseases</vt:lpstr>
      <vt:lpstr>ICD is Required by HIPPA</vt:lpstr>
      <vt:lpstr>ICD-10</vt:lpstr>
      <vt:lpstr>mental and behavioural disorders </vt:lpstr>
      <vt:lpstr>Recording Diagnoses</vt:lpstr>
      <vt:lpstr>Slide 68</vt:lpstr>
      <vt:lpstr>F20-F29 Schizophrenia, schizotypal, delusional, and other non-mood psychotic disorders </vt:lpstr>
      <vt:lpstr>Slide 70</vt:lpstr>
      <vt:lpstr>ICD 10 Disorders of adult personality and behavior  </vt:lpstr>
      <vt:lpstr>2013 ICD-10 Personality Disorders</vt:lpstr>
      <vt:lpstr>ICD-11 Survey Overview</vt:lpstr>
      <vt:lpstr>ICD-11  2015</vt:lpstr>
      <vt:lpstr>Purpose of Classification</vt:lpstr>
      <vt:lpstr>Number of Categories Desired</vt:lpstr>
      <vt:lpstr>Strict Criteria vs. Flexible Guidance</vt:lpstr>
      <vt:lpstr>Slide 78</vt:lpstr>
      <vt:lpstr>The New Three Core Competencies in Psychiatry</vt:lpstr>
      <vt:lpstr>Integrative Psychotherapeutic Interventions Going From Supportive,  CBT and Psychodynamic</vt:lpstr>
      <vt:lpstr>Personality Structure and Treatment</vt:lpstr>
      <vt:lpstr>Take Home Message</vt:lpstr>
      <vt:lpstr>Take Home Message</vt:lpstr>
      <vt:lpstr>Consider Instruments Such as the PDC</vt:lpstr>
      <vt:lpstr>Take Home Message: Use the ICD with the PDM</vt:lpstr>
      <vt:lpstr>Free Copies- Search  “Psychodiagnostic Chart”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DSM5, ICD-10 and PDM: Concepts of Personality, Ethics and Validity</dc:title>
  <dc:creator>Robert Gordon</dc:creator>
  <cp:lastModifiedBy>Robert Gordon</cp:lastModifiedBy>
  <cp:revision>269</cp:revision>
  <dcterms:created xsi:type="dcterms:W3CDTF">2013-06-15T00:03:33Z</dcterms:created>
  <dcterms:modified xsi:type="dcterms:W3CDTF">2013-06-15T00:07:31Z</dcterms:modified>
</cp:coreProperties>
</file>