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9" r:id="rId6"/>
    <p:sldId id="270" r:id="rId7"/>
    <p:sldId id="260" r:id="rId8"/>
    <p:sldId id="261" r:id="rId9"/>
    <p:sldId id="271" r:id="rId10"/>
    <p:sldId id="272" r:id="rId11"/>
    <p:sldId id="262" r:id="rId12"/>
    <p:sldId id="263" r:id="rId13"/>
    <p:sldId id="264" r:id="rId14"/>
    <p:sldId id="265" r:id="rId15"/>
    <p:sldId id="266" r:id="rId16"/>
    <p:sldId id="267" r:id="rId17"/>
    <p:sldId id="26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CCA8F51-5DBD-4150-9475-E15D65BC774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A8F51-5DBD-4150-9475-E15D65BC774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A8F51-5DBD-4150-9475-E15D65BC774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909F196-0D0B-48E3-B057-E0776625BA11}"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CCA8F51-5DBD-4150-9475-E15D65BC774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9F196-0D0B-48E3-B057-E0776625BA11}" type="datetimeFigureOut">
              <a:rPr lang="ru-RU" smtClean="0"/>
              <a:pPr/>
              <a:t>14.12.2014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CCA8F51-5DBD-4150-9475-E15D65BC774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de-DE" baseline="-25000" dirty="0"/>
              <a:t>Gegenwart und Vergangenheit </a:t>
            </a:r>
            <a:r>
              <a:rPr lang="de-DE" baseline="-25000" dirty="0" smtClean="0"/>
              <a:t>meiner</a:t>
            </a:r>
            <a:r>
              <a:rPr lang="ru-RU" dirty="0" smtClean="0"/>
              <a:t> </a:t>
            </a:r>
            <a:r>
              <a:rPr lang="de-DE" baseline="-25000" dirty="0" smtClean="0"/>
              <a:t>Stadt</a:t>
            </a:r>
            <a:endParaRPr lang="ru-RU" dirty="0"/>
          </a:p>
        </p:txBody>
      </p:sp>
      <p:sp>
        <p:nvSpPr>
          <p:cNvPr id="3" name="Подзаголовок 2"/>
          <p:cNvSpPr>
            <a:spLocks noGrp="1"/>
          </p:cNvSpPr>
          <p:nvPr>
            <p:ph type="subTitle" idx="1"/>
          </p:nvPr>
        </p:nvSpPr>
        <p:spPr>
          <a:xfrm>
            <a:off x="611560" y="5157192"/>
            <a:ext cx="8077200" cy="1499616"/>
          </a:xfrm>
        </p:spPr>
        <p:txBody>
          <a:bodyPr>
            <a:normAutofit/>
          </a:bodyPr>
          <a:lstStyle/>
          <a:p>
            <a:pPr algn="ctr"/>
            <a:r>
              <a:rPr lang="en-US" sz="4000" dirty="0" smtClean="0"/>
              <a:t>8 </a:t>
            </a:r>
            <a:r>
              <a:rPr lang="ru-RU" sz="4000" dirty="0" smtClean="0"/>
              <a:t>класс </a:t>
            </a:r>
          </a:p>
          <a:p>
            <a:pPr algn="ctr"/>
            <a:r>
              <a:rPr lang="ru-RU" sz="4000" dirty="0" smtClean="0"/>
              <a:t>Учитель: Зайцева О.Г.</a:t>
            </a:r>
            <a:endParaRPr lang="ru-RU"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big.photo.jpg"/>
          <p:cNvPicPr>
            <a:picLocks noGrp="1" noChangeAspect="1"/>
          </p:cNvPicPr>
          <p:nvPr>
            <p:ph idx="1"/>
          </p:nvPr>
        </p:nvPicPr>
        <p:blipFill>
          <a:blip r:embed="rId2" cstate="print"/>
          <a:stretch>
            <a:fillRect/>
          </a:stretch>
        </p:blipFill>
        <p:spPr>
          <a:xfrm>
            <a:off x="3103977" y="1935163"/>
            <a:ext cx="2936046" cy="43894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endParaRPr lang="ru-RU" dirty="0"/>
          </a:p>
        </p:txBody>
      </p:sp>
      <p:sp>
        <p:nvSpPr>
          <p:cNvPr id="3" name="Содержимое 2"/>
          <p:cNvSpPr>
            <a:spLocks noGrp="1"/>
          </p:cNvSpPr>
          <p:nvPr>
            <p:ph idx="1"/>
          </p:nvPr>
        </p:nvSpPr>
        <p:spPr>
          <a:xfrm>
            <a:off x="0" y="1268760"/>
            <a:ext cx="4824536" cy="5301208"/>
          </a:xfrm>
        </p:spPr>
        <p:txBody>
          <a:bodyPr>
            <a:noAutofit/>
          </a:bodyPr>
          <a:lstStyle/>
          <a:p>
            <a:pPr>
              <a:buNone/>
            </a:pPr>
            <a:r>
              <a:rPr lang="ru-RU" sz="2800" baseline="-25000" dirty="0" smtClean="0"/>
              <a:t>      </a:t>
            </a:r>
            <a:r>
              <a:rPr lang="de-DE" sz="2800" baseline="-25000" dirty="0" smtClean="0"/>
              <a:t>Das bedeutendste</a:t>
            </a:r>
            <a:r>
              <a:rPr lang="ru-RU" sz="2800" dirty="0" smtClean="0"/>
              <a:t> </a:t>
            </a:r>
            <a:r>
              <a:rPr lang="de-DE" sz="2800" baseline="-25000" dirty="0" smtClean="0"/>
              <a:t>architektonische Denkmal ist</a:t>
            </a:r>
            <a:r>
              <a:rPr lang="ru-RU" sz="2800" baseline="-25000" dirty="0" smtClean="0"/>
              <a:t> </a:t>
            </a:r>
          </a:p>
          <a:p>
            <a:pPr>
              <a:buNone/>
            </a:pPr>
            <a:endParaRPr lang="de-DE" sz="2800" dirty="0" smtClean="0"/>
          </a:p>
          <a:p>
            <a:pPr>
              <a:buNone/>
            </a:pPr>
            <a:r>
              <a:rPr lang="ru-RU" sz="2800" baseline="-25000" dirty="0" smtClean="0"/>
              <a:t>      </a:t>
            </a:r>
            <a:r>
              <a:rPr lang="de-DE" sz="2800" baseline="-25000" dirty="0" smtClean="0"/>
              <a:t>Er </a:t>
            </a:r>
            <a:r>
              <a:rPr lang="de-DE" sz="2800" baseline="-25000" dirty="0"/>
              <a:t>erhebt </a:t>
            </a:r>
            <a:r>
              <a:rPr lang="de-DE" sz="2800" baseline="-25000" dirty="0" smtClean="0"/>
              <a:t>sich</a:t>
            </a:r>
            <a:endParaRPr lang="ru-RU" sz="2800" baseline="-25000" dirty="0" smtClean="0"/>
          </a:p>
          <a:p>
            <a:pPr>
              <a:buNone/>
            </a:pPr>
            <a:endParaRPr lang="de-DE" sz="2800" dirty="0"/>
          </a:p>
          <a:p>
            <a:pPr>
              <a:buNone/>
            </a:pPr>
            <a:r>
              <a:rPr lang="ru-RU" sz="2800" baseline="-25000" dirty="0" smtClean="0"/>
              <a:t>      </a:t>
            </a:r>
            <a:r>
              <a:rPr lang="de-DE" sz="2800" baseline="-25000" dirty="0" smtClean="0"/>
              <a:t>Seit </a:t>
            </a:r>
            <a:r>
              <a:rPr lang="de-DE" sz="2800" baseline="-25000" dirty="0"/>
              <a:t>1523 begann im </a:t>
            </a:r>
            <a:r>
              <a:rPr lang="de-DE" sz="2800" baseline="-25000" dirty="0" smtClean="0"/>
              <a:t>Dom</a:t>
            </a:r>
            <a:endParaRPr lang="ru-RU" sz="2800" baseline="-25000" dirty="0" smtClean="0"/>
          </a:p>
          <a:p>
            <a:pPr>
              <a:buNone/>
            </a:pPr>
            <a:endParaRPr lang="de-DE" sz="2800" dirty="0"/>
          </a:p>
          <a:p>
            <a:pPr>
              <a:buNone/>
            </a:pPr>
            <a:r>
              <a:rPr lang="ru-RU" sz="2800" baseline="-25000" dirty="0" smtClean="0"/>
              <a:t>      </a:t>
            </a:r>
            <a:r>
              <a:rPr lang="de-DE" sz="2800" baseline="-25000" dirty="0" smtClean="0"/>
              <a:t>Im </a:t>
            </a:r>
            <a:r>
              <a:rPr lang="de-DE" sz="2800" baseline="-25000" dirty="0"/>
              <a:t>Jahre 1944 wurde</a:t>
            </a:r>
            <a:endParaRPr lang="de-DE" sz="2800" dirty="0"/>
          </a:p>
          <a:p>
            <a:pPr>
              <a:buNone/>
            </a:pPr>
            <a:r>
              <a:rPr lang="ru-RU" sz="2800" baseline="-25000" dirty="0" smtClean="0"/>
              <a:t>      </a:t>
            </a:r>
          </a:p>
          <a:p>
            <a:pPr>
              <a:buNone/>
            </a:pPr>
            <a:r>
              <a:rPr lang="ru-RU" sz="2800" baseline="-25000" dirty="0"/>
              <a:t> </a:t>
            </a:r>
            <a:r>
              <a:rPr lang="ru-RU" sz="2800" baseline="-25000" dirty="0" smtClean="0"/>
              <a:t>     </a:t>
            </a:r>
            <a:r>
              <a:rPr lang="de-DE" sz="2800" baseline="-25000" dirty="0" smtClean="0"/>
              <a:t>An </a:t>
            </a:r>
            <a:r>
              <a:rPr lang="de-DE" sz="2800" baseline="-25000" dirty="0"/>
              <a:t>der Rückseite des Doms </a:t>
            </a:r>
            <a:r>
              <a:rPr lang="ru-RU" sz="2800" baseline="-25000" dirty="0"/>
              <a:t> </a:t>
            </a:r>
            <a:r>
              <a:rPr lang="ru-RU" sz="2800" dirty="0" smtClean="0"/>
              <a:t>    </a:t>
            </a:r>
            <a:r>
              <a:rPr lang="de-DE" sz="2800" baseline="-25000" dirty="0" smtClean="0"/>
              <a:t>befindet </a:t>
            </a:r>
            <a:r>
              <a:rPr lang="de-DE" sz="2800" baseline="-25000" dirty="0"/>
              <a:t>sich</a:t>
            </a:r>
            <a:endParaRPr lang="de-DE" sz="2800" dirty="0"/>
          </a:p>
          <a:p>
            <a:pPr>
              <a:buNone/>
            </a:pPr>
            <a:r>
              <a:rPr lang="ru-RU" sz="2800" baseline="-25000" dirty="0" smtClean="0"/>
              <a:t>      </a:t>
            </a:r>
          </a:p>
          <a:p>
            <a:pPr>
              <a:buNone/>
            </a:pPr>
            <a:r>
              <a:rPr lang="ru-RU" sz="2800" baseline="-25000" dirty="0"/>
              <a:t> </a:t>
            </a:r>
            <a:r>
              <a:rPr lang="ru-RU" sz="2800" baseline="-25000" dirty="0" smtClean="0"/>
              <a:t>     </a:t>
            </a:r>
            <a:r>
              <a:rPr lang="de-DE" sz="2800" baseline="-25000" dirty="0" smtClean="0"/>
              <a:t>Der </a:t>
            </a:r>
            <a:r>
              <a:rPr lang="de-DE" sz="2800" baseline="-25000" dirty="0"/>
              <a:t>berühmte deutsche Philosoph I. Kant </a:t>
            </a:r>
            <a:r>
              <a:rPr lang="de-DE" sz="2800" baseline="-25000" dirty="0" smtClean="0"/>
              <a:t>wurde</a:t>
            </a:r>
            <a:endParaRPr lang="de-DE" sz="2800" dirty="0"/>
          </a:p>
        </p:txBody>
      </p:sp>
      <p:sp>
        <p:nvSpPr>
          <p:cNvPr id="5" name="TextBox 4"/>
          <p:cNvSpPr txBox="1"/>
          <p:nvPr/>
        </p:nvSpPr>
        <p:spPr>
          <a:xfrm>
            <a:off x="5220072" y="1484784"/>
            <a:ext cx="4176464" cy="5437386"/>
          </a:xfrm>
          <a:prstGeom prst="rect">
            <a:avLst/>
          </a:prstGeom>
          <a:noFill/>
        </p:spPr>
        <p:txBody>
          <a:bodyPr wrap="square" rtlCol="0">
            <a:spAutoFit/>
          </a:bodyPr>
          <a:lstStyle/>
          <a:p>
            <a:pPr>
              <a:buNone/>
            </a:pPr>
            <a:r>
              <a:rPr lang="de-DE" sz="2800" baseline="-25000" dirty="0" smtClean="0"/>
              <a:t>der Dom stark zerstört.</a:t>
            </a:r>
            <a:endParaRPr lang="ru-RU" sz="2800" baseline="-25000" dirty="0" smtClean="0"/>
          </a:p>
          <a:p>
            <a:pPr>
              <a:buNone/>
            </a:pPr>
            <a:endParaRPr lang="ru-RU" sz="2800" baseline="-25000" dirty="0"/>
          </a:p>
          <a:p>
            <a:pPr>
              <a:buNone/>
            </a:pPr>
            <a:endParaRPr lang="ru-RU" sz="2800" baseline="-25000" dirty="0" smtClean="0"/>
          </a:p>
          <a:p>
            <a:pPr>
              <a:buNone/>
            </a:pPr>
            <a:r>
              <a:rPr lang="de-DE" sz="2800" baseline="-25000" dirty="0" smtClean="0"/>
              <a:t>das gepflegte Grab von </a:t>
            </a:r>
            <a:r>
              <a:rPr lang="de-DE" sz="2800" baseline="-25000" dirty="0" err="1" smtClean="0"/>
              <a:t>I.Kant</a:t>
            </a:r>
            <a:r>
              <a:rPr lang="de-DE" sz="2800" baseline="-25000" dirty="0" smtClean="0"/>
              <a:t> </a:t>
            </a:r>
            <a:endParaRPr lang="ru-RU" sz="2800" baseline="-25000" dirty="0" smtClean="0"/>
          </a:p>
          <a:p>
            <a:pPr>
              <a:buNone/>
            </a:pPr>
            <a:endParaRPr lang="ru-RU" sz="2800" baseline="-25000" dirty="0"/>
          </a:p>
          <a:p>
            <a:pPr>
              <a:buNone/>
            </a:pPr>
            <a:endParaRPr lang="ru-RU" sz="2800" baseline="-25000" dirty="0" smtClean="0"/>
          </a:p>
          <a:p>
            <a:pPr>
              <a:buNone/>
            </a:pPr>
            <a:r>
              <a:rPr lang="de-DE" sz="2800" baseline="-25000" dirty="0" smtClean="0"/>
              <a:t>1724 in Königsberg geboren, </a:t>
            </a:r>
            <a:endParaRPr lang="ru-RU" sz="2800" baseline="-25000" dirty="0" smtClean="0"/>
          </a:p>
          <a:p>
            <a:pPr>
              <a:buNone/>
            </a:pPr>
            <a:endParaRPr lang="ru-RU" sz="2800" baseline="-25000" dirty="0"/>
          </a:p>
          <a:p>
            <a:pPr>
              <a:buNone/>
            </a:pPr>
            <a:endParaRPr lang="ru-RU" sz="2800" baseline="-25000" dirty="0" smtClean="0"/>
          </a:p>
          <a:p>
            <a:pPr>
              <a:buNone/>
            </a:pPr>
            <a:r>
              <a:rPr lang="de-DE" sz="2800" baseline="-25000" dirty="0" smtClean="0"/>
              <a:t>der alte Dom.</a:t>
            </a:r>
            <a:endParaRPr lang="de-DE" sz="2800" dirty="0" smtClean="0"/>
          </a:p>
          <a:p>
            <a:pPr>
              <a:buNone/>
            </a:pPr>
            <a:endParaRPr lang="ru-RU" sz="2800" baseline="-25000" dirty="0" smtClean="0"/>
          </a:p>
          <a:p>
            <a:pPr>
              <a:buNone/>
            </a:pPr>
            <a:endParaRPr lang="ru-RU" sz="2800" baseline="-25000" dirty="0"/>
          </a:p>
          <a:p>
            <a:pPr>
              <a:buNone/>
            </a:pPr>
            <a:endParaRPr lang="ru-RU" sz="2800" baseline="-25000" dirty="0" smtClean="0"/>
          </a:p>
          <a:p>
            <a:pPr>
              <a:buNone/>
            </a:pPr>
            <a:r>
              <a:rPr lang="de-DE" sz="2800" baseline="-25000" dirty="0" smtClean="0"/>
              <a:t>der evangelische Gottesdienst, </a:t>
            </a:r>
            <a:endParaRPr lang="ru-RU" sz="2800" baseline="-25000" dirty="0" smtClean="0"/>
          </a:p>
          <a:p>
            <a:pPr>
              <a:buNone/>
            </a:pPr>
            <a:endParaRPr lang="ru-RU" sz="2800" baseline="-25000" dirty="0"/>
          </a:p>
          <a:p>
            <a:pPr>
              <a:buNone/>
            </a:pPr>
            <a:r>
              <a:rPr lang="de-DE" sz="2800" baseline="-25000" dirty="0" smtClean="0"/>
              <a:t>auf der </a:t>
            </a:r>
            <a:r>
              <a:rPr lang="de-DE" sz="2800" baseline="-25000" dirty="0" err="1" smtClean="0"/>
              <a:t>Pregelinsel</a:t>
            </a:r>
            <a:endParaRPr lang="ru-RU" sz="2800" dirty="0" smtClean="0"/>
          </a:p>
          <a:p>
            <a:pPr>
              <a:buNone/>
            </a:pPr>
            <a:endParaRPr lang="ru-RU" baseline="-25000" dirty="0" smtClean="0"/>
          </a:p>
          <a:p>
            <a:pPr>
              <a:buNone/>
            </a:pP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de-DE" sz="3200" b="1" baseline="-25000" dirty="0">
                <a:latin typeface="Times New Roman" pitchFamily="18" charset="0"/>
                <a:cs typeface="Times New Roman" pitchFamily="18" charset="0"/>
              </a:rPr>
              <a:t>An der Westfront erhoben sich </a:t>
            </a:r>
            <a:r>
              <a:rPr lang="de-DE" sz="3200" b="1" baseline="-25000" dirty="0" smtClean="0">
                <a:latin typeface="Times New Roman" pitchFamily="18" charset="0"/>
                <a:cs typeface="Times New Roman" pitchFamily="18" charset="0"/>
              </a:rPr>
              <a:t>zwei </a:t>
            </a:r>
            <a:r>
              <a:rPr lang="de-DE" sz="3200" b="1" baseline="-25000" dirty="0" smtClean="0">
                <a:latin typeface="Times New Roman" pitchFamily="18" charset="0"/>
                <a:cs typeface="Times New Roman" pitchFamily="18" charset="0"/>
              </a:rPr>
              <a:t>S</a:t>
            </a:r>
            <a:r>
              <a:rPr lang="de-DE" sz="3200" b="1" baseline="-25000" dirty="0" smtClean="0">
                <a:latin typeface="Times New Roman" pitchFamily="18" charset="0"/>
                <a:cs typeface="Times New Roman" pitchFamily="18" charset="0"/>
              </a:rPr>
              <a:t>pitze</a:t>
            </a:r>
            <a:r>
              <a:rPr lang="de-DE" sz="3200" b="1" baseline="-25000" dirty="0" smtClean="0">
                <a:latin typeface="Times New Roman" pitchFamily="18" charset="0"/>
                <a:cs typeface="Times New Roman" pitchFamily="18" charset="0"/>
              </a:rPr>
              <a:t>. </a:t>
            </a:r>
            <a:r>
              <a:rPr lang="de-DE" sz="3200" b="1" baseline="-25000" dirty="0">
                <a:latin typeface="Times New Roman" pitchFamily="18" charset="0"/>
                <a:cs typeface="Times New Roman" pitchFamily="18" charset="0"/>
              </a:rPr>
              <a:t>Diese Türme waren bei einem Brand im Jahre </a:t>
            </a:r>
            <a:r>
              <a:rPr lang="de-DE" sz="3200" b="1" u="sng" baseline="-25000" dirty="0">
                <a:latin typeface="Times New Roman" pitchFamily="18" charset="0"/>
                <a:cs typeface="Times New Roman" pitchFamily="18" charset="0"/>
              </a:rPr>
              <a:t>1544</a:t>
            </a:r>
            <a:r>
              <a:rPr lang="de-DE" sz="3200" b="1" baseline="-25000" dirty="0">
                <a:latin typeface="Times New Roman" pitchFamily="18" charset="0"/>
                <a:cs typeface="Times New Roman" pitchFamily="18" charset="0"/>
              </a:rPr>
              <a:t> zerstört, der südliche Turm wurde mit einem spitzen zwölfeckigen Dach wieder </a:t>
            </a:r>
            <a:r>
              <a:rPr lang="de-DE" sz="3200" b="1" baseline="-25000" dirty="0" smtClean="0">
                <a:latin typeface="Times New Roman" pitchFamily="18" charset="0"/>
                <a:cs typeface="Times New Roman" pitchFamily="18" charset="0"/>
              </a:rPr>
              <a:t>aufgebaut</a:t>
            </a:r>
            <a:r>
              <a:rPr lang="de-DE" sz="3200" b="1" baseline="-25000" dirty="0">
                <a:latin typeface="Times New Roman" pitchFamily="18" charset="0"/>
                <a:cs typeface="Times New Roman" pitchFamily="18" charset="0"/>
              </a:rPr>
              <a:t>, über den Resten des </a:t>
            </a:r>
            <a:r>
              <a:rPr lang="de-DE" sz="3200" b="1" baseline="-25000" dirty="0" smtClean="0">
                <a:latin typeface="Times New Roman" pitchFamily="18" charset="0"/>
                <a:cs typeface="Times New Roman" pitchFamily="18" charset="0"/>
              </a:rPr>
              <a:t>nördlichen</a:t>
            </a:r>
            <a:r>
              <a:rPr lang="ru-RU" sz="3200" b="1" dirty="0">
                <a:latin typeface="Times New Roman" pitchFamily="18" charset="0"/>
                <a:cs typeface="Times New Roman" pitchFamily="18" charset="0"/>
              </a:rPr>
              <a:t> </a:t>
            </a:r>
            <a:r>
              <a:rPr lang="de-DE" sz="3200" b="1" baseline="-25000" dirty="0" smtClean="0">
                <a:latin typeface="Times New Roman" pitchFamily="18" charset="0"/>
                <a:cs typeface="Times New Roman" pitchFamily="18" charset="0"/>
              </a:rPr>
              <a:t>Turms </a:t>
            </a:r>
            <a:r>
              <a:rPr lang="de-DE" sz="3200" b="1" baseline="-25000" dirty="0">
                <a:latin typeface="Times New Roman" pitchFamily="18" charset="0"/>
                <a:cs typeface="Times New Roman" pitchFamily="18" charset="0"/>
              </a:rPr>
              <a:t>wurde ein einfaches Giebeldach eingerichtet. Im Jahre </a:t>
            </a:r>
            <a:r>
              <a:rPr lang="de-DE" sz="3200" b="1" u="sng" baseline="-25000" dirty="0">
                <a:latin typeface="Times New Roman" pitchFamily="18" charset="0"/>
                <a:cs typeface="Times New Roman" pitchFamily="18" charset="0"/>
              </a:rPr>
              <a:t>1640</a:t>
            </a:r>
            <a:r>
              <a:rPr lang="de-DE" sz="3200" b="1" baseline="-25000" dirty="0">
                <a:latin typeface="Times New Roman" pitchFamily="18" charset="0"/>
                <a:cs typeface="Times New Roman" pitchFamily="18" charset="0"/>
              </a:rPr>
              <a:t> wurden im </a:t>
            </a:r>
            <a:r>
              <a:rPr lang="de-DE" sz="3200" b="1" baseline="-25000" dirty="0" err="1">
                <a:latin typeface="Times New Roman" pitchFamily="18" charset="0"/>
                <a:cs typeface="Times New Roman" pitchFamily="18" charset="0"/>
              </a:rPr>
              <a:t>Südturm</a:t>
            </a:r>
            <a:r>
              <a:rPr lang="de-DE" sz="3200" b="1" baseline="-25000" dirty="0">
                <a:latin typeface="Times New Roman" pitchFamily="18" charset="0"/>
                <a:cs typeface="Times New Roman" pitchFamily="18" charset="0"/>
              </a:rPr>
              <a:t> Uhren eingebaut, seit </a:t>
            </a:r>
            <a:r>
              <a:rPr lang="de-DE" sz="3200" b="1" u="sng" baseline="-25000" dirty="0">
                <a:latin typeface="Times New Roman" pitchFamily="18" charset="0"/>
                <a:cs typeface="Times New Roman" pitchFamily="18" charset="0"/>
              </a:rPr>
              <a:t>1650</a:t>
            </a:r>
            <a:r>
              <a:rPr lang="de-DE" sz="3200" b="1" baseline="-25000" dirty="0">
                <a:latin typeface="Times New Roman" pitchFamily="18" charset="0"/>
                <a:cs typeface="Times New Roman" pitchFamily="18" charset="0"/>
              </a:rPr>
              <a:t> befand sich im Nordturm die berühmte </a:t>
            </a:r>
            <a:r>
              <a:rPr lang="de-DE" sz="3200" b="1" u="sng" baseline="-25000" dirty="0" err="1">
                <a:latin typeface="Times New Roman" pitchFamily="18" charset="0"/>
                <a:cs typeface="Times New Roman" pitchFamily="18" charset="0"/>
              </a:rPr>
              <a:t>Wallenrodtsche</a:t>
            </a:r>
            <a:r>
              <a:rPr lang="de-DE" sz="3200" b="1" baseline="-25000" dirty="0">
                <a:latin typeface="Times New Roman" pitchFamily="18" charset="0"/>
                <a:cs typeface="Times New Roman" pitchFamily="18" charset="0"/>
              </a:rPr>
              <a:t> </a:t>
            </a:r>
            <a:r>
              <a:rPr lang="de-DE" sz="3200" b="1" u="sng" baseline="-25000" dirty="0">
                <a:latin typeface="Times New Roman" pitchFamily="18" charset="0"/>
                <a:cs typeface="Times New Roman" pitchFamily="18" charset="0"/>
              </a:rPr>
              <a:t>Bibliothek</a:t>
            </a:r>
            <a:r>
              <a:rPr lang="de-DE" sz="3200" b="1" baseline="-25000" dirty="0">
                <a:latin typeface="Times New Roman" pitchFamily="18" charset="0"/>
                <a:cs typeface="Times New Roman" pitchFamily="18" charset="0"/>
              </a:rPr>
              <a:t>. Im Jahre </a:t>
            </a:r>
            <a:r>
              <a:rPr lang="de-DE" sz="3200" b="1" u="sng" baseline="-25000" dirty="0">
                <a:latin typeface="Times New Roman" pitchFamily="18" charset="0"/>
                <a:cs typeface="Times New Roman" pitchFamily="18" charset="0"/>
              </a:rPr>
              <a:t>1695</a:t>
            </a:r>
            <a:r>
              <a:rPr lang="de-DE" sz="3200" b="1" baseline="-25000" dirty="0">
                <a:latin typeface="Times New Roman" pitchFamily="18" charset="0"/>
                <a:cs typeface="Times New Roman" pitchFamily="18" charset="0"/>
              </a:rPr>
              <a:t> erhielt der Dom eine </a:t>
            </a:r>
            <a:r>
              <a:rPr lang="de-DE" sz="3200" b="1" u="sng" baseline="-25000" dirty="0">
                <a:latin typeface="Times New Roman" pitchFamily="18" charset="0"/>
                <a:cs typeface="Times New Roman" pitchFamily="18" charset="0"/>
              </a:rPr>
              <a:t>Orgel</a:t>
            </a:r>
            <a:r>
              <a:rPr lang="de-DE" sz="3200" b="1" baseline="-25000" dirty="0">
                <a:latin typeface="Times New Roman" pitchFamily="18" charset="0"/>
                <a:cs typeface="Times New Roman" pitchFamily="18" charset="0"/>
              </a:rPr>
              <a:t>. </a:t>
            </a:r>
            <a:r>
              <a:rPr lang="de-DE" sz="3200" b="1" u="sng" baseline="-25000" dirty="0">
                <a:latin typeface="Times New Roman" pitchFamily="18" charset="0"/>
                <a:cs typeface="Times New Roman" pitchFamily="18" charset="0"/>
              </a:rPr>
              <a:t>1833</a:t>
            </a:r>
            <a:r>
              <a:rPr lang="de-DE" sz="3200" b="1" baseline="-25000" dirty="0">
                <a:latin typeface="Times New Roman" pitchFamily="18" charset="0"/>
                <a:cs typeface="Times New Roman" pitchFamily="18" charset="0"/>
              </a:rPr>
              <a:t> wurde der Dom restauriert, </a:t>
            </a:r>
            <a:r>
              <a:rPr lang="de-DE" sz="3200" b="1" u="sng" baseline="-25000" dirty="0">
                <a:latin typeface="Times New Roman" pitchFamily="18" charset="0"/>
                <a:cs typeface="Times New Roman" pitchFamily="18" charset="0"/>
              </a:rPr>
              <a:t>1888</a:t>
            </a:r>
            <a:r>
              <a:rPr lang="de-DE" sz="3200" b="1" baseline="-25000" dirty="0">
                <a:latin typeface="Times New Roman" pitchFamily="18" charset="0"/>
                <a:cs typeface="Times New Roman" pitchFamily="18" charset="0"/>
              </a:rPr>
              <a:t> erneuerte man die Orgel. Bei einer weiteren Restaurierung zwischen </a:t>
            </a:r>
            <a:r>
              <a:rPr lang="de-DE" sz="3200" b="1" u="sng" baseline="-25000" dirty="0">
                <a:latin typeface="Times New Roman" pitchFamily="18" charset="0"/>
                <a:cs typeface="Times New Roman" pitchFamily="18" charset="0"/>
              </a:rPr>
              <a:t>1901</a:t>
            </a:r>
            <a:r>
              <a:rPr lang="de-DE" sz="3200" b="1" baseline="-25000" dirty="0">
                <a:latin typeface="Times New Roman" pitchFamily="18" charset="0"/>
                <a:cs typeface="Times New Roman" pitchFamily="18" charset="0"/>
              </a:rPr>
              <a:t> und </a:t>
            </a:r>
            <a:r>
              <a:rPr lang="de-DE" sz="3200" b="1" u="sng" baseline="-25000" dirty="0">
                <a:latin typeface="Times New Roman" pitchFamily="18" charset="0"/>
                <a:cs typeface="Times New Roman" pitchFamily="18" charset="0"/>
              </a:rPr>
              <a:t>1907</a:t>
            </a:r>
            <a:r>
              <a:rPr lang="de-DE" sz="3200" b="1" baseline="-25000" dirty="0">
                <a:latin typeface="Times New Roman" pitchFamily="18" charset="0"/>
                <a:cs typeface="Times New Roman" pitchFamily="18" charset="0"/>
              </a:rPr>
              <a:t> erhielt die Westfassade das frühere Aussehen aus dem 14. Jahrhundert</a:t>
            </a:r>
            <a:endParaRPr lang="ru-RU" sz="3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buNone/>
            </a:pPr>
            <a:r>
              <a:rPr lang="de-DE" baseline="-25000" dirty="0"/>
              <a:t>riesig</a:t>
            </a:r>
            <a:r>
              <a:rPr lang="ru-RU" dirty="0"/>
              <a:t>	</a:t>
            </a:r>
            <a:r>
              <a:rPr lang="en-US" dirty="0" smtClean="0"/>
              <a:t> 	</a:t>
            </a:r>
            <a:r>
              <a:rPr lang="de-DE" baseline="-25000" dirty="0" smtClean="0"/>
              <a:t>- 	</a:t>
            </a:r>
            <a:r>
              <a:rPr lang="ru-RU" baseline="-25000" dirty="0" smtClean="0"/>
              <a:t>гигантский</a:t>
            </a:r>
            <a:r>
              <a:rPr lang="ru-RU" dirty="0"/>
              <a:t>	</a:t>
            </a:r>
          </a:p>
          <a:p>
            <a:pPr>
              <a:buNone/>
            </a:pPr>
            <a:r>
              <a:rPr lang="de-DE" baseline="-25000" dirty="0"/>
              <a:t>dämmerig</a:t>
            </a:r>
            <a:r>
              <a:rPr lang="ru-RU" dirty="0"/>
              <a:t>	</a:t>
            </a:r>
            <a:r>
              <a:rPr lang="en-US" dirty="0" smtClean="0"/>
              <a:t>	</a:t>
            </a:r>
            <a:r>
              <a:rPr lang="de-DE" baseline="-25000" dirty="0" smtClean="0"/>
              <a:t>- 	</a:t>
            </a:r>
            <a:r>
              <a:rPr lang="ru-RU" baseline="-25000" dirty="0" smtClean="0"/>
              <a:t>сумеречный</a:t>
            </a:r>
            <a:r>
              <a:rPr lang="ru-RU" dirty="0"/>
              <a:t>	</a:t>
            </a:r>
          </a:p>
          <a:p>
            <a:pPr>
              <a:buNone/>
            </a:pPr>
            <a:r>
              <a:rPr lang="de-DE" baseline="-25000" dirty="0" err="1"/>
              <a:t>diesig</a:t>
            </a:r>
            <a:r>
              <a:rPr lang="ru-RU" dirty="0"/>
              <a:t>	</a:t>
            </a:r>
            <a:r>
              <a:rPr lang="en-US" dirty="0" smtClean="0"/>
              <a:t>	</a:t>
            </a:r>
            <a:r>
              <a:rPr lang="de-DE" baseline="-25000" dirty="0" smtClean="0"/>
              <a:t>- 	</a:t>
            </a:r>
            <a:r>
              <a:rPr lang="ru-RU" baseline="-25000" dirty="0" smtClean="0"/>
              <a:t>туманный</a:t>
            </a:r>
            <a:r>
              <a:rPr lang="ru-RU" dirty="0"/>
              <a:t>	</a:t>
            </a:r>
          </a:p>
          <a:p>
            <a:pPr>
              <a:buNone/>
            </a:pPr>
            <a:r>
              <a:rPr lang="de-DE" baseline="-25000" dirty="0"/>
              <a:t>duftig</a:t>
            </a:r>
            <a:r>
              <a:rPr lang="ru-RU" dirty="0"/>
              <a:t>	</a:t>
            </a:r>
            <a:r>
              <a:rPr lang="en-US" dirty="0" smtClean="0"/>
              <a:t>	</a:t>
            </a:r>
            <a:r>
              <a:rPr lang="de-DE" baseline="-25000" dirty="0" smtClean="0"/>
              <a:t>- 	</a:t>
            </a:r>
            <a:r>
              <a:rPr lang="ru-RU" baseline="-25000" dirty="0" smtClean="0"/>
              <a:t>воздушный</a:t>
            </a:r>
            <a:r>
              <a:rPr lang="ru-RU" dirty="0"/>
              <a:t>	</a:t>
            </a:r>
          </a:p>
          <a:p>
            <a:pPr>
              <a:buNone/>
            </a:pPr>
            <a:r>
              <a:rPr lang="de-DE" baseline="-25000" dirty="0" smtClean="0"/>
              <a:t>Düster		</a:t>
            </a:r>
            <a:r>
              <a:rPr lang="ru-RU" baseline="-25000" dirty="0" smtClean="0"/>
              <a:t>-</a:t>
            </a:r>
            <a:r>
              <a:rPr lang="en-US" baseline="-25000" dirty="0" smtClean="0"/>
              <a:t>	</a:t>
            </a:r>
            <a:r>
              <a:rPr lang="ru-RU" baseline="-25000" dirty="0" smtClean="0"/>
              <a:t> </a:t>
            </a:r>
            <a:r>
              <a:rPr lang="ru-RU" baseline="-25000" dirty="0"/>
              <a:t>мрачный</a:t>
            </a:r>
            <a:r>
              <a:rPr lang="ru-RU" dirty="0"/>
              <a:t>	</a:t>
            </a:r>
          </a:p>
          <a:p>
            <a:pPr>
              <a:buNone/>
            </a:pPr>
            <a:r>
              <a:rPr lang="de-DE" baseline="-25000" dirty="0"/>
              <a:t>ohnegleichen </a:t>
            </a:r>
            <a:r>
              <a:rPr lang="de-DE" baseline="-25000" dirty="0" smtClean="0"/>
              <a:t>	-</a:t>
            </a:r>
            <a:r>
              <a:rPr lang="ru-RU" dirty="0"/>
              <a:t>	</a:t>
            </a:r>
            <a:r>
              <a:rPr lang="ru-RU" baseline="-25000" dirty="0"/>
              <a:t>ни с чем не сравнимый</a:t>
            </a:r>
            <a:r>
              <a:rPr lang="ru-RU" dirty="0"/>
              <a:t>	</a:t>
            </a:r>
          </a:p>
          <a:p>
            <a:pPr>
              <a:buNone/>
            </a:pPr>
            <a:r>
              <a:rPr lang="de-DE" baseline="-25000" dirty="0"/>
              <a:t>original</a:t>
            </a:r>
            <a:r>
              <a:rPr lang="ru-RU" dirty="0"/>
              <a:t>	</a:t>
            </a:r>
            <a:r>
              <a:rPr lang="en-US" dirty="0" smtClean="0"/>
              <a:t>	</a:t>
            </a:r>
            <a:r>
              <a:rPr lang="ru-RU" baseline="-25000" dirty="0" smtClean="0"/>
              <a:t>- </a:t>
            </a:r>
            <a:r>
              <a:rPr lang="en-US" baseline="-25000" dirty="0" smtClean="0"/>
              <a:t>	</a:t>
            </a:r>
            <a:r>
              <a:rPr lang="ru-RU" baseline="-25000" dirty="0" smtClean="0"/>
              <a:t>подлинный</a:t>
            </a:r>
            <a:r>
              <a:rPr lang="ru-RU" dirty="0"/>
              <a:t>	</a:t>
            </a:r>
          </a:p>
          <a:p>
            <a:pPr>
              <a:buNone/>
            </a:pPr>
            <a:r>
              <a:rPr lang="de-DE" baseline="-25000" dirty="0"/>
              <a:t>originell</a:t>
            </a:r>
            <a:r>
              <a:rPr lang="ru-RU" dirty="0"/>
              <a:t>	</a:t>
            </a:r>
            <a:r>
              <a:rPr lang="en-US" dirty="0" smtClean="0"/>
              <a:t>	</a:t>
            </a:r>
            <a:r>
              <a:rPr lang="ru-RU" baseline="-25000" dirty="0" smtClean="0"/>
              <a:t>- </a:t>
            </a:r>
            <a:r>
              <a:rPr lang="en-US" baseline="-25000" dirty="0" smtClean="0"/>
              <a:t>	</a:t>
            </a:r>
            <a:r>
              <a:rPr lang="ru-RU" baseline="-25000" dirty="0" smtClean="0"/>
              <a:t>оригинальный</a:t>
            </a:r>
            <a:r>
              <a:rPr lang="ru-RU" dirty="0"/>
              <a:t>	</a:t>
            </a:r>
          </a:p>
          <a:p>
            <a:pPr>
              <a:buNone/>
            </a:pPr>
            <a:r>
              <a:rPr lang="de-DE" baseline="-25000" dirty="0"/>
              <a:t>magisch</a:t>
            </a:r>
            <a:r>
              <a:rPr lang="ru-RU" dirty="0"/>
              <a:t>	</a:t>
            </a:r>
            <a:r>
              <a:rPr lang="en-US" dirty="0" smtClean="0"/>
              <a:t>	</a:t>
            </a:r>
            <a:r>
              <a:rPr lang="ru-RU" baseline="-25000" dirty="0" smtClean="0"/>
              <a:t>- </a:t>
            </a:r>
            <a:r>
              <a:rPr lang="en-US" baseline="-25000" dirty="0" smtClean="0"/>
              <a:t>	</a:t>
            </a:r>
            <a:r>
              <a:rPr lang="ru-RU" baseline="-25000" dirty="0" smtClean="0"/>
              <a:t>волшебный</a:t>
            </a:r>
            <a:r>
              <a:rPr lang="ru-RU" dirty="0"/>
              <a:t>	</a:t>
            </a:r>
          </a:p>
          <a:p>
            <a:pPr>
              <a:buNone/>
            </a:pPr>
            <a:r>
              <a:rPr lang="de-DE" baseline="-25000" dirty="0"/>
              <a:t>menschenleer</a:t>
            </a:r>
            <a:r>
              <a:rPr lang="ru-RU" dirty="0"/>
              <a:t>	</a:t>
            </a:r>
            <a:r>
              <a:rPr lang="ru-RU" baseline="-25000" dirty="0" smtClean="0"/>
              <a:t>- </a:t>
            </a:r>
            <a:r>
              <a:rPr lang="en-US" baseline="-25000" dirty="0" smtClean="0"/>
              <a:t>	</a:t>
            </a:r>
            <a:r>
              <a:rPr lang="ru-RU" baseline="-25000" dirty="0" smtClean="0"/>
              <a:t>безлюдный</a:t>
            </a:r>
            <a:r>
              <a:rPr lang="ru-RU" dirty="0"/>
              <a:t>	</a:t>
            </a:r>
          </a:p>
          <a:p>
            <a:pPr>
              <a:buNone/>
            </a:pPr>
            <a:r>
              <a:rPr lang="de-DE" baseline="-25000" dirty="0"/>
              <a:t>massiv</a:t>
            </a:r>
            <a:r>
              <a:rPr lang="ru-RU" dirty="0"/>
              <a:t>	</a:t>
            </a:r>
            <a:r>
              <a:rPr lang="en-US" dirty="0" smtClean="0"/>
              <a:t>	</a:t>
            </a:r>
            <a:r>
              <a:rPr lang="ru-RU" baseline="-25000" dirty="0" smtClean="0"/>
              <a:t>- </a:t>
            </a:r>
            <a:r>
              <a:rPr lang="en-US" baseline="-25000" dirty="0" smtClean="0"/>
              <a:t>	</a:t>
            </a:r>
            <a:r>
              <a:rPr lang="ru-RU" baseline="-25000" dirty="0" smtClean="0"/>
              <a:t>солидный(о </a:t>
            </a:r>
            <a:r>
              <a:rPr lang="ru-RU" baseline="-25000" dirty="0"/>
              <a:t>постройке)</a:t>
            </a:r>
            <a:r>
              <a:rPr lang="ru-RU" dirty="0"/>
              <a:t>	</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lstStyle/>
          <a:p>
            <a:pPr algn="ctr"/>
            <a:r>
              <a:rPr lang="en-US" dirty="0" smtClean="0"/>
              <a:t>TEST</a:t>
            </a:r>
            <a:endParaRPr lang="ru-RU" dirty="0"/>
          </a:p>
        </p:txBody>
      </p:sp>
      <p:sp>
        <p:nvSpPr>
          <p:cNvPr id="3" name="Содержимое 2"/>
          <p:cNvSpPr>
            <a:spLocks noGrp="1"/>
          </p:cNvSpPr>
          <p:nvPr>
            <p:ph idx="1"/>
          </p:nvPr>
        </p:nvSpPr>
        <p:spPr>
          <a:xfrm>
            <a:off x="25152" y="1600200"/>
            <a:ext cx="5050904" cy="4525963"/>
          </a:xfrm>
        </p:spPr>
        <p:txBody>
          <a:bodyPr>
            <a:normAutofit fontScale="92500" lnSpcReduction="20000"/>
          </a:bodyPr>
          <a:lstStyle/>
          <a:p>
            <a:pPr>
              <a:buNone/>
            </a:pPr>
            <a:r>
              <a:rPr lang="ru-RU" sz="2800" baseline="-25000" dirty="0">
                <a:latin typeface="Times New Roman" pitchFamily="18" charset="0"/>
                <a:cs typeface="Times New Roman" pitchFamily="18" charset="0"/>
              </a:rPr>
              <a:t>1. </a:t>
            </a:r>
            <a:r>
              <a:rPr lang="de-DE" sz="2800" baseline="-25000" dirty="0">
                <a:latin typeface="Times New Roman" pitchFamily="18" charset="0"/>
                <a:cs typeface="Times New Roman" pitchFamily="18" charset="0"/>
              </a:rPr>
              <a:t>Königsberg wurde im Jahre ... gegründet?</a:t>
            </a:r>
            <a:endParaRPr lang="de-DE" sz="28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a)1255</a:t>
            </a:r>
            <a:endParaRPr lang="de-DE" sz="2800" baseline="-250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b)1724</a:t>
            </a:r>
            <a:endParaRPr lang="de-DE" sz="2800" baseline="-250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c)1256</a:t>
            </a:r>
            <a:endParaRPr lang="de-DE" sz="2800" baseline="-25000" dirty="0">
              <a:latin typeface="Times New Roman" pitchFamily="18" charset="0"/>
              <a:cs typeface="Times New Roman" pitchFamily="18" charset="0"/>
            </a:endParaRPr>
          </a:p>
          <a:p>
            <a:pPr>
              <a:buNone/>
            </a:pPr>
            <a:r>
              <a:rPr lang="de-DE" sz="2800" baseline="-25000" dirty="0">
                <a:latin typeface="Times New Roman" pitchFamily="18" charset="0"/>
                <a:cs typeface="Times New Roman" pitchFamily="18" charset="0"/>
              </a:rPr>
              <a:t>2. Wann wurde drei Städte vereint?</a:t>
            </a:r>
            <a:endParaRPr lang="de-DE" sz="28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a)1725</a:t>
            </a:r>
            <a:endParaRPr lang="de-DE" sz="2800" baseline="-250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b)1724</a:t>
            </a:r>
            <a:endParaRPr lang="de-DE" sz="2800" baseline="-250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c)1728</a:t>
            </a:r>
            <a:endParaRPr lang="de-DE" sz="2800" baseline="-25000" dirty="0">
              <a:latin typeface="Times New Roman" pitchFamily="18" charset="0"/>
              <a:cs typeface="Times New Roman" pitchFamily="18" charset="0"/>
            </a:endParaRPr>
          </a:p>
          <a:p>
            <a:pPr>
              <a:buNone/>
            </a:pPr>
            <a:r>
              <a:rPr lang="de-DE" sz="2800" baseline="-25000" dirty="0">
                <a:latin typeface="Times New Roman" pitchFamily="18" charset="0"/>
                <a:cs typeface="Times New Roman" pitchFamily="18" charset="0"/>
              </a:rPr>
              <a:t>3 . Die Städte hießen</a:t>
            </a:r>
            <a:r>
              <a:rPr lang="de-DE" sz="2800" baseline="-25000" dirty="0" smtClean="0">
                <a:latin typeface="Times New Roman" pitchFamily="18" charset="0"/>
                <a:cs typeface="Times New Roman" pitchFamily="18" charset="0"/>
              </a:rPr>
              <a:t>...</a:t>
            </a:r>
            <a:endParaRPr lang="de-DE" sz="2800" dirty="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a)</a:t>
            </a:r>
            <a:r>
              <a:rPr lang="de-DE" sz="2800" baseline="-25000" dirty="0" err="1" smtClean="0">
                <a:latin typeface="Times New Roman" pitchFamily="18" charset="0"/>
                <a:cs typeface="Times New Roman" pitchFamily="18" charset="0"/>
              </a:rPr>
              <a:t>Kneiphof</a:t>
            </a:r>
            <a:r>
              <a:rPr lang="de-DE" sz="2800" baseline="-25000" dirty="0">
                <a:latin typeface="Times New Roman" pitchFamily="18" charset="0"/>
                <a:cs typeface="Times New Roman" pitchFamily="18" charset="0"/>
              </a:rPr>
              <a:t>, Königsberg, </a:t>
            </a:r>
            <a:r>
              <a:rPr lang="de-DE" sz="2800" baseline="-25000" dirty="0" err="1" smtClean="0">
                <a:latin typeface="Times New Roman" pitchFamily="18" charset="0"/>
                <a:cs typeface="Times New Roman" pitchFamily="18" charset="0"/>
              </a:rPr>
              <a:t>Löbenicht</a:t>
            </a:r>
            <a:r>
              <a:rPr lang="de-DE" sz="2800" baseline="-25000" dirty="0" smtClean="0">
                <a:latin typeface="Times New Roman" pitchFamily="18" charset="0"/>
                <a:cs typeface="Times New Roman" pitchFamily="18" charset="0"/>
              </a:rPr>
              <a:t> </a:t>
            </a:r>
          </a:p>
          <a:p>
            <a:pPr>
              <a:buNone/>
            </a:pPr>
            <a:r>
              <a:rPr lang="de-DE" sz="2800" baseline="-25000" dirty="0" smtClean="0">
                <a:latin typeface="Times New Roman" pitchFamily="18" charset="0"/>
                <a:cs typeface="Times New Roman" pitchFamily="18" charset="0"/>
              </a:rPr>
              <a:t>b)</a:t>
            </a:r>
            <a:r>
              <a:rPr lang="de-DE" sz="2800" baseline="-25000" dirty="0" err="1" smtClean="0">
                <a:latin typeface="Times New Roman" pitchFamily="18" charset="0"/>
                <a:cs typeface="Times New Roman" pitchFamily="18" charset="0"/>
              </a:rPr>
              <a:t>Kneiphof</a:t>
            </a:r>
            <a:r>
              <a:rPr lang="de-DE" sz="2800" baseline="-25000" dirty="0">
                <a:latin typeface="Times New Roman" pitchFamily="18" charset="0"/>
                <a:cs typeface="Times New Roman" pitchFamily="18" charset="0"/>
              </a:rPr>
              <a:t>, Altstadt, </a:t>
            </a:r>
            <a:r>
              <a:rPr lang="de-DE" sz="2800" baseline="-25000" dirty="0" err="1" smtClean="0">
                <a:latin typeface="Times New Roman" pitchFamily="18" charset="0"/>
                <a:cs typeface="Times New Roman" pitchFamily="18" charset="0"/>
              </a:rPr>
              <a:t>Löbenicht</a:t>
            </a:r>
            <a:endParaRPr lang="de-DE" sz="2800" baseline="-25000" dirty="0" smtClean="0">
              <a:latin typeface="Times New Roman" pitchFamily="18" charset="0"/>
              <a:cs typeface="Times New Roman" pitchFamily="18" charset="0"/>
            </a:endParaRPr>
          </a:p>
          <a:p>
            <a:pPr>
              <a:buNone/>
            </a:pPr>
            <a:endParaRPr lang="de-DE" sz="2800" baseline="-25000" dirty="0" smtClean="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 4.</a:t>
            </a:r>
            <a:r>
              <a:rPr lang="de-DE" sz="2800" dirty="0" smtClean="0">
                <a:latin typeface="Times New Roman" pitchFamily="18" charset="0"/>
                <a:cs typeface="Times New Roman" pitchFamily="18" charset="0"/>
              </a:rPr>
              <a:t> </a:t>
            </a:r>
            <a:r>
              <a:rPr lang="de-DE" sz="2800" baseline="-25000" dirty="0" smtClean="0">
                <a:latin typeface="Times New Roman" pitchFamily="18" charset="0"/>
                <a:cs typeface="Times New Roman" pitchFamily="18" charset="0"/>
              </a:rPr>
              <a:t>Das Schloss stand ...</a:t>
            </a:r>
          </a:p>
          <a:p>
            <a:pPr>
              <a:buNone/>
            </a:pPr>
            <a:r>
              <a:rPr lang="de-DE" sz="2800" baseline="-25000" dirty="0" smtClean="0">
                <a:latin typeface="Times New Roman" pitchFamily="18" charset="0"/>
                <a:cs typeface="Times New Roman" pitchFamily="18" charset="0"/>
              </a:rPr>
              <a:t>a)in der Altstadt</a:t>
            </a:r>
          </a:p>
          <a:p>
            <a:pPr>
              <a:buNone/>
            </a:pPr>
            <a:r>
              <a:rPr lang="de-DE" sz="2800" baseline="-25000" dirty="0" smtClean="0">
                <a:latin typeface="Times New Roman" pitchFamily="18" charset="0"/>
                <a:cs typeface="Times New Roman" pitchFamily="18" charset="0"/>
              </a:rPr>
              <a:t>b)auf dem </a:t>
            </a:r>
            <a:r>
              <a:rPr lang="de-DE" sz="2800" baseline="-25000" dirty="0" err="1" smtClean="0">
                <a:latin typeface="Times New Roman" pitchFamily="18" charset="0"/>
                <a:cs typeface="Times New Roman" pitchFamily="18" charset="0"/>
              </a:rPr>
              <a:t>Kneiphof</a:t>
            </a:r>
            <a:endParaRPr lang="de-DE" sz="2800" baseline="-25000" dirty="0" smtClean="0">
              <a:latin typeface="Times New Roman" pitchFamily="18" charset="0"/>
              <a:cs typeface="Times New Roman" pitchFamily="18" charset="0"/>
            </a:endParaRPr>
          </a:p>
          <a:p>
            <a:pPr>
              <a:buNone/>
            </a:pPr>
            <a:endParaRPr lang="de-DE" sz="2800" baseline="-25000" dirty="0"/>
          </a:p>
          <a:p>
            <a:pPr>
              <a:buNone/>
            </a:pPr>
            <a:endParaRPr lang="ru-RU" dirty="0"/>
          </a:p>
        </p:txBody>
      </p:sp>
      <p:sp>
        <p:nvSpPr>
          <p:cNvPr id="4" name="TextBox 3"/>
          <p:cNvSpPr txBox="1"/>
          <p:nvPr/>
        </p:nvSpPr>
        <p:spPr>
          <a:xfrm>
            <a:off x="5497617" y="1340768"/>
            <a:ext cx="3204916" cy="6063198"/>
          </a:xfrm>
          <a:prstGeom prst="rect">
            <a:avLst/>
          </a:prstGeom>
          <a:noFill/>
        </p:spPr>
        <p:txBody>
          <a:bodyPr wrap="none" rtlCol="0">
            <a:spAutoFit/>
          </a:bodyPr>
          <a:lstStyle/>
          <a:p>
            <a:endParaRPr lang="de-DE" sz="2800" baseline="-25000" dirty="0" smtClean="0"/>
          </a:p>
          <a:p>
            <a:r>
              <a:rPr lang="de-DE" sz="2600" baseline="-25000" dirty="0" smtClean="0">
                <a:latin typeface="Times New Roman" pitchFamily="18" charset="0"/>
                <a:cs typeface="Times New Roman" pitchFamily="18" charset="0"/>
              </a:rPr>
              <a:t>5</a:t>
            </a:r>
            <a:r>
              <a:rPr lang="de-DE" sz="2600" baseline="-25000" dirty="0" smtClean="0">
                <a:latin typeface="Times New Roman" pitchFamily="18" charset="0"/>
                <a:cs typeface="Times New Roman" pitchFamily="18" charset="0"/>
              </a:rPr>
              <a:t>.</a:t>
            </a:r>
            <a:r>
              <a:rPr lang="de-DE" sz="2600" dirty="0" smtClean="0">
                <a:latin typeface="Times New Roman" pitchFamily="18" charset="0"/>
                <a:cs typeface="Times New Roman" pitchFamily="18" charset="0"/>
              </a:rPr>
              <a:t> </a:t>
            </a:r>
            <a:r>
              <a:rPr lang="de-DE" sz="2600" baseline="-25000" dirty="0">
                <a:latin typeface="Times New Roman" pitchFamily="18" charset="0"/>
                <a:cs typeface="Times New Roman" pitchFamily="18" charset="0"/>
              </a:rPr>
              <a:t>Wann brannte das Schloss aus?</a:t>
            </a:r>
            <a:endParaRPr lang="de-DE" sz="2600" dirty="0">
              <a:latin typeface="Times New Roman" pitchFamily="18" charset="0"/>
              <a:cs typeface="Times New Roman" pitchFamily="18" charset="0"/>
            </a:endParaRP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a)im </a:t>
            </a:r>
            <a:r>
              <a:rPr lang="de-DE" sz="2600" baseline="-25000" dirty="0">
                <a:latin typeface="Times New Roman" pitchFamily="18" charset="0"/>
                <a:cs typeface="Times New Roman" pitchFamily="18" charset="0"/>
              </a:rPr>
              <a:t>II. Weltkrieg</a:t>
            </a: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b)bis </a:t>
            </a:r>
            <a:r>
              <a:rPr lang="de-DE" sz="2600" baseline="-25000" dirty="0">
                <a:latin typeface="Times New Roman" pitchFamily="18" charset="0"/>
                <a:cs typeface="Times New Roman" pitchFamily="18" charset="0"/>
              </a:rPr>
              <a:t>zum II. Weltkrieg.</a:t>
            </a: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c)Nach </a:t>
            </a:r>
            <a:r>
              <a:rPr lang="de-DE" sz="2600" baseline="-25000" dirty="0">
                <a:latin typeface="Times New Roman" pitchFamily="18" charset="0"/>
                <a:cs typeface="Times New Roman" pitchFamily="18" charset="0"/>
              </a:rPr>
              <a:t>dem </a:t>
            </a:r>
            <a:r>
              <a:rPr lang="de-DE" sz="2600" baseline="-25000" dirty="0" err="1" smtClean="0">
                <a:latin typeface="Times New Roman" pitchFamily="18" charset="0"/>
                <a:cs typeface="Times New Roman" pitchFamily="18" charset="0"/>
              </a:rPr>
              <a:t>II.Weltkrieg</a:t>
            </a:r>
            <a:r>
              <a:rPr lang="de-DE" sz="2600" baseline="-25000" dirty="0" smtClean="0">
                <a:latin typeface="Times New Roman" pitchFamily="18" charset="0"/>
                <a:cs typeface="Times New Roman" pitchFamily="18" charset="0"/>
              </a:rPr>
              <a:t>.</a:t>
            </a:r>
          </a:p>
          <a:p>
            <a:endParaRPr lang="de-DE" sz="2600" baseline="-25000" dirty="0">
              <a:latin typeface="Times New Roman" pitchFamily="18" charset="0"/>
              <a:cs typeface="Times New Roman" pitchFamily="18" charset="0"/>
            </a:endParaRP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6.</a:t>
            </a:r>
            <a:r>
              <a:rPr lang="de-DE" sz="2600" dirty="0" smtClean="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Um </a:t>
            </a:r>
            <a:r>
              <a:rPr lang="de-DE" sz="2600" baseline="-25000" dirty="0">
                <a:latin typeface="Times New Roman" pitchFamily="18" charset="0"/>
                <a:cs typeface="Times New Roman" pitchFamily="18" charset="0"/>
              </a:rPr>
              <a:t>wie viel Uhr spielte </a:t>
            </a:r>
            <a:endParaRPr lang="de-DE" sz="2600" baseline="-25000" dirty="0" smtClean="0">
              <a:latin typeface="Times New Roman" pitchFamily="18" charset="0"/>
              <a:cs typeface="Times New Roman" pitchFamily="18" charset="0"/>
            </a:endParaRPr>
          </a:p>
          <a:p>
            <a:r>
              <a:rPr lang="de-DE" sz="2600" baseline="-25000" dirty="0" smtClean="0">
                <a:latin typeface="Times New Roman" pitchFamily="18" charset="0"/>
                <a:cs typeface="Times New Roman" pitchFamily="18" charset="0"/>
              </a:rPr>
              <a:t>die </a:t>
            </a:r>
            <a:r>
              <a:rPr lang="de-DE" sz="2600" baseline="-25000" dirty="0">
                <a:latin typeface="Times New Roman" pitchFamily="18" charset="0"/>
                <a:cs typeface="Times New Roman" pitchFamily="18" charset="0"/>
              </a:rPr>
              <a:t>Uhr des Schlossturms?</a:t>
            </a:r>
          </a:p>
          <a:p>
            <a:r>
              <a:rPr lang="de-DE" sz="2600" baseline="-25000" dirty="0" smtClean="0">
                <a:latin typeface="Times New Roman" pitchFamily="18" charset="0"/>
                <a:cs typeface="Times New Roman" pitchFamily="18" charset="0"/>
              </a:rPr>
              <a:t>a)um </a:t>
            </a:r>
            <a:r>
              <a:rPr lang="de-DE" sz="2600" baseline="-25000" dirty="0">
                <a:latin typeface="Times New Roman" pitchFamily="18" charset="0"/>
                <a:cs typeface="Times New Roman" pitchFamily="18" charset="0"/>
              </a:rPr>
              <a:t>10 Uhr und um 21 Uhr</a:t>
            </a:r>
          </a:p>
          <a:p>
            <a:r>
              <a:rPr lang="de-DE" sz="2600" baseline="-25000" dirty="0" smtClean="0">
                <a:latin typeface="Times New Roman" pitchFamily="18" charset="0"/>
                <a:cs typeface="Times New Roman" pitchFamily="18" charset="0"/>
              </a:rPr>
              <a:t>b)um </a:t>
            </a:r>
            <a:r>
              <a:rPr lang="de-DE" sz="2600" baseline="-25000" dirty="0">
                <a:latin typeface="Times New Roman" pitchFamily="18" charset="0"/>
                <a:cs typeface="Times New Roman" pitchFamily="18" charset="0"/>
              </a:rPr>
              <a:t>9 Uhr und um 20 Uhr.</a:t>
            </a:r>
          </a:p>
          <a:p>
            <a:r>
              <a:rPr lang="de-DE" sz="2600" baseline="-25000" dirty="0" smtClean="0">
                <a:latin typeface="Times New Roman" pitchFamily="18" charset="0"/>
                <a:cs typeface="Times New Roman" pitchFamily="18" charset="0"/>
              </a:rPr>
              <a:t>c)um </a:t>
            </a:r>
            <a:r>
              <a:rPr lang="de-DE" sz="2600" baseline="-25000" dirty="0">
                <a:latin typeface="Times New Roman" pitchFamily="18" charset="0"/>
                <a:cs typeface="Times New Roman" pitchFamily="18" charset="0"/>
              </a:rPr>
              <a:t>11 Uhr und um 21 Uhr</a:t>
            </a:r>
            <a:r>
              <a:rPr lang="de-DE" sz="2600" baseline="-25000" dirty="0" smtClean="0">
                <a:latin typeface="Times New Roman" pitchFamily="18" charset="0"/>
                <a:cs typeface="Times New Roman" pitchFamily="18" charset="0"/>
              </a:rPr>
              <a:t>.</a:t>
            </a:r>
          </a:p>
          <a:p>
            <a:endParaRPr lang="de-DE" sz="2600" baseline="-25000" dirty="0">
              <a:latin typeface="Times New Roman" pitchFamily="18" charset="0"/>
              <a:cs typeface="Times New Roman" pitchFamily="18" charset="0"/>
            </a:endParaRPr>
          </a:p>
          <a:p>
            <a:pPr marL="514350" indent="-514350"/>
            <a:r>
              <a:rPr lang="de-DE" sz="2600" baseline="-25000" dirty="0" smtClean="0">
                <a:latin typeface="Times New Roman" pitchFamily="18" charset="0"/>
                <a:cs typeface="Times New Roman" pitchFamily="18" charset="0"/>
              </a:rPr>
              <a:t>7.  Wann </a:t>
            </a:r>
            <a:r>
              <a:rPr lang="de-DE" sz="2600" baseline="-25000" dirty="0">
                <a:latin typeface="Times New Roman" pitchFamily="18" charset="0"/>
                <a:cs typeface="Times New Roman" pitchFamily="18" charset="0"/>
              </a:rPr>
              <a:t>wurde die Ruine des </a:t>
            </a:r>
            <a:endParaRPr lang="de-DE" sz="2600" baseline="-25000" dirty="0" smtClean="0">
              <a:latin typeface="Times New Roman" pitchFamily="18" charset="0"/>
              <a:cs typeface="Times New Roman" pitchFamily="18" charset="0"/>
            </a:endParaRPr>
          </a:p>
          <a:p>
            <a:pPr marL="514350" indent="-514350"/>
            <a:r>
              <a:rPr lang="de-DE" sz="2600" baseline="-25000" dirty="0" smtClean="0">
                <a:latin typeface="Times New Roman" pitchFamily="18" charset="0"/>
                <a:cs typeface="Times New Roman" pitchFamily="18" charset="0"/>
              </a:rPr>
              <a:t>Schlosses </a:t>
            </a:r>
            <a:r>
              <a:rPr lang="de-DE" sz="2600" baseline="-25000" dirty="0">
                <a:latin typeface="Times New Roman" pitchFamily="18" charset="0"/>
                <a:cs typeface="Times New Roman" pitchFamily="18" charset="0"/>
              </a:rPr>
              <a:t>gesprengt?</a:t>
            </a: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a)1967</a:t>
            </a:r>
            <a:endParaRPr lang="de-DE" sz="2600" baseline="-25000" dirty="0">
              <a:latin typeface="Times New Roman" pitchFamily="18" charset="0"/>
              <a:cs typeface="Times New Roman" pitchFamily="18" charset="0"/>
            </a:endParaRP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b)1969</a:t>
            </a:r>
            <a:endParaRPr lang="de-DE" sz="2600" baseline="-25000" dirty="0">
              <a:latin typeface="Times New Roman" pitchFamily="18" charset="0"/>
              <a:cs typeface="Times New Roman" pitchFamily="18" charset="0"/>
            </a:endParaRPr>
          </a:p>
          <a:p>
            <a:r>
              <a:rPr lang="de-DE" sz="2600" baseline="-25000" dirty="0">
                <a:latin typeface="Times New Roman" pitchFamily="18" charset="0"/>
                <a:cs typeface="Times New Roman" pitchFamily="18" charset="0"/>
              </a:rPr>
              <a:t> </a:t>
            </a:r>
            <a:r>
              <a:rPr lang="de-DE" sz="2600" baseline="-25000" dirty="0" smtClean="0">
                <a:latin typeface="Times New Roman" pitchFamily="18" charset="0"/>
                <a:cs typeface="Times New Roman" pitchFamily="18" charset="0"/>
              </a:rPr>
              <a:t>c)1962</a:t>
            </a:r>
            <a:endParaRPr lang="de-DE" sz="2600" baseline="-25000" dirty="0">
              <a:latin typeface="Times New Roman" pitchFamily="18" charset="0"/>
              <a:cs typeface="Times New Roman" pitchFamily="18" charset="0"/>
            </a:endParaRPr>
          </a:p>
          <a:p>
            <a:endParaRPr lang="de-DE" sz="3200" baseline="-25000" dirty="0"/>
          </a:p>
          <a:p>
            <a:endParaRPr lang="de-DE" sz="3200" baseline="-25000" dirty="0"/>
          </a:p>
          <a:p>
            <a:endParaRPr lang="ru-RU"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aseline="-25000" dirty="0" smtClean="0"/>
              <a:t>История </a:t>
            </a:r>
            <a:r>
              <a:rPr lang="de-DE" baseline="-25000" dirty="0" smtClean="0"/>
              <a:t>Königsberg</a:t>
            </a:r>
            <a:r>
              <a:rPr lang="de-DE" dirty="0" smtClean="0"/>
              <a:t/>
            </a:r>
            <a:br>
              <a:rPr lang="de-DE" dirty="0" smtClean="0"/>
            </a:br>
            <a:endParaRPr lang="ru-RU" dirty="0"/>
          </a:p>
        </p:txBody>
      </p:sp>
      <p:sp>
        <p:nvSpPr>
          <p:cNvPr id="3" name="Содержимое 2"/>
          <p:cNvSpPr>
            <a:spLocks noGrp="1"/>
          </p:cNvSpPr>
          <p:nvPr>
            <p:ph idx="1"/>
          </p:nvPr>
        </p:nvSpPr>
        <p:spPr/>
        <p:txBody>
          <a:bodyPr>
            <a:normAutofit/>
          </a:bodyPr>
          <a:lstStyle/>
          <a:p>
            <a:pPr>
              <a:buNone/>
            </a:pPr>
            <a:r>
              <a:rPr lang="ru-RU" baseline="-25000" dirty="0" smtClean="0"/>
              <a:t>      </a:t>
            </a:r>
            <a:r>
              <a:rPr lang="de-DE" baseline="-25000" dirty="0" smtClean="0"/>
              <a:t>Das Gründungsdatum von Königsberg ist 1255. </a:t>
            </a:r>
            <a:r>
              <a:rPr lang="de-DE" baseline="-25000" dirty="0" err="1" smtClean="0"/>
              <a:t>ln</a:t>
            </a:r>
            <a:r>
              <a:rPr lang="de-DE" baseline="-25000" dirty="0" smtClean="0"/>
              <a:t> diesem Jahr</a:t>
            </a:r>
            <a:r>
              <a:rPr lang="ru-RU" dirty="0" smtClean="0"/>
              <a:t> </a:t>
            </a:r>
          </a:p>
          <a:p>
            <a:pPr>
              <a:buNone/>
            </a:pPr>
            <a:r>
              <a:rPr lang="ru-RU" baseline="-25000" dirty="0" smtClean="0"/>
              <a:t>      </a:t>
            </a:r>
            <a:r>
              <a:rPr lang="ru-RU" dirty="0" smtClean="0"/>
              <a:t> </a:t>
            </a:r>
            <a:r>
              <a:rPr lang="de-DE" baseline="-25000" dirty="0" smtClean="0"/>
              <a:t>errichtete der Deutsche Orden Eine Burg mit dem Namen </a:t>
            </a:r>
            <a:endParaRPr lang="ru-RU" baseline="-25000" dirty="0" smtClean="0"/>
          </a:p>
          <a:p>
            <a:pPr>
              <a:buNone/>
            </a:pPr>
            <a:r>
              <a:rPr lang="ru-RU" baseline="-25000" dirty="0" smtClean="0"/>
              <a:t> </a:t>
            </a:r>
            <a:r>
              <a:rPr lang="ru-RU" dirty="0" smtClean="0"/>
              <a:t>    </a:t>
            </a:r>
            <a:r>
              <a:rPr lang="de-DE" baseline="-25000" dirty="0" smtClean="0"/>
              <a:t>Königsberg am </a:t>
            </a:r>
            <a:r>
              <a:rPr lang="de-DE" baseline="-25000" dirty="0" err="1" smtClean="0"/>
              <a:t>Pregelufer</a:t>
            </a:r>
            <a:r>
              <a:rPr lang="de-DE" baseline="-25000" dirty="0" smtClean="0"/>
              <a:t>. Die Burg bekam der Namen </a:t>
            </a:r>
            <a:endParaRPr lang="ru-RU" baseline="-25000" dirty="0" smtClean="0"/>
          </a:p>
          <a:p>
            <a:pPr>
              <a:buNone/>
            </a:pPr>
            <a:r>
              <a:rPr lang="ru-RU" baseline="-25000" dirty="0" smtClean="0"/>
              <a:t> </a:t>
            </a:r>
            <a:r>
              <a:rPr lang="ru-RU" dirty="0" smtClean="0"/>
              <a:t>    </a:t>
            </a:r>
            <a:r>
              <a:rPr lang="de-DE" baseline="-25000" dirty="0" smtClean="0"/>
              <a:t>&lt; Königsberg&gt; zu Ehren des Königs Ottokar II von Böhmen,</a:t>
            </a:r>
            <a:r>
              <a:rPr lang="ru-RU" baseline="-25000" dirty="0" smtClean="0"/>
              <a:t> </a:t>
            </a:r>
            <a:r>
              <a:rPr lang="de-DE" baseline="-25000" dirty="0" smtClean="0"/>
              <a:t>der sich</a:t>
            </a:r>
            <a:r>
              <a:rPr lang="ru-RU" dirty="0" smtClean="0"/>
              <a:t> </a:t>
            </a:r>
            <a:r>
              <a:rPr lang="de-DE" baseline="-25000" dirty="0" smtClean="0"/>
              <a:t>an</a:t>
            </a:r>
            <a:r>
              <a:rPr lang="ru-RU" dirty="0" smtClean="0"/>
              <a:t> </a:t>
            </a:r>
            <a:r>
              <a:rPr lang="de-DE" baseline="-25000" dirty="0" smtClean="0"/>
              <a:t>Kreuzzügen beteiligte. Bis zum Jahre 1724 gab es drei Städte</a:t>
            </a:r>
            <a:r>
              <a:rPr lang="ru-RU" dirty="0" smtClean="0"/>
              <a:t> </a:t>
            </a:r>
            <a:r>
              <a:rPr lang="de-DE" baseline="-25000" dirty="0" smtClean="0"/>
              <a:t>Altstadt,</a:t>
            </a:r>
            <a:r>
              <a:rPr lang="ru-RU" dirty="0" smtClean="0"/>
              <a:t> </a:t>
            </a:r>
            <a:r>
              <a:rPr lang="de-DE" baseline="-25000" dirty="0" err="1" smtClean="0"/>
              <a:t>Kneiphof</a:t>
            </a:r>
            <a:r>
              <a:rPr lang="de-DE" baseline="-25000" dirty="0" smtClean="0"/>
              <a:t> und </a:t>
            </a:r>
            <a:r>
              <a:rPr lang="de-DE" baseline="-25000" dirty="0" err="1" smtClean="0"/>
              <a:t>Löbenicht</a:t>
            </a:r>
            <a:r>
              <a:rPr lang="de-DE" baseline="-25000" dirty="0" smtClean="0"/>
              <a:t>. Im diesem Jahr werden drei</a:t>
            </a:r>
            <a:r>
              <a:rPr lang="ru-RU" dirty="0" smtClean="0"/>
              <a:t> </a:t>
            </a:r>
            <a:r>
              <a:rPr lang="de-DE" baseline="-25000" dirty="0" smtClean="0"/>
              <a:t>Städte unter dem Namen Königsberg vereint.</a:t>
            </a:r>
            <a:r>
              <a:rPr lang="ru-RU" dirty="0" smtClean="0"/>
              <a:t> </a:t>
            </a:r>
          </a:p>
          <a:p>
            <a:pPr>
              <a:buNone/>
            </a:pPr>
            <a:endParaRPr lang="ru-RU" baseline="-25000" dirty="0" smtClean="0"/>
          </a:p>
          <a:p>
            <a:pPr>
              <a:buNone/>
            </a:pPr>
            <a:r>
              <a:rPr lang="ru-RU" baseline="-25000" dirty="0" smtClean="0"/>
              <a:t> </a:t>
            </a:r>
            <a:r>
              <a:rPr lang="ru-RU" dirty="0" smtClean="0"/>
              <a:t>    </a:t>
            </a:r>
            <a:r>
              <a:rPr lang="ru-RU" baseline="-25000" dirty="0" smtClean="0"/>
              <a:t>«</a:t>
            </a:r>
            <a:r>
              <a:rPr lang="de-DE" baseline="-25000" dirty="0" smtClean="0"/>
              <a:t>Der Altstadt die Macht, dem </a:t>
            </a:r>
            <a:r>
              <a:rPr lang="de-DE" baseline="-25000" dirty="0" err="1" smtClean="0"/>
              <a:t>Kneiphof</a:t>
            </a:r>
            <a:r>
              <a:rPr lang="de-DE" baseline="-25000" dirty="0" smtClean="0"/>
              <a:t> die Pracht, dem </a:t>
            </a:r>
            <a:r>
              <a:rPr lang="de-DE" baseline="-25000" dirty="0" err="1" smtClean="0"/>
              <a:t>Löbenicht</a:t>
            </a:r>
            <a:r>
              <a:rPr lang="de-DE" baseline="-25000" dirty="0" smtClean="0"/>
              <a:t> der Acker, dem </a:t>
            </a:r>
            <a:r>
              <a:rPr lang="de-DE" baseline="-25000" dirty="0" err="1" smtClean="0"/>
              <a:t>Sackheim</a:t>
            </a:r>
            <a:r>
              <a:rPr lang="de-DE" baseline="-25000" dirty="0" smtClean="0"/>
              <a:t> der Racker</a:t>
            </a:r>
            <a:r>
              <a:rPr lang="ru-RU" baseline="-25000"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DER DOM</a:t>
            </a:r>
            <a:endParaRPr lang="ru-RU" dirty="0"/>
          </a:p>
        </p:txBody>
      </p:sp>
      <p:sp>
        <p:nvSpPr>
          <p:cNvPr id="3" name="Содержимое 2"/>
          <p:cNvSpPr>
            <a:spLocks noGrp="1"/>
          </p:cNvSpPr>
          <p:nvPr>
            <p:ph idx="1"/>
          </p:nvPr>
        </p:nvSpPr>
        <p:spPr/>
        <p:txBody>
          <a:bodyPr/>
          <a:lstStyle/>
          <a:p>
            <a:pPr>
              <a:buNone/>
            </a:pPr>
            <a:r>
              <a:rPr lang="de-DE" baseline="-25000" dirty="0" smtClean="0"/>
              <a:t>      An der Westfront erhoben sich zwei spitze Türme, Diese Türme waren bei einem Brand im Jahre 1544 zerstört, der südliche Turm wurde mit einem spitzen zwölfeckigen Dach wieder aufgebaut, über den Resten des nördlichen Turms wurde ein einfaches Giebeldach eingerichtet. Im Jahre 1640 wurden im </a:t>
            </a:r>
            <a:r>
              <a:rPr lang="de-DE" baseline="-25000" dirty="0" err="1" smtClean="0"/>
              <a:t>Südturm</a:t>
            </a:r>
            <a:r>
              <a:rPr lang="de-DE" baseline="-25000" dirty="0" smtClean="0"/>
              <a:t> Uhren eingebaut, seit 1650 befand sich im Nordturm die berühmte </a:t>
            </a:r>
            <a:r>
              <a:rPr lang="de-DE" u="sng" baseline="-25000" dirty="0" err="1" smtClean="0"/>
              <a:t>Wallenrodtsche</a:t>
            </a:r>
            <a:r>
              <a:rPr lang="de-DE" u="sng" baseline="-25000" dirty="0" smtClean="0"/>
              <a:t> Bibliothek</a:t>
            </a:r>
            <a:r>
              <a:rPr lang="de-DE" baseline="-25000" dirty="0" smtClean="0"/>
              <a:t>. Im Jahre 1695 erhielt der Dom eine </a:t>
            </a:r>
            <a:r>
              <a:rPr lang="de-DE" u="sng" baseline="-25000" dirty="0" smtClean="0"/>
              <a:t>Orgel</a:t>
            </a:r>
            <a:r>
              <a:rPr lang="de-DE" baseline="-25000" dirty="0" smtClean="0"/>
              <a:t>. 1833 wurde der Dom restauriert, 1888 erneuerte man die Orgel. Bei einer weiteren Restaurierung zwischen 1901 und 1907 erhielt die Westfassade das frühere Aussehen aus dem 14, Jahrhundert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Test</a:t>
            </a:r>
            <a:endParaRPr lang="ru-RU" dirty="0"/>
          </a:p>
        </p:txBody>
      </p:sp>
      <p:sp>
        <p:nvSpPr>
          <p:cNvPr id="3" name="Содержимое 2"/>
          <p:cNvSpPr>
            <a:spLocks noGrp="1"/>
          </p:cNvSpPr>
          <p:nvPr>
            <p:ph idx="1"/>
          </p:nvPr>
        </p:nvSpPr>
        <p:spPr>
          <a:xfrm>
            <a:off x="179512" y="1484784"/>
            <a:ext cx="4608512" cy="5373216"/>
          </a:xfrm>
        </p:spPr>
        <p:txBody>
          <a:bodyPr>
            <a:normAutofit lnSpcReduction="10000"/>
          </a:bodyPr>
          <a:lstStyle/>
          <a:p>
            <a:pPr>
              <a:buNone/>
            </a:pPr>
            <a:r>
              <a:rPr lang="de-DE" sz="2800" baseline="-25000" dirty="0" smtClean="0"/>
              <a:t>1. Königsberg wurde im Jahre... gegründet?</a:t>
            </a:r>
          </a:p>
          <a:p>
            <a:pPr>
              <a:buNone/>
            </a:pPr>
            <a:r>
              <a:rPr lang="de-DE" sz="2800" baseline="-25000" dirty="0" smtClean="0"/>
              <a:t>a)1255</a:t>
            </a:r>
            <a:endParaRPr lang="en-US" sz="2800" baseline="-25000" dirty="0" smtClean="0"/>
          </a:p>
          <a:p>
            <a:pPr>
              <a:buNone/>
            </a:pPr>
            <a:r>
              <a:rPr lang="de-DE" sz="2800" baseline="-25000" dirty="0" smtClean="0"/>
              <a:t>b)1724</a:t>
            </a:r>
          </a:p>
          <a:p>
            <a:pPr>
              <a:buNone/>
            </a:pPr>
            <a:r>
              <a:rPr lang="de-DE" sz="2800" baseline="-25000" dirty="0" smtClean="0"/>
              <a:t>c)125</a:t>
            </a:r>
          </a:p>
          <a:p>
            <a:pPr>
              <a:buNone/>
            </a:pPr>
            <a:r>
              <a:rPr lang="de-DE" sz="2800" baseline="-25000" dirty="0" smtClean="0"/>
              <a:t>2.  Wann wurde drei Städte vereint?</a:t>
            </a:r>
          </a:p>
          <a:p>
            <a:pPr>
              <a:buNone/>
            </a:pPr>
            <a:r>
              <a:rPr lang="de-DE" sz="2800" baseline="-25000" dirty="0" smtClean="0"/>
              <a:t>a)1725</a:t>
            </a:r>
          </a:p>
          <a:p>
            <a:pPr>
              <a:buNone/>
            </a:pPr>
            <a:r>
              <a:rPr lang="de-DE" sz="2800" baseline="-25000" dirty="0" smtClean="0"/>
              <a:t>b)1724</a:t>
            </a:r>
          </a:p>
          <a:p>
            <a:pPr>
              <a:buNone/>
            </a:pPr>
            <a:r>
              <a:rPr lang="de-DE" sz="2800" baseline="-25000" dirty="0" smtClean="0"/>
              <a:t>c)1728</a:t>
            </a:r>
          </a:p>
          <a:p>
            <a:pPr>
              <a:buNone/>
            </a:pPr>
            <a:r>
              <a:rPr lang="de-DE" sz="2800" baseline="-25000" dirty="0" smtClean="0"/>
              <a:t>3 . Die Städte hießen...</a:t>
            </a:r>
            <a:endParaRPr lang="de-DE" sz="2800" dirty="0" smtClean="0"/>
          </a:p>
          <a:p>
            <a:pPr>
              <a:buNone/>
            </a:pPr>
            <a:r>
              <a:rPr lang="de-DE" sz="2800" baseline="-25000" dirty="0" smtClean="0"/>
              <a:t>a)</a:t>
            </a:r>
            <a:r>
              <a:rPr lang="de-DE" sz="2800" baseline="-25000" dirty="0" err="1" smtClean="0"/>
              <a:t>Kneiphof</a:t>
            </a:r>
            <a:r>
              <a:rPr lang="de-DE" sz="2800" baseline="-25000" dirty="0" smtClean="0"/>
              <a:t>, Königsberg, </a:t>
            </a:r>
            <a:r>
              <a:rPr lang="de-DE" sz="2800" baseline="-25000" dirty="0" err="1" smtClean="0"/>
              <a:t>Löbenicht</a:t>
            </a:r>
            <a:endParaRPr lang="de-DE" sz="2800" baseline="-25000" dirty="0" smtClean="0"/>
          </a:p>
          <a:p>
            <a:pPr>
              <a:buNone/>
            </a:pPr>
            <a:r>
              <a:rPr lang="de-DE" sz="2800" baseline="-25000" dirty="0" smtClean="0"/>
              <a:t>b)</a:t>
            </a:r>
            <a:r>
              <a:rPr lang="de-DE" sz="2800" baseline="-25000" dirty="0" err="1" smtClean="0"/>
              <a:t>Kneiphof</a:t>
            </a:r>
            <a:r>
              <a:rPr lang="de-DE" sz="2800" baseline="-25000" dirty="0" smtClean="0"/>
              <a:t>, Altstadt, </a:t>
            </a:r>
            <a:r>
              <a:rPr lang="de-DE" sz="2800" baseline="-25000" dirty="0" err="1" smtClean="0"/>
              <a:t>Löbenicht</a:t>
            </a:r>
            <a:endParaRPr lang="de-DE" sz="2800" baseline="-25000" dirty="0" smtClean="0"/>
          </a:p>
          <a:p>
            <a:pPr>
              <a:buNone/>
            </a:pPr>
            <a:endParaRPr lang="de-DE" sz="2800" baseline="-25000" dirty="0" smtClean="0"/>
          </a:p>
          <a:p>
            <a:pPr>
              <a:buNone/>
            </a:pPr>
            <a:r>
              <a:rPr lang="de-DE" sz="2800" baseline="-25000" dirty="0" smtClean="0"/>
              <a:t> 4.  Das Schloss stand ... </a:t>
            </a:r>
          </a:p>
          <a:p>
            <a:pPr marL="633222" indent="-514350">
              <a:buNone/>
            </a:pPr>
            <a:r>
              <a:rPr lang="de-DE" sz="2800" baseline="-25000" dirty="0" smtClean="0"/>
              <a:t>a)in der Altstadt </a:t>
            </a:r>
            <a:r>
              <a:rPr lang="de-DE" sz="2800" dirty="0" smtClean="0"/>
              <a:t>                         </a:t>
            </a:r>
          </a:p>
          <a:p>
            <a:pPr marL="633222" indent="-514350">
              <a:buNone/>
            </a:pPr>
            <a:r>
              <a:rPr lang="de-DE" sz="2800" baseline="-25000" dirty="0" smtClean="0"/>
              <a:t>b)auf dem </a:t>
            </a:r>
            <a:r>
              <a:rPr lang="de-DE" sz="2800" baseline="-25000" dirty="0" err="1" smtClean="0"/>
              <a:t>Kneiphof</a:t>
            </a:r>
            <a:endParaRPr lang="ru-RU" sz="2800" dirty="0"/>
          </a:p>
        </p:txBody>
      </p:sp>
      <p:sp>
        <p:nvSpPr>
          <p:cNvPr id="4" name="TextBox 3"/>
          <p:cNvSpPr txBox="1"/>
          <p:nvPr/>
        </p:nvSpPr>
        <p:spPr>
          <a:xfrm>
            <a:off x="5292080" y="1628800"/>
            <a:ext cx="3528392" cy="5119350"/>
          </a:xfrm>
          <a:prstGeom prst="rect">
            <a:avLst/>
          </a:prstGeom>
          <a:noFill/>
        </p:spPr>
        <p:txBody>
          <a:bodyPr wrap="square" rtlCol="0">
            <a:spAutoFit/>
          </a:bodyPr>
          <a:lstStyle/>
          <a:p>
            <a:r>
              <a:rPr lang="de-DE" sz="2800" baseline="-25000" dirty="0" smtClean="0"/>
              <a:t>5.  Wann </a:t>
            </a:r>
            <a:r>
              <a:rPr lang="de-DE" sz="2800" baseline="-25000" dirty="0"/>
              <a:t>brannte das Schloss aus?</a:t>
            </a:r>
          </a:p>
          <a:p>
            <a:r>
              <a:rPr lang="de-DE" sz="2800" baseline="-25000" dirty="0"/>
              <a:t> </a:t>
            </a:r>
            <a:r>
              <a:rPr lang="de-DE" sz="2800" baseline="-25000" dirty="0" smtClean="0"/>
              <a:t>a)im </a:t>
            </a:r>
            <a:r>
              <a:rPr lang="de-DE" sz="2800" baseline="-25000" dirty="0"/>
              <a:t>11. Weltkrieg</a:t>
            </a:r>
          </a:p>
          <a:p>
            <a:r>
              <a:rPr lang="de-DE" sz="2800" baseline="-25000" dirty="0"/>
              <a:t> </a:t>
            </a:r>
            <a:r>
              <a:rPr lang="de-DE" sz="2800" baseline="-25000" dirty="0" smtClean="0"/>
              <a:t>b)bis </a:t>
            </a:r>
            <a:r>
              <a:rPr lang="de-DE" sz="2800" baseline="-25000" dirty="0"/>
              <a:t>zum II. Weltkrieg.</a:t>
            </a:r>
          </a:p>
          <a:p>
            <a:r>
              <a:rPr lang="de-DE" sz="2800" baseline="-25000" dirty="0"/>
              <a:t> </a:t>
            </a:r>
            <a:r>
              <a:rPr lang="de-DE" sz="2800" baseline="-25000" dirty="0" smtClean="0"/>
              <a:t>c)Nach </a:t>
            </a:r>
            <a:r>
              <a:rPr lang="de-DE" sz="2800" baseline="-25000" dirty="0"/>
              <a:t>dem </a:t>
            </a:r>
            <a:r>
              <a:rPr lang="de-DE" sz="2800" baseline="-25000" dirty="0" err="1"/>
              <a:t>II.Weltkrieg</a:t>
            </a:r>
            <a:r>
              <a:rPr lang="de-DE" sz="2800" baseline="-25000" dirty="0" smtClean="0"/>
              <a:t>.</a:t>
            </a:r>
          </a:p>
          <a:p>
            <a:endParaRPr lang="de-DE" sz="2800" baseline="-25000" dirty="0"/>
          </a:p>
          <a:p>
            <a:r>
              <a:rPr lang="de-DE" sz="2800" baseline="-25000" dirty="0"/>
              <a:t> </a:t>
            </a:r>
            <a:r>
              <a:rPr lang="de-DE" sz="2800" baseline="-25000" dirty="0" smtClean="0"/>
              <a:t>6. Um </a:t>
            </a:r>
            <a:r>
              <a:rPr lang="de-DE" sz="2800" baseline="-25000" dirty="0"/>
              <a:t>wie viel Uhr spielte die Uhr </a:t>
            </a:r>
            <a:endParaRPr lang="de-DE" sz="2800" baseline="-25000" dirty="0" smtClean="0"/>
          </a:p>
          <a:p>
            <a:r>
              <a:rPr lang="de-DE" sz="2800" baseline="-25000" dirty="0" smtClean="0"/>
              <a:t>des Schlossturms</a:t>
            </a:r>
            <a:endParaRPr lang="de-DE" sz="2800" baseline="-25000" dirty="0"/>
          </a:p>
          <a:p>
            <a:r>
              <a:rPr lang="de-DE" sz="2800" baseline="-25000" dirty="0" smtClean="0"/>
              <a:t>a)um </a:t>
            </a:r>
            <a:r>
              <a:rPr lang="de-DE" sz="2800" baseline="-25000" dirty="0"/>
              <a:t>10 Uhr und um 21 Uhr</a:t>
            </a:r>
          </a:p>
          <a:p>
            <a:r>
              <a:rPr lang="de-DE" sz="2800" baseline="-25000" dirty="0" smtClean="0"/>
              <a:t>b)um </a:t>
            </a:r>
            <a:r>
              <a:rPr lang="de-DE" sz="2800" baseline="-25000" dirty="0"/>
              <a:t>9 Uhr und um 20 </a:t>
            </a:r>
            <a:r>
              <a:rPr lang="de-DE" sz="2800" baseline="-25000" dirty="0" smtClean="0"/>
              <a:t>U</a:t>
            </a:r>
            <a:endParaRPr lang="de-DE" sz="2800" dirty="0"/>
          </a:p>
          <a:p>
            <a:r>
              <a:rPr lang="de-DE" sz="2800" baseline="-25000" dirty="0" smtClean="0"/>
              <a:t>c)um </a:t>
            </a:r>
            <a:r>
              <a:rPr lang="de-DE" sz="2800" baseline="-25000" dirty="0"/>
              <a:t>11 Uhr und um 21 Uhr</a:t>
            </a:r>
            <a:r>
              <a:rPr lang="de-DE" sz="2800" baseline="-25000" dirty="0" smtClean="0"/>
              <a:t>.</a:t>
            </a:r>
          </a:p>
          <a:p>
            <a:endParaRPr lang="de-DE" sz="2800" baseline="-25000" dirty="0"/>
          </a:p>
          <a:p>
            <a:r>
              <a:rPr lang="ru-RU" sz="2800" baseline="-25000" dirty="0"/>
              <a:t>7. </a:t>
            </a:r>
            <a:r>
              <a:rPr lang="en-US" sz="2800" baseline="-25000" dirty="0" smtClean="0"/>
              <a:t> </a:t>
            </a:r>
            <a:r>
              <a:rPr lang="de-DE" sz="2800" baseline="-25000" dirty="0" smtClean="0"/>
              <a:t>Wann </a:t>
            </a:r>
            <a:r>
              <a:rPr lang="de-DE" sz="2800" baseline="-25000" dirty="0"/>
              <a:t>wurde die Ruine des Schlosses gesprengt?</a:t>
            </a:r>
            <a:endParaRPr lang="de-DE" sz="2800" dirty="0"/>
          </a:p>
          <a:p>
            <a:r>
              <a:rPr lang="de-DE" sz="2800" baseline="-25000" dirty="0" smtClean="0"/>
              <a:t>a)1967</a:t>
            </a:r>
            <a:endParaRPr lang="de-DE" sz="2800" baseline="-25000" dirty="0"/>
          </a:p>
          <a:p>
            <a:r>
              <a:rPr lang="de-DE" sz="2800" baseline="-25000" dirty="0" smtClean="0"/>
              <a:t>b)1969</a:t>
            </a:r>
            <a:endParaRPr lang="de-DE" sz="2800" baseline="-25000" dirty="0"/>
          </a:p>
          <a:p>
            <a:r>
              <a:rPr lang="de-DE" sz="2800" baseline="-25000" dirty="0" smtClean="0"/>
              <a:t>c)1962</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de-DE" sz="3600" baseline="-25000" dirty="0" smtClean="0">
                <a:latin typeface="Times New Roman" pitchFamily="18" charset="0"/>
                <a:cs typeface="Times New Roman" pitchFamily="18" charset="0"/>
              </a:rPr>
              <a:t>Die Geschichte </a:t>
            </a:r>
            <a:r>
              <a:rPr lang="de-DE" sz="3600" baseline="-25000" dirty="0">
                <a:latin typeface="Times New Roman" pitchFamily="18" charset="0"/>
                <a:cs typeface="Times New Roman" pitchFamily="18" charset="0"/>
              </a:rPr>
              <a:t>von Königsberg</a:t>
            </a:r>
            <a:endParaRPr lang="de-DE" sz="3600" dirty="0">
              <a:latin typeface="Times New Roman" pitchFamily="18" charset="0"/>
              <a:cs typeface="Times New Roman" pitchFamily="18" charset="0"/>
            </a:endParaRPr>
          </a:p>
          <a:p>
            <a:r>
              <a:rPr lang="de-DE" sz="3600" baseline="-25000" dirty="0" smtClean="0">
                <a:latin typeface="Times New Roman" pitchFamily="18" charset="0"/>
                <a:cs typeface="Times New Roman" pitchFamily="18" charset="0"/>
              </a:rPr>
              <a:t>Das</a:t>
            </a:r>
            <a:r>
              <a:rPr lang="de-DE" sz="3600" baseline="-25000" dirty="0">
                <a:latin typeface="Times New Roman" pitchFamily="18" charset="0"/>
                <a:cs typeface="Times New Roman" pitchFamily="18" charset="0"/>
              </a:rPr>
              <a:t>	Königsschloss</a:t>
            </a:r>
            <a:endParaRPr lang="de-DE" sz="3600" dirty="0">
              <a:latin typeface="Times New Roman" pitchFamily="18" charset="0"/>
              <a:cs typeface="Times New Roman" pitchFamily="18" charset="0"/>
            </a:endParaRPr>
          </a:p>
          <a:p>
            <a:r>
              <a:rPr lang="de-DE" sz="3600" baseline="-25000" dirty="0" smtClean="0">
                <a:latin typeface="Times New Roman" pitchFamily="18" charset="0"/>
                <a:cs typeface="Times New Roman" pitchFamily="18" charset="0"/>
              </a:rPr>
              <a:t>Der</a:t>
            </a:r>
            <a:r>
              <a:rPr lang="de-DE" sz="3600" baseline="-25000" dirty="0">
                <a:latin typeface="Times New Roman" pitchFamily="18" charset="0"/>
                <a:cs typeface="Times New Roman" pitchFamily="18" charset="0"/>
              </a:rPr>
              <a:t>	Dom</a:t>
            </a:r>
            <a:endParaRPr lang="de-DE" sz="3600" dirty="0">
              <a:latin typeface="Times New Roman" pitchFamily="18" charset="0"/>
              <a:cs typeface="Times New Roman" pitchFamily="18" charset="0"/>
            </a:endParaRPr>
          </a:p>
          <a:p>
            <a:r>
              <a:rPr lang="de-DE" sz="3600" baseline="-25000" dirty="0" smtClean="0">
                <a:latin typeface="Times New Roman" pitchFamily="18" charset="0"/>
                <a:cs typeface="Times New Roman" pitchFamily="18" charset="0"/>
              </a:rPr>
              <a:t>Der</a:t>
            </a:r>
            <a:r>
              <a:rPr lang="de-DE" sz="3600" baseline="-25000" dirty="0">
                <a:latin typeface="Times New Roman" pitchFamily="18" charset="0"/>
                <a:cs typeface="Times New Roman" pitchFamily="18" charset="0"/>
              </a:rPr>
              <a:t>	Test</a:t>
            </a:r>
            <a:endParaRPr lang="ru-RU" sz="36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r>
              <a:rPr lang="ru-RU" baseline="-25000" dirty="0">
                <a:latin typeface="Times New Roman" pitchFamily="18" charset="0"/>
                <a:cs typeface="Times New Roman" pitchFamily="18" charset="0"/>
              </a:rPr>
              <a:t> </a:t>
            </a:r>
            <a:r>
              <a:rPr lang="ru-RU" sz="4800" baseline="-25000" dirty="0" smtClean="0">
                <a:latin typeface="Times New Roman" pitchFamily="18" charset="0"/>
                <a:cs typeface="Times New Roman" pitchFamily="18" charset="0"/>
              </a:rPr>
              <a:t>«</a:t>
            </a:r>
            <a:r>
              <a:rPr lang="de-DE" sz="4800" baseline="-25000" dirty="0" smtClean="0">
                <a:latin typeface="Times New Roman" pitchFamily="18" charset="0"/>
                <a:cs typeface="Times New Roman" pitchFamily="18" charset="0"/>
              </a:rPr>
              <a:t>Der </a:t>
            </a:r>
            <a:r>
              <a:rPr lang="de-DE" sz="4800" baseline="-25000" dirty="0">
                <a:latin typeface="Times New Roman" pitchFamily="18" charset="0"/>
                <a:cs typeface="Times New Roman" pitchFamily="18" charset="0"/>
              </a:rPr>
              <a:t>Altstadt die </a:t>
            </a:r>
            <a:r>
              <a:rPr lang="de-DE" sz="4800" baseline="-25000" dirty="0" smtClean="0">
                <a:latin typeface="Times New Roman" pitchFamily="18" charset="0"/>
                <a:cs typeface="Times New Roman" pitchFamily="18" charset="0"/>
              </a:rPr>
              <a:t>Macht,</a:t>
            </a:r>
            <a:r>
              <a:rPr lang="ru-RU" sz="4800" dirty="0" smtClean="0">
                <a:latin typeface="Times New Roman" pitchFamily="18" charset="0"/>
                <a:cs typeface="Times New Roman" pitchFamily="18" charset="0"/>
              </a:rPr>
              <a:t> </a:t>
            </a:r>
          </a:p>
          <a:p>
            <a:pPr algn="ctr">
              <a:buNone/>
            </a:pPr>
            <a:r>
              <a:rPr lang="de-DE" sz="4800" baseline="-25000" dirty="0" smtClean="0">
                <a:latin typeface="Times New Roman" pitchFamily="18" charset="0"/>
                <a:cs typeface="Times New Roman" pitchFamily="18" charset="0"/>
              </a:rPr>
              <a:t>dem </a:t>
            </a:r>
            <a:r>
              <a:rPr lang="de-DE" sz="4800" baseline="-25000" dirty="0" err="1">
                <a:latin typeface="Times New Roman" pitchFamily="18" charset="0"/>
                <a:cs typeface="Times New Roman" pitchFamily="18" charset="0"/>
              </a:rPr>
              <a:t>Kneiphof</a:t>
            </a:r>
            <a:r>
              <a:rPr lang="de-DE" sz="4800" baseline="-25000" dirty="0">
                <a:latin typeface="Times New Roman" pitchFamily="18" charset="0"/>
                <a:cs typeface="Times New Roman" pitchFamily="18" charset="0"/>
              </a:rPr>
              <a:t> die </a:t>
            </a:r>
            <a:r>
              <a:rPr lang="de-DE" sz="4800" baseline="-25000" dirty="0" smtClean="0">
                <a:latin typeface="Times New Roman" pitchFamily="18" charset="0"/>
                <a:cs typeface="Times New Roman" pitchFamily="18" charset="0"/>
              </a:rPr>
              <a:t>Pracht,</a:t>
            </a:r>
            <a:r>
              <a:rPr lang="ru-RU" sz="4800" baseline="-25000" dirty="0">
                <a:latin typeface="Times New Roman" pitchFamily="18" charset="0"/>
                <a:cs typeface="Times New Roman" pitchFamily="18" charset="0"/>
              </a:rPr>
              <a:t> </a:t>
            </a:r>
            <a:endParaRPr lang="ru-RU" sz="4800" baseline="-25000" dirty="0" smtClean="0">
              <a:latin typeface="Times New Roman" pitchFamily="18" charset="0"/>
              <a:cs typeface="Times New Roman" pitchFamily="18" charset="0"/>
            </a:endParaRPr>
          </a:p>
          <a:p>
            <a:pPr algn="ctr">
              <a:buNone/>
            </a:pPr>
            <a:r>
              <a:rPr lang="de-DE" sz="4800" baseline="-25000" dirty="0" smtClean="0">
                <a:latin typeface="Times New Roman" pitchFamily="18" charset="0"/>
                <a:cs typeface="Times New Roman" pitchFamily="18" charset="0"/>
              </a:rPr>
              <a:t>dem </a:t>
            </a:r>
            <a:r>
              <a:rPr lang="de-DE" sz="4800" baseline="-25000" dirty="0" err="1">
                <a:latin typeface="Times New Roman" pitchFamily="18" charset="0"/>
                <a:cs typeface="Times New Roman" pitchFamily="18" charset="0"/>
              </a:rPr>
              <a:t>Löbenicht</a:t>
            </a:r>
            <a:r>
              <a:rPr lang="de-DE" sz="4800" baseline="-25000" dirty="0">
                <a:latin typeface="Times New Roman" pitchFamily="18" charset="0"/>
                <a:cs typeface="Times New Roman" pitchFamily="18" charset="0"/>
              </a:rPr>
              <a:t> </a:t>
            </a:r>
            <a:r>
              <a:rPr lang="de-DE" sz="4800" baseline="-25000" dirty="0" smtClean="0">
                <a:latin typeface="Times New Roman" pitchFamily="18" charset="0"/>
                <a:cs typeface="Times New Roman" pitchFamily="18" charset="0"/>
              </a:rPr>
              <a:t>der</a:t>
            </a:r>
            <a:r>
              <a:rPr lang="ru-RU" sz="4800" dirty="0" smtClean="0">
                <a:latin typeface="Times New Roman" pitchFamily="18" charset="0"/>
                <a:cs typeface="Times New Roman" pitchFamily="18" charset="0"/>
              </a:rPr>
              <a:t> </a:t>
            </a:r>
            <a:r>
              <a:rPr lang="de-DE" sz="4800" baseline="-25000" dirty="0" smtClean="0">
                <a:latin typeface="Times New Roman" pitchFamily="18" charset="0"/>
                <a:cs typeface="Times New Roman" pitchFamily="18" charset="0"/>
              </a:rPr>
              <a:t>Acker,</a:t>
            </a:r>
            <a:r>
              <a:rPr lang="ru-RU" sz="4800" baseline="-25000" dirty="0">
                <a:latin typeface="Times New Roman" pitchFamily="18" charset="0"/>
                <a:cs typeface="Times New Roman" pitchFamily="18" charset="0"/>
              </a:rPr>
              <a:t> </a:t>
            </a:r>
            <a:endParaRPr lang="ru-RU" sz="4800" baseline="-25000" dirty="0" smtClean="0">
              <a:latin typeface="Times New Roman" pitchFamily="18" charset="0"/>
              <a:cs typeface="Times New Roman" pitchFamily="18" charset="0"/>
            </a:endParaRPr>
          </a:p>
          <a:p>
            <a:pPr algn="ctr">
              <a:buNone/>
            </a:pPr>
            <a:r>
              <a:rPr lang="de-DE" sz="4800" baseline="-25000" dirty="0" smtClean="0">
                <a:latin typeface="Times New Roman" pitchFamily="18" charset="0"/>
                <a:cs typeface="Times New Roman" pitchFamily="18" charset="0"/>
              </a:rPr>
              <a:t>dem </a:t>
            </a:r>
            <a:r>
              <a:rPr lang="de-DE" sz="4800" baseline="-25000" dirty="0" err="1">
                <a:latin typeface="Times New Roman" pitchFamily="18" charset="0"/>
                <a:cs typeface="Times New Roman" pitchFamily="18" charset="0"/>
              </a:rPr>
              <a:t>Sackheim</a:t>
            </a:r>
            <a:r>
              <a:rPr lang="de-DE" sz="4800" baseline="-25000" dirty="0">
                <a:latin typeface="Times New Roman" pitchFamily="18" charset="0"/>
                <a:cs typeface="Times New Roman" pitchFamily="18" charset="0"/>
              </a:rPr>
              <a:t> der </a:t>
            </a:r>
            <a:r>
              <a:rPr lang="de-DE" sz="4800" baseline="-25000" dirty="0" smtClean="0">
                <a:latin typeface="Times New Roman" pitchFamily="18" charset="0"/>
                <a:cs typeface="Times New Roman" pitchFamily="18" charset="0"/>
              </a:rPr>
              <a:t>Racker</a:t>
            </a:r>
            <a:r>
              <a:rPr lang="ru-RU" sz="4800" baseline="-25000" dirty="0" smtClean="0">
                <a:latin typeface="Times New Roman" pitchFamily="18" charset="0"/>
                <a:cs typeface="Times New Roman" pitchFamily="18" charset="0"/>
              </a:rPr>
              <a:t>»</a:t>
            </a:r>
            <a:endParaRPr lang="de-DE" sz="4800" dirty="0">
              <a:latin typeface="Times New Roman" pitchFamily="18" charset="0"/>
              <a:cs typeface="Times New Roman" pitchFamily="18" charset="0"/>
            </a:endParaRPr>
          </a:p>
          <a:p>
            <a:endParaRPr lang="ru-RU"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chor="b">
            <a:noAutofit/>
          </a:bodyPr>
          <a:lstStyle/>
          <a:p>
            <a:pPr>
              <a:buNone/>
            </a:pPr>
            <a:r>
              <a:rPr lang="de-DE" sz="2800" baseline="-25000" dirty="0">
                <a:latin typeface="Times New Roman" pitchFamily="18" charset="0"/>
                <a:cs typeface="Times New Roman" pitchFamily="18" charset="0"/>
              </a:rPr>
              <a:t>wurde </a:t>
            </a:r>
            <a:r>
              <a:rPr lang="de-DE" sz="2800" baseline="-25000" dirty="0" smtClean="0">
                <a:latin typeface="Times New Roman" pitchFamily="18" charset="0"/>
                <a:cs typeface="Times New Roman" pitchFamily="18" charset="0"/>
              </a:rPr>
              <a:t>vereint</a:t>
            </a:r>
            <a:r>
              <a:rPr lang="ru-RU" sz="2800" baseline="-25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объединяться</a:t>
            </a:r>
            <a:endParaRPr lang="de-DE" sz="2800" dirty="0">
              <a:latin typeface="Times New Roman" pitchFamily="18" charset="0"/>
              <a:cs typeface="Times New Roman" pitchFamily="18" charset="0"/>
            </a:endParaRPr>
          </a:p>
          <a:p>
            <a:pPr>
              <a:buNone/>
            </a:pPr>
            <a:r>
              <a:rPr lang="de-DE" sz="2800" baseline="-25000" dirty="0">
                <a:latin typeface="Times New Roman" pitchFamily="18" charset="0"/>
                <a:cs typeface="Times New Roman" pitchFamily="18" charset="0"/>
              </a:rPr>
              <a:t>zu Ehren	</a:t>
            </a:r>
            <a:r>
              <a:rPr lang="ru-RU" sz="2800" baseline="-25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a:t>
            </a:r>
            <a:r>
              <a:rPr lang="de-DE"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в честь</a:t>
            </a:r>
            <a:endParaRPr lang="de-DE" sz="2800" dirty="0">
              <a:latin typeface="Times New Roman" pitchFamily="18" charset="0"/>
              <a:cs typeface="Times New Roman" pitchFamily="18" charset="0"/>
            </a:endParaRPr>
          </a:p>
          <a:p>
            <a:pPr>
              <a:buNone/>
            </a:pPr>
            <a:r>
              <a:rPr lang="de-DE" sz="2800" baseline="-25000" dirty="0">
                <a:latin typeface="Times New Roman" pitchFamily="18" charset="0"/>
                <a:cs typeface="Times New Roman" pitchFamily="18" charset="0"/>
              </a:rPr>
              <a:t>errichten	</a:t>
            </a:r>
            <a:r>
              <a:rPr lang="ru-RU"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a:t>
            </a:r>
            <a:r>
              <a:rPr lang="de-DE"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сооружать</a:t>
            </a:r>
            <a:endParaRPr lang="de-DE" sz="2800" dirty="0">
              <a:latin typeface="Times New Roman" pitchFamily="18" charset="0"/>
              <a:cs typeface="Times New Roman" pitchFamily="18" charset="0"/>
            </a:endParaRPr>
          </a:p>
          <a:p>
            <a:pPr>
              <a:buNone/>
            </a:pPr>
            <a:r>
              <a:rPr lang="de-DE" sz="2800" baseline="-25000" dirty="0">
                <a:latin typeface="Times New Roman" pitchFamily="18" charset="0"/>
                <a:cs typeface="Times New Roman" pitchFamily="18" charset="0"/>
              </a:rPr>
              <a:t>beteiligen sich an </a:t>
            </a:r>
            <a:r>
              <a:rPr lang="en-US" sz="2800" baseline="-25000" dirty="0" smtClean="0">
                <a:latin typeface="Times New Roman" pitchFamily="18" charset="0"/>
                <a:cs typeface="Times New Roman" pitchFamily="18" charset="0"/>
              </a:rPr>
              <a:t>D</a:t>
            </a:r>
            <a:r>
              <a:rPr lang="ru-RU" sz="2800" baseline="-25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участвовать</a:t>
            </a:r>
            <a:endParaRPr lang="ru-RU" sz="2800" dirty="0" smtClean="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Der </a:t>
            </a:r>
            <a:r>
              <a:rPr lang="de-DE" sz="2800" baseline="-25000" dirty="0">
                <a:latin typeface="Times New Roman" pitchFamily="18" charset="0"/>
                <a:cs typeface="Times New Roman" pitchFamily="18" charset="0"/>
              </a:rPr>
              <a:t>Kreuzzug	</a:t>
            </a:r>
            <a:r>
              <a:rPr lang="ru-RU" sz="2800" baseline="-25000" dirty="0" smtClean="0">
                <a:latin typeface="Times New Roman" pitchFamily="18" charset="0"/>
                <a:cs typeface="Times New Roman" pitchFamily="18" charset="0"/>
              </a:rPr>
              <a:t> 	 </a:t>
            </a:r>
            <a:r>
              <a:rPr lang="de-DE" sz="2800" baseline="-25000" dirty="0" smtClean="0">
                <a:latin typeface="Times New Roman" pitchFamily="18" charset="0"/>
                <a:cs typeface="Times New Roman" pitchFamily="18" charset="0"/>
              </a:rPr>
              <a:t>-</a:t>
            </a:r>
            <a:r>
              <a:rPr lang="de-DE" sz="2800" baseline="-25000" dirty="0">
                <a:latin typeface="Times New Roman" pitchFamily="18" charset="0"/>
                <a:cs typeface="Times New Roman" pitchFamily="18" charset="0"/>
              </a:rPr>
              <a:t>	</a:t>
            </a:r>
            <a:r>
              <a:rPr lang="ru-RU" sz="2800" baseline="-25000" dirty="0" smtClean="0">
                <a:latin typeface="Times New Roman" pitchFamily="18" charset="0"/>
                <a:cs typeface="Times New Roman" pitchFamily="18" charset="0"/>
              </a:rPr>
              <a:t>Крестовый поход</a:t>
            </a:r>
            <a:endParaRPr lang="de-DE" sz="2800" dirty="0">
              <a:latin typeface="Times New Roman" pitchFamily="18" charset="0"/>
              <a:cs typeface="Times New Roman" pitchFamily="18" charset="0"/>
            </a:endParaRPr>
          </a:p>
          <a:p>
            <a:endParaRPr lang="ru-RU" sz="2800" baseline="-25000" dirty="0" smtClean="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     </a:t>
            </a:r>
            <a:endParaRPr lang="ru-RU" sz="2800" baseline="-25000" dirty="0" smtClean="0">
              <a:latin typeface="Times New Roman" pitchFamily="18" charset="0"/>
              <a:cs typeface="Times New Roman" pitchFamily="18" charset="0"/>
            </a:endParaRPr>
          </a:p>
          <a:p>
            <a:pPr>
              <a:buNone/>
            </a:pPr>
            <a:r>
              <a:rPr lang="ru-RU" sz="2800" baseline="-25000" dirty="0" smtClean="0">
                <a:latin typeface="Times New Roman" pitchFamily="18" charset="0"/>
                <a:cs typeface="Times New Roman" pitchFamily="18" charset="0"/>
              </a:rPr>
              <a:t>    </a:t>
            </a:r>
            <a:r>
              <a:rPr lang="de-DE" sz="2800" baseline="-25000" dirty="0" smtClean="0">
                <a:latin typeface="Times New Roman" pitchFamily="18" charset="0"/>
                <a:cs typeface="Times New Roman" pitchFamily="18" charset="0"/>
              </a:rPr>
              <a:t>  Im </a:t>
            </a:r>
            <a:r>
              <a:rPr lang="de-DE" sz="2800" baseline="-25000" dirty="0">
                <a:latin typeface="Times New Roman" pitchFamily="18" charset="0"/>
                <a:cs typeface="Times New Roman" pitchFamily="18" charset="0"/>
              </a:rPr>
              <a:t>Jahre </a:t>
            </a:r>
            <a:r>
              <a:rPr lang="de-DE" sz="2800" baseline="-25000" dirty="0" smtClean="0">
                <a:latin typeface="Times New Roman" pitchFamily="18" charset="0"/>
                <a:cs typeface="Times New Roman" pitchFamily="18" charset="0"/>
              </a:rPr>
              <a:t>1255 </a:t>
            </a:r>
            <a:endParaRPr lang="ru-RU" sz="2800" baseline="-25000" dirty="0" smtClean="0">
              <a:latin typeface="Times New Roman" pitchFamily="18" charset="0"/>
              <a:cs typeface="Times New Roman" pitchFamily="18" charset="0"/>
            </a:endParaRPr>
          </a:p>
          <a:p>
            <a:pPr>
              <a:buNone/>
            </a:pPr>
            <a:r>
              <a:rPr lang="de-DE" sz="2800" baseline="-25000" dirty="0" smtClean="0">
                <a:latin typeface="Times New Roman" pitchFamily="18" charset="0"/>
                <a:cs typeface="Times New Roman" pitchFamily="18" charset="0"/>
              </a:rPr>
              <a:t>      Eine </a:t>
            </a:r>
            <a:r>
              <a:rPr lang="de-DE" sz="2800" baseline="-25000" dirty="0">
                <a:latin typeface="Times New Roman" pitchFamily="18" charset="0"/>
                <a:cs typeface="Times New Roman" pitchFamily="18" charset="0"/>
              </a:rPr>
              <a:t>Burg am </a:t>
            </a:r>
            <a:r>
              <a:rPr lang="de-DE" sz="2800" baseline="-25000" dirty="0" err="1">
                <a:latin typeface="Times New Roman" pitchFamily="18" charset="0"/>
                <a:cs typeface="Times New Roman" pitchFamily="18" charset="0"/>
              </a:rPr>
              <a:t>Pregelufer</a:t>
            </a:r>
            <a:r>
              <a:rPr lang="de-DE" sz="2800" baseline="-25000" dirty="0">
                <a:latin typeface="Times New Roman" pitchFamily="18" charset="0"/>
                <a:cs typeface="Times New Roman" pitchFamily="18" charset="0"/>
              </a:rPr>
              <a:t> </a:t>
            </a:r>
            <a:endParaRPr lang="ru-RU" sz="2800" baseline="-25000" dirty="0" smtClean="0">
              <a:latin typeface="Times New Roman" pitchFamily="18" charset="0"/>
              <a:cs typeface="Times New Roman" pitchFamily="18" charset="0"/>
            </a:endParaRPr>
          </a:p>
          <a:p>
            <a:pPr>
              <a:buNone/>
            </a:pPr>
            <a:r>
              <a:rPr lang="ru-RU" sz="2800" baseline="-25000" dirty="0" smtClean="0">
                <a:latin typeface="Times New Roman" pitchFamily="18" charset="0"/>
                <a:cs typeface="Times New Roman" pitchFamily="18" charset="0"/>
              </a:rPr>
              <a:t>      </a:t>
            </a:r>
            <a:r>
              <a:rPr lang="de-DE" sz="2800" baseline="-25000" dirty="0" err="1" smtClean="0">
                <a:latin typeface="Times New Roman" pitchFamily="18" charset="0"/>
                <a:cs typeface="Times New Roman" pitchFamily="18" charset="0"/>
              </a:rPr>
              <a:t>Kneiphof</a:t>
            </a:r>
            <a:r>
              <a:rPr lang="de-DE" sz="2800" baseline="-25000" dirty="0">
                <a:latin typeface="Times New Roman" pitchFamily="18" charset="0"/>
                <a:cs typeface="Times New Roman" pitchFamily="18" charset="0"/>
              </a:rPr>
              <a:t>, Altstadt, </a:t>
            </a:r>
            <a:r>
              <a:rPr lang="de-DE" sz="2800" baseline="-25000" dirty="0" err="1" smtClean="0">
                <a:latin typeface="Times New Roman" pitchFamily="18" charset="0"/>
                <a:cs typeface="Times New Roman" pitchFamily="18" charset="0"/>
              </a:rPr>
              <a:t>Löbenicht</a:t>
            </a:r>
            <a:r>
              <a:rPr lang="de-DE" sz="2800" baseline="-25000" dirty="0" smtClean="0">
                <a:latin typeface="Times New Roman" pitchFamily="18" charset="0"/>
                <a:cs typeface="Times New Roman" pitchFamily="18" charset="0"/>
              </a:rPr>
              <a:t> </a:t>
            </a:r>
            <a:r>
              <a:rPr lang="ru-RU" sz="2800" baseline="-250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koenigsberg1550"/>
          <p:cNvPicPr>
            <a:picLocks noGrp="1" noChangeAspect="1"/>
          </p:cNvPicPr>
          <p:nvPr>
            <p:ph idx="1"/>
          </p:nvPr>
        </p:nvPicPr>
        <p:blipFill>
          <a:blip r:embed="rId2" cstate="print"/>
          <a:stretch>
            <a:fillRect/>
          </a:stretch>
        </p:blipFill>
        <p:spPr>
          <a:xfrm>
            <a:off x="1738312" y="2834481"/>
            <a:ext cx="5667375" cy="2590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DAS  SCHLOSS</a:t>
            </a:r>
            <a:endParaRPr lang="ru-RU" dirty="0"/>
          </a:p>
        </p:txBody>
      </p:sp>
      <p:pic>
        <p:nvPicPr>
          <p:cNvPr id="4" name="Содержимое 3" descr="0_7ae3b_70938de0_orig.jpg"/>
          <p:cNvPicPr>
            <a:picLocks noGrp="1" noChangeAspect="1"/>
          </p:cNvPicPr>
          <p:nvPr>
            <p:ph idx="1"/>
          </p:nvPr>
        </p:nvPicPr>
        <p:blipFill>
          <a:blip r:embed="rId2" cstate="print"/>
          <a:stretch>
            <a:fillRect/>
          </a:stretch>
        </p:blipFill>
        <p:spPr>
          <a:xfrm>
            <a:off x="179512" y="1844824"/>
            <a:ext cx="4562631" cy="4824536"/>
          </a:xfrm>
        </p:spPr>
      </p:pic>
      <p:pic>
        <p:nvPicPr>
          <p:cNvPr id="6" name="Рисунок 5" descr="0_a0220_f4f4de1e_XL.jpg"/>
          <p:cNvPicPr>
            <a:picLocks noChangeAspect="1"/>
          </p:cNvPicPr>
          <p:nvPr/>
        </p:nvPicPr>
        <p:blipFill>
          <a:blip r:embed="rId3" cstate="print"/>
          <a:stretch>
            <a:fillRect/>
          </a:stretch>
        </p:blipFill>
        <p:spPr>
          <a:xfrm>
            <a:off x="4716016" y="1844824"/>
            <a:ext cx="4131010" cy="48245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de-DE" baseline="-25000" dirty="0"/>
              <a:t>bezeichnen </a:t>
            </a:r>
            <a:r>
              <a:rPr lang="de-DE" baseline="-25000" dirty="0" smtClean="0"/>
              <a:t>als</a:t>
            </a:r>
            <a:r>
              <a:rPr lang="ru-RU" baseline="-25000" dirty="0" smtClean="0"/>
              <a:t> – называть	</a:t>
            </a:r>
            <a:endParaRPr lang="de-DE" dirty="0"/>
          </a:p>
          <a:p>
            <a:pPr>
              <a:buNone/>
            </a:pPr>
            <a:r>
              <a:rPr lang="de-DE" baseline="-25000" dirty="0"/>
              <a:t>der </a:t>
            </a:r>
            <a:r>
              <a:rPr lang="de-DE" baseline="-25000" dirty="0" smtClean="0"/>
              <a:t>Herrscher</a:t>
            </a:r>
            <a:r>
              <a:rPr lang="ru-RU" baseline="-25000" dirty="0" smtClean="0"/>
              <a:t> – властелин	</a:t>
            </a:r>
            <a:endParaRPr lang="de-DE" dirty="0"/>
          </a:p>
          <a:p>
            <a:pPr>
              <a:buNone/>
            </a:pPr>
            <a:r>
              <a:rPr lang="de-DE" baseline="-25000" dirty="0" smtClean="0"/>
              <a:t>Ausbrennen</a:t>
            </a:r>
            <a:r>
              <a:rPr lang="ru-RU" baseline="-25000" dirty="0" smtClean="0"/>
              <a:t> – сгорать	</a:t>
            </a:r>
            <a:endParaRPr lang="de-DE" dirty="0"/>
          </a:p>
          <a:p>
            <a:pPr>
              <a:buNone/>
            </a:pPr>
            <a:r>
              <a:rPr lang="de-DE" baseline="-25000" dirty="0" smtClean="0"/>
              <a:t>Sprengen</a:t>
            </a:r>
            <a:r>
              <a:rPr lang="ru-RU" baseline="-25000" dirty="0" smtClean="0"/>
              <a:t> – взрывать	</a:t>
            </a:r>
            <a:endParaRPr lang="de-DE" dirty="0"/>
          </a:p>
          <a:p>
            <a:pPr>
              <a:buNone/>
            </a:pPr>
            <a:r>
              <a:rPr lang="de-DE" baseline="-25000" dirty="0"/>
              <a:t>der </a:t>
            </a:r>
            <a:r>
              <a:rPr lang="de-DE" baseline="-25000" dirty="0" smtClean="0"/>
              <a:t>Regent</a:t>
            </a:r>
            <a:r>
              <a:rPr lang="ru-RU" baseline="-25000" dirty="0" smtClean="0"/>
              <a:t> – правитель	</a:t>
            </a:r>
            <a:endParaRPr lang="de-DE" dirty="0"/>
          </a:p>
          <a:p>
            <a:pPr>
              <a:buNone/>
            </a:pPr>
            <a:r>
              <a:rPr lang="de-DE" baseline="-25000" dirty="0"/>
              <a:t>die </a:t>
            </a:r>
            <a:r>
              <a:rPr lang="de-DE" baseline="-25000" dirty="0" smtClean="0"/>
              <a:t>Gnade</a:t>
            </a:r>
            <a:r>
              <a:rPr lang="ru-RU" baseline="-25000" dirty="0" smtClean="0"/>
              <a:t> – милость (пощада)	</a:t>
            </a:r>
            <a:endParaRPr lang="de-DE" dirty="0"/>
          </a:p>
          <a:p>
            <a:pPr>
              <a:buNone/>
            </a:pPr>
            <a:r>
              <a:rPr lang="de-DE" baseline="-25000" dirty="0"/>
              <a:t>das </a:t>
            </a:r>
            <a:r>
              <a:rPr lang="de-DE" baseline="-25000" dirty="0" smtClean="0"/>
              <a:t>Wahrzeichen</a:t>
            </a:r>
            <a:r>
              <a:rPr lang="ru-RU" baseline="-25000" dirty="0" smtClean="0"/>
              <a:t> – символ	</a:t>
            </a:r>
            <a:endParaRPr lang="de-DE" dirty="0"/>
          </a:p>
          <a:p>
            <a:pPr>
              <a:buNone/>
            </a:pPr>
            <a:r>
              <a:rPr lang="de-DE" baseline="-25000" dirty="0" smtClean="0"/>
              <a:t>mächtig</a:t>
            </a:r>
            <a:r>
              <a:rPr lang="ru-RU" baseline="-25000" dirty="0" smtClean="0"/>
              <a:t> – могущественный	</a:t>
            </a:r>
            <a:endParaRPr lang="de-DE" dirty="0"/>
          </a:p>
          <a:p>
            <a:pPr>
              <a:buNone/>
            </a:pPr>
            <a:r>
              <a:rPr lang="de-DE" baseline="-25000" dirty="0" smtClean="0"/>
              <a:t>märchenhaft</a:t>
            </a:r>
            <a:r>
              <a:rPr lang="ru-RU" baseline="-25000" dirty="0" smtClean="0"/>
              <a:t> – сказочный	</a:t>
            </a:r>
            <a:endParaRPr lang="de-DE" dirty="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aseline="-25000" dirty="0" smtClean="0"/>
              <a:t>Die Fragen zum Text (Königsschloss)</a:t>
            </a:r>
            <a:r>
              <a:rPr lang="de-DE" dirty="0" smtClean="0"/>
              <a:t/>
            </a:r>
            <a:br>
              <a:rPr lang="de-DE" dirty="0" smtClean="0"/>
            </a:br>
            <a:endParaRPr lang="ru-RU" dirty="0"/>
          </a:p>
        </p:txBody>
      </p:sp>
      <p:sp>
        <p:nvSpPr>
          <p:cNvPr id="3" name="Содержимое 2"/>
          <p:cNvSpPr>
            <a:spLocks noGrp="1"/>
          </p:cNvSpPr>
          <p:nvPr>
            <p:ph idx="1"/>
          </p:nvPr>
        </p:nvSpPr>
        <p:spPr/>
        <p:txBody>
          <a:bodyPr/>
          <a:lstStyle/>
          <a:p>
            <a:pPr marL="633222" indent="-514350">
              <a:buNone/>
            </a:pPr>
            <a:r>
              <a:rPr lang="de-DE" b="1" baseline="-25000" dirty="0" smtClean="0"/>
              <a:t>1. Wer ergänzte die Ordensburg</a:t>
            </a:r>
          </a:p>
          <a:p>
            <a:pPr marL="633222" indent="-514350">
              <a:buNone/>
            </a:pPr>
            <a:r>
              <a:rPr lang="de-DE" b="1" baseline="-25000" dirty="0" smtClean="0"/>
              <a:t>2. War eine Kirche im Schloss?</a:t>
            </a:r>
          </a:p>
          <a:p>
            <a:pPr>
              <a:buNone/>
            </a:pPr>
            <a:r>
              <a:rPr lang="de-DE" b="1" baseline="-25000" dirty="0" smtClean="0"/>
              <a:t>3. Wie hieß später die Schlosskirche?</a:t>
            </a:r>
          </a:p>
          <a:p>
            <a:pPr>
              <a:buNone/>
            </a:pPr>
            <a:r>
              <a:rPr lang="de-DE" b="1" baseline="-25000" dirty="0" smtClean="0"/>
              <a:t>4. Spielte die Uhr des Schlossturms nicht?</a:t>
            </a:r>
          </a:p>
          <a:p>
            <a:pPr>
              <a:buNone/>
            </a:pPr>
            <a:r>
              <a:rPr lang="de-DE" b="1" baseline="-25000" dirty="0" smtClean="0"/>
              <a:t>5. Um wie viel Uhr spielte die Uhr?</a:t>
            </a:r>
          </a:p>
          <a:p>
            <a:pPr>
              <a:buNone/>
            </a:pPr>
            <a:r>
              <a:rPr lang="de-DE" b="1" baseline="-25000" dirty="0" smtClean="0"/>
              <a:t>6. Wann brannte das Schloss aus?</a:t>
            </a:r>
          </a:p>
          <a:p>
            <a:pPr>
              <a:buNone/>
            </a:pPr>
            <a:r>
              <a:rPr lang="de-DE" b="1" baseline="-25000" dirty="0" smtClean="0"/>
              <a:t>7. Wann wurde das Schloss gesprengt</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Кафедральный собор на острове Кнайпхоф.JPG"/>
          <p:cNvPicPr>
            <a:picLocks noGrp="1" noChangeAspect="1"/>
          </p:cNvPicPr>
          <p:nvPr>
            <p:ph idx="1"/>
          </p:nvPr>
        </p:nvPicPr>
        <p:blipFill>
          <a:blip r:embed="rId2" cstate="print"/>
          <a:stretch>
            <a:fillRect/>
          </a:stretch>
        </p:blipFill>
        <p:spPr>
          <a:xfrm>
            <a:off x="323528" y="1844824"/>
            <a:ext cx="3084947" cy="4625975"/>
          </a:xfrm>
        </p:spPr>
      </p:pic>
      <p:pic>
        <p:nvPicPr>
          <p:cNvPr id="6" name="Рисунок 5" descr="1987948b991d.jpg"/>
          <p:cNvPicPr>
            <a:picLocks noChangeAspect="1"/>
          </p:cNvPicPr>
          <p:nvPr/>
        </p:nvPicPr>
        <p:blipFill>
          <a:blip r:embed="rId3" cstate="print"/>
          <a:stretch>
            <a:fillRect/>
          </a:stretch>
        </p:blipFill>
        <p:spPr>
          <a:xfrm>
            <a:off x="3419872" y="1700808"/>
            <a:ext cx="5407320" cy="475252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TotalTime>
  <Words>742</Words>
  <Application>Microsoft Office PowerPoint</Application>
  <PresentationFormat>Экран (4:3)</PresentationFormat>
  <Paragraphs>152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Gegenwart und Vergangenheit meiner Stadt</vt:lpstr>
      <vt:lpstr>Слайд 2</vt:lpstr>
      <vt:lpstr>Слайд 3</vt:lpstr>
      <vt:lpstr>Слайд 4</vt:lpstr>
      <vt:lpstr>Слайд 5</vt:lpstr>
      <vt:lpstr>DAS  SCHLOSS</vt:lpstr>
      <vt:lpstr>Слайд 7</vt:lpstr>
      <vt:lpstr>Die Fragen zum Text (Königsschloss) </vt:lpstr>
      <vt:lpstr>Слайд 9</vt:lpstr>
      <vt:lpstr>Слайд 10</vt:lpstr>
      <vt:lpstr>Слайд 11</vt:lpstr>
      <vt:lpstr>Слайд 12</vt:lpstr>
      <vt:lpstr>Слайд 13</vt:lpstr>
      <vt:lpstr>TEST</vt:lpstr>
      <vt:lpstr>История Königsberg </vt:lpstr>
      <vt:lpstr>DER DOM</vt:lpstr>
      <vt:lpstr>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Gegenwart und Vergangenheit meiner Stadt</dc:title>
  <dc:creator>User</dc:creator>
  <cp:lastModifiedBy>User</cp:lastModifiedBy>
  <cp:revision>28</cp:revision>
  <dcterms:created xsi:type="dcterms:W3CDTF">2014-12-14T14:57:56Z</dcterms:created>
  <dcterms:modified xsi:type="dcterms:W3CDTF">2014-12-14T17:33:51Z</dcterms:modified>
</cp:coreProperties>
</file>