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57" r:id="rId2"/>
    <p:sldId id="271" r:id="rId3"/>
    <p:sldId id="274" r:id="rId4"/>
    <p:sldId id="273" r:id="rId5"/>
    <p:sldId id="279" r:id="rId6"/>
    <p:sldId id="277" r:id="rId7"/>
    <p:sldId id="262" r:id="rId8"/>
    <p:sldId id="263" r:id="rId9"/>
    <p:sldId id="265" r:id="rId10"/>
    <p:sldId id="264" r:id="rId11"/>
    <p:sldId id="269" r:id="rId12"/>
    <p:sldId id="270" r:id="rId13"/>
    <p:sldId id="27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49" autoAdjust="0"/>
    <p:restoredTop sz="91607" autoAdjust="0"/>
  </p:normalViewPr>
  <p:slideViewPr>
    <p:cSldViewPr>
      <p:cViewPr varScale="1">
        <p:scale>
          <a:sx n="87" d="100"/>
          <a:sy n="87" d="100"/>
        </p:scale>
        <p:origin x="1776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E85794-7140-4DFD-AEF4-ECD58FB5D5D4}" type="doc">
      <dgm:prSet loTypeId="urn:microsoft.com/office/officeart/2005/8/layout/vList6" loCatId="list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C76F6227-E1F1-4E93-BDE4-8C9756E4F21C}">
      <dgm:prSet phldrT="[Текст]"/>
      <dgm:spPr/>
      <dgm:t>
        <a:bodyPr/>
        <a:lstStyle/>
        <a:p>
          <a:r>
            <a:rPr lang="ru-RU" b="1" i="1" smtClean="0"/>
            <a:t>«Трансляция родителям положительного образа ребенка».</a:t>
          </a:r>
          <a:r>
            <a:rPr lang="ru-RU" smtClean="0"/>
            <a:t> </a:t>
          </a:r>
          <a:endParaRPr lang="ru-RU" dirty="0"/>
        </a:p>
      </dgm:t>
    </dgm:pt>
    <dgm:pt modelId="{8D84FA9C-6985-4A4B-ADF8-BF8083049E86}" type="parTrans" cxnId="{320297A8-800F-450E-9ED1-CE0D3721CBF0}">
      <dgm:prSet/>
      <dgm:spPr/>
      <dgm:t>
        <a:bodyPr/>
        <a:lstStyle/>
        <a:p>
          <a:endParaRPr lang="ru-RU"/>
        </a:p>
      </dgm:t>
    </dgm:pt>
    <dgm:pt modelId="{C8828769-6C3A-4A1C-85DC-4CFF302FAA57}" type="sibTrans" cxnId="{320297A8-800F-450E-9ED1-CE0D3721CBF0}">
      <dgm:prSet/>
      <dgm:spPr/>
      <dgm:t>
        <a:bodyPr/>
        <a:lstStyle/>
        <a:p>
          <a:endParaRPr lang="ru-RU"/>
        </a:p>
      </dgm:t>
    </dgm:pt>
    <dgm:pt modelId="{1E0A3C49-04F5-4310-B551-C61B0B71260F}">
      <dgm:prSet phldrT="[Текст]"/>
      <dgm:spPr/>
      <dgm:t>
        <a:bodyPr/>
        <a:lstStyle/>
        <a:p>
          <a:r>
            <a:rPr lang="ru-RU" smtClean="0"/>
            <a:t> Логопед никогда не жалуется на ребенка. Даже если он что-то натворил. Беседа проходит под девизом: «Ваш ребенок лучше всех».</a:t>
          </a:r>
          <a:endParaRPr lang="ru-RU" dirty="0"/>
        </a:p>
      </dgm:t>
    </dgm:pt>
    <dgm:pt modelId="{419AC4D2-2670-449D-8D34-898D4F2A2572}" type="parTrans" cxnId="{9F53906E-DEDC-4AF0-91EE-7A623169215E}">
      <dgm:prSet/>
      <dgm:spPr/>
      <dgm:t>
        <a:bodyPr/>
        <a:lstStyle/>
        <a:p>
          <a:endParaRPr lang="ru-RU"/>
        </a:p>
      </dgm:t>
    </dgm:pt>
    <dgm:pt modelId="{3CB829EC-214B-4E1C-BD03-664CB81AEBB3}" type="sibTrans" cxnId="{9F53906E-DEDC-4AF0-91EE-7A623169215E}">
      <dgm:prSet/>
      <dgm:spPr/>
      <dgm:t>
        <a:bodyPr/>
        <a:lstStyle/>
        <a:p>
          <a:endParaRPr lang="ru-RU"/>
        </a:p>
      </dgm:t>
    </dgm:pt>
    <dgm:pt modelId="{BEA4A986-F82E-4E71-B382-D3BD1E57E8C6}">
      <dgm:prSet phldrT="[Текст]"/>
      <dgm:spPr/>
      <dgm:t>
        <a:bodyPr/>
        <a:lstStyle/>
        <a:p>
          <a:r>
            <a:rPr lang="ru-RU" b="1" i="1" dirty="0" smtClean="0"/>
            <a:t>«Трансляция родителям знаний о ребенке, которых они бы не могли получить в семье».</a:t>
          </a:r>
          <a:r>
            <a:rPr lang="ru-RU" dirty="0" smtClean="0"/>
            <a:t> </a:t>
          </a:r>
          <a:endParaRPr lang="ru-RU" dirty="0"/>
        </a:p>
      </dgm:t>
    </dgm:pt>
    <dgm:pt modelId="{0FA2E864-EC88-4C28-AC53-1CE28218B45C}" type="parTrans" cxnId="{D9375C03-4F44-4368-9C5B-0EF15899C177}">
      <dgm:prSet/>
      <dgm:spPr/>
      <dgm:t>
        <a:bodyPr/>
        <a:lstStyle/>
        <a:p>
          <a:endParaRPr lang="ru-RU"/>
        </a:p>
      </dgm:t>
    </dgm:pt>
    <dgm:pt modelId="{5F9DA079-21B2-4B97-B8C2-8B1B9BFD707B}" type="sibTrans" cxnId="{D9375C03-4F44-4368-9C5B-0EF15899C177}">
      <dgm:prSet/>
      <dgm:spPr/>
      <dgm:t>
        <a:bodyPr/>
        <a:lstStyle/>
        <a:p>
          <a:endParaRPr lang="ru-RU"/>
        </a:p>
      </dgm:t>
    </dgm:pt>
    <dgm:pt modelId="{64B97B9F-37F1-42DA-95FF-46EDA0E187BE}">
      <dgm:prSet phldrT="[Текст]"/>
      <dgm:spPr/>
      <dgm:t>
        <a:bodyPr/>
        <a:lstStyle/>
        <a:p>
          <a:r>
            <a:rPr lang="ru-RU" smtClean="0"/>
            <a:t> Логопед сообщает об успехах и развитии дошкольника, особенностях общения его с другими детьми, результатах совместной деятельности. </a:t>
          </a:r>
          <a:endParaRPr lang="ru-RU" dirty="0"/>
        </a:p>
      </dgm:t>
    </dgm:pt>
    <dgm:pt modelId="{83C280FE-4915-4D07-BEA0-8A3FDAB42328}" type="parTrans" cxnId="{8758B870-03CC-417C-B98E-DDBF692551D5}">
      <dgm:prSet/>
      <dgm:spPr/>
      <dgm:t>
        <a:bodyPr/>
        <a:lstStyle/>
        <a:p>
          <a:endParaRPr lang="ru-RU"/>
        </a:p>
      </dgm:t>
    </dgm:pt>
    <dgm:pt modelId="{865B9164-802A-4277-92EF-D2919914D737}" type="sibTrans" cxnId="{8758B870-03CC-417C-B98E-DDBF692551D5}">
      <dgm:prSet/>
      <dgm:spPr/>
      <dgm:t>
        <a:bodyPr/>
        <a:lstStyle/>
        <a:p>
          <a:endParaRPr lang="ru-RU"/>
        </a:p>
      </dgm:t>
    </dgm:pt>
    <dgm:pt modelId="{5D19696F-4D70-4B3E-A337-1D8B5D229185}">
      <dgm:prSet/>
      <dgm:spPr/>
      <dgm:t>
        <a:bodyPr/>
        <a:lstStyle/>
        <a:p>
          <a:r>
            <a:rPr lang="ru-RU" b="1" i="1" dirty="0" smtClean="0"/>
            <a:t>«Ознакомление логопеда с проблемами</a:t>
          </a:r>
          <a:r>
            <a:rPr lang="ru-RU" dirty="0" smtClean="0"/>
            <a:t> </a:t>
          </a:r>
          <a:r>
            <a:rPr lang="ru-RU" b="1" i="1" dirty="0" smtClean="0"/>
            <a:t>семьи в воспитании и обучении ребенка».</a:t>
          </a:r>
          <a:r>
            <a:rPr lang="ru-RU" dirty="0" smtClean="0"/>
            <a:t>  </a:t>
          </a:r>
          <a:endParaRPr lang="ru-RU" dirty="0"/>
        </a:p>
      </dgm:t>
    </dgm:pt>
    <dgm:pt modelId="{55B76738-7566-482C-B4D3-30F3ED6E1DA1}" type="parTrans" cxnId="{FCFEB334-5099-4A3C-80C8-38E415FB3522}">
      <dgm:prSet/>
      <dgm:spPr/>
      <dgm:t>
        <a:bodyPr/>
        <a:lstStyle/>
        <a:p>
          <a:endParaRPr lang="ru-RU"/>
        </a:p>
      </dgm:t>
    </dgm:pt>
    <dgm:pt modelId="{B991601D-3E9F-448E-8D9B-D2B4A158653F}" type="sibTrans" cxnId="{FCFEB334-5099-4A3C-80C8-38E415FB3522}">
      <dgm:prSet/>
      <dgm:spPr/>
      <dgm:t>
        <a:bodyPr/>
        <a:lstStyle/>
        <a:p>
          <a:endParaRPr lang="ru-RU"/>
        </a:p>
      </dgm:t>
    </dgm:pt>
    <dgm:pt modelId="{EA1B096D-9DFD-45D9-A3CA-A2F543451804}">
      <dgm:prSet/>
      <dgm:spPr/>
      <dgm:t>
        <a:bodyPr/>
        <a:lstStyle/>
        <a:p>
          <a:r>
            <a:rPr lang="ru-RU" dirty="0" smtClean="0"/>
            <a:t> Здесь активная роль принадлежит родителям, логопед только поддерживает диалог. Не давая оценочных суждений. </a:t>
          </a:r>
          <a:endParaRPr lang="ru-RU" dirty="0"/>
        </a:p>
      </dgm:t>
    </dgm:pt>
    <dgm:pt modelId="{E2C83E0E-586F-44A0-BD82-D930378FEF1F}" type="parTrans" cxnId="{5DF32A1D-E761-4EE8-BB0D-0874E09A0AEB}">
      <dgm:prSet/>
      <dgm:spPr/>
      <dgm:t>
        <a:bodyPr/>
        <a:lstStyle/>
        <a:p>
          <a:endParaRPr lang="ru-RU"/>
        </a:p>
      </dgm:t>
    </dgm:pt>
    <dgm:pt modelId="{52D403E9-A48D-4C48-91F3-9CF4A14BD3D5}" type="sibTrans" cxnId="{5DF32A1D-E761-4EE8-BB0D-0874E09A0AEB}">
      <dgm:prSet/>
      <dgm:spPr/>
      <dgm:t>
        <a:bodyPr/>
        <a:lstStyle/>
        <a:p>
          <a:endParaRPr lang="ru-RU"/>
        </a:p>
      </dgm:t>
    </dgm:pt>
    <dgm:pt modelId="{DD537A8F-1DA6-4DE2-9C39-03BADEADA47C}">
      <dgm:prSet/>
      <dgm:spPr/>
      <dgm:t>
        <a:bodyPr/>
        <a:lstStyle/>
        <a:p>
          <a:r>
            <a:rPr lang="ru-RU" b="1" i="1" dirty="0" smtClean="0"/>
            <a:t>«Совместное исследование и формирование личности ребенка».</a:t>
          </a:r>
          <a:r>
            <a:rPr lang="ru-RU" dirty="0" smtClean="0"/>
            <a:t> </a:t>
          </a:r>
        </a:p>
      </dgm:t>
    </dgm:pt>
    <dgm:pt modelId="{F0C58D4F-69AE-451C-9B73-C480036AA4D9}" type="parTrans" cxnId="{46A58837-CFD5-418D-83F4-BB816281A847}">
      <dgm:prSet/>
      <dgm:spPr/>
      <dgm:t>
        <a:bodyPr/>
        <a:lstStyle/>
        <a:p>
          <a:endParaRPr lang="ru-RU"/>
        </a:p>
      </dgm:t>
    </dgm:pt>
    <dgm:pt modelId="{9EB4045E-8956-4BAA-958F-DCDEEAD7EBD2}" type="sibTrans" cxnId="{46A58837-CFD5-418D-83F4-BB816281A847}">
      <dgm:prSet/>
      <dgm:spPr/>
      <dgm:t>
        <a:bodyPr/>
        <a:lstStyle/>
        <a:p>
          <a:endParaRPr lang="ru-RU"/>
        </a:p>
      </dgm:t>
    </dgm:pt>
    <dgm:pt modelId="{E9F2DAEE-D592-441C-BB8C-99CBF8183B4D}">
      <dgm:prSet/>
      <dgm:spPr/>
      <dgm:t>
        <a:bodyPr/>
        <a:lstStyle/>
        <a:p>
          <a:r>
            <a:rPr lang="ru-RU" dirty="0" smtClean="0"/>
            <a:t> Только теперь логопед, завоевавший доверие родителей при успешном проведении предыдущих этапов, может начинать осторожно давать советы родителям. </a:t>
          </a:r>
          <a:endParaRPr lang="ru-RU" dirty="0"/>
        </a:p>
      </dgm:t>
    </dgm:pt>
    <dgm:pt modelId="{FB39B5E9-B335-45B4-971A-7808F9E76778}" type="parTrans" cxnId="{7A6ACE6E-69B2-4C16-B43A-EFF141E18764}">
      <dgm:prSet/>
      <dgm:spPr/>
      <dgm:t>
        <a:bodyPr/>
        <a:lstStyle/>
        <a:p>
          <a:endParaRPr lang="ru-RU"/>
        </a:p>
      </dgm:t>
    </dgm:pt>
    <dgm:pt modelId="{16890FE1-D6D3-4201-8D01-CCE12A7E2706}" type="sibTrans" cxnId="{7A6ACE6E-69B2-4C16-B43A-EFF141E18764}">
      <dgm:prSet/>
      <dgm:spPr/>
      <dgm:t>
        <a:bodyPr/>
        <a:lstStyle/>
        <a:p>
          <a:endParaRPr lang="ru-RU"/>
        </a:p>
      </dgm:t>
    </dgm:pt>
    <dgm:pt modelId="{04B8255F-63FA-4241-8991-9962EC3E5128}" type="pres">
      <dgm:prSet presAssocID="{79E85794-7140-4DFD-AEF4-ECD58FB5D5D4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9BE6D87-D49B-4EA3-8584-04DB946F7247}" type="pres">
      <dgm:prSet presAssocID="{C76F6227-E1F1-4E93-BDE4-8C9756E4F21C}" presName="linNode" presStyleCnt="0"/>
      <dgm:spPr/>
      <dgm:t>
        <a:bodyPr/>
        <a:lstStyle/>
        <a:p>
          <a:endParaRPr lang="ru-RU"/>
        </a:p>
      </dgm:t>
    </dgm:pt>
    <dgm:pt modelId="{3CBAD44F-C803-4F9E-977E-F137DC2CC4D3}" type="pres">
      <dgm:prSet presAssocID="{C76F6227-E1F1-4E93-BDE4-8C9756E4F21C}" presName="parent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689578-538F-4520-9080-DCE1253F7AF4}" type="pres">
      <dgm:prSet presAssocID="{C76F6227-E1F1-4E93-BDE4-8C9756E4F21C}" presName="childShp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3F7987-3799-4E17-8828-3C106E3BD55A}" type="pres">
      <dgm:prSet presAssocID="{C8828769-6C3A-4A1C-85DC-4CFF302FAA57}" presName="spacing" presStyleCnt="0"/>
      <dgm:spPr/>
      <dgm:t>
        <a:bodyPr/>
        <a:lstStyle/>
        <a:p>
          <a:endParaRPr lang="ru-RU"/>
        </a:p>
      </dgm:t>
    </dgm:pt>
    <dgm:pt modelId="{4E610EAF-E923-436F-BA44-F5106E5295E5}" type="pres">
      <dgm:prSet presAssocID="{BEA4A986-F82E-4E71-B382-D3BD1E57E8C6}" presName="linNode" presStyleCnt="0"/>
      <dgm:spPr/>
      <dgm:t>
        <a:bodyPr/>
        <a:lstStyle/>
        <a:p>
          <a:endParaRPr lang="ru-RU"/>
        </a:p>
      </dgm:t>
    </dgm:pt>
    <dgm:pt modelId="{C347B2F4-8DB7-4503-9AAD-69E221D353AE}" type="pres">
      <dgm:prSet presAssocID="{BEA4A986-F82E-4E71-B382-D3BD1E57E8C6}" presName="parent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1B3B56-FE5A-468A-8CD4-0AABB26AA28E}" type="pres">
      <dgm:prSet presAssocID="{BEA4A986-F82E-4E71-B382-D3BD1E57E8C6}" presName="childShp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6D8CF6-2BFE-42FA-AE09-8B08D3EE1933}" type="pres">
      <dgm:prSet presAssocID="{5F9DA079-21B2-4B97-B8C2-8B1B9BFD707B}" presName="spacing" presStyleCnt="0"/>
      <dgm:spPr/>
      <dgm:t>
        <a:bodyPr/>
        <a:lstStyle/>
        <a:p>
          <a:endParaRPr lang="ru-RU"/>
        </a:p>
      </dgm:t>
    </dgm:pt>
    <dgm:pt modelId="{6F14216E-FB57-4C84-839C-86A94994E3BD}" type="pres">
      <dgm:prSet presAssocID="{5D19696F-4D70-4B3E-A337-1D8B5D229185}" presName="linNode" presStyleCnt="0"/>
      <dgm:spPr/>
      <dgm:t>
        <a:bodyPr/>
        <a:lstStyle/>
        <a:p>
          <a:endParaRPr lang="ru-RU"/>
        </a:p>
      </dgm:t>
    </dgm:pt>
    <dgm:pt modelId="{C575F070-FEB3-41AC-BF90-86CBD287766C}" type="pres">
      <dgm:prSet presAssocID="{5D19696F-4D70-4B3E-A337-1D8B5D229185}" presName="parent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8AF515-4C17-40E0-93DE-CCB96B9196C8}" type="pres">
      <dgm:prSet presAssocID="{5D19696F-4D70-4B3E-A337-1D8B5D229185}" presName="childShp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140C91-6433-485B-8B3A-BE472FC1310B}" type="pres">
      <dgm:prSet presAssocID="{B991601D-3E9F-448E-8D9B-D2B4A158653F}" presName="spacing" presStyleCnt="0"/>
      <dgm:spPr/>
      <dgm:t>
        <a:bodyPr/>
        <a:lstStyle/>
        <a:p>
          <a:endParaRPr lang="ru-RU"/>
        </a:p>
      </dgm:t>
    </dgm:pt>
    <dgm:pt modelId="{2FFC63DE-B884-4F1C-AA3F-81F0E20D8616}" type="pres">
      <dgm:prSet presAssocID="{DD537A8F-1DA6-4DE2-9C39-03BADEADA47C}" presName="linNode" presStyleCnt="0"/>
      <dgm:spPr/>
      <dgm:t>
        <a:bodyPr/>
        <a:lstStyle/>
        <a:p>
          <a:endParaRPr lang="ru-RU"/>
        </a:p>
      </dgm:t>
    </dgm:pt>
    <dgm:pt modelId="{62820136-5F62-4D3D-91A2-228D2BAD3F5F}" type="pres">
      <dgm:prSet presAssocID="{DD537A8F-1DA6-4DE2-9C39-03BADEADA47C}" presName="parent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E8E1D1-32C2-4800-B54F-11326F41084B}" type="pres">
      <dgm:prSet presAssocID="{DD537A8F-1DA6-4DE2-9C39-03BADEADA47C}" presName="childShp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F53906E-DEDC-4AF0-91EE-7A623169215E}" srcId="{C76F6227-E1F1-4E93-BDE4-8C9756E4F21C}" destId="{1E0A3C49-04F5-4310-B551-C61B0B71260F}" srcOrd="0" destOrd="0" parTransId="{419AC4D2-2670-449D-8D34-898D4F2A2572}" sibTransId="{3CB829EC-214B-4E1C-BD03-664CB81AEBB3}"/>
    <dgm:cxn modelId="{242CB832-3345-466A-BF84-D109A25C0A8D}" type="presOf" srcId="{E9F2DAEE-D592-441C-BB8C-99CBF8183B4D}" destId="{6DE8E1D1-32C2-4800-B54F-11326F41084B}" srcOrd="0" destOrd="0" presId="urn:microsoft.com/office/officeart/2005/8/layout/vList6"/>
    <dgm:cxn modelId="{5DF32A1D-E761-4EE8-BB0D-0874E09A0AEB}" srcId="{5D19696F-4D70-4B3E-A337-1D8B5D229185}" destId="{EA1B096D-9DFD-45D9-A3CA-A2F543451804}" srcOrd="0" destOrd="0" parTransId="{E2C83E0E-586F-44A0-BD82-D930378FEF1F}" sibTransId="{52D403E9-A48D-4C48-91F3-9CF4A14BD3D5}"/>
    <dgm:cxn modelId="{8758B870-03CC-417C-B98E-DDBF692551D5}" srcId="{BEA4A986-F82E-4E71-B382-D3BD1E57E8C6}" destId="{64B97B9F-37F1-42DA-95FF-46EDA0E187BE}" srcOrd="0" destOrd="0" parTransId="{83C280FE-4915-4D07-BEA0-8A3FDAB42328}" sibTransId="{865B9164-802A-4277-92EF-D2919914D737}"/>
    <dgm:cxn modelId="{7A6ACE6E-69B2-4C16-B43A-EFF141E18764}" srcId="{DD537A8F-1DA6-4DE2-9C39-03BADEADA47C}" destId="{E9F2DAEE-D592-441C-BB8C-99CBF8183B4D}" srcOrd="0" destOrd="0" parTransId="{FB39B5E9-B335-45B4-971A-7808F9E76778}" sibTransId="{16890FE1-D6D3-4201-8D01-CCE12A7E2706}"/>
    <dgm:cxn modelId="{46A58837-CFD5-418D-83F4-BB816281A847}" srcId="{79E85794-7140-4DFD-AEF4-ECD58FB5D5D4}" destId="{DD537A8F-1DA6-4DE2-9C39-03BADEADA47C}" srcOrd="3" destOrd="0" parTransId="{F0C58D4F-69AE-451C-9B73-C480036AA4D9}" sibTransId="{9EB4045E-8956-4BAA-958F-DCDEEAD7EBD2}"/>
    <dgm:cxn modelId="{D9375C03-4F44-4368-9C5B-0EF15899C177}" srcId="{79E85794-7140-4DFD-AEF4-ECD58FB5D5D4}" destId="{BEA4A986-F82E-4E71-B382-D3BD1E57E8C6}" srcOrd="1" destOrd="0" parTransId="{0FA2E864-EC88-4C28-AC53-1CE28218B45C}" sibTransId="{5F9DA079-21B2-4B97-B8C2-8B1B9BFD707B}"/>
    <dgm:cxn modelId="{FDD91CA1-3A94-48C6-946B-3EA76607C916}" type="presOf" srcId="{EA1B096D-9DFD-45D9-A3CA-A2F543451804}" destId="{6C8AF515-4C17-40E0-93DE-CCB96B9196C8}" srcOrd="0" destOrd="0" presId="urn:microsoft.com/office/officeart/2005/8/layout/vList6"/>
    <dgm:cxn modelId="{E6ECA1A9-C797-46A2-B0C6-2543310D617F}" type="presOf" srcId="{C76F6227-E1F1-4E93-BDE4-8C9756E4F21C}" destId="{3CBAD44F-C803-4F9E-977E-F137DC2CC4D3}" srcOrd="0" destOrd="0" presId="urn:microsoft.com/office/officeart/2005/8/layout/vList6"/>
    <dgm:cxn modelId="{FCFEB334-5099-4A3C-80C8-38E415FB3522}" srcId="{79E85794-7140-4DFD-AEF4-ECD58FB5D5D4}" destId="{5D19696F-4D70-4B3E-A337-1D8B5D229185}" srcOrd="2" destOrd="0" parTransId="{55B76738-7566-482C-B4D3-30F3ED6E1DA1}" sibTransId="{B991601D-3E9F-448E-8D9B-D2B4A158653F}"/>
    <dgm:cxn modelId="{D4C980EB-02C6-4711-99EA-0EFAA18DC049}" type="presOf" srcId="{DD537A8F-1DA6-4DE2-9C39-03BADEADA47C}" destId="{62820136-5F62-4D3D-91A2-228D2BAD3F5F}" srcOrd="0" destOrd="0" presId="urn:microsoft.com/office/officeart/2005/8/layout/vList6"/>
    <dgm:cxn modelId="{320297A8-800F-450E-9ED1-CE0D3721CBF0}" srcId="{79E85794-7140-4DFD-AEF4-ECD58FB5D5D4}" destId="{C76F6227-E1F1-4E93-BDE4-8C9756E4F21C}" srcOrd="0" destOrd="0" parTransId="{8D84FA9C-6985-4A4B-ADF8-BF8083049E86}" sibTransId="{C8828769-6C3A-4A1C-85DC-4CFF302FAA57}"/>
    <dgm:cxn modelId="{DA688DB7-6E15-4C1B-B078-A40B41F367CA}" type="presOf" srcId="{64B97B9F-37F1-42DA-95FF-46EDA0E187BE}" destId="{C81B3B56-FE5A-468A-8CD4-0AABB26AA28E}" srcOrd="0" destOrd="0" presId="urn:microsoft.com/office/officeart/2005/8/layout/vList6"/>
    <dgm:cxn modelId="{F851FFE5-1F28-4E7B-8CC9-FB9E7E48A37B}" type="presOf" srcId="{1E0A3C49-04F5-4310-B551-C61B0B71260F}" destId="{2B689578-538F-4520-9080-DCE1253F7AF4}" srcOrd="0" destOrd="0" presId="urn:microsoft.com/office/officeart/2005/8/layout/vList6"/>
    <dgm:cxn modelId="{12A106C5-9F6F-4028-902E-6C8428AF7EA0}" type="presOf" srcId="{79E85794-7140-4DFD-AEF4-ECD58FB5D5D4}" destId="{04B8255F-63FA-4241-8991-9962EC3E5128}" srcOrd="0" destOrd="0" presId="urn:microsoft.com/office/officeart/2005/8/layout/vList6"/>
    <dgm:cxn modelId="{57653284-4976-42C8-92C4-3CE1199C6EED}" type="presOf" srcId="{BEA4A986-F82E-4E71-B382-D3BD1E57E8C6}" destId="{C347B2F4-8DB7-4503-9AAD-69E221D353AE}" srcOrd="0" destOrd="0" presId="urn:microsoft.com/office/officeart/2005/8/layout/vList6"/>
    <dgm:cxn modelId="{CBC13C43-C004-4C45-8B65-822E44D47A35}" type="presOf" srcId="{5D19696F-4D70-4B3E-A337-1D8B5D229185}" destId="{C575F070-FEB3-41AC-BF90-86CBD287766C}" srcOrd="0" destOrd="0" presId="urn:microsoft.com/office/officeart/2005/8/layout/vList6"/>
    <dgm:cxn modelId="{B2A65CD5-0989-451E-A785-741D7C88D841}" type="presParOf" srcId="{04B8255F-63FA-4241-8991-9962EC3E5128}" destId="{79BE6D87-D49B-4EA3-8584-04DB946F7247}" srcOrd="0" destOrd="0" presId="urn:microsoft.com/office/officeart/2005/8/layout/vList6"/>
    <dgm:cxn modelId="{ADD65B1A-17C1-4611-B2E4-2E0DC8B080DB}" type="presParOf" srcId="{79BE6D87-D49B-4EA3-8584-04DB946F7247}" destId="{3CBAD44F-C803-4F9E-977E-F137DC2CC4D3}" srcOrd="0" destOrd="0" presId="urn:microsoft.com/office/officeart/2005/8/layout/vList6"/>
    <dgm:cxn modelId="{87A10199-92DC-487A-9131-BE70340EE348}" type="presParOf" srcId="{79BE6D87-D49B-4EA3-8584-04DB946F7247}" destId="{2B689578-538F-4520-9080-DCE1253F7AF4}" srcOrd="1" destOrd="0" presId="urn:microsoft.com/office/officeart/2005/8/layout/vList6"/>
    <dgm:cxn modelId="{8304525A-EC88-487E-89F3-DBF80D7A26F8}" type="presParOf" srcId="{04B8255F-63FA-4241-8991-9962EC3E5128}" destId="{DE3F7987-3799-4E17-8828-3C106E3BD55A}" srcOrd="1" destOrd="0" presId="urn:microsoft.com/office/officeart/2005/8/layout/vList6"/>
    <dgm:cxn modelId="{AC40D069-4A7C-49DF-8B6D-80A2D5F6A288}" type="presParOf" srcId="{04B8255F-63FA-4241-8991-9962EC3E5128}" destId="{4E610EAF-E923-436F-BA44-F5106E5295E5}" srcOrd="2" destOrd="0" presId="urn:microsoft.com/office/officeart/2005/8/layout/vList6"/>
    <dgm:cxn modelId="{75C1A3FE-141A-41C0-B109-8933F41248E2}" type="presParOf" srcId="{4E610EAF-E923-436F-BA44-F5106E5295E5}" destId="{C347B2F4-8DB7-4503-9AAD-69E221D353AE}" srcOrd="0" destOrd="0" presId="urn:microsoft.com/office/officeart/2005/8/layout/vList6"/>
    <dgm:cxn modelId="{F6689E7C-5E98-4B70-AA77-0A5996734855}" type="presParOf" srcId="{4E610EAF-E923-436F-BA44-F5106E5295E5}" destId="{C81B3B56-FE5A-468A-8CD4-0AABB26AA28E}" srcOrd="1" destOrd="0" presId="urn:microsoft.com/office/officeart/2005/8/layout/vList6"/>
    <dgm:cxn modelId="{A9C4597C-E289-4C8B-A637-F4853603F52A}" type="presParOf" srcId="{04B8255F-63FA-4241-8991-9962EC3E5128}" destId="{9C6D8CF6-2BFE-42FA-AE09-8B08D3EE1933}" srcOrd="3" destOrd="0" presId="urn:microsoft.com/office/officeart/2005/8/layout/vList6"/>
    <dgm:cxn modelId="{97B9A0A4-0860-4E1A-AC6E-79405E839616}" type="presParOf" srcId="{04B8255F-63FA-4241-8991-9962EC3E5128}" destId="{6F14216E-FB57-4C84-839C-86A94994E3BD}" srcOrd="4" destOrd="0" presId="urn:microsoft.com/office/officeart/2005/8/layout/vList6"/>
    <dgm:cxn modelId="{993AEB44-7F3B-4F7E-8062-B9AAE45E1866}" type="presParOf" srcId="{6F14216E-FB57-4C84-839C-86A94994E3BD}" destId="{C575F070-FEB3-41AC-BF90-86CBD287766C}" srcOrd="0" destOrd="0" presId="urn:microsoft.com/office/officeart/2005/8/layout/vList6"/>
    <dgm:cxn modelId="{A83EFF6B-94BF-4CCC-B2F2-7DCFF06AEE11}" type="presParOf" srcId="{6F14216E-FB57-4C84-839C-86A94994E3BD}" destId="{6C8AF515-4C17-40E0-93DE-CCB96B9196C8}" srcOrd="1" destOrd="0" presId="urn:microsoft.com/office/officeart/2005/8/layout/vList6"/>
    <dgm:cxn modelId="{0FB1E07B-BFF8-47CA-8694-D25E2BF069F0}" type="presParOf" srcId="{04B8255F-63FA-4241-8991-9962EC3E5128}" destId="{DD140C91-6433-485B-8B3A-BE472FC1310B}" srcOrd="5" destOrd="0" presId="urn:microsoft.com/office/officeart/2005/8/layout/vList6"/>
    <dgm:cxn modelId="{8627A0A4-16EC-41A2-8FEB-D27256017CA0}" type="presParOf" srcId="{04B8255F-63FA-4241-8991-9962EC3E5128}" destId="{2FFC63DE-B884-4F1C-AA3F-81F0E20D8616}" srcOrd="6" destOrd="0" presId="urn:microsoft.com/office/officeart/2005/8/layout/vList6"/>
    <dgm:cxn modelId="{6633CA57-3104-42BF-8B34-196173153E66}" type="presParOf" srcId="{2FFC63DE-B884-4F1C-AA3F-81F0E20D8616}" destId="{62820136-5F62-4D3D-91A2-228D2BAD3F5F}" srcOrd="0" destOrd="0" presId="urn:microsoft.com/office/officeart/2005/8/layout/vList6"/>
    <dgm:cxn modelId="{26EA0006-8305-4CB8-B0E9-6C813570C692}" type="presParOf" srcId="{2FFC63DE-B884-4F1C-AA3F-81F0E20D8616}" destId="{6DE8E1D1-32C2-4800-B54F-11326F41084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689578-538F-4520-9080-DCE1253F7AF4}">
      <dsp:nvSpPr>
        <dsp:cNvPr id="0" name=""/>
        <dsp:cNvSpPr/>
      </dsp:nvSpPr>
      <dsp:spPr>
        <a:xfrm>
          <a:off x="3143271" y="1528"/>
          <a:ext cx="4714908" cy="1212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500" kern="1200" smtClean="0"/>
            <a:t> Логопед никогда не жалуется на ребенка. Даже если он что-то натворил. Беседа проходит под девизом: «Ваш ребенок лучше всех».</a:t>
          </a:r>
          <a:endParaRPr lang="ru-RU" sz="1500" kern="1200" dirty="0"/>
        </a:p>
      </dsp:txBody>
      <dsp:txXfrm>
        <a:off x="3143271" y="153083"/>
        <a:ext cx="4260244" cy="909328"/>
      </dsp:txXfrm>
    </dsp:sp>
    <dsp:sp modelId="{3CBAD44F-C803-4F9E-977E-F137DC2CC4D3}">
      <dsp:nvSpPr>
        <dsp:cNvPr id="0" name=""/>
        <dsp:cNvSpPr/>
      </dsp:nvSpPr>
      <dsp:spPr>
        <a:xfrm>
          <a:off x="0" y="1528"/>
          <a:ext cx="3143272" cy="121243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smtClean="0"/>
            <a:t>«Трансляция родителям положительного образа ребенка».</a:t>
          </a:r>
          <a:r>
            <a:rPr lang="ru-RU" sz="1600" kern="1200" smtClean="0"/>
            <a:t> </a:t>
          </a:r>
          <a:endParaRPr lang="ru-RU" sz="1600" kern="1200" dirty="0"/>
        </a:p>
      </dsp:txBody>
      <dsp:txXfrm>
        <a:off x="59186" y="60714"/>
        <a:ext cx="3024900" cy="1094066"/>
      </dsp:txXfrm>
    </dsp:sp>
    <dsp:sp modelId="{C81B3B56-FE5A-468A-8CD4-0AABB26AA28E}">
      <dsp:nvSpPr>
        <dsp:cNvPr id="0" name=""/>
        <dsp:cNvSpPr/>
      </dsp:nvSpPr>
      <dsp:spPr>
        <a:xfrm>
          <a:off x="3143271" y="1335210"/>
          <a:ext cx="4714908" cy="1212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3572285"/>
            <a:satOff val="-4598"/>
            <a:lumOff val="-35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500" kern="1200" smtClean="0"/>
            <a:t> Логопед сообщает об успехах и развитии дошкольника, особенностях общения его с другими детьми, результатах совместной деятельности. </a:t>
          </a:r>
          <a:endParaRPr lang="ru-RU" sz="1500" kern="1200" dirty="0"/>
        </a:p>
      </dsp:txBody>
      <dsp:txXfrm>
        <a:off x="3143271" y="1486765"/>
        <a:ext cx="4260244" cy="909328"/>
      </dsp:txXfrm>
    </dsp:sp>
    <dsp:sp modelId="{C347B2F4-8DB7-4503-9AAD-69E221D353AE}">
      <dsp:nvSpPr>
        <dsp:cNvPr id="0" name=""/>
        <dsp:cNvSpPr/>
      </dsp:nvSpPr>
      <dsp:spPr>
        <a:xfrm>
          <a:off x="0" y="1335210"/>
          <a:ext cx="3143272" cy="1212438"/>
        </a:xfrm>
        <a:prstGeom prst="round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«Трансляция родителям знаний о ребенке, которых они бы не могли получить в семье».</a:t>
          </a:r>
          <a:r>
            <a:rPr lang="ru-RU" sz="1600" kern="1200" dirty="0" smtClean="0"/>
            <a:t> </a:t>
          </a:r>
          <a:endParaRPr lang="ru-RU" sz="1600" kern="1200" dirty="0"/>
        </a:p>
      </dsp:txBody>
      <dsp:txXfrm>
        <a:off x="59186" y="1394396"/>
        <a:ext cx="3024900" cy="1094066"/>
      </dsp:txXfrm>
    </dsp:sp>
    <dsp:sp modelId="{6C8AF515-4C17-40E0-93DE-CCB96B9196C8}">
      <dsp:nvSpPr>
        <dsp:cNvPr id="0" name=""/>
        <dsp:cNvSpPr/>
      </dsp:nvSpPr>
      <dsp:spPr>
        <a:xfrm>
          <a:off x="3143271" y="2668891"/>
          <a:ext cx="4714908" cy="1212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7144569"/>
            <a:satOff val="-9195"/>
            <a:lumOff val="-71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500" kern="1200" dirty="0" smtClean="0"/>
            <a:t> Здесь активная роль принадлежит родителям, логопед только поддерживает диалог. Не давая оценочных суждений. </a:t>
          </a:r>
          <a:endParaRPr lang="ru-RU" sz="1500" kern="1200" dirty="0"/>
        </a:p>
      </dsp:txBody>
      <dsp:txXfrm>
        <a:off x="3143271" y="2820446"/>
        <a:ext cx="4260244" cy="909328"/>
      </dsp:txXfrm>
    </dsp:sp>
    <dsp:sp modelId="{C575F070-FEB3-41AC-BF90-86CBD287766C}">
      <dsp:nvSpPr>
        <dsp:cNvPr id="0" name=""/>
        <dsp:cNvSpPr/>
      </dsp:nvSpPr>
      <dsp:spPr>
        <a:xfrm>
          <a:off x="0" y="2668891"/>
          <a:ext cx="3143272" cy="1212438"/>
        </a:xfrm>
        <a:prstGeom prst="round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«Ознакомление логопеда с проблемами</a:t>
          </a:r>
          <a:r>
            <a:rPr lang="ru-RU" sz="1600" kern="1200" dirty="0" smtClean="0"/>
            <a:t> </a:t>
          </a:r>
          <a:r>
            <a:rPr lang="ru-RU" sz="1600" b="1" i="1" kern="1200" dirty="0" smtClean="0"/>
            <a:t>семьи в воспитании и обучении ребенка».</a:t>
          </a:r>
          <a:r>
            <a:rPr lang="ru-RU" sz="1600" kern="1200" dirty="0" smtClean="0"/>
            <a:t>  </a:t>
          </a:r>
          <a:endParaRPr lang="ru-RU" sz="1600" kern="1200" dirty="0"/>
        </a:p>
      </dsp:txBody>
      <dsp:txXfrm>
        <a:off x="59186" y="2728077"/>
        <a:ext cx="3024900" cy="1094066"/>
      </dsp:txXfrm>
    </dsp:sp>
    <dsp:sp modelId="{6DE8E1D1-32C2-4800-B54F-11326F41084B}">
      <dsp:nvSpPr>
        <dsp:cNvPr id="0" name=""/>
        <dsp:cNvSpPr/>
      </dsp:nvSpPr>
      <dsp:spPr>
        <a:xfrm>
          <a:off x="3143271" y="4002573"/>
          <a:ext cx="4714908" cy="1212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10716854"/>
            <a:satOff val="-13793"/>
            <a:lumOff val="-107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500" kern="1200" dirty="0" smtClean="0"/>
            <a:t> Только теперь логопед, завоевавший доверие родителей при успешном проведении предыдущих этапов, может начинать осторожно давать советы родителям. </a:t>
          </a:r>
          <a:endParaRPr lang="ru-RU" sz="1500" kern="1200" dirty="0"/>
        </a:p>
      </dsp:txBody>
      <dsp:txXfrm>
        <a:off x="3143271" y="4154128"/>
        <a:ext cx="4260244" cy="909328"/>
      </dsp:txXfrm>
    </dsp:sp>
    <dsp:sp modelId="{62820136-5F62-4D3D-91A2-228D2BAD3F5F}">
      <dsp:nvSpPr>
        <dsp:cNvPr id="0" name=""/>
        <dsp:cNvSpPr/>
      </dsp:nvSpPr>
      <dsp:spPr>
        <a:xfrm>
          <a:off x="0" y="4002573"/>
          <a:ext cx="3143272" cy="1212438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«Совместное исследование и формирование личности ребенка».</a:t>
          </a:r>
          <a:r>
            <a:rPr lang="ru-RU" sz="1600" kern="1200" dirty="0" smtClean="0"/>
            <a:t> </a:t>
          </a:r>
        </a:p>
      </dsp:txBody>
      <dsp:txXfrm>
        <a:off x="59186" y="4061759"/>
        <a:ext cx="3024900" cy="10940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4ADB97-66F7-4BEC-8CBA-B1BB734CD2D1}" type="datetimeFigureOut">
              <a:rPr lang="ru-RU" smtClean="0"/>
              <a:pPr/>
              <a:t>28.01.2018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193978-41BC-4C59-A642-0414EA97E80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28.01.2018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28.01.2018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28.01.2018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eg"/><Relationship Id="rId3" Type="http://schemas.openxmlformats.org/officeDocument/2006/relationships/hyperlink" Target="mailto:striz-oksana@yandex.ru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Relationship Id="rId3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eg"/><Relationship Id="rId3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eg"/><Relationship Id="rId3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https://bushkodenis.com/vopro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4786322"/>
            <a:ext cx="2099153" cy="2273906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>
          <a:xfrm>
            <a:off x="457200" y="1928803"/>
            <a:ext cx="8458200" cy="1943110"/>
          </a:xfrm>
        </p:spPr>
        <p:txBody>
          <a:bodyPr>
            <a:normAutofit/>
          </a:bodyPr>
          <a:lstStyle/>
          <a:p>
            <a:pPr algn="r"/>
            <a:r>
              <a:rPr lang="ru-RU" sz="2800" b="1" dirty="0" smtClean="0">
                <a:latin typeface="+mn-lt"/>
              </a:rPr>
              <a:t>Организация работы учителя-логопеда      с семьями</a:t>
            </a:r>
            <a:r>
              <a:rPr lang="ru-RU" sz="2800" b="1" smtClean="0">
                <a:latin typeface="+mn-lt"/>
              </a:rPr>
              <a:t>, </a:t>
            </a:r>
            <a:r>
              <a:rPr lang="ru-RU" sz="2800" b="1" smtClean="0">
                <a:latin typeface="+mn-lt"/>
              </a:rPr>
              <a:t>воспитывающими </a:t>
            </a:r>
            <a:r>
              <a:rPr lang="ru-RU" sz="2800" b="1" dirty="0" smtClean="0">
                <a:latin typeface="+mn-lt"/>
              </a:rPr>
              <a:t>детей                 с речевыми нарушениями</a:t>
            </a:r>
            <a:br>
              <a:rPr lang="ru-RU" sz="2800" b="1" dirty="0" smtClean="0">
                <a:latin typeface="+mn-lt"/>
              </a:rPr>
            </a:br>
            <a:endParaRPr lang="ru-RU" sz="2800" dirty="0">
              <a:latin typeface="+mn-lt"/>
            </a:endParaRPr>
          </a:p>
        </p:txBody>
      </p:sp>
      <p:sp>
        <p:nvSpPr>
          <p:cNvPr id="14" name="Подзаголовок 13"/>
          <p:cNvSpPr>
            <a:spLocks noGrp="1"/>
          </p:cNvSpPr>
          <p:nvPr>
            <p:ph type="subTitle" idx="1"/>
          </p:nvPr>
        </p:nvSpPr>
        <p:spPr>
          <a:xfrm>
            <a:off x="3643306" y="4357694"/>
            <a:ext cx="5286412" cy="1294844"/>
          </a:xfrm>
        </p:spPr>
        <p:txBody>
          <a:bodyPr>
            <a:normAutofit/>
          </a:bodyPr>
          <a:lstStyle/>
          <a:p>
            <a:pPr algn="r"/>
            <a:r>
              <a:rPr lang="ru-RU" sz="1800" i="1" dirty="0" smtClean="0"/>
              <a:t>Учитель-логопед </a:t>
            </a:r>
          </a:p>
          <a:p>
            <a:pPr algn="r"/>
            <a:r>
              <a:rPr lang="ru-RU" sz="1800" i="1" dirty="0" smtClean="0"/>
              <a:t>МБДОУ «Детский сад № 7 «Золотая рыбка»</a:t>
            </a:r>
          </a:p>
          <a:p>
            <a:pPr algn="r"/>
            <a:r>
              <a:rPr lang="ru-RU" sz="1800" i="1" dirty="0" smtClean="0"/>
              <a:t>Оксана Евгеньевна Стрижевская</a:t>
            </a:r>
            <a:endParaRPr lang="ru-RU" sz="1800" i="1" dirty="0"/>
          </a:p>
        </p:txBody>
      </p:sp>
      <p:pic>
        <p:nvPicPr>
          <p:cNvPr id="13314" name="Picture 2" descr="http://novostroyka55.ru/sites/default/uploads/9602547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784767"/>
            <a:ext cx="3428992" cy="3073233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6" name="TextBox 5"/>
          <p:cNvSpPr txBox="1"/>
          <p:nvPr/>
        </p:nvSpPr>
        <p:spPr>
          <a:xfrm>
            <a:off x="5364088" y="6237312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Тамбов, 2018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vomiac.ru/uploads/files/images/screen%5b1%5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0825" y="4409390"/>
            <a:ext cx="2643175" cy="2448609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2" name="TextBox 1"/>
          <p:cNvSpPr txBox="1"/>
          <p:nvPr/>
        </p:nvSpPr>
        <p:spPr>
          <a:xfrm flipH="1">
            <a:off x="142844" y="928670"/>
            <a:ext cx="67447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</a:rPr>
              <a:t>Дистанционные консультации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 flipH="1">
            <a:off x="3857620" y="1500174"/>
            <a:ext cx="51016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solidFill>
                  <a:srgbClr val="FF0000"/>
                </a:solidFill>
              </a:rPr>
              <a:t>Консультирование родителей через страничку логопеда на сайте учреждения</a:t>
            </a:r>
            <a:endParaRPr lang="ru-RU" sz="2000" i="1" dirty="0">
              <a:solidFill>
                <a:srgbClr val="FF0000"/>
              </a:solidFill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3071802" y="1643050"/>
            <a:ext cx="428628" cy="50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 flipH="1">
            <a:off x="142844" y="2643182"/>
            <a:ext cx="6929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</a:rPr>
              <a:t>Наглядная информация и печатные издания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sp>
        <p:nvSpPr>
          <p:cNvPr id="7" name="Стрелка вправо 6"/>
          <p:cNvSpPr/>
          <p:nvPr/>
        </p:nvSpPr>
        <p:spPr>
          <a:xfrm flipV="1">
            <a:off x="2500298" y="3571876"/>
            <a:ext cx="428628" cy="5257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 flipH="1">
            <a:off x="3214646" y="3214686"/>
            <a:ext cx="592935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solidFill>
                  <a:srgbClr val="FF0000"/>
                </a:solidFill>
              </a:rPr>
              <a:t>Оформление стендов «Уголок логопеда»</a:t>
            </a:r>
            <a:r>
              <a:rPr lang="en-US" sz="2000" i="1" dirty="0" smtClean="0">
                <a:solidFill>
                  <a:srgbClr val="FF0000"/>
                </a:solidFill>
              </a:rPr>
              <a:t>,</a:t>
            </a:r>
            <a:r>
              <a:rPr lang="ru-RU" sz="2000" i="1" dirty="0" smtClean="0">
                <a:solidFill>
                  <a:srgbClr val="FF0000"/>
                </a:solidFill>
              </a:rPr>
              <a:t> «Советы логопеда». Картотеки игр по развитию мелкой моторики</a:t>
            </a:r>
            <a:r>
              <a:rPr lang="en-US" sz="2000" i="1" dirty="0" smtClean="0">
                <a:solidFill>
                  <a:srgbClr val="FF0000"/>
                </a:solidFill>
              </a:rPr>
              <a:t>,</a:t>
            </a:r>
            <a:r>
              <a:rPr lang="ru-RU" sz="2000" i="1" dirty="0" smtClean="0">
                <a:solidFill>
                  <a:srgbClr val="FF0000"/>
                </a:solidFill>
              </a:rPr>
              <a:t> двигательной активности</a:t>
            </a:r>
            <a:r>
              <a:rPr lang="en-US" sz="2000" i="1" dirty="0" smtClean="0">
                <a:solidFill>
                  <a:srgbClr val="FF0000"/>
                </a:solidFill>
              </a:rPr>
              <a:t>,</a:t>
            </a:r>
            <a:r>
              <a:rPr lang="ru-RU" sz="2000" i="1" dirty="0" smtClean="0">
                <a:solidFill>
                  <a:srgbClr val="FF0000"/>
                </a:solidFill>
              </a:rPr>
              <a:t> развитию правильного речевого дыхания</a:t>
            </a:r>
            <a:endParaRPr lang="ru-RU" sz="2000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ufirms.ru/wp-content/uploads/2014/08/4-Gosudarstvennaya-podderzhka-malogo-i-srednego-predprinimatelstva-v-UrFO-1400x10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24414" y="4429132"/>
            <a:ext cx="3119585" cy="2339689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19" name="Заголовок 18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64294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latin typeface="+mn-lt"/>
              </a:rPr>
              <a:t>Результат</a:t>
            </a:r>
            <a:br>
              <a:rPr lang="ru-RU" sz="2800" b="1" i="1" dirty="0" smtClean="0">
                <a:solidFill>
                  <a:srgbClr val="002060"/>
                </a:solidFill>
                <a:latin typeface="+mn-lt"/>
              </a:rPr>
            </a:br>
            <a:endParaRPr lang="ru-RU" sz="2800" dirty="0">
              <a:latin typeface="+mn-lt"/>
            </a:endParaRPr>
          </a:p>
        </p:txBody>
      </p:sp>
      <p:sp>
        <p:nvSpPr>
          <p:cNvPr id="20" name="Содержимое 19"/>
          <p:cNvSpPr>
            <a:spLocks noGrp="1"/>
          </p:cNvSpPr>
          <p:nvPr>
            <p:ph idx="1"/>
          </p:nvPr>
        </p:nvSpPr>
        <p:spPr>
          <a:xfrm>
            <a:off x="214282" y="1071546"/>
            <a:ext cx="8472518" cy="3857652"/>
          </a:xfrm>
        </p:spPr>
        <p:txBody>
          <a:bodyPr>
            <a:normAutofit fontScale="92500"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i="1" dirty="0" smtClean="0">
                <a:solidFill>
                  <a:srgbClr val="002060"/>
                </a:solidFill>
              </a:rPr>
              <a:t>   </a:t>
            </a:r>
            <a:r>
              <a:rPr lang="ru-RU" sz="2400" i="1" dirty="0" smtClean="0">
                <a:solidFill>
                  <a:srgbClr val="002060"/>
                </a:solidFill>
              </a:rPr>
              <a:t>Вовлечение родителей и дошкольников в единое речевое пространство.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i="1" dirty="0" smtClean="0">
                <a:solidFill>
                  <a:srgbClr val="002060"/>
                </a:solidFill>
              </a:rPr>
              <a:t>   Заинтересованность  родителей в совместной работе с логопедом.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i="1" dirty="0" smtClean="0">
                <a:solidFill>
                  <a:srgbClr val="002060"/>
                </a:solidFill>
              </a:rPr>
              <a:t>   Повышение  уровня педагогических  знаний и умений родителей.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i="1" dirty="0" smtClean="0">
                <a:solidFill>
                  <a:srgbClr val="002060"/>
                </a:solidFill>
              </a:rPr>
              <a:t>   Преодоление трудностей в развитии детей с проблемами речи.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i="1" dirty="0" smtClean="0">
                <a:solidFill>
                  <a:srgbClr val="002060"/>
                </a:solidFill>
              </a:rPr>
              <a:t>   Включение семьи в коррекционно-развивающий процесс.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i="1" dirty="0" smtClean="0">
                <a:solidFill>
                  <a:srgbClr val="002060"/>
                </a:solidFill>
              </a:rPr>
              <a:t>   Активизация позитивного мышления родителей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vasilenko.ddt-chi.edusite.ru/images/shutterstock_person-og-bokhaug-redusert-300x2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4500571"/>
            <a:ext cx="3143240" cy="2357430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571504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latin typeface="+mn-lt"/>
              </a:rPr>
              <a:t>Список используемых источников</a:t>
            </a:r>
            <a:endParaRPr lang="ru-RU" sz="2800" dirty="0">
              <a:latin typeface="+mn-lt"/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142844" y="1500174"/>
            <a:ext cx="8543956" cy="335758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2400" i="1" dirty="0">
                <a:solidFill>
                  <a:srgbClr val="002060"/>
                </a:solidFill>
              </a:rPr>
              <a:t>Евдокимова Е.С. Детский сад и семья  (методическое пособие  для педагогов и родителей ) М.: Мозаика-Синтез, 2007. </a:t>
            </a:r>
          </a:p>
          <a:p>
            <a:pPr algn="just"/>
            <a:endParaRPr lang="ru-RU" sz="2400" i="1" dirty="0">
              <a:solidFill>
                <a:srgbClr val="002060"/>
              </a:solidFill>
            </a:endParaRPr>
          </a:p>
          <a:p>
            <a:pPr algn="just"/>
            <a:r>
              <a:rPr lang="ru-RU" sz="2400" i="1" dirty="0" smtClean="0">
                <a:solidFill>
                  <a:srgbClr val="002060"/>
                </a:solidFill>
              </a:rPr>
              <a:t>Зверева </a:t>
            </a:r>
            <a:r>
              <a:rPr lang="ru-RU" sz="2400" i="1" dirty="0">
                <a:solidFill>
                  <a:srgbClr val="002060"/>
                </a:solidFill>
              </a:rPr>
              <a:t>О.Л., Кротова  Т.В.  Общение педагога с  </a:t>
            </a:r>
            <a:r>
              <a:rPr lang="ru-RU" sz="2400" i="1" dirty="0" smtClean="0">
                <a:solidFill>
                  <a:srgbClr val="002060"/>
                </a:solidFill>
              </a:rPr>
              <a:t>родителями </a:t>
            </a:r>
            <a:r>
              <a:rPr lang="ru-RU" sz="2400" i="1" dirty="0">
                <a:solidFill>
                  <a:srgbClr val="002060"/>
                </a:solidFill>
              </a:rPr>
              <a:t>в ДОУ. М.: Сфера, 2007</a:t>
            </a:r>
            <a:r>
              <a:rPr lang="ru-RU" sz="2400" i="1" dirty="0" smtClean="0">
                <a:solidFill>
                  <a:srgbClr val="002060"/>
                </a:solidFill>
              </a:rPr>
              <a:t>.</a:t>
            </a:r>
          </a:p>
          <a:p>
            <a:pPr algn="just"/>
            <a:endParaRPr lang="ru-RU" sz="2400" i="1" dirty="0">
              <a:solidFill>
                <a:srgbClr val="002060"/>
              </a:solidFill>
            </a:endParaRPr>
          </a:p>
          <a:p>
            <a:pPr algn="just"/>
            <a:r>
              <a:rPr lang="ru-RU" sz="2400" i="1" dirty="0">
                <a:solidFill>
                  <a:srgbClr val="002060"/>
                </a:solidFill>
              </a:rPr>
              <a:t>Козлова С.А.,  Куликова Т.А. Взаимосвязь дошкольного учреждения с семьей (учебное пособие для студентов) М.: Академия, 2002.</a:t>
            </a:r>
          </a:p>
          <a:p>
            <a:pPr algn="just"/>
            <a:endParaRPr lang="ru-RU" sz="2400" i="1" dirty="0" smtClean="0">
              <a:solidFill>
                <a:srgbClr val="002060"/>
              </a:solidFill>
            </a:endParaRPr>
          </a:p>
          <a:p>
            <a:pPr algn="just"/>
            <a:r>
              <a:rPr lang="ru-RU" sz="2400" i="1" dirty="0" smtClean="0">
                <a:solidFill>
                  <a:srgbClr val="002060"/>
                </a:solidFill>
              </a:rPr>
              <a:t>Кротова Т.В. Формы взаимодействия педагогов с родителями воспитанников М.: Сфера, 2007.</a:t>
            </a:r>
          </a:p>
          <a:p>
            <a:pPr algn="just">
              <a:buNone/>
            </a:pPr>
            <a:endParaRPr lang="ru-RU" sz="2400" i="1" dirty="0" smtClean="0">
              <a:solidFill>
                <a:srgbClr val="002060"/>
              </a:solidFill>
            </a:endParaRPr>
          </a:p>
          <a:p>
            <a:pPr algn="just">
              <a:buNone/>
            </a:pPr>
            <a:endParaRPr lang="ru-RU" sz="2400" i="1" dirty="0" smtClean="0">
              <a:solidFill>
                <a:srgbClr val="002060"/>
              </a:solidFill>
            </a:endParaRPr>
          </a:p>
          <a:p>
            <a:pPr algn="just">
              <a:buNone/>
            </a:pPr>
            <a:endParaRPr lang="ru-RU" sz="2400" i="1" dirty="0" smtClean="0">
              <a:solidFill>
                <a:srgbClr val="002060"/>
              </a:solidFill>
            </a:endParaRPr>
          </a:p>
          <a:p>
            <a:endParaRPr lang="ru-RU" i="1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s://ds01.infourok.ru/uploads/ex/0290/0000b257-95a3a80e/hello_html_m1620fe8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285728"/>
            <a:ext cx="6786610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  <p:sp>
        <p:nvSpPr>
          <p:cNvPr id="7" name="TextBox 6"/>
          <p:cNvSpPr txBox="1"/>
          <p:nvPr/>
        </p:nvSpPr>
        <p:spPr>
          <a:xfrm>
            <a:off x="1928794" y="3071810"/>
            <a:ext cx="4000528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i="1" dirty="0" smtClean="0">
                <a:solidFill>
                  <a:srgbClr val="C00000"/>
                </a:solidFill>
              </a:rPr>
              <a:t>Спасибо за внимание!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5786" y="5429264"/>
            <a:ext cx="74295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400" b="1" i="1" dirty="0" smtClean="0">
                <a:solidFill>
                  <a:srgbClr val="C00000"/>
                </a:solidFill>
                <a:ea typeface="Times New Roman" pitchFamily="18" charset="0"/>
                <a:cs typeface="Arial" pitchFamily="34" charset="0"/>
              </a:rPr>
              <a:t>Контактная </a:t>
            </a:r>
            <a:r>
              <a:rPr lang="ru-RU" sz="2400" b="1" i="1" dirty="0" smtClean="0">
                <a:solidFill>
                  <a:srgbClr val="CC0000"/>
                </a:solidFill>
                <a:ea typeface="Times New Roman" pitchFamily="18" charset="0"/>
                <a:cs typeface="Arial" pitchFamily="34" charset="0"/>
              </a:rPr>
              <a:t>информация</a:t>
            </a:r>
            <a:r>
              <a:rPr lang="en-US" sz="2400" b="1" i="1" dirty="0" smtClean="0">
                <a:solidFill>
                  <a:srgbClr val="CC0000"/>
                </a:solidFill>
                <a:ea typeface="Times New Roman" pitchFamily="18" charset="0"/>
                <a:cs typeface="Arial" pitchFamily="34" charset="0"/>
              </a:rPr>
              <a:t>:</a:t>
            </a:r>
            <a:endParaRPr lang="en-US" sz="2400" b="1" i="1" dirty="0" smtClean="0">
              <a:solidFill>
                <a:srgbClr val="CC0000"/>
              </a:solidFill>
              <a:cs typeface="Arial" pitchFamily="34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ru-RU" i="1" dirty="0" smtClean="0">
                <a:solidFill>
                  <a:srgbClr val="CC0000"/>
                </a:solidFill>
                <a:hlinkClick r:id="rId3"/>
              </a:rPr>
              <a:t> </a:t>
            </a:r>
            <a:r>
              <a:rPr lang="en-US" i="1" dirty="0" smtClean="0">
                <a:solidFill>
                  <a:srgbClr val="CC0000"/>
                </a:solidFill>
                <a:hlinkClick r:id="rId3"/>
              </a:rPr>
              <a:t>psihologtut.com.</a:t>
            </a:r>
          </a:p>
          <a:p>
            <a:pPr algn="ctr">
              <a:buFont typeface="Wingdings" pitchFamily="2" charset="2"/>
              <a:buChar char="Ø"/>
            </a:pPr>
            <a:r>
              <a:rPr lang="ru-RU" i="1" dirty="0" smtClean="0">
                <a:solidFill>
                  <a:srgbClr val="CC0000"/>
                </a:solidFill>
                <a:hlinkClick r:id="rId3"/>
              </a:rPr>
              <a:t> </a:t>
            </a:r>
            <a:r>
              <a:rPr lang="en-US" i="1" dirty="0" smtClean="0">
                <a:solidFill>
                  <a:srgbClr val="CC0000"/>
                </a:solidFill>
                <a:hlinkClick r:id="rId3"/>
              </a:rPr>
              <a:t>striz-oksana@yandex.ru</a:t>
            </a:r>
            <a:endParaRPr lang="ru-RU" i="1" dirty="0">
              <a:solidFill>
                <a:srgbClr val="CC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vigourdynamicfitness.com.au/wp-content/uploads/2017/05/vraagteke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3754" y="4138214"/>
            <a:ext cx="2140246" cy="2719786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2" name="TextBox 1"/>
          <p:cNvSpPr txBox="1"/>
          <p:nvPr/>
        </p:nvSpPr>
        <p:spPr>
          <a:xfrm flipH="1">
            <a:off x="142844" y="1000108"/>
            <a:ext cx="8858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</a:rPr>
              <a:t>Актуальность сотрудничества 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</a:rPr>
              <a:t>учителя-логопеда с родителями дошкольников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 flipH="1">
            <a:off x="285720" y="2643182"/>
            <a:ext cx="864399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i="1" dirty="0" smtClean="0">
                <a:solidFill>
                  <a:srgbClr val="FF0000"/>
                </a:solidFill>
              </a:rPr>
              <a:t>Большинство родителей замечают только нарушения произносительной стороны речи</a:t>
            </a:r>
            <a:r>
              <a:rPr lang="en-US" sz="2400" i="1" dirty="0" smtClean="0">
                <a:solidFill>
                  <a:srgbClr val="FF0000"/>
                </a:solidFill>
              </a:rPr>
              <a:t>,</a:t>
            </a:r>
            <a:r>
              <a:rPr lang="ru-RU" sz="2400" i="1" dirty="0" smtClean="0">
                <a:solidFill>
                  <a:srgbClr val="FF0000"/>
                </a:solidFill>
              </a:rPr>
              <a:t> но не берут во внимание несовершенство </a:t>
            </a:r>
            <a:r>
              <a:rPr lang="ru-RU" sz="2400" i="1" dirty="0" err="1" smtClean="0">
                <a:solidFill>
                  <a:srgbClr val="FF0000"/>
                </a:solidFill>
              </a:rPr>
              <a:t>лексико</a:t>
            </a:r>
            <a:r>
              <a:rPr lang="ru-RU" sz="2400" i="1" dirty="0" smtClean="0">
                <a:solidFill>
                  <a:srgbClr val="FF0000"/>
                </a:solidFill>
              </a:rPr>
              <a:t>–грамматического строя речи</a:t>
            </a:r>
            <a:r>
              <a:rPr lang="en-US" sz="2400" i="1" dirty="0" smtClean="0">
                <a:solidFill>
                  <a:srgbClr val="FF0000"/>
                </a:solidFill>
              </a:rPr>
              <a:t>,</a:t>
            </a:r>
            <a:r>
              <a:rPr lang="ru-RU" sz="2400" i="1" dirty="0" smtClean="0">
                <a:solidFill>
                  <a:srgbClr val="FF0000"/>
                </a:solidFill>
              </a:rPr>
              <a:t> нарушения слоговой структуры и </a:t>
            </a:r>
            <a:r>
              <a:rPr lang="ru-RU" sz="2400" i="1" dirty="0" err="1" smtClean="0">
                <a:solidFill>
                  <a:srgbClr val="FF0000"/>
                </a:solidFill>
              </a:rPr>
              <a:t>звуконаполняемости</a:t>
            </a:r>
            <a:r>
              <a:rPr lang="ru-RU" sz="2400" i="1" dirty="0" smtClean="0">
                <a:solidFill>
                  <a:srgbClr val="FF0000"/>
                </a:solidFill>
              </a:rPr>
              <a:t> слов </a:t>
            </a:r>
            <a:endParaRPr lang="ru-RU" sz="2400" i="1" dirty="0">
              <a:solidFill>
                <a:srgbClr val="FF0000"/>
              </a:solidFill>
            </a:endParaRPr>
          </a:p>
        </p:txBody>
      </p:sp>
      <p:pic>
        <p:nvPicPr>
          <p:cNvPr id="12292" name="Picture 4" descr="https://t4.ftcdn.net/jpg/00/57/25/45/160_F_57254579_8tzvZKTGxAH0rp9aJohepEKvEGoKaWv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4800584"/>
            <a:ext cx="1285884" cy="2057416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http://topfonpack.ru/uploads/images/i/n/f/informatsija_kartinki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1" y="4536290"/>
            <a:ext cx="3714736" cy="2321710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85720" y="857232"/>
            <a:ext cx="8401080" cy="571730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400" i="1" dirty="0" smtClean="0">
                <a:solidFill>
                  <a:srgbClr val="002060"/>
                </a:solidFill>
              </a:rPr>
              <a:t>   Часто родители не уделяют должного внимания работе с детьми по преодолению нарушений речи дошкольников.</a:t>
            </a:r>
            <a:r>
              <a:rPr lang="ru-RU" sz="2400" b="1" i="1" dirty="0" smtClean="0">
                <a:solidFill>
                  <a:srgbClr val="002060"/>
                </a:solidFill>
              </a:rPr>
              <a:t> </a:t>
            </a:r>
            <a:r>
              <a:rPr lang="ru-RU" sz="2400" i="1" dirty="0" smtClean="0">
                <a:solidFill>
                  <a:srgbClr val="002060"/>
                </a:solidFill>
              </a:rPr>
              <a:t>Очевидно, это связано со следующими </a:t>
            </a:r>
            <a:r>
              <a:rPr lang="ru-RU" sz="2400" i="1" u="sng" dirty="0" smtClean="0">
                <a:solidFill>
                  <a:srgbClr val="002060"/>
                </a:solidFill>
              </a:rPr>
              <a:t>причинами</a:t>
            </a:r>
            <a:r>
              <a:rPr lang="ru-RU" sz="2400" i="1" dirty="0" smtClean="0">
                <a:solidFill>
                  <a:srgbClr val="002060"/>
                </a:solidFill>
              </a:rPr>
              <a:t>:</a:t>
            </a:r>
          </a:p>
          <a:p>
            <a:pPr lvl="0" algn="just">
              <a:buFont typeface="Wingdings" pitchFamily="2" charset="2"/>
              <a:buChar char="q"/>
            </a:pPr>
            <a:r>
              <a:rPr lang="ru-RU" sz="2400" i="1" dirty="0" smtClean="0">
                <a:solidFill>
                  <a:srgbClr val="002060"/>
                </a:solidFill>
              </a:rPr>
              <a:t>  неведение и неосознанное восприятие проблем речевого развития детей;</a:t>
            </a:r>
          </a:p>
          <a:p>
            <a:pPr lvl="0" algn="just">
              <a:buFont typeface="Wingdings" pitchFamily="2" charset="2"/>
              <a:buChar char="q"/>
            </a:pPr>
            <a:r>
              <a:rPr lang="ru-RU" sz="2400" i="1" dirty="0" smtClean="0">
                <a:solidFill>
                  <a:srgbClr val="002060"/>
                </a:solidFill>
              </a:rPr>
              <a:t>  родители мало уделяют внимания развитию и воспитанию своих детей, переложив всю ответственность на плечи детского сада;</a:t>
            </a:r>
          </a:p>
          <a:p>
            <a:pPr lvl="0" algn="just">
              <a:buFont typeface="Wingdings" pitchFamily="2" charset="2"/>
              <a:buChar char="q"/>
            </a:pPr>
            <a:r>
              <a:rPr lang="ru-RU" sz="2400" i="1" dirty="0" smtClean="0">
                <a:solidFill>
                  <a:srgbClr val="002060"/>
                </a:solidFill>
              </a:rPr>
              <a:t>  низкий уровень или отсутствие педагогических знаний у родителей</a:t>
            </a:r>
          </a:p>
          <a:p>
            <a:pPr algn="just"/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785794"/>
            <a:ext cx="8715436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cs typeface="Times New Roman" pitchFamily="18" charset="0"/>
              </a:rPr>
              <a:t>Принципы работы с родителями:</a:t>
            </a:r>
          </a:p>
          <a:p>
            <a:pPr algn="ctr">
              <a:defRPr/>
            </a:pPr>
            <a:endParaRPr lang="ru-RU" sz="2000" b="1" i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cs typeface="Times New Roman" pitchFamily="18" charset="0"/>
            </a:endParaRPr>
          </a:p>
          <a:p>
            <a:pPr algn="just">
              <a:defRPr/>
            </a:pPr>
            <a:r>
              <a:rPr lang="ru-RU" sz="2000" i="1" dirty="0" smtClean="0">
                <a:cs typeface="Times New Roman" pitchFamily="18" charset="0"/>
              </a:rPr>
              <a:t>- </a:t>
            </a:r>
            <a:r>
              <a:rPr lang="ru-RU" sz="2000" i="1" dirty="0" smtClean="0">
                <a:solidFill>
                  <a:srgbClr val="003399"/>
                </a:solidFill>
                <a:cs typeface="Times New Roman" pitchFamily="18" charset="0"/>
              </a:rPr>
              <a:t>целенаправленность;                                          - систематичность;</a:t>
            </a:r>
          </a:p>
          <a:p>
            <a:pPr algn="just">
              <a:defRPr/>
            </a:pPr>
            <a:r>
              <a:rPr lang="ru-RU" sz="2000" i="1" dirty="0" smtClean="0">
                <a:solidFill>
                  <a:srgbClr val="003399"/>
                </a:solidFill>
                <a:cs typeface="Times New Roman" pitchFamily="18" charset="0"/>
              </a:rPr>
              <a:t>- доброжелательность, открытость;           - плановость;</a:t>
            </a:r>
          </a:p>
          <a:p>
            <a:pPr algn="just">
              <a:defRPr/>
            </a:pPr>
            <a:r>
              <a:rPr lang="ru-RU" sz="2000" i="1" dirty="0" smtClean="0">
                <a:solidFill>
                  <a:srgbClr val="003399"/>
                </a:solidFill>
                <a:cs typeface="Times New Roman" pitchFamily="18" charset="0"/>
              </a:rPr>
              <a:t>- дифференцированный подход к работе с родителями     </a:t>
            </a:r>
          </a:p>
          <a:p>
            <a:pPr algn="just">
              <a:defRPr/>
            </a:pPr>
            <a:r>
              <a:rPr lang="ru-RU" sz="2000" i="1" dirty="0" smtClean="0">
                <a:solidFill>
                  <a:srgbClr val="003399"/>
                </a:solidFill>
                <a:cs typeface="Times New Roman" pitchFamily="18" charset="0"/>
              </a:rPr>
              <a:t>                 с учётом специфики каждой семьи.</a:t>
            </a:r>
          </a:p>
          <a:p>
            <a:pPr algn="just">
              <a:defRPr/>
            </a:pP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3429000"/>
            <a:ext cx="864399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457200" algn="l"/>
              </a:tabLst>
              <a:defRPr/>
            </a:pPr>
            <a:r>
              <a:rPr lang="ru-RU" sz="2400" b="1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ea typeface="Times New Roman" pitchFamily="18" charset="0"/>
              </a:rPr>
              <a:t>Методы изучения семьи:</a:t>
            </a:r>
          </a:p>
          <a:p>
            <a:pPr algn="ctr">
              <a:tabLst>
                <a:tab pos="457200" algn="l"/>
              </a:tabLst>
              <a:defRPr/>
            </a:pPr>
            <a:endParaRPr lang="ru-RU" sz="2000" b="1" i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</a:endParaRPr>
          </a:p>
          <a:p>
            <a:pPr algn="just" eaLnBrk="0" hangingPunct="0">
              <a:tabLst>
                <a:tab pos="457200" algn="l"/>
              </a:tabLst>
              <a:defRPr/>
            </a:pPr>
            <a:r>
              <a:rPr lang="ru-RU" sz="2000" i="1" dirty="0" smtClean="0">
                <a:solidFill>
                  <a:srgbClr val="003399"/>
                </a:solidFill>
              </a:rPr>
              <a:t>-</a:t>
            </a:r>
            <a:r>
              <a:rPr lang="ru-RU" sz="2000" i="1" dirty="0" smtClean="0">
                <a:solidFill>
                  <a:srgbClr val="003399"/>
                </a:solidFill>
                <a:ea typeface="Times New Roman" pitchFamily="18" charset="0"/>
              </a:rPr>
              <a:t> анкетирование;                     - наблюдение за ребёнком;</a:t>
            </a:r>
            <a:endParaRPr lang="ru-RU" sz="2000" i="1" dirty="0" smtClean="0">
              <a:solidFill>
                <a:srgbClr val="003399"/>
              </a:solidFill>
            </a:endParaRPr>
          </a:p>
          <a:p>
            <a:pPr eaLnBrk="0" hangingPunct="0">
              <a:tabLst>
                <a:tab pos="457200" algn="l"/>
              </a:tabLst>
              <a:defRPr/>
            </a:pPr>
            <a:r>
              <a:rPr lang="ru-RU" sz="2000" i="1" dirty="0" smtClean="0">
                <a:solidFill>
                  <a:srgbClr val="003399"/>
                </a:solidFill>
              </a:rPr>
              <a:t>-</a:t>
            </a:r>
            <a:r>
              <a:rPr lang="ru-RU" sz="2000" i="1" dirty="0" smtClean="0">
                <a:solidFill>
                  <a:srgbClr val="003399"/>
                </a:solidFill>
                <a:ea typeface="Times New Roman" pitchFamily="18" charset="0"/>
              </a:rPr>
              <a:t> беседа с ребёнком;                 - беседа с родителями.</a:t>
            </a:r>
            <a:endParaRPr lang="ru-RU" sz="2000" i="1" dirty="0">
              <a:solidFill>
                <a:srgbClr val="003399"/>
              </a:solidFill>
            </a:endParaRPr>
          </a:p>
        </p:txBody>
      </p:sp>
      <p:pic>
        <p:nvPicPr>
          <p:cNvPr id="3074" name="Picture 2" descr="https://wwwebru.nethouse.ru/static/img/0000/0006/7295/67295877.9wmhw2hjk8.W6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0826" y="4418147"/>
            <a:ext cx="2643174" cy="2439854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i.siteapi.org/ZgfWAGf8xUGBhJ6pUycn-IWtEuM=/fit-in/1024x768/center/top/1e2ceeaa8e65900.s.siteapi.org/img/0f342c6a234666c3a8f1f6c60e773dcae3570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9520" y="5143520"/>
            <a:ext cx="1714480" cy="1714480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9" name="TextBox 8"/>
          <p:cNvSpPr txBox="1"/>
          <p:nvPr/>
        </p:nvSpPr>
        <p:spPr>
          <a:xfrm flipH="1">
            <a:off x="214281" y="2428868"/>
            <a:ext cx="7959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14282" y="571480"/>
            <a:ext cx="8929718" cy="7858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+mn-lt"/>
              </a:rPr>
              <a:t>Задачи логопеда по совместной деятельности           с родителями дошкольников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0" y="1142984"/>
            <a:ext cx="8686800" cy="5000660"/>
          </a:xfrm>
        </p:spPr>
        <p:txBody>
          <a:bodyPr>
            <a:normAutofit/>
          </a:bodyPr>
          <a:lstStyle/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tabLst>
                <a:tab pos="457200" algn="l"/>
              </a:tabLst>
            </a:pPr>
            <a:r>
              <a:rPr lang="ru-RU" b="1" i="1" dirty="0" smtClean="0"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002060"/>
                </a:solidFill>
              </a:rPr>
              <a:t>   </a:t>
            </a:r>
            <a:endParaRPr lang="ru-RU" sz="2000" b="1" i="1" dirty="0" smtClean="0">
              <a:solidFill>
                <a:srgbClr val="002060"/>
              </a:solidFill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tabLst>
                <a:tab pos="457200" algn="l"/>
              </a:tabLst>
            </a:pPr>
            <a:r>
              <a:rPr lang="ru-RU" sz="2000" b="1" i="1" dirty="0" smtClean="0"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900" b="1" i="1" dirty="0" smtClean="0"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Приобщить родителей к коррекционной работе.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tabLst>
                <a:tab pos="457200" algn="l"/>
              </a:tabLst>
            </a:pPr>
            <a:r>
              <a:rPr lang="ru-RU" sz="1900" b="1" i="1" dirty="0" smtClean="0"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 Познакомить с приемами обучения и развития речи.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tabLst>
                <a:tab pos="457200" algn="l"/>
              </a:tabLst>
            </a:pPr>
            <a:r>
              <a:rPr lang="ru-RU" sz="1900" b="1" i="1" dirty="0" smtClean="0">
                <a:solidFill>
                  <a:srgbClr val="002060"/>
                </a:solidFill>
              </a:rPr>
              <a:t> Помочь родителям увидеть актуальную проблему ребенка. </a:t>
            </a:r>
            <a:endParaRPr lang="ru-RU" sz="1900" b="1" i="1" dirty="0" smtClean="0">
              <a:solidFill>
                <a:srgbClr val="002060"/>
              </a:solidFill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tabLst>
                <a:tab pos="457200" algn="l"/>
              </a:tabLst>
            </a:pPr>
            <a:r>
              <a:rPr lang="ru-RU" sz="1900" b="1" i="1" dirty="0" smtClean="0">
                <a:solidFill>
                  <a:srgbClr val="002060"/>
                </a:solidFill>
              </a:rPr>
              <a:t> Убедить в успешности освоения им определенных знаний и умений.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tabLst>
                <a:tab pos="457200" algn="l"/>
              </a:tabLst>
            </a:pPr>
            <a:r>
              <a:rPr lang="ru-RU" sz="1900" b="1" i="1" dirty="0" smtClean="0">
                <a:solidFill>
                  <a:srgbClr val="002060"/>
                </a:solidFill>
              </a:rPr>
              <a:t> Информировать родителей о возрастных особенностях детской речи</a:t>
            </a:r>
            <a:r>
              <a:rPr lang="en-US" sz="1900" b="1" i="1" dirty="0" smtClean="0">
                <a:solidFill>
                  <a:srgbClr val="002060"/>
                </a:solidFill>
              </a:rPr>
              <a:t>, </a:t>
            </a:r>
            <a:r>
              <a:rPr lang="ru-RU" sz="1900" b="1" i="1" dirty="0" smtClean="0">
                <a:solidFill>
                  <a:srgbClr val="002060"/>
                </a:solidFill>
              </a:rPr>
              <a:t>о результатах логопедического обследования.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tabLst>
                <a:tab pos="457200" algn="l"/>
              </a:tabLst>
            </a:pPr>
            <a:r>
              <a:rPr lang="ru-RU" sz="1900" b="1" i="1" dirty="0" smtClean="0">
                <a:solidFill>
                  <a:srgbClr val="002060"/>
                </a:solidFill>
              </a:rPr>
              <a:t> Обучить родителей приемам коррекционно-развивающей работы с ребенком.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tabLst>
                <a:tab pos="457200" algn="l"/>
              </a:tabLst>
            </a:pPr>
            <a:r>
              <a:rPr lang="ru-RU" sz="1900" b="1" i="1" dirty="0" smtClean="0">
                <a:solidFill>
                  <a:srgbClr val="002060"/>
                </a:solidFill>
              </a:rPr>
              <a:t> Привлечь родителей к активному участию в коррекционном процессе по преодолению речевых нарушений у ребенка</a:t>
            </a:r>
            <a:endParaRPr lang="ru-RU" sz="1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 descr="http://fs.getcourse.ru/fileservice/file/thumbnail/h/5c141ec26d0fe6c6828c1427c1f27232.jpg/s/f1200x/a/8586/sc/8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4977" y="5357826"/>
            <a:ext cx="1909022" cy="1500174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00042"/>
            <a:ext cx="9144000" cy="7858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500" b="1" i="1" dirty="0" smtClean="0">
                <a:latin typeface="+mn-lt"/>
              </a:rPr>
              <a:t>Организация взаимодействия учителя-логопеда        </a:t>
            </a:r>
            <a:br>
              <a:rPr lang="ru-RU" sz="2500" b="1" i="1" dirty="0" smtClean="0">
                <a:latin typeface="+mn-lt"/>
              </a:rPr>
            </a:br>
            <a:r>
              <a:rPr lang="ru-RU" sz="2500" b="1" i="1" dirty="0" smtClean="0">
                <a:latin typeface="+mn-lt"/>
              </a:rPr>
              <a:t>с родителями  (по В.А. Петровскому)</a:t>
            </a:r>
            <a:endParaRPr lang="ru-RU" sz="2500" dirty="0">
              <a:latin typeface="+mn-lt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42844" y="1357298"/>
          <a:ext cx="7858180" cy="52165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clipartsuggest.com/images/525/teamwork-und-teamentwicklung-warum-sie-so-wichtig-sind-ZIOcTa-clipar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2000240"/>
            <a:ext cx="1643074" cy="1643074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3" name="TextBox 2"/>
          <p:cNvSpPr txBox="1"/>
          <p:nvPr/>
        </p:nvSpPr>
        <p:spPr>
          <a:xfrm flipH="1">
            <a:off x="2071670" y="571480"/>
            <a:ext cx="3500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70C0"/>
                </a:solidFill>
              </a:rPr>
              <a:t>Формы работы</a:t>
            </a:r>
            <a:endParaRPr lang="ru-RU" sz="2400" b="1" i="1" dirty="0">
              <a:solidFill>
                <a:srgbClr val="0070C0"/>
              </a:solidFill>
            </a:endParaRPr>
          </a:p>
        </p:txBody>
      </p:sp>
      <p:sp>
        <p:nvSpPr>
          <p:cNvPr id="4" name="Стрелка вниз 3"/>
          <p:cNvSpPr/>
          <p:nvPr/>
        </p:nvSpPr>
        <p:spPr>
          <a:xfrm flipH="1">
            <a:off x="3286116" y="1071546"/>
            <a:ext cx="571504" cy="357190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 flipH="1">
            <a:off x="142844" y="1785926"/>
            <a:ext cx="40005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</a:rPr>
              <a:t>Ознакомительные беседы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flipH="1">
            <a:off x="5072066" y="1428736"/>
            <a:ext cx="407193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rgbClr val="FF0000"/>
                </a:solidFill>
              </a:rPr>
              <a:t>Установление доверительных отношений между семьей и педагогом. </a:t>
            </a:r>
          </a:p>
          <a:p>
            <a:r>
              <a:rPr lang="ru-RU" i="1" dirty="0" smtClean="0">
                <a:solidFill>
                  <a:srgbClr val="FF0000"/>
                </a:solidFill>
              </a:rPr>
              <a:t>Создание  условий для успешной коррекции речевого развития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8" name="Стрелка вправо 7"/>
          <p:cNvSpPr/>
          <p:nvPr/>
        </p:nvSpPr>
        <p:spPr>
          <a:xfrm flipV="1">
            <a:off x="4214810" y="1785926"/>
            <a:ext cx="357190" cy="50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42844" y="3429000"/>
            <a:ext cx="4214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</a:rPr>
              <a:t>Индивидуальные беседы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 flipH="1">
            <a:off x="4286248" y="2928934"/>
            <a:ext cx="47149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rgbClr val="FF0000"/>
                </a:solidFill>
              </a:rPr>
              <a:t>Сбор необходимой информации о воспитаннике . Информирование родителей о результатах логопедического обследования</a:t>
            </a:r>
            <a:r>
              <a:rPr lang="en-US" i="1" dirty="0" smtClean="0">
                <a:solidFill>
                  <a:srgbClr val="FF0000"/>
                </a:solidFill>
              </a:rPr>
              <a:t>,</a:t>
            </a:r>
            <a:r>
              <a:rPr lang="ru-RU" i="1" dirty="0" smtClean="0">
                <a:solidFill>
                  <a:srgbClr val="FF0000"/>
                </a:solidFill>
              </a:rPr>
              <a:t> обучение приёмам коррекционной работы в семье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3786182" y="3429000"/>
            <a:ext cx="406904" cy="50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 flipH="1">
            <a:off x="-1" y="4786322"/>
            <a:ext cx="37147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</a:rPr>
              <a:t>Родительские собрания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14744" y="4429132"/>
            <a:ext cx="54292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rgbClr val="FF0000"/>
                </a:solidFill>
              </a:rPr>
              <a:t>Знакомство с требованиями</a:t>
            </a:r>
            <a:r>
              <a:rPr lang="en-US" i="1" dirty="0" smtClean="0">
                <a:solidFill>
                  <a:srgbClr val="FF0000"/>
                </a:solidFill>
              </a:rPr>
              <a:t>,</a:t>
            </a:r>
            <a:r>
              <a:rPr lang="ru-RU" i="1" dirty="0" smtClean="0">
                <a:solidFill>
                  <a:srgbClr val="FF0000"/>
                </a:solidFill>
              </a:rPr>
              <a:t> особенностями работы. </a:t>
            </a:r>
          </a:p>
          <a:p>
            <a:r>
              <a:rPr lang="ru-RU" i="1" dirty="0" smtClean="0">
                <a:solidFill>
                  <a:srgbClr val="FF0000"/>
                </a:solidFill>
              </a:rPr>
              <a:t>Сообщение на тему: «Причины и виды речевых нарушений».</a:t>
            </a:r>
          </a:p>
          <a:p>
            <a:r>
              <a:rPr lang="ru-RU" i="1" dirty="0" smtClean="0">
                <a:solidFill>
                  <a:srgbClr val="FF0000"/>
                </a:solidFill>
              </a:rPr>
              <a:t>Ознакомление с планом логопедической  работы </a:t>
            </a:r>
            <a:r>
              <a:rPr lang="en-US" i="1" dirty="0" smtClean="0">
                <a:solidFill>
                  <a:srgbClr val="FF0000"/>
                </a:solidFill>
              </a:rPr>
              <a:t>, </a:t>
            </a:r>
            <a:r>
              <a:rPr lang="ru-RU" i="1" dirty="0" smtClean="0">
                <a:solidFill>
                  <a:srgbClr val="FF0000"/>
                </a:solidFill>
              </a:rPr>
              <a:t>его задачами</a:t>
            </a:r>
            <a:r>
              <a:rPr lang="en-US" i="1" dirty="0" smtClean="0">
                <a:solidFill>
                  <a:srgbClr val="FF0000"/>
                </a:solidFill>
              </a:rPr>
              <a:t>,</a:t>
            </a:r>
            <a:r>
              <a:rPr lang="ru-RU" i="1" dirty="0" smtClean="0">
                <a:solidFill>
                  <a:srgbClr val="FF0000"/>
                </a:solidFill>
              </a:rPr>
              <a:t>содержанием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14" name="Стрелка вправо 13"/>
          <p:cNvSpPr/>
          <p:nvPr/>
        </p:nvSpPr>
        <p:spPr>
          <a:xfrm flipV="1">
            <a:off x="3286116" y="5072074"/>
            <a:ext cx="406904" cy="50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4" descr="https://thefinanser.com/wp-content/uploads/2016/10/Business-Mode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5000612"/>
            <a:ext cx="1857388" cy="1857388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071546"/>
            <a:ext cx="4286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</a:rPr>
              <a:t>Анкетирование  родителей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 flipH="1">
            <a:off x="5715007" y="1071546"/>
            <a:ext cx="34289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solidFill>
                  <a:srgbClr val="FF0000"/>
                </a:solidFill>
              </a:rPr>
              <a:t>Выявление наиболее актуальных проблем </a:t>
            </a:r>
            <a:endParaRPr lang="ru-RU" sz="2000" i="1" dirty="0">
              <a:solidFill>
                <a:srgbClr val="FF0000"/>
              </a:solidFill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5072066" y="1214422"/>
            <a:ext cx="428628" cy="50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 flipH="1">
            <a:off x="0" y="2000240"/>
            <a:ext cx="6000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</a:rPr>
              <a:t>Консультации (папки-передвижки)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4286248" y="2786058"/>
            <a:ext cx="549780" cy="50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 flipH="1">
            <a:off x="5143504" y="2214554"/>
            <a:ext cx="40004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solidFill>
                  <a:srgbClr val="FF0000"/>
                </a:solidFill>
              </a:rPr>
              <a:t>Советы родителям (по темам недели)</a:t>
            </a:r>
            <a:endParaRPr lang="ru-RU" sz="2000" i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flipH="1">
            <a:off x="5143504" y="3357562"/>
            <a:ext cx="4000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solidFill>
                  <a:srgbClr val="FF0000"/>
                </a:solidFill>
              </a:rPr>
              <a:t>Развитие мелкой моторики</a:t>
            </a:r>
            <a:endParaRPr lang="ru-RU" sz="2000" i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 flipH="1">
            <a:off x="5143504" y="2928934"/>
            <a:ext cx="4000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solidFill>
                  <a:srgbClr val="FF0000"/>
                </a:solidFill>
              </a:rPr>
              <a:t> Автоматизация звука </a:t>
            </a:r>
            <a:endParaRPr lang="ru-RU" sz="2000" i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flipH="1">
            <a:off x="5429256" y="3786190"/>
            <a:ext cx="2744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…………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 flipH="1">
            <a:off x="0" y="4714884"/>
            <a:ext cx="30003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</a:rPr>
              <a:t>Круглые столы 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 flipH="1">
            <a:off x="3828004" y="4429132"/>
            <a:ext cx="53159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solidFill>
                  <a:srgbClr val="FF0000"/>
                </a:solidFill>
              </a:rPr>
              <a:t>Привлечение родителей к активному участию в коррекционном процессе по преодолению речевых нарушений воспитанников</a:t>
            </a:r>
            <a:endParaRPr lang="ru-RU" sz="2000" i="1" dirty="0">
              <a:solidFill>
                <a:srgbClr val="FF0000"/>
              </a:solidFill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3000364" y="4786322"/>
            <a:ext cx="478342" cy="50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http://cimarron-marketingadvies.nl/wp-content/uploads/2015/01/Strateg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2214554"/>
            <a:ext cx="2500330" cy="2500330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flipH="1">
            <a:off x="214281" y="1285860"/>
            <a:ext cx="81696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</a:rPr>
              <a:t>Совместное проведение праздников</a:t>
            </a:r>
            <a:r>
              <a:rPr lang="en-US" sz="2000" b="1" i="1" dirty="0" smtClean="0">
                <a:solidFill>
                  <a:srgbClr val="002060"/>
                </a:solidFill>
              </a:rPr>
              <a:t>,</a:t>
            </a:r>
            <a:r>
              <a:rPr lang="ru-RU" sz="2000" b="1" i="1" dirty="0" smtClean="0">
                <a:solidFill>
                  <a:srgbClr val="002060"/>
                </a:solidFill>
              </a:rPr>
              <a:t> развлечений</a:t>
            </a:r>
            <a:r>
              <a:rPr lang="en-US" sz="2000" b="1" i="1" dirty="0" smtClean="0">
                <a:solidFill>
                  <a:srgbClr val="002060"/>
                </a:solidFill>
              </a:rPr>
              <a:t>,</a:t>
            </a:r>
            <a:r>
              <a:rPr lang="ru-RU" sz="2000" b="1" i="1" dirty="0" smtClean="0">
                <a:solidFill>
                  <a:srgbClr val="002060"/>
                </a:solidFill>
              </a:rPr>
              <a:t> досугов</a:t>
            </a:r>
            <a:r>
              <a:rPr lang="en-US" sz="2000" b="1" i="1" dirty="0" smtClean="0">
                <a:solidFill>
                  <a:srgbClr val="002060"/>
                </a:solidFill>
              </a:rPr>
              <a:t>,</a:t>
            </a:r>
            <a:r>
              <a:rPr lang="ru-RU" sz="2000" b="1" i="1" dirty="0" smtClean="0">
                <a:solidFill>
                  <a:srgbClr val="002060"/>
                </a:solidFill>
              </a:rPr>
              <a:t> открытых занятий.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2428860" y="4000504"/>
            <a:ext cx="500066" cy="50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 flipH="1">
            <a:off x="214282" y="5572140"/>
            <a:ext cx="8715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i="1" dirty="0" smtClean="0">
                <a:solidFill>
                  <a:srgbClr val="FF0000"/>
                </a:solidFill>
              </a:rPr>
              <a:t>Активное привлечение родителей воспитанников к сотрудничеству  в коррекционном процессе</a:t>
            </a:r>
            <a:endParaRPr lang="ru-RU" sz="2000" i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 flipH="1">
            <a:off x="285720" y="2643182"/>
            <a:ext cx="607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</a:rPr>
              <a:t>Проведение семинаров–практикумов   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pic>
        <p:nvPicPr>
          <p:cNvPr id="8194" name="Picture 2" descr="http://mizar-computers.ru/assets/News/Holiday-projects-clow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9520" y="1500174"/>
            <a:ext cx="1585744" cy="1857387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8" name="Picture 4" descr="http://eurasianeconomic.org/files/1799/28-06-17_3-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2" y="3000372"/>
            <a:ext cx="3035929" cy="2506021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1076</TotalTime>
  <Words>702</Words>
  <Application>Microsoft Macintosh PowerPoint</Application>
  <PresentationFormat>Экран (4:3)</PresentationFormat>
  <Paragraphs>88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Calibri</vt:lpstr>
      <vt:lpstr>Georgia</vt:lpstr>
      <vt:lpstr>Times New Roman</vt:lpstr>
      <vt:lpstr>Trebuchet MS</vt:lpstr>
      <vt:lpstr>Wingdings</vt:lpstr>
      <vt:lpstr>Wingdings 2</vt:lpstr>
      <vt:lpstr>Arial</vt:lpstr>
      <vt:lpstr>Городская</vt:lpstr>
      <vt:lpstr>Организация работы учителя-логопеда      с семьями, воспитывающими детей                 с речевыми нарушениями </vt:lpstr>
      <vt:lpstr>Презентация PowerPoint</vt:lpstr>
      <vt:lpstr>Презентация PowerPoint</vt:lpstr>
      <vt:lpstr>Презентация PowerPoint</vt:lpstr>
      <vt:lpstr>Задачи логопеда по совместной деятельности           с родителями дошкольников</vt:lpstr>
      <vt:lpstr>Организация взаимодействия учителя-логопеда         с родителями  (по В.А. Петровскому)</vt:lpstr>
      <vt:lpstr>Презентация PowerPoint</vt:lpstr>
      <vt:lpstr>Презентация PowerPoint</vt:lpstr>
      <vt:lpstr>Презентация PowerPoint</vt:lpstr>
      <vt:lpstr>Презентация PowerPoint</vt:lpstr>
      <vt:lpstr>Результат </vt:lpstr>
      <vt:lpstr>Список используемых источников</vt:lpstr>
      <vt:lpstr>Презентация PowerPoint</vt:lpstr>
    </vt:vector>
  </TitlesOfParts>
  <LinksUpToDate>false</LinksUpToDate>
  <SharedDoc>false</SharedDoc>
  <HyperlinksChanged>false</HyperlinksChanged>
  <AppVersion>15.0041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Анна Можейко</cp:lastModifiedBy>
  <cp:revision>143</cp:revision>
  <dcterms:modified xsi:type="dcterms:W3CDTF">2018-01-28T11:12:30Z</dcterms:modified>
</cp:coreProperties>
</file>