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9" r:id="rId4"/>
    <p:sldId id="259" r:id="rId5"/>
    <p:sldId id="260" r:id="rId6"/>
    <p:sldId id="265" r:id="rId7"/>
    <p:sldId id="271" r:id="rId8"/>
    <p:sldId id="272" r:id="rId9"/>
    <p:sldId id="273" r:id="rId10"/>
    <p:sldId id="274" r:id="rId11"/>
    <p:sldId id="262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055;&#1088;&#1080;&#1083;&#1086;&#1078;&#1077;&#1085;&#1080;&#1077;%203.docx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772816"/>
            <a:ext cx="7772400" cy="223224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/>
              <a:t>Особенности проведения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психолого-педагогического </a:t>
            </a:r>
            <a:r>
              <a:rPr lang="ru-RU" sz="2200" dirty="0" smtClean="0"/>
              <a:t>обследования обучающихся с умственной отсталостью (интеллектуальными нарушениями),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с </a:t>
            </a:r>
            <a:r>
              <a:rPr lang="ru-RU" sz="2200" dirty="0" smtClean="0"/>
              <a:t>тяжелыми и множественными нарушениями развития для последующей разработки </a:t>
            </a:r>
            <a:r>
              <a:rPr lang="ru-RU" sz="2200" dirty="0" smtClean="0"/>
              <a:t>СИПР</a:t>
            </a:r>
            <a:endParaRPr lang="ru-RU" sz="22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805264"/>
            <a:ext cx="3240360" cy="74448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cs typeface="Times New Roman" pitchFamily="18" charset="0"/>
              </a:rPr>
              <a:t>Тамбов</a:t>
            </a:r>
          </a:p>
          <a:p>
            <a:pPr algn="ctr"/>
            <a:r>
              <a:rPr lang="ru-RU" sz="1600" dirty="0" smtClean="0">
                <a:cs typeface="Times New Roman" pitchFamily="18" charset="0"/>
              </a:rPr>
              <a:t>2019</a:t>
            </a:r>
            <a:endParaRPr lang="ru-RU" sz="1600" dirty="0"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215074" y="4286256"/>
            <a:ext cx="2597137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1600" dirty="0" smtClean="0">
                <a:solidFill>
                  <a:schemeClr val="tx2"/>
                </a:solidFill>
                <a:cs typeface="Times New Roman" pitchFamily="18" charset="0"/>
              </a:rPr>
              <a:t>Подготовила:</a:t>
            </a:r>
          </a:p>
          <a:p>
            <a:pPr algn="l">
              <a:spcBef>
                <a:spcPts val="0"/>
              </a:spcBef>
            </a:pPr>
            <a:r>
              <a:rPr lang="ru-RU" sz="1600" dirty="0" smtClean="0">
                <a:solidFill>
                  <a:schemeClr val="tx2"/>
                </a:solidFill>
                <a:cs typeface="Times New Roman" pitchFamily="18" charset="0"/>
              </a:rPr>
              <a:t>Савельева Е.В.,</a:t>
            </a:r>
          </a:p>
          <a:p>
            <a:pPr algn="l">
              <a:spcBef>
                <a:spcPts val="0"/>
              </a:spcBef>
            </a:pPr>
            <a:r>
              <a:rPr lang="ru-RU" sz="1600" dirty="0" smtClean="0">
                <a:solidFill>
                  <a:schemeClr val="tx2"/>
                </a:solidFill>
                <a:cs typeface="Times New Roman" pitchFamily="18" charset="0"/>
              </a:rPr>
              <a:t>педагог-психолог</a:t>
            </a:r>
          </a:p>
          <a:p>
            <a:pPr algn="l">
              <a:spcBef>
                <a:spcPts val="0"/>
              </a:spcBef>
            </a:pPr>
            <a:r>
              <a:rPr lang="ru-RU" sz="1600" dirty="0" smtClean="0">
                <a:solidFill>
                  <a:schemeClr val="tx2"/>
                </a:solidFill>
                <a:cs typeface="Times New Roman" pitchFamily="18" charset="0"/>
              </a:rPr>
              <a:t>МАОУ «Лицей</a:t>
            </a:r>
            <a:r>
              <a:rPr lang="ru-RU" sz="1600" dirty="0">
                <a:solidFill>
                  <a:schemeClr val="tx2"/>
                </a:solidFill>
                <a:cs typeface="Times New Roman" pitchFamily="18" charset="0"/>
              </a:rPr>
              <a:t> № 28 имени </a:t>
            </a:r>
            <a:endParaRPr lang="ru-RU" sz="1600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600" dirty="0" smtClean="0">
                <a:solidFill>
                  <a:schemeClr val="tx2"/>
                </a:solidFill>
                <a:cs typeface="Times New Roman" pitchFamily="18" charset="0"/>
              </a:rPr>
              <a:t>Н.А. Рябова»</a:t>
            </a:r>
            <a:endParaRPr lang="ru-RU" sz="1600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6650" y="384156"/>
            <a:ext cx="3051089" cy="157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3891" y="476672"/>
            <a:ext cx="2878125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762" y="476672"/>
            <a:ext cx="2872129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899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УГЛУБЛЕННОЕ ПСИХОЛОГО-ПЕДАГОГИЧЕСКОЕ ОБСЛЕДОВАНИЕ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4351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 smtClean="0"/>
              <a:t>Цель УППО</a:t>
            </a:r>
            <a:endParaRPr lang="ru-RU" dirty="0" smtClean="0"/>
          </a:p>
          <a:p>
            <a:pPr algn="just"/>
            <a:r>
              <a:rPr lang="ru-RU" dirty="0" smtClean="0"/>
              <a:t>Углубленное психолого-педагогическое обследование (УППО) проводят с целью оценки актуального развития ребёнка, выявления имеющихся умений, знаний, обоснования включения образовательных задач (ожидаемых результатов обучения) по учебным предметам и коррекционным курсам в СИПР.</a:t>
            </a:r>
          </a:p>
          <a:p>
            <a:pPr algn="just"/>
            <a:r>
              <a:rPr lang="ru-RU" dirty="0" smtClean="0"/>
              <a:t>Углубленное психолого-педагогическое обследование проводят с использованием метода наблюдения и с применением специальных диагностических проб. </a:t>
            </a:r>
            <a:r>
              <a:rPr lang="ru-RU" b="1" dirty="0" smtClean="0"/>
              <a:t>Диагностическая проба</a:t>
            </a:r>
            <a:r>
              <a:rPr lang="ru-RU" dirty="0" smtClean="0"/>
              <a:t> представляет собой краткое исследование, направленное на выявление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представлений и умений. В каждой из проб указана цель исследования, представлен необходимый диагностический материал и примерный порядок проведения пробы. Диагностическая проба включает оценку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представлений и умений по выделенным критериям в соответствии с содержанием программного материала. </a:t>
            </a:r>
            <a:endParaRPr lang="ru-RU" dirty="0" smtClean="0"/>
          </a:p>
          <a:p>
            <a:pPr algn="just"/>
            <a:r>
              <a:rPr lang="ru-RU" dirty="0" smtClean="0"/>
              <a:t>Организация углубленного психолого-педагогического обследования предполагает конструирование схемы обследования ребёнка.</a:t>
            </a:r>
          </a:p>
          <a:p>
            <a:pPr algn="just"/>
            <a:r>
              <a:rPr lang="ru-RU" b="1" dirty="0" smtClean="0"/>
              <a:t>Конструирование схемы обследования представляет собой детализацию обследования с учетом индивидуальных особенностей развития ребенка и включает </a:t>
            </a:r>
            <a:r>
              <a:rPr lang="ru-RU" b="1" i="1" dirty="0" smtClean="0"/>
              <a:t>выбор конкретных диагностических проб</a:t>
            </a:r>
            <a:r>
              <a:rPr lang="ru-RU" b="1" dirty="0" smtClean="0"/>
              <a:t>, </a:t>
            </a:r>
            <a:r>
              <a:rPr lang="ru-RU" dirty="0" smtClean="0"/>
              <a:t>соответствующих актуальному развитию ребенка и позволяющих определить его потенциальные возможности,</a:t>
            </a:r>
            <a:r>
              <a:rPr lang="ru-RU" b="1" dirty="0" smtClean="0"/>
              <a:t> </a:t>
            </a:r>
            <a:r>
              <a:rPr lang="ru-RU" b="1" i="1" dirty="0" smtClean="0"/>
              <a:t>уточнение количества и объема заданий внутри пробы, подбор диагностического материала и инструкций</a:t>
            </a:r>
            <a:r>
              <a:rPr lang="ru-RU" b="1" dirty="0" smtClean="0"/>
              <a:t>.</a:t>
            </a:r>
            <a:endParaRPr lang="ru-RU" dirty="0" smtClean="0"/>
          </a:p>
          <a:p>
            <a:pPr algn="just"/>
            <a:r>
              <a:rPr lang="ru-RU" dirty="0" smtClean="0"/>
              <a:t>Структурировать полученную в результате проведения пробы информацию помогает </a:t>
            </a:r>
            <a:r>
              <a:rPr lang="ru-RU" b="1" dirty="0" smtClean="0"/>
              <a:t>диагностическая карта</a:t>
            </a:r>
            <a:r>
              <a:rPr lang="ru-RU" dirty="0" smtClean="0"/>
              <a:t>, включающая параметры оценивания, критерии оценки и результаты наблюдения.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428604"/>
            <a:ext cx="8229600" cy="58415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800" b="1" dirty="0" smtClean="0">
                <a:solidFill>
                  <a:schemeClr val="tx2"/>
                </a:solidFill>
              </a:rPr>
              <a:t>    ОСНОВНЫЕ РАЗДЕЛЫ ПРОВЕДЕНИЯ УГЛУБЛЕННОГО ПСИХОЛОГО-ПЕДАГОГИЧЕСКОГО ОБСЛЕДОВАНИЯ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Адаптивная </a:t>
            </a:r>
            <a:r>
              <a:rPr lang="ru-RU" dirty="0"/>
              <a:t>физическая </a:t>
            </a:r>
            <a:r>
              <a:rPr lang="ru-RU" dirty="0" smtClean="0"/>
              <a:t>культура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Домоводство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Двигательное развитие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Изобразительная деятельность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Математические </a:t>
            </a:r>
            <a:r>
              <a:rPr lang="ru-RU" dirty="0" smtClean="0"/>
              <a:t>представления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Музыка и </a:t>
            </a:r>
            <a:r>
              <a:rPr lang="ru-RU" dirty="0" smtClean="0"/>
              <a:t>движение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Окружающий природный </a:t>
            </a:r>
            <a:r>
              <a:rPr lang="ru-RU" dirty="0" smtClean="0"/>
              <a:t>мир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Окружающий социальный </a:t>
            </a:r>
            <a:r>
              <a:rPr lang="ru-RU" dirty="0" smtClean="0"/>
              <a:t>мир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Предметно-практические </a:t>
            </a:r>
            <a:r>
              <a:rPr lang="ru-RU" dirty="0" smtClean="0"/>
              <a:t>действия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/>
              <a:t>Профильный </a:t>
            </a:r>
            <a:r>
              <a:rPr lang="ru-RU" dirty="0" smtClean="0"/>
              <a:t>труд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Сенсорное </a:t>
            </a:r>
            <a:r>
              <a:rPr lang="ru-RU" dirty="0"/>
              <a:t>развитие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Человек</a:t>
            </a:r>
          </a:p>
          <a:p>
            <a:pPr marL="0" indent="0" algn="just">
              <a:buNone/>
            </a:pPr>
            <a:r>
              <a:rPr lang="ru-RU" dirty="0" smtClean="0"/>
              <a:t>Каждый из разделов включает в себя диагностическую карту и пробы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6195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СПИСОК ИСПОЛЬЗОВАННЫХ ИСТОЧНИКОВ </a:t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Учебно-методический комплекс по разработке и реализации специальной индивидуальной программы развития (СИПР) [Электронный ресурс] </a:t>
            </a:r>
            <a:r>
              <a:rPr lang="en-US" sz="2000" dirty="0" smtClean="0"/>
              <a:t>http</a:t>
            </a:r>
            <a:r>
              <a:rPr lang="en-US" sz="2000" dirty="0"/>
              <a:t>://xn--h1adfofdl.xn--p1ai/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2680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99176" cy="13716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cs typeface="Times New Roman" pitchFamily="18" charset="0"/>
              </a:rPr>
              <a:t>Учебно-методический комплекс </a:t>
            </a:r>
            <a:r>
              <a:rPr lang="ru-RU" sz="2000" b="1" dirty="0" smtClean="0">
                <a:cs typeface="Times New Roman" pitchFamily="18" charset="0"/>
              </a:rPr>
              <a:t>(УМК) </a:t>
            </a:r>
            <a:br>
              <a:rPr lang="ru-RU" sz="2000" b="1" dirty="0" smtClean="0">
                <a:cs typeface="Times New Roman" pitchFamily="18" charset="0"/>
              </a:rPr>
            </a:br>
            <a:r>
              <a:rPr lang="ru-RU" sz="2000" b="1" dirty="0" smtClean="0">
                <a:cs typeface="Times New Roman" pitchFamily="18" charset="0"/>
              </a:rPr>
              <a:t>по </a:t>
            </a:r>
            <a:r>
              <a:rPr lang="ru-RU" sz="2000" b="1" dirty="0">
                <a:cs typeface="Times New Roman" pitchFamily="18" charset="0"/>
              </a:rPr>
              <a:t>разработке и реализации специальной индивидуальной программы развития (СИПР</a:t>
            </a:r>
            <a:r>
              <a:rPr lang="ru-RU" sz="2000" b="1" dirty="0" smtClean="0">
                <a:cs typeface="Times New Roman" pitchFamily="18" charset="0"/>
              </a:rPr>
              <a:t>).</a:t>
            </a:r>
            <a:br>
              <a:rPr lang="ru-RU" sz="2000" b="1" dirty="0" smtClean="0">
                <a:cs typeface="Times New Roman" pitchFamily="18" charset="0"/>
              </a:rPr>
            </a:br>
            <a:r>
              <a:rPr lang="ru-RU" sz="2000" b="1" dirty="0" smtClean="0">
                <a:cs typeface="Times New Roman" pitchFamily="18" charset="0"/>
              </a:rPr>
              <a:t>Пояснительная записка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ru-RU" dirty="0" smtClean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Учебно-методический </a:t>
            </a:r>
            <a:r>
              <a:rPr lang="ru-RU" dirty="0">
                <a:cs typeface="Times New Roman" pitchFamily="18" charset="0"/>
              </a:rPr>
              <a:t>комплекс (УМК) разработан в соответствии с требованиями ФГОС образования обучающихся с умственной отсталостью (интеллектуальными нарушениями), с учетом второго варианта примерной адаптированной основной общеобразовательной программы образования обучающихся с умственной отсталостью (интеллектуальными нарушениями) (АООП ИН-2).</a:t>
            </a:r>
          </a:p>
          <a:p>
            <a:pPr algn="just"/>
            <a:endParaRPr lang="ru-RU" dirty="0">
              <a:cs typeface="Times New Roman" pitchFamily="18" charset="0"/>
            </a:endParaRPr>
          </a:p>
          <a:p>
            <a:pPr algn="just"/>
            <a:r>
              <a:rPr lang="ru-RU" dirty="0">
                <a:cs typeface="Times New Roman" pitchFamily="18" charset="0"/>
              </a:rPr>
              <a:t>УМК предназначен для специалистов, участвующих в разработке и реализации специальных индивидуальных программ развития (СИПР) для обучающихся с умеренной, тяжелой и глубокой степенью умственной отсталости (интеллектуальными нарушениями), с тяжелыми и множественными нарушениями развития (ТМНР). </a:t>
            </a:r>
            <a:endParaRPr lang="ru-RU" dirty="0" smtClean="0">
              <a:cs typeface="Times New Roman" pitchFamily="18" charset="0"/>
            </a:endParaRPr>
          </a:p>
          <a:p>
            <a:pPr algn="just"/>
            <a:endParaRPr lang="ru-RU" dirty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УМК </a:t>
            </a:r>
            <a:r>
              <a:rPr lang="ru-RU" dirty="0">
                <a:cs typeface="Times New Roman" pitchFamily="18" charset="0"/>
              </a:rPr>
              <a:t>может использоваться при разработке СИПР для обучающихся по IV варианту АООП начального образования детей с ОВЗ, на основе ФГОС начального общего образования обучающихся с ОВЗ. </a:t>
            </a:r>
            <a:endParaRPr lang="ru-RU" dirty="0" smtClean="0">
              <a:cs typeface="Times New Roman" pitchFamily="18" charset="0"/>
            </a:endParaRPr>
          </a:p>
          <a:p>
            <a:pPr algn="just"/>
            <a:endParaRPr lang="ru-RU" dirty="0">
              <a:cs typeface="Times New Roman" pitchFamily="18" charset="0"/>
            </a:endParaRPr>
          </a:p>
          <a:p>
            <a:pPr algn="just"/>
            <a:r>
              <a:rPr lang="ru-RU" dirty="0" smtClean="0">
                <a:cs typeface="Times New Roman" pitchFamily="18" charset="0"/>
              </a:rPr>
              <a:t>УМК </a:t>
            </a:r>
            <a:r>
              <a:rPr lang="ru-RU" dirty="0">
                <a:cs typeface="Times New Roman" pitchFamily="18" charset="0"/>
              </a:rPr>
              <a:t>представлен в виде электронного ресурса.</a:t>
            </a:r>
          </a:p>
          <a:p>
            <a:pPr algn="just"/>
            <a:endParaRPr lang="ru-RU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61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ОСНОВНЫЕ ЗАДАЧИ УМК 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715200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900" dirty="0" smtClean="0"/>
              <a:t>Наполнить </a:t>
            </a:r>
            <a:r>
              <a:rPr lang="ru-RU" sz="1900" dirty="0"/>
              <a:t>содержанием </a:t>
            </a:r>
            <a:r>
              <a:rPr lang="ru-RU" sz="1900" dirty="0" smtClean="0"/>
              <a:t>разделы СИПР.</a:t>
            </a:r>
          </a:p>
          <a:p>
            <a:pPr algn="just"/>
            <a:r>
              <a:rPr lang="ru-RU" sz="1900" dirty="0" smtClean="0"/>
              <a:t>Выбрать оптимальные средства </a:t>
            </a:r>
            <a:r>
              <a:rPr lang="ru-RU" sz="1900" dirty="0"/>
              <a:t>– </a:t>
            </a:r>
            <a:r>
              <a:rPr lang="ru-RU" sz="1900" dirty="0" smtClean="0"/>
              <a:t>возможные приемы, методы, материалы </a:t>
            </a:r>
            <a:r>
              <a:rPr lang="ru-RU" sz="1900" dirty="0"/>
              <a:t>– для решения поставленных образовательных задач.</a:t>
            </a:r>
          </a:p>
          <a:p>
            <a:pPr algn="just"/>
            <a:r>
              <a:rPr lang="ru-RU" sz="1900" dirty="0" smtClean="0"/>
              <a:t>Выбрать </a:t>
            </a:r>
            <a:r>
              <a:rPr lang="ru-RU" sz="1900" dirty="0"/>
              <a:t>ожидаемые результаты обучения по 10 предметам и </a:t>
            </a:r>
            <a:r>
              <a:rPr lang="ru-RU" sz="1900" dirty="0" smtClean="0"/>
              <a:t>4 - </a:t>
            </a:r>
            <a:r>
              <a:rPr lang="ru-RU" sz="1900" dirty="0"/>
              <a:t>коррекционным курсам для включения их в </a:t>
            </a:r>
            <a:r>
              <a:rPr lang="ru-RU" sz="1900" dirty="0" smtClean="0"/>
              <a:t>СИПР.</a:t>
            </a:r>
            <a:endParaRPr lang="ru-RU" sz="1900" dirty="0"/>
          </a:p>
          <a:p>
            <a:pPr algn="just"/>
            <a:r>
              <a:rPr lang="ru-RU" sz="1900" dirty="0" smtClean="0"/>
              <a:t>Наметить </a:t>
            </a:r>
            <a:r>
              <a:rPr lang="ru-RU" sz="1900" dirty="0"/>
              <a:t>пути и способы достижения ожидаемых результатов с помощью методических рекомендаций, предложенных в УМК для каждой </a:t>
            </a:r>
            <a:r>
              <a:rPr lang="ru-RU" sz="1900" dirty="0" smtClean="0"/>
              <a:t>задачи.</a:t>
            </a:r>
            <a:endParaRPr lang="ru-RU" sz="1900" dirty="0"/>
          </a:p>
          <a:p>
            <a:pPr algn="just"/>
            <a:r>
              <a:rPr lang="ru-RU" sz="1900" dirty="0"/>
              <a:t>П</a:t>
            </a:r>
            <a:r>
              <a:rPr lang="ru-RU" sz="1900" dirty="0" smtClean="0"/>
              <a:t>росмотреть </a:t>
            </a:r>
            <a:r>
              <a:rPr lang="ru-RU" sz="1900" dirty="0"/>
              <a:t>видео-иллюстрации примеров работы с детьми по некоторым из </a:t>
            </a:r>
            <a:r>
              <a:rPr lang="ru-RU" sz="1900" dirty="0" smtClean="0"/>
              <a:t>задач.</a:t>
            </a:r>
            <a:endParaRPr lang="ru-RU" sz="1900" dirty="0"/>
          </a:p>
          <a:p>
            <a:pPr algn="just"/>
            <a:r>
              <a:rPr lang="ru-RU" sz="1900" dirty="0"/>
              <a:t>П</a:t>
            </a:r>
            <a:r>
              <a:rPr lang="ru-RU" sz="1900" dirty="0" smtClean="0"/>
              <a:t>одобрать </a:t>
            </a:r>
            <a:r>
              <a:rPr lang="ru-RU" sz="1900" dirty="0"/>
              <a:t>дидактический материал для работы с учащимися для достижения ожидаемого результата;</a:t>
            </a:r>
          </a:p>
          <a:p>
            <a:pPr algn="just"/>
            <a:r>
              <a:rPr lang="ru-RU" sz="1900" dirty="0"/>
              <a:t>С</a:t>
            </a:r>
            <a:r>
              <a:rPr lang="ru-RU" sz="1900" dirty="0" smtClean="0"/>
              <a:t>оставить </a:t>
            </a:r>
            <a:r>
              <a:rPr lang="ru-RU" sz="1900" dirty="0"/>
              <a:t>СИПР в режиме «он-</a:t>
            </a:r>
            <a:r>
              <a:rPr lang="ru-RU" sz="1900" dirty="0" err="1"/>
              <a:t>лайн</a:t>
            </a:r>
            <a:r>
              <a:rPr lang="ru-RU" sz="1900" dirty="0"/>
              <a:t>» с помощью </a:t>
            </a:r>
            <a:r>
              <a:rPr lang="ru-RU" sz="1900" dirty="0" smtClean="0"/>
              <a:t>программы-конструктора.</a:t>
            </a:r>
            <a:endParaRPr lang="ru-RU" sz="1900" dirty="0"/>
          </a:p>
          <a:p>
            <a:pPr algn="just"/>
            <a:r>
              <a:rPr lang="ru-RU" sz="1900" dirty="0"/>
              <a:t>П</a:t>
            </a:r>
            <a:r>
              <a:rPr lang="ru-RU" sz="1900" dirty="0" smtClean="0"/>
              <a:t>олучить </a:t>
            </a:r>
            <a:r>
              <a:rPr lang="ru-RU" sz="1900" dirty="0"/>
              <a:t>консультацию по разработке и реализации СИПР.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858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cs typeface="Times New Roman" pitchFamily="18" charset="0"/>
              </a:rPr>
              <a:t>СТРУКТУРА УМК</a:t>
            </a:r>
            <a:endParaRPr lang="ru-RU" sz="2400" b="1" dirty="0"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1 блок </a:t>
            </a:r>
            <a:r>
              <a:rPr lang="ru-RU" sz="180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нормативно-правовой </a:t>
            </a:r>
            <a:r>
              <a:rPr lang="ru-RU" sz="1800" dirty="0">
                <a:cs typeface="Times New Roman" pitchFamily="18" charset="0"/>
              </a:rPr>
              <a:t>– содержит ФГОС образования обучающихся с нарушениями интеллекта, второй вариант примерной АООП образования обучающихся с интеллектуальными нарушениями, примеры положений, приказов и других локальных актов, а также ссылки на иные нормативно-правовые документы</a:t>
            </a:r>
            <a:r>
              <a:rPr lang="ru-RU" sz="1800" dirty="0" smtClean="0">
                <a:cs typeface="Times New Roman" pitchFamily="18" charset="0"/>
              </a:rPr>
              <a:t>.</a:t>
            </a:r>
          </a:p>
          <a:p>
            <a:pPr algn="just"/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2 блок – содержательный</a:t>
            </a:r>
            <a:r>
              <a:rPr lang="ru-RU" sz="1800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1800" dirty="0">
                <a:cs typeface="Times New Roman" pitchFamily="18" charset="0"/>
              </a:rPr>
              <a:t>– включает 10 учебных предметов и 4 коррекционных курса. Каждый предмет и курс предваряется краткой пояснительной запиской и списком рекомендуемой литературы и полезными ссылками по соответствующей  тематике. В блоке, в общей сложности, представлены 1 237 образовательных задач, сформулированных в форме возможных (ожидаемых) результатов и методических рекомендаций к ним по учебным предметам и коррекционным курсам для включения их в СИПР. </a:t>
            </a:r>
            <a:r>
              <a:rPr lang="ru-RU" sz="1800" dirty="0" smtClean="0">
                <a:cs typeface="Times New Roman" pitchFamily="18" charset="0"/>
              </a:rPr>
              <a:t>Для </a:t>
            </a:r>
            <a:r>
              <a:rPr lang="ru-RU" sz="1800" dirty="0">
                <a:cs typeface="Times New Roman" pitchFamily="18" charset="0"/>
              </a:rPr>
              <a:t>некоторых образовательных задач имеются ссылки на видеоматериал, иллюстрирующий возможные подходы к реализации образовательных задач. По ряду разделов учебных предметов «Окружающий природный мир» и «Окружающий социальный мир» приложен материал для создания заданий и рабочих тетрадей с целью формирования представлений у обучающихся. Кроме того, предлагаются фотографии примерного предметного и изобразительного материала, который может использоваться специалистами в ходе реализации СИПР. 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5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612068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3 блок – технологический </a:t>
            </a:r>
            <a:r>
              <a:rPr lang="ru-RU" sz="1800" dirty="0">
                <a:cs typeface="Times New Roman" pitchFamily="18" charset="0"/>
              </a:rPr>
              <a:t>– представлен алгоритмом по разработке СИПР в виде презентации и программой-конструктором, позволяющей сформировать содержательный раздел СИПР и вывести его в текстовом формате. Пользуясь данным инструментом, специалисты экспертной группы могут составлять и затем редактировать СИПР на своих обучающихся.</a:t>
            </a:r>
          </a:p>
          <a:p>
            <a:pPr algn="just"/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4 блок – приложения </a:t>
            </a:r>
            <a:r>
              <a:rPr lang="ru-RU" sz="1800" dirty="0">
                <a:cs typeface="Times New Roman" pitchFamily="18" charset="0"/>
              </a:rPr>
              <a:t>АООП образования обучающихся с умеренной, тяжелой и глубокой умственной отсталостью (интеллектуальными нарушениями), тяжелыми и множественными нарушениями развития Центра лечебной педагогики и дифференцированного обучения Псковской области (ЦЛП</a:t>
            </a:r>
            <a:r>
              <a:rPr lang="ru-RU" sz="1800" dirty="0" smtClean="0">
                <a:cs typeface="Times New Roman" pitchFamily="18" charset="0"/>
              </a:rPr>
              <a:t>):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    примеры </a:t>
            </a:r>
            <a:r>
              <a:rPr lang="ru-RU" sz="1800" dirty="0">
                <a:cs typeface="Times New Roman" pitchFamily="18" charset="0"/>
              </a:rPr>
              <a:t>специальных индивидуальных образовательных программ развития, используемых в ЦЛП; </a:t>
            </a:r>
            <a:endParaRPr lang="ru-RU" sz="1800" dirty="0" smtClean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    примеры </a:t>
            </a:r>
            <a:r>
              <a:rPr lang="ru-RU" sz="1800" dirty="0">
                <a:cs typeface="Times New Roman" pitchFamily="18" charset="0"/>
              </a:rPr>
              <a:t>календарно-тематического планирования и примеры авторских программ внеурочной деятельности обучающихся. </a:t>
            </a:r>
            <a:endParaRPr lang="ru-RU" sz="1800" dirty="0" smtClean="0">
              <a:cs typeface="Times New Roman" pitchFamily="18" charset="0"/>
            </a:endParaRPr>
          </a:p>
          <a:p>
            <a:pPr algn="just"/>
            <a:r>
              <a:rPr lang="ru-RU" sz="1800" b="1" dirty="0">
                <a:solidFill>
                  <a:srgbClr val="C00000"/>
                </a:solidFill>
                <a:cs typeface="Times New Roman" pitchFamily="18" charset="0"/>
              </a:rPr>
              <a:t>5 блок – консультационный </a:t>
            </a:r>
            <a:r>
              <a:rPr lang="ru-RU" sz="1800" dirty="0">
                <a:cs typeface="Times New Roman" pitchFamily="18" charset="0"/>
              </a:rPr>
              <a:t>– позволяет сформулировать и направить вопросы разработчикам УМК, найти ответы в разделе «часто возникающие вопросы», оставить отзыв, выразив свое мнение о ресурсе и предложения по совершенствованию УМК. </a:t>
            </a:r>
          </a:p>
        </p:txBody>
      </p:sp>
    </p:spTree>
    <p:extLst>
      <p:ext uri="{BB962C8B-B14F-4D97-AF65-F5344CB8AC3E}">
        <p14:creationId xmlns:p14="http://schemas.microsoft.com/office/powerpoint/2010/main" xmlns="" val="15367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59216" cy="6480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cs typeface="Times New Roman" pitchFamily="18" charset="0"/>
              </a:rPr>
              <a:t>2 БЛОК: СОДЕРЖАНИЕ ОБРАЗОВАНИЯ </a:t>
            </a:r>
            <a:r>
              <a:rPr lang="ru-RU" sz="1600" b="1" dirty="0" smtClean="0">
                <a:cs typeface="Times New Roman" pitchFamily="18" charset="0"/>
              </a:rPr>
              <a:t/>
            </a:r>
            <a:br>
              <a:rPr lang="ru-RU" sz="1600" b="1" dirty="0" smtClean="0"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82230" y="1340768"/>
            <a:ext cx="2173546" cy="3456384"/>
          </a:xfrm>
        </p:spPr>
        <p:txBody>
          <a:bodyPr>
            <a:normAutofit fontScale="25000" lnSpcReduction="20000"/>
          </a:bodyPr>
          <a:lstStyle/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spcBef>
                <a:spcPts val="0"/>
              </a:spcBef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5100" dirty="0" smtClean="0"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5500" b="1" dirty="0" smtClean="0">
                <a:solidFill>
                  <a:schemeClr val="tx2"/>
                </a:solidFill>
                <a:cs typeface="Times New Roman" pitchFamily="18" charset="0"/>
              </a:rPr>
              <a:t>Система </a:t>
            </a:r>
            <a:r>
              <a:rPr lang="ru-RU" sz="5500" b="1" dirty="0">
                <a:solidFill>
                  <a:schemeClr val="tx2"/>
                </a:solidFill>
                <a:cs typeface="Times New Roman" pitchFamily="18" charset="0"/>
              </a:rPr>
              <a:t>образовательных задач, </a:t>
            </a:r>
            <a:endParaRPr lang="ru-RU" sz="5500" b="1" dirty="0" smtClean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5500" b="1" dirty="0" smtClean="0">
                <a:solidFill>
                  <a:schemeClr val="tx2"/>
                </a:solidFill>
                <a:cs typeface="Times New Roman" pitchFamily="18" charset="0"/>
              </a:rPr>
              <a:t>по </a:t>
            </a:r>
            <a:r>
              <a:rPr lang="ru-RU" sz="5500" b="1" dirty="0">
                <a:solidFill>
                  <a:schemeClr val="tx2"/>
                </a:solidFill>
                <a:cs typeface="Times New Roman" pitchFamily="18" charset="0"/>
              </a:rPr>
              <a:t>учебным предметам, коррекционным курсам, программе базовых учебных действий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699792" y="908720"/>
            <a:ext cx="5904656" cy="5760640"/>
          </a:xfrm>
        </p:spPr>
        <p:txBody>
          <a:bodyPr>
            <a:noAutofit/>
          </a:bodyPr>
          <a:lstStyle/>
          <a:p>
            <a:r>
              <a:rPr lang="ru-RU" sz="1050" b="1" dirty="0" smtClean="0">
                <a:solidFill>
                  <a:schemeClr val="tx2"/>
                </a:solidFill>
              </a:rPr>
              <a:t>ПОЯСНИТЕЛЬНАЯ ЗАПИСКА </a:t>
            </a:r>
          </a:p>
          <a:p>
            <a:r>
              <a:rPr lang="ru-RU" sz="1050" b="1" dirty="0" smtClean="0">
                <a:solidFill>
                  <a:schemeClr val="tx2"/>
                </a:solidFill>
              </a:rPr>
              <a:t>ВОЗМОЖНЫЕ РЕЗУЛЬТАТЫ И МЕТОДИЧЕСКИЕ РЕКОМЕНДАЦИИ ПО УЧЕБНЫМ ПРЕДМЕТАМ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1. Речь и альтернативная (дополнительная) коммуникация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2. Математические представления.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3. Окружающий природный мир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4. Человек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5. Домоводство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6. Окружающий социальный мир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7. Музыка и </a:t>
            </a:r>
            <a:r>
              <a:rPr lang="ru-RU" sz="1050" dirty="0" smtClean="0"/>
              <a:t>движение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8. Изобразительная </a:t>
            </a:r>
            <a:r>
              <a:rPr lang="ru-RU" sz="1050" dirty="0" smtClean="0"/>
              <a:t>деятельность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9. Адаптивная </a:t>
            </a:r>
            <a:r>
              <a:rPr lang="ru-RU" sz="1050" dirty="0" smtClean="0"/>
              <a:t>физкультура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/>
              <a:t>10</a:t>
            </a:r>
            <a:r>
              <a:rPr lang="ru-RU" sz="1050" dirty="0"/>
              <a:t>. Профильный </a:t>
            </a:r>
            <a:r>
              <a:rPr lang="ru-RU" sz="1050" dirty="0" smtClean="0"/>
              <a:t>труд</a:t>
            </a:r>
          </a:p>
          <a:p>
            <a:r>
              <a:rPr lang="ru-RU" sz="1050" b="1" dirty="0" smtClean="0">
                <a:solidFill>
                  <a:schemeClr val="tx2"/>
                </a:solidFill>
              </a:rPr>
              <a:t>ВОЗМОЖНЫЕ </a:t>
            </a:r>
            <a:r>
              <a:rPr lang="ru-RU" sz="1050" b="1" dirty="0">
                <a:solidFill>
                  <a:schemeClr val="tx2"/>
                </a:solidFill>
              </a:rPr>
              <a:t>РЕЗУЛЬТАТЫ И МЕТОДИЧЕСКИЕ РЕКОМЕНДАЦИИ ПО КОРРЕКЦИОННЫМ </a:t>
            </a:r>
            <a:r>
              <a:rPr lang="ru-RU" sz="1050" b="1" dirty="0" smtClean="0">
                <a:solidFill>
                  <a:schemeClr val="tx2"/>
                </a:solidFill>
              </a:rPr>
              <a:t>КУРСАМ: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 smtClean="0">
                <a:solidFill>
                  <a:schemeClr val="tx2"/>
                </a:solidFill>
              </a:rPr>
              <a:t>11. </a:t>
            </a:r>
            <a:r>
              <a:rPr lang="ru-RU" sz="1050" dirty="0" smtClean="0"/>
              <a:t>Сенсорное развитие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12. Предметно-практические </a:t>
            </a:r>
            <a:r>
              <a:rPr lang="ru-RU" sz="1050" dirty="0" smtClean="0"/>
              <a:t>действия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13. Двигательное </a:t>
            </a:r>
            <a:r>
              <a:rPr lang="ru-RU" sz="1050" dirty="0" smtClean="0"/>
              <a:t>развитие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14. Альтернативная </a:t>
            </a:r>
            <a:r>
              <a:rPr lang="ru-RU" sz="1050" dirty="0" smtClean="0"/>
              <a:t>коммуникация</a:t>
            </a:r>
          </a:p>
          <a:p>
            <a:r>
              <a:rPr lang="ru-RU" sz="1050" b="1" dirty="0" smtClean="0">
                <a:solidFill>
                  <a:schemeClr val="tx2"/>
                </a:solidFill>
              </a:rPr>
              <a:t>ВОЗМОЖНЫЕ </a:t>
            </a:r>
            <a:r>
              <a:rPr lang="ru-RU" sz="1050" b="1" dirty="0">
                <a:solidFill>
                  <a:schemeClr val="tx2"/>
                </a:solidFill>
              </a:rPr>
              <a:t>РЕЗУЛЬТАТЫ И МЕТОДИЧЕСКИЕ РЕКОМЕНДАЦИИ ПО ПРОГРАММЕ ФОРМИРОВАНИЯ БАЗОВЫХ УЧЕБНЫХ </a:t>
            </a:r>
            <a:r>
              <a:rPr lang="ru-RU" sz="1050" b="1" dirty="0" smtClean="0">
                <a:solidFill>
                  <a:schemeClr val="tx2"/>
                </a:solidFill>
              </a:rPr>
              <a:t>ДЕЙСТВИЙ</a:t>
            </a:r>
          </a:p>
          <a:p>
            <a:pPr>
              <a:buFont typeface="Wingdings" pitchFamily="2" charset="2"/>
              <a:buChar char="ü"/>
            </a:pPr>
            <a:r>
              <a:rPr lang="ru-RU" sz="1050" dirty="0"/>
              <a:t>Программа </a:t>
            </a:r>
            <a:r>
              <a:rPr lang="ru-RU" sz="1050" dirty="0" smtClean="0"/>
              <a:t>формирования </a:t>
            </a:r>
            <a:r>
              <a:rPr lang="ru-RU" sz="1050" dirty="0"/>
              <a:t>базовых учебных </a:t>
            </a:r>
            <a:r>
              <a:rPr lang="ru-RU" sz="1050" dirty="0" smtClean="0"/>
              <a:t>действий</a:t>
            </a:r>
          </a:p>
          <a:p>
            <a:pPr marL="0" indent="0">
              <a:buNone/>
            </a:pPr>
            <a:r>
              <a:rPr lang="ru-RU" sz="1050" dirty="0" smtClean="0">
                <a:hlinkClick r:id="rId2" action="ppaction://hlinkfile"/>
              </a:rPr>
              <a:t>Приложение 3.</a:t>
            </a:r>
            <a:r>
              <a:rPr lang="en-US" sz="1050" dirty="0" err="1" smtClean="0">
                <a:hlinkClick r:id="rId2" action="ppaction://hlinkfile"/>
              </a:rPr>
              <a:t>docx</a:t>
            </a:r>
            <a:endParaRPr lang="ru-RU" sz="105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3102"/>
            <a:ext cx="869833" cy="869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228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Методические рекомендации для проведения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Первичного </a:t>
            </a:r>
            <a:r>
              <a:rPr lang="ru-RU" sz="2000" b="1" dirty="0" smtClean="0"/>
              <a:t>психолого-педагогического обследования (</a:t>
            </a:r>
            <a:r>
              <a:rPr lang="ru-RU" sz="2000" b="1" dirty="0" err="1" smtClean="0"/>
              <a:t>пппо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Цель ПППО</a:t>
            </a:r>
            <a:endParaRPr lang="ru-RU" dirty="0" smtClean="0"/>
          </a:p>
          <a:p>
            <a:pPr algn="just"/>
            <a:r>
              <a:rPr lang="ru-RU" dirty="0" smtClean="0"/>
              <a:t>Целью первичного психолого-педагогического обследования ребёнка является получение первого представления об актуальном развитии ребенка, его индивидуальных особенностях, что поможет специалистам образовательной организации спланировать работу на начало учебного года: составить расписание занятий, разработать календарно-тематическое планирование учебных предметов и/или коррекционных курсов на основе результатов первичного психолого-педагогического обследования, сформировать классы с учетом особенностей развития детей (степень выраженности их интеллектуальных, опорно-двигательных, сенсорных, поведенческих и иных нарушений), подготовиться к проведению углубленного психолого-педагогического обследования.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/>
              <a:t>СОДЕРЖАНИЕ</a:t>
            </a:r>
            <a:r>
              <a:rPr lang="ru-RU" b="1" dirty="0" smtClean="0"/>
              <a:t> </a:t>
            </a:r>
            <a:r>
              <a:rPr lang="ru-RU" sz="2000" b="1" dirty="0" smtClean="0"/>
              <a:t>ПППО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214422"/>
            <a:ext cx="7467600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Оценка</a:t>
            </a:r>
            <a:r>
              <a:rPr lang="ru-RU" dirty="0" smtClean="0"/>
              <a:t> двигательного </a:t>
            </a:r>
            <a:r>
              <a:rPr lang="ru-RU" dirty="0" smtClean="0"/>
              <a:t>развития.</a:t>
            </a:r>
          </a:p>
          <a:p>
            <a:pPr algn="just"/>
            <a:r>
              <a:rPr lang="ru-RU" dirty="0" smtClean="0"/>
              <a:t>Оценка</a:t>
            </a:r>
            <a:r>
              <a:rPr lang="ru-RU" dirty="0" smtClean="0"/>
              <a:t> использования предметов по назначению </a:t>
            </a:r>
            <a:endParaRPr lang="ru-RU" dirty="0" smtClean="0"/>
          </a:p>
          <a:p>
            <a:pPr algn="just"/>
            <a:r>
              <a:rPr lang="ru-RU" dirty="0" smtClean="0"/>
              <a:t>Оценка сенсорного </a:t>
            </a:r>
            <a:r>
              <a:rPr lang="ru-RU" dirty="0" smtClean="0"/>
              <a:t>развития.</a:t>
            </a:r>
          </a:p>
          <a:p>
            <a:pPr algn="just"/>
            <a:r>
              <a:rPr lang="ru-RU" dirty="0" smtClean="0"/>
              <a:t>Оценка речевого развития и коммуникации </a:t>
            </a:r>
            <a:endParaRPr lang="ru-RU" dirty="0" smtClean="0"/>
          </a:p>
          <a:p>
            <a:pPr algn="just"/>
            <a:r>
              <a:rPr lang="ru-RU" dirty="0" smtClean="0"/>
              <a:t>оценки особенностей контакта со взрослыми </a:t>
            </a:r>
            <a:r>
              <a:rPr lang="ru-RU" dirty="0" smtClean="0"/>
              <a:t>и со сверстниками.</a:t>
            </a:r>
          </a:p>
          <a:p>
            <a:pPr algn="just"/>
            <a:r>
              <a:rPr lang="ru-RU" dirty="0" smtClean="0"/>
              <a:t>Оценка эмоциональной </a:t>
            </a:r>
            <a:r>
              <a:rPr lang="ru-RU" dirty="0" smtClean="0"/>
              <a:t>сферы.</a:t>
            </a:r>
          </a:p>
          <a:p>
            <a:pPr algn="just"/>
            <a:r>
              <a:rPr lang="ru-RU" dirty="0" smtClean="0"/>
              <a:t>Оценка поведения ребенка в разных </a:t>
            </a:r>
            <a:r>
              <a:rPr lang="ru-RU" dirty="0" smtClean="0"/>
              <a:t>ситуациях.</a:t>
            </a:r>
          </a:p>
          <a:p>
            <a:pPr algn="just"/>
            <a:r>
              <a:rPr lang="ru-RU" dirty="0" smtClean="0"/>
              <a:t>Оценка предпосылок учебной </a:t>
            </a:r>
            <a:r>
              <a:rPr lang="ru-RU" dirty="0" smtClean="0"/>
              <a:t>деятельности.</a:t>
            </a:r>
            <a:r>
              <a:rPr lang="ru-RU" dirty="0" smtClean="0"/>
              <a:t> </a:t>
            </a:r>
            <a:endParaRPr lang="ru-RU" dirty="0" smtClean="0"/>
          </a:p>
          <a:p>
            <a:pPr algn="just"/>
            <a:r>
              <a:rPr lang="ru-RU" dirty="0" smtClean="0"/>
              <a:t>Оценка </a:t>
            </a:r>
            <a:r>
              <a:rPr lang="ru-RU" dirty="0" smtClean="0"/>
              <a:t>самообслуживания.</a:t>
            </a:r>
            <a:r>
              <a:rPr lang="ru-RU" dirty="0" smtClean="0"/>
              <a:t> </a:t>
            </a:r>
            <a:endParaRPr lang="ru-RU" dirty="0" smtClean="0"/>
          </a:p>
          <a:p>
            <a:pPr algn="just"/>
            <a:r>
              <a:rPr lang="ru-RU" dirty="0" smtClean="0"/>
              <a:t>Оценка познавательного </a:t>
            </a:r>
            <a:r>
              <a:rPr lang="ru-RU" dirty="0" smtClean="0"/>
              <a:t>развития.</a:t>
            </a:r>
            <a:r>
              <a:rPr lang="ru-RU" dirty="0" smtClean="0"/>
              <a:t> </a:t>
            </a:r>
            <a:endParaRPr lang="ru-RU" dirty="0" smtClean="0"/>
          </a:p>
          <a:p>
            <a:pPr algn="just"/>
            <a:r>
              <a:rPr lang="ru-RU" dirty="0" smtClean="0"/>
              <a:t>Оценка</a:t>
            </a:r>
            <a:r>
              <a:rPr lang="ru-RU" dirty="0" smtClean="0"/>
              <a:t> представлений об </a:t>
            </a:r>
            <a:r>
              <a:rPr lang="ru-RU" dirty="0" smtClean="0"/>
              <a:t>окружающем.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/>
              <a:t>ДИАГНОСТИЧЕСКАЯ КАРТА ПЕРВИЧНОГО ПСИХОЛОГО-ПЕДАГОГИЧЕСКОГО ОБСЛЕДОВАНИЯ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ФИО ребенка, </a:t>
            </a:r>
            <a:r>
              <a:rPr lang="ru-RU" b="1" dirty="0" smtClean="0"/>
              <a:t>возраст.</a:t>
            </a:r>
            <a:endParaRPr lang="ru-RU" dirty="0" smtClean="0"/>
          </a:p>
          <a:p>
            <a:pPr algn="just"/>
            <a:r>
              <a:rPr lang="ru-RU" b="1" dirty="0" smtClean="0"/>
              <a:t>Ступень (год, класс) </a:t>
            </a:r>
            <a:r>
              <a:rPr lang="ru-RU" b="1" dirty="0" smtClean="0"/>
              <a:t>обучения.</a:t>
            </a:r>
            <a:endParaRPr lang="ru-RU" dirty="0" smtClean="0"/>
          </a:p>
          <a:p>
            <a:pPr algn="just"/>
            <a:r>
              <a:rPr lang="ru-RU" b="1" dirty="0" smtClean="0"/>
              <a:t>Дата проведения первичного психолого-педагогического </a:t>
            </a:r>
            <a:r>
              <a:rPr lang="ru-RU" b="1" dirty="0" smtClean="0"/>
              <a:t>обследования.</a:t>
            </a:r>
            <a:endParaRPr lang="ru-RU" dirty="0" smtClean="0"/>
          </a:p>
          <a:p>
            <a:pPr algn="just"/>
            <a:r>
              <a:rPr lang="ru-RU" b="1" dirty="0" smtClean="0"/>
              <a:t>Педагог, осуществляющий </a:t>
            </a:r>
            <a:r>
              <a:rPr lang="ru-RU" b="1" dirty="0" smtClean="0"/>
              <a:t>диагностику.</a:t>
            </a:r>
            <a:endParaRPr lang="ru-RU" dirty="0" smtClean="0"/>
          </a:p>
          <a:p>
            <a:pPr algn="just">
              <a:buNone/>
            </a:pPr>
            <a:r>
              <a:rPr lang="ru-RU" b="1" i="1" dirty="0" smtClean="0"/>
              <a:t>   Содержание </a:t>
            </a:r>
            <a:r>
              <a:rPr lang="ru-RU" b="1" i="1" dirty="0" smtClean="0"/>
              <a:t>первичного психолого-педагогического </a:t>
            </a:r>
            <a:r>
              <a:rPr lang="ru-RU" b="1" i="1" dirty="0" smtClean="0"/>
              <a:t>обследования:</a:t>
            </a:r>
            <a:endParaRPr lang="ru-RU" dirty="0" smtClean="0"/>
          </a:p>
          <a:p>
            <a:pPr algn="just"/>
            <a:r>
              <a:rPr lang="ru-RU" b="1" dirty="0" smtClean="0"/>
              <a:t>Параметры </a:t>
            </a:r>
            <a:r>
              <a:rPr lang="ru-RU" b="1" dirty="0" smtClean="0"/>
              <a:t>оценивания.</a:t>
            </a:r>
            <a:endParaRPr lang="ru-RU" dirty="0" smtClean="0"/>
          </a:p>
          <a:p>
            <a:pPr algn="just"/>
            <a:r>
              <a:rPr lang="ru-RU" b="1" dirty="0" smtClean="0"/>
              <a:t>Критерии </a:t>
            </a:r>
            <a:r>
              <a:rPr lang="ru-RU" b="1" dirty="0" smtClean="0"/>
              <a:t>оценки.</a:t>
            </a:r>
            <a:endParaRPr lang="ru-RU" dirty="0" smtClean="0"/>
          </a:p>
          <a:p>
            <a:pPr algn="just"/>
            <a:r>
              <a:rPr lang="ru-RU" b="1" dirty="0" smtClean="0"/>
              <a:t>Результат </a:t>
            </a:r>
            <a:r>
              <a:rPr lang="ru-RU" b="1" dirty="0" smtClean="0"/>
              <a:t>наблюдения.</a:t>
            </a:r>
            <a:endParaRPr lang="ru-RU" dirty="0" smtClean="0"/>
          </a:p>
          <a:p>
            <a:pPr algn="just"/>
            <a:r>
              <a:rPr lang="ru-RU" b="1" dirty="0" smtClean="0"/>
              <a:t>Комментарии.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254</TotalTime>
  <Words>1059</Words>
  <Application>Microsoft Office PowerPoint</Application>
  <PresentationFormat>Экран (4:3)</PresentationFormat>
  <Paragraphs>119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Особенности проведения  психолого-педагогического обследования обучающихся с умственной отсталостью (интеллектуальными нарушениями),  с тяжелыми и множественными нарушениями развития для последующей разработки СИПР</vt:lpstr>
      <vt:lpstr>Учебно-методический комплекс (УМК)  по разработке и реализации специальной индивидуальной программы развития (СИПР). Пояснительная записка </vt:lpstr>
      <vt:lpstr>ОСНОВНЫЕ ЗАДАЧИ УМК </vt:lpstr>
      <vt:lpstr>СТРУКТУРА УМК</vt:lpstr>
      <vt:lpstr>Слайд 5</vt:lpstr>
      <vt:lpstr>2 БЛОК: СОДЕРЖАНИЕ ОБРАЗОВАНИЯ  </vt:lpstr>
      <vt:lpstr>Методические рекомендации для проведения  Первичного психолого-педагогического обследования (пппо)</vt:lpstr>
      <vt:lpstr>СОДЕРЖАНИЕ ПППО </vt:lpstr>
      <vt:lpstr>ДИАГНОСТИЧЕСКАЯ КАРТА ПЕРВИЧНОГО ПСИХОЛОГО-ПЕДАГОГИЧЕСКОГО ОБСЛЕДОВАНИЯ </vt:lpstr>
      <vt:lpstr>УГЛУБЛЕННОЕ ПСИХОЛОГО-ПЕДАГОГИЧЕСКОЕ ОБСЛЕДОВАНИЕ </vt:lpstr>
      <vt:lpstr>Слайд 11</vt:lpstr>
      <vt:lpstr>СПИСОК ИСПОЛЬЗОВАННЫХ ИСТОЧНИКОВ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Учебно-методический комплекс по разработке и реализации специальной индивидуальной программы развития (СИПР)</dc:title>
  <dc:creator>ДОМ</dc:creator>
  <cp:lastModifiedBy>ДОМ</cp:lastModifiedBy>
  <cp:revision>33</cp:revision>
  <dcterms:created xsi:type="dcterms:W3CDTF">2019-10-12T06:43:15Z</dcterms:created>
  <dcterms:modified xsi:type="dcterms:W3CDTF">2019-11-09T04:54:26Z</dcterms:modified>
</cp:coreProperties>
</file>