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90" d="100"/>
          <a:sy n="90" d="100"/>
        </p:scale>
        <p:origin x="-81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7D1CCC3-2C1B-4583-B2B6-96A545BACFC6}" type="datetimeFigureOut">
              <a:rPr lang="en-US" smtClean="0"/>
              <a:t>10/1/2014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B6EEC1-B994-448F-B2AB-DA266DE81392}" type="slidenum">
              <a:rPr lang="en-US" smtClean="0"/>
              <a:t>‹#›</a:t>
            </a:fld>
            <a:endParaRPr lang="en-US"/>
          </a:p>
        </p:txBody>
      </p:sp>
    </p:spTree>
    <p:extLst>
      <p:ext uri="{BB962C8B-B14F-4D97-AF65-F5344CB8AC3E}">
        <p14:creationId xmlns:p14="http://schemas.microsoft.com/office/powerpoint/2010/main" val="463038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D1CCC3-2C1B-4583-B2B6-96A545BACFC6}" type="datetimeFigureOut">
              <a:rPr lang="en-US" smtClean="0"/>
              <a:t>10/1/2014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B6EEC1-B994-448F-B2AB-DA266DE81392}" type="slidenum">
              <a:rPr lang="en-US" smtClean="0"/>
              <a:t>‹#›</a:t>
            </a:fld>
            <a:endParaRPr lang="en-US"/>
          </a:p>
        </p:txBody>
      </p:sp>
    </p:spTree>
    <p:extLst>
      <p:ext uri="{BB962C8B-B14F-4D97-AF65-F5344CB8AC3E}">
        <p14:creationId xmlns:p14="http://schemas.microsoft.com/office/powerpoint/2010/main" val="520094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D1CCC3-2C1B-4583-B2B6-96A545BACFC6}" type="datetimeFigureOut">
              <a:rPr lang="en-US" smtClean="0"/>
              <a:t>10/1/2014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B6EEC1-B994-448F-B2AB-DA266DE81392}" type="slidenum">
              <a:rPr lang="en-US" smtClean="0"/>
              <a:t>‹#›</a:t>
            </a:fld>
            <a:endParaRPr lang="en-US"/>
          </a:p>
        </p:txBody>
      </p:sp>
    </p:spTree>
    <p:extLst>
      <p:ext uri="{BB962C8B-B14F-4D97-AF65-F5344CB8AC3E}">
        <p14:creationId xmlns:p14="http://schemas.microsoft.com/office/powerpoint/2010/main" val="1351647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D1CCC3-2C1B-4583-B2B6-96A545BACFC6}" type="datetimeFigureOut">
              <a:rPr lang="en-US" smtClean="0"/>
              <a:t>10/1/2014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B6EEC1-B994-448F-B2AB-DA266DE81392}" type="slidenum">
              <a:rPr lang="en-US" smtClean="0"/>
              <a:t>‹#›</a:t>
            </a:fld>
            <a:endParaRPr lang="en-US"/>
          </a:p>
        </p:txBody>
      </p:sp>
    </p:spTree>
    <p:extLst>
      <p:ext uri="{BB962C8B-B14F-4D97-AF65-F5344CB8AC3E}">
        <p14:creationId xmlns:p14="http://schemas.microsoft.com/office/powerpoint/2010/main" val="2425479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D1CCC3-2C1B-4583-B2B6-96A545BACFC6}" type="datetimeFigureOut">
              <a:rPr lang="en-US" smtClean="0"/>
              <a:t>10/1/2014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B6EEC1-B994-448F-B2AB-DA266DE81392}" type="slidenum">
              <a:rPr lang="en-US" smtClean="0"/>
              <a:t>‹#›</a:t>
            </a:fld>
            <a:endParaRPr lang="en-US"/>
          </a:p>
        </p:txBody>
      </p:sp>
    </p:spTree>
    <p:extLst>
      <p:ext uri="{BB962C8B-B14F-4D97-AF65-F5344CB8AC3E}">
        <p14:creationId xmlns:p14="http://schemas.microsoft.com/office/powerpoint/2010/main" val="2107196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7D1CCC3-2C1B-4583-B2B6-96A545BACFC6}" type="datetimeFigureOut">
              <a:rPr lang="en-US" smtClean="0"/>
              <a:t>10/1/2014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B6EEC1-B994-448F-B2AB-DA266DE81392}" type="slidenum">
              <a:rPr lang="en-US" smtClean="0"/>
              <a:t>‹#›</a:t>
            </a:fld>
            <a:endParaRPr lang="en-US"/>
          </a:p>
        </p:txBody>
      </p:sp>
    </p:spTree>
    <p:extLst>
      <p:ext uri="{BB962C8B-B14F-4D97-AF65-F5344CB8AC3E}">
        <p14:creationId xmlns:p14="http://schemas.microsoft.com/office/powerpoint/2010/main" val="980997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7D1CCC3-2C1B-4583-B2B6-96A545BACFC6}" type="datetimeFigureOut">
              <a:rPr lang="en-US" smtClean="0"/>
              <a:t>10/1/2014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B6EEC1-B994-448F-B2AB-DA266DE81392}" type="slidenum">
              <a:rPr lang="en-US" smtClean="0"/>
              <a:t>‹#›</a:t>
            </a:fld>
            <a:endParaRPr lang="en-US"/>
          </a:p>
        </p:txBody>
      </p:sp>
    </p:spTree>
    <p:extLst>
      <p:ext uri="{BB962C8B-B14F-4D97-AF65-F5344CB8AC3E}">
        <p14:creationId xmlns:p14="http://schemas.microsoft.com/office/powerpoint/2010/main" val="503415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D1CCC3-2C1B-4583-B2B6-96A545BACFC6}" type="datetimeFigureOut">
              <a:rPr lang="en-US" smtClean="0"/>
              <a:t>10/1/2014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B6EEC1-B994-448F-B2AB-DA266DE81392}" type="slidenum">
              <a:rPr lang="en-US" smtClean="0"/>
              <a:t>‹#›</a:t>
            </a:fld>
            <a:endParaRPr lang="en-US"/>
          </a:p>
        </p:txBody>
      </p:sp>
    </p:spTree>
    <p:extLst>
      <p:ext uri="{BB962C8B-B14F-4D97-AF65-F5344CB8AC3E}">
        <p14:creationId xmlns:p14="http://schemas.microsoft.com/office/powerpoint/2010/main" val="988223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D1CCC3-2C1B-4583-B2B6-96A545BACFC6}" type="datetimeFigureOut">
              <a:rPr lang="en-US" smtClean="0"/>
              <a:t>10/1/2014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B6EEC1-B994-448F-B2AB-DA266DE81392}" type="slidenum">
              <a:rPr lang="en-US" smtClean="0"/>
              <a:t>‹#›</a:t>
            </a:fld>
            <a:endParaRPr lang="en-US"/>
          </a:p>
        </p:txBody>
      </p:sp>
    </p:spTree>
    <p:extLst>
      <p:ext uri="{BB962C8B-B14F-4D97-AF65-F5344CB8AC3E}">
        <p14:creationId xmlns:p14="http://schemas.microsoft.com/office/powerpoint/2010/main" val="573419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D1CCC3-2C1B-4583-B2B6-96A545BACFC6}" type="datetimeFigureOut">
              <a:rPr lang="en-US" smtClean="0"/>
              <a:t>10/1/2014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B6EEC1-B994-448F-B2AB-DA266DE81392}" type="slidenum">
              <a:rPr lang="en-US" smtClean="0"/>
              <a:t>‹#›</a:t>
            </a:fld>
            <a:endParaRPr lang="en-US"/>
          </a:p>
        </p:txBody>
      </p:sp>
    </p:spTree>
    <p:extLst>
      <p:ext uri="{BB962C8B-B14F-4D97-AF65-F5344CB8AC3E}">
        <p14:creationId xmlns:p14="http://schemas.microsoft.com/office/powerpoint/2010/main" val="720571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D1CCC3-2C1B-4583-B2B6-96A545BACFC6}" type="datetimeFigureOut">
              <a:rPr lang="en-US" smtClean="0"/>
              <a:t>10/1/2014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B6EEC1-B994-448F-B2AB-DA266DE81392}" type="slidenum">
              <a:rPr lang="en-US" smtClean="0"/>
              <a:t>‹#›</a:t>
            </a:fld>
            <a:endParaRPr lang="en-US"/>
          </a:p>
        </p:txBody>
      </p:sp>
    </p:spTree>
    <p:extLst>
      <p:ext uri="{BB962C8B-B14F-4D97-AF65-F5344CB8AC3E}">
        <p14:creationId xmlns:p14="http://schemas.microsoft.com/office/powerpoint/2010/main" val="2769904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D1CCC3-2C1B-4583-B2B6-96A545BACFC6}" type="datetimeFigureOut">
              <a:rPr lang="en-US" smtClean="0"/>
              <a:t>10/1/2014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B6EEC1-B994-448F-B2AB-DA266DE81392}" type="slidenum">
              <a:rPr lang="en-US" smtClean="0"/>
              <a:t>‹#›</a:t>
            </a:fld>
            <a:endParaRPr lang="en-US"/>
          </a:p>
        </p:txBody>
      </p:sp>
    </p:spTree>
    <p:extLst>
      <p:ext uri="{BB962C8B-B14F-4D97-AF65-F5344CB8AC3E}">
        <p14:creationId xmlns:p14="http://schemas.microsoft.com/office/powerpoint/2010/main" val="343393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25981880"/>
              </p:ext>
            </p:extLst>
          </p:nvPr>
        </p:nvGraphicFramePr>
        <p:xfrm>
          <a:off x="304800" y="1600200"/>
          <a:ext cx="8534400" cy="4608023"/>
        </p:xfrm>
        <a:graphic>
          <a:graphicData uri="http://schemas.openxmlformats.org/drawingml/2006/table">
            <a:tbl>
              <a:tblPr firstRow="1" bandRow="1">
                <a:tableStyleId>{5940675A-B579-460E-94D1-54222C63F5DA}</a:tableStyleId>
              </a:tblPr>
              <a:tblGrid>
                <a:gridCol w="609601"/>
                <a:gridCol w="3962399"/>
                <a:gridCol w="3962400"/>
              </a:tblGrid>
              <a:tr h="554183">
                <a:tc>
                  <a:txBody>
                    <a:bodyPr/>
                    <a:lstStyle/>
                    <a:p>
                      <a:endParaRPr lang="en-US" dirty="0"/>
                    </a:p>
                  </a:txBody>
                  <a:tcPr/>
                </a:tc>
                <a:tc>
                  <a:txBody>
                    <a:bodyPr/>
                    <a:lstStyle/>
                    <a:p>
                      <a:pPr algn="ctr"/>
                      <a:r>
                        <a:rPr lang="en-US" dirty="0" smtClean="0"/>
                        <a:t>Learning Target </a:t>
                      </a:r>
                      <a:endParaRPr lang="en-US" dirty="0"/>
                    </a:p>
                  </a:txBody>
                  <a:tcPr anchor="ctr"/>
                </a:tc>
                <a:tc>
                  <a:txBody>
                    <a:bodyPr/>
                    <a:lstStyle/>
                    <a:p>
                      <a:pPr algn="ctr"/>
                      <a:r>
                        <a:rPr lang="en-US" dirty="0" smtClean="0"/>
                        <a:t>Why is this important?</a:t>
                      </a:r>
                      <a:r>
                        <a:rPr lang="en-US" baseline="0" dirty="0" smtClean="0"/>
                        <a:t> </a:t>
                      </a:r>
                      <a:endParaRPr lang="en-US" dirty="0"/>
                    </a:p>
                  </a:txBody>
                  <a:tcPr anchor="ctr"/>
                </a:tc>
              </a:tr>
              <a:tr h="3941617">
                <a:tc>
                  <a:txBody>
                    <a:bodyPr/>
                    <a:lstStyle/>
                    <a:p>
                      <a:pPr algn="ctr"/>
                      <a:r>
                        <a:rPr lang="en-US" dirty="0" smtClean="0"/>
                        <a:t>Wednesday</a:t>
                      </a:r>
                      <a:endParaRPr lang="en-US" dirty="0"/>
                    </a:p>
                  </a:txBody>
                  <a:tcPr vert="vert270" anchor="ctr"/>
                </a:tc>
                <a:tc>
                  <a:txBody>
                    <a:bodyPr/>
                    <a:lstStyle/>
                    <a:p>
                      <a:pPr algn="ctr"/>
                      <a:r>
                        <a:rPr lang="en-US" sz="2800" dirty="0" smtClean="0"/>
                        <a:t>I</a:t>
                      </a:r>
                      <a:r>
                        <a:rPr lang="en-US" sz="2800" baseline="0" dirty="0" smtClean="0"/>
                        <a:t>WBAT…</a:t>
                      </a:r>
                    </a:p>
                    <a:p>
                      <a:pPr marL="342900" indent="-342900" algn="l">
                        <a:buFont typeface="Arial" panose="020B0604020202020204" pitchFamily="34" charset="0"/>
                        <a:buChar char="•"/>
                      </a:pPr>
                      <a:r>
                        <a:rPr lang="en-US" sz="2800" baseline="0" dirty="0" smtClean="0"/>
                        <a:t>Assess Historical Context examples based on a rubric</a:t>
                      </a:r>
                    </a:p>
                    <a:p>
                      <a:pPr marL="0" indent="0" algn="l">
                        <a:buFont typeface="Arial" panose="020B0604020202020204" pitchFamily="34" charset="0"/>
                        <a:buNone/>
                      </a:pPr>
                      <a:endParaRPr lang="en-US" sz="2800" baseline="0" dirty="0" smtClean="0"/>
                    </a:p>
                    <a:p>
                      <a:pPr marL="342900" indent="-342900" algn="l">
                        <a:buFont typeface="Arial" panose="020B0604020202020204" pitchFamily="34" charset="0"/>
                        <a:buChar char="•"/>
                      </a:pPr>
                      <a:r>
                        <a:rPr lang="en-US" sz="2800" baseline="0" dirty="0" smtClean="0"/>
                        <a:t>write a historical context that clearly introduces relevant sources.</a:t>
                      </a:r>
                      <a:endParaRPr lang="en-US" sz="2800" dirty="0"/>
                    </a:p>
                  </a:txBody>
                  <a:tcPr anchor="ctr"/>
                </a:tc>
                <a:tc>
                  <a:txBody>
                    <a:bodyPr/>
                    <a:lstStyle/>
                    <a:p>
                      <a:r>
                        <a:rPr lang="en-US" sz="2800" b="1" dirty="0" smtClean="0"/>
                        <a:t>Academic</a:t>
                      </a:r>
                      <a:r>
                        <a:rPr lang="en-US" sz="2800" dirty="0" smtClean="0"/>
                        <a:t>:</a:t>
                      </a:r>
                    </a:p>
                    <a:p>
                      <a:r>
                        <a:rPr lang="en-US" sz="2800" baseline="0" dirty="0" smtClean="0"/>
                        <a:t> Must establish context in any essay/ presentation.</a:t>
                      </a:r>
                    </a:p>
                    <a:p>
                      <a:endParaRPr lang="en-US" sz="3200" baseline="0" dirty="0" smtClean="0"/>
                    </a:p>
                    <a:p>
                      <a:r>
                        <a:rPr lang="en-US" sz="2800" b="1" baseline="0" dirty="0" smtClean="0"/>
                        <a:t>Beyond: </a:t>
                      </a:r>
                    </a:p>
                    <a:p>
                      <a:r>
                        <a:rPr lang="en-US" sz="2800" b="0" baseline="0" dirty="0" smtClean="0"/>
                        <a:t>Communication Skills- Presenting important background info. </a:t>
                      </a:r>
                    </a:p>
                    <a:p>
                      <a:endParaRPr lang="en-US" sz="3200" dirty="0"/>
                    </a:p>
                  </a:txBody>
                  <a:tcPr/>
                </a:tc>
              </a:tr>
            </a:tbl>
          </a:graphicData>
        </a:graphic>
      </p:graphicFrame>
      <p:sp>
        <p:nvSpPr>
          <p:cNvPr id="5" name="TextBox 4"/>
          <p:cNvSpPr txBox="1"/>
          <p:nvPr/>
        </p:nvSpPr>
        <p:spPr>
          <a:xfrm>
            <a:off x="762000" y="304800"/>
            <a:ext cx="7696200" cy="1323439"/>
          </a:xfrm>
          <a:prstGeom prst="rect">
            <a:avLst/>
          </a:prstGeom>
          <a:noFill/>
        </p:spPr>
        <p:txBody>
          <a:bodyPr wrap="square" rtlCol="0">
            <a:spAutoFit/>
          </a:bodyPr>
          <a:lstStyle/>
          <a:p>
            <a:pPr algn="ctr"/>
            <a:r>
              <a:rPr lang="en-US" sz="4000" dirty="0" smtClean="0"/>
              <a:t>Welcome! It’s Wednesday!</a:t>
            </a:r>
          </a:p>
          <a:p>
            <a:pPr algn="ctr"/>
            <a:r>
              <a:rPr lang="en-US" sz="4000" b="1" dirty="0" smtClean="0">
                <a:solidFill>
                  <a:srgbClr val="FF0000"/>
                </a:solidFill>
              </a:rPr>
              <a:t>Grab your writer’s folder</a:t>
            </a:r>
            <a:endParaRPr lang="en-US" sz="4000" b="1" dirty="0">
              <a:solidFill>
                <a:srgbClr val="FF0000"/>
              </a:solidFill>
            </a:endParaRPr>
          </a:p>
        </p:txBody>
      </p:sp>
    </p:spTree>
    <p:extLst>
      <p:ext uri="{BB962C8B-B14F-4D97-AF65-F5344CB8AC3E}">
        <p14:creationId xmlns:p14="http://schemas.microsoft.com/office/powerpoint/2010/main" val="35006695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09"/>
            <a:ext cx="8229600" cy="962891"/>
          </a:xfrm>
        </p:spPr>
        <p:txBody>
          <a:bodyPr/>
          <a:lstStyle/>
          <a:p>
            <a:r>
              <a:rPr lang="en-US" dirty="0" smtClean="0"/>
              <a:t>Historical </a:t>
            </a:r>
            <a:r>
              <a:rPr lang="en-US" dirty="0"/>
              <a:t>C</a:t>
            </a:r>
            <a:r>
              <a:rPr lang="en-US" dirty="0" smtClean="0"/>
              <a:t>ontext Rubric</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66976342"/>
              </p:ext>
            </p:extLst>
          </p:nvPr>
        </p:nvGraphicFramePr>
        <p:xfrm>
          <a:off x="76200" y="986149"/>
          <a:ext cx="8915401" cy="5844142"/>
        </p:xfrm>
        <a:graphic>
          <a:graphicData uri="http://schemas.openxmlformats.org/drawingml/2006/table">
            <a:tbl>
              <a:tblPr firstRow="1" firstCol="1" bandRow="1">
                <a:tableStyleId>{F5AB1C69-6EDB-4FF4-983F-18BD219EF322}</a:tableStyleId>
              </a:tblPr>
              <a:tblGrid>
                <a:gridCol w="378864"/>
                <a:gridCol w="2174991"/>
                <a:gridCol w="2286000"/>
                <a:gridCol w="2057400"/>
                <a:gridCol w="2018146"/>
              </a:tblGrid>
              <a:tr h="886633">
                <a:tc>
                  <a:txBody>
                    <a:bodyPr/>
                    <a:lstStyle/>
                    <a:p>
                      <a:pPr marL="71755" marR="71755" algn="ctr">
                        <a:lnSpc>
                          <a:spcPct val="107000"/>
                        </a:lnSpc>
                        <a:spcBef>
                          <a:spcPts val="0"/>
                        </a:spcBef>
                        <a:spcAft>
                          <a:spcPts val="800"/>
                        </a:spcAft>
                      </a:pPr>
                      <a:r>
                        <a:rPr lang="en-US" sz="1200" dirty="0">
                          <a:effectLst/>
                        </a:rPr>
                        <a:t> </a:t>
                      </a:r>
                      <a:endParaRPr lang="en-US" sz="1050" dirty="0">
                        <a:effectLst/>
                        <a:latin typeface="Calibri"/>
                        <a:ea typeface="Calibri"/>
                        <a:cs typeface="Times New Roman"/>
                      </a:endParaRPr>
                    </a:p>
                  </a:txBody>
                  <a:tcPr marL="61786" marR="61786" marT="0" marB="0" vert="vert270" anchor="ctr"/>
                </a:tc>
                <a:tc>
                  <a:txBody>
                    <a:bodyPr/>
                    <a:lstStyle/>
                    <a:p>
                      <a:pPr marL="0" marR="0" algn="ctr">
                        <a:lnSpc>
                          <a:spcPct val="107000"/>
                        </a:lnSpc>
                        <a:spcBef>
                          <a:spcPts val="0"/>
                        </a:spcBef>
                        <a:spcAft>
                          <a:spcPts val="0"/>
                        </a:spcAft>
                      </a:pPr>
                      <a:r>
                        <a:rPr lang="en-US" sz="1400">
                          <a:effectLst/>
                        </a:rPr>
                        <a:t>4- Above &amp; Beyond</a:t>
                      </a:r>
                      <a:endParaRPr lang="en-US" sz="1050">
                        <a:effectLst/>
                        <a:latin typeface="Calibri"/>
                        <a:ea typeface="Calibri"/>
                        <a:cs typeface="Times New Roman"/>
                      </a:endParaRPr>
                    </a:p>
                  </a:txBody>
                  <a:tcPr marL="61786" marR="61786" marT="0" marB="0" anchor="ctr"/>
                </a:tc>
                <a:tc>
                  <a:txBody>
                    <a:bodyPr/>
                    <a:lstStyle/>
                    <a:p>
                      <a:pPr marL="0" marR="0" algn="ctr">
                        <a:lnSpc>
                          <a:spcPct val="107000"/>
                        </a:lnSpc>
                        <a:spcBef>
                          <a:spcPts val="0"/>
                        </a:spcBef>
                        <a:spcAft>
                          <a:spcPts val="0"/>
                        </a:spcAft>
                      </a:pPr>
                      <a:r>
                        <a:rPr lang="en-US" sz="1400" dirty="0">
                          <a:effectLst/>
                        </a:rPr>
                        <a:t>3- Meet Standard</a:t>
                      </a:r>
                      <a:endParaRPr lang="en-US" sz="1050" dirty="0">
                        <a:effectLst/>
                        <a:latin typeface="Calibri"/>
                        <a:ea typeface="Calibri"/>
                        <a:cs typeface="Times New Roman"/>
                      </a:endParaRPr>
                    </a:p>
                  </a:txBody>
                  <a:tcPr marL="61786" marR="61786" marT="0" marB="0" anchor="ctr"/>
                </a:tc>
                <a:tc>
                  <a:txBody>
                    <a:bodyPr/>
                    <a:lstStyle/>
                    <a:p>
                      <a:pPr marL="0" marR="0" algn="ctr">
                        <a:lnSpc>
                          <a:spcPct val="107000"/>
                        </a:lnSpc>
                        <a:spcBef>
                          <a:spcPts val="0"/>
                        </a:spcBef>
                        <a:spcAft>
                          <a:spcPts val="0"/>
                        </a:spcAft>
                      </a:pPr>
                      <a:r>
                        <a:rPr lang="en-US" sz="1400">
                          <a:effectLst/>
                        </a:rPr>
                        <a:t>2- Approaching Standard</a:t>
                      </a:r>
                      <a:endParaRPr lang="en-US" sz="1050">
                        <a:effectLst/>
                        <a:latin typeface="Calibri"/>
                        <a:ea typeface="Calibri"/>
                        <a:cs typeface="Times New Roman"/>
                      </a:endParaRPr>
                    </a:p>
                  </a:txBody>
                  <a:tcPr marL="61786" marR="61786" marT="0" marB="0" anchor="ctr"/>
                </a:tc>
                <a:tc>
                  <a:txBody>
                    <a:bodyPr/>
                    <a:lstStyle/>
                    <a:p>
                      <a:pPr marL="0" marR="0" algn="ctr">
                        <a:lnSpc>
                          <a:spcPct val="107000"/>
                        </a:lnSpc>
                        <a:spcBef>
                          <a:spcPts val="0"/>
                        </a:spcBef>
                        <a:spcAft>
                          <a:spcPts val="0"/>
                        </a:spcAft>
                      </a:pPr>
                      <a:r>
                        <a:rPr lang="en-US" sz="1400">
                          <a:effectLst/>
                        </a:rPr>
                        <a:t>1 - Below Standard</a:t>
                      </a:r>
                      <a:endParaRPr lang="en-US" sz="1050">
                        <a:effectLst/>
                        <a:latin typeface="Calibri"/>
                        <a:ea typeface="Calibri"/>
                        <a:cs typeface="Times New Roman"/>
                      </a:endParaRPr>
                    </a:p>
                  </a:txBody>
                  <a:tcPr marL="61786" marR="61786" marT="0" marB="0" anchor="ctr"/>
                </a:tc>
              </a:tr>
              <a:tr h="4218767">
                <a:tc>
                  <a:txBody>
                    <a:bodyPr/>
                    <a:lstStyle/>
                    <a:p>
                      <a:pPr marL="71755" marR="71755" algn="ctr">
                        <a:lnSpc>
                          <a:spcPct val="107000"/>
                        </a:lnSpc>
                        <a:spcBef>
                          <a:spcPts val="0"/>
                        </a:spcBef>
                        <a:spcAft>
                          <a:spcPts val="800"/>
                        </a:spcAft>
                      </a:pPr>
                      <a:r>
                        <a:rPr lang="en-US" sz="1200">
                          <a:effectLst/>
                        </a:rPr>
                        <a:t>Historical Context</a:t>
                      </a:r>
                      <a:endParaRPr lang="en-US" sz="1050">
                        <a:effectLst/>
                        <a:latin typeface="Calibri"/>
                        <a:ea typeface="Calibri"/>
                        <a:cs typeface="Times New Roman"/>
                      </a:endParaRPr>
                    </a:p>
                  </a:txBody>
                  <a:tcPr marL="61786" marR="61786" marT="0" marB="0" vert="vert270" anchor="ctr"/>
                </a:tc>
                <a:tc>
                  <a:txBody>
                    <a:bodyPr/>
                    <a:lstStyle/>
                    <a:p>
                      <a:pPr marL="342900" marR="0" lvl="0" indent="-342900" algn="l">
                        <a:lnSpc>
                          <a:spcPct val="107000"/>
                        </a:lnSpc>
                        <a:spcBef>
                          <a:spcPts val="0"/>
                        </a:spcBef>
                        <a:spcAft>
                          <a:spcPts val="0"/>
                        </a:spcAft>
                        <a:buFont typeface="Symbol"/>
                        <a:buChar char=""/>
                      </a:pPr>
                      <a:r>
                        <a:rPr lang="en-US" sz="1600">
                          <a:effectLst/>
                        </a:rPr>
                        <a:t>All information is historically accurate and shows a depth of historical understanding. </a:t>
                      </a:r>
                      <a:endParaRPr lang="en-US" sz="1100">
                        <a:effectLst/>
                      </a:endParaRPr>
                    </a:p>
                    <a:p>
                      <a:pPr marL="342900" marR="0" lvl="0" indent="-342900" algn="l">
                        <a:lnSpc>
                          <a:spcPct val="107000"/>
                        </a:lnSpc>
                        <a:spcBef>
                          <a:spcPts val="0"/>
                        </a:spcBef>
                        <a:spcAft>
                          <a:spcPts val="0"/>
                        </a:spcAft>
                        <a:buFont typeface="Symbol"/>
                        <a:buChar char=""/>
                      </a:pPr>
                      <a:r>
                        <a:rPr lang="en-US" sz="1600">
                          <a:effectLst/>
                        </a:rPr>
                        <a:t>Information is relevant and makes sophisticated connections between sources and the topic. </a:t>
                      </a:r>
                      <a:endParaRPr lang="en-US" sz="1100">
                        <a:effectLst/>
                      </a:endParaRPr>
                    </a:p>
                    <a:p>
                      <a:pPr marL="342900" marR="0" lvl="0" indent="-342900" algn="l">
                        <a:lnSpc>
                          <a:spcPct val="107000"/>
                        </a:lnSpc>
                        <a:spcBef>
                          <a:spcPts val="0"/>
                        </a:spcBef>
                        <a:spcAft>
                          <a:spcPts val="0"/>
                        </a:spcAft>
                        <a:buFont typeface="Symbol"/>
                        <a:buChar char=""/>
                      </a:pPr>
                      <a:r>
                        <a:rPr lang="en-US" sz="1600">
                          <a:effectLst/>
                        </a:rPr>
                        <a:t>Includes all required sources, but goes beyond by incorporating additional sources. Ex) Paradox and Dream or Patrick Henry’s speech </a:t>
                      </a:r>
                      <a:endParaRPr lang="en-US" sz="1100">
                        <a:effectLst/>
                        <a:latin typeface="Calibri"/>
                        <a:ea typeface="Calibri"/>
                        <a:cs typeface="Times New Roman"/>
                      </a:endParaRPr>
                    </a:p>
                  </a:txBody>
                  <a:tcPr marL="61786" marR="61786" marT="0" marB="0"/>
                </a:tc>
                <a:tc>
                  <a:txBody>
                    <a:bodyPr/>
                    <a:lstStyle/>
                    <a:p>
                      <a:pPr marL="342900" marR="0" lvl="0" indent="-342900" algn="l">
                        <a:lnSpc>
                          <a:spcPct val="107000"/>
                        </a:lnSpc>
                        <a:spcBef>
                          <a:spcPts val="0"/>
                        </a:spcBef>
                        <a:spcAft>
                          <a:spcPts val="0"/>
                        </a:spcAft>
                        <a:buFont typeface="Symbol"/>
                        <a:buChar char=""/>
                      </a:pPr>
                      <a:r>
                        <a:rPr lang="en-US" sz="1600" dirty="0">
                          <a:effectLst/>
                        </a:rPr>
                        <a:t>All information is historically accurate.</a:t>
                      </a:r>
                      <a:endParaRPr lang="en-US" sz="1100" dirty="0">
                        <a:effectLst/>
                      </a:endParaRPr>
                    </a:p>
                    <a:p>
                      <a:pPr marL="342900" marR="0" lvl="0" indent="-342900" algn="l">
                        <a:lnSpc>
                          <a:spcPct val="107000"/>
                        </a:lnSpc>
                        <a:spcBef>
                          <a:spcPts val="0"/>
                        </a:spcBef>
                        <a:spcAft>
                          <a:spcPts val="0"/>
                        </a:spcAft>
                        <a:buFont typeface="Symbol"/>
                        <a:buChar char=""/>
                      </a:pPr>
                      <a:r>
                        <a:rPr lang="en-US" sz="1600" dirty="0">
                          <a:effectLst/>
                        </a:rPr>
                        <a:t>Information is relevant (important and connects to the topic)</a:t>
                      </a:r>
                      <a:endParaRPr lang="en-US" sz="1100" dirty="0">
                        <a:effectLst/>
                      </a:endParaRPr>
                    </a:p>
                    <a:p>
                      <a:pPr marL="342900" marR="0" lvl="0" indent="-342900" algn="l">
                        <a:lnSpc>
                          <a:spcPct val="107000"/>
                        </a:lnSpc>
                        <a:spcBef>
                          <a:spcPts val="0"/>
                        </a:spcBef>
                        <a:spcAft>
                          <a:spcPts val="0"/>
                        </a:spcAft>
                        <a:buFont typeface="Symbol"/>
                        <a:buChar char=""/>
                      </a:pPr>
                      <a:r>
                        <a:rPr lang="en-US" sz="1600" dirty="0">
                          <a:effectLst/>
                        </a:rPr>
                        <a:t>Addresses and introduces all sources required by the assignment.   </a:t>
                      </a:r>
                      <a:endParaRPr lang="en-US" sz="1100" dirty="0">
                        <a:effectLst/>
                      </a:endParaRPr>
                    </a:p>
                    <a:p>
                      <a:pPr marL="342900" marR="0" lvl="0" indent="-342900" algn="l">
                        <a:lnSpc>
                          <a:spcPct val="107000"/>
                        </a:lnSpc>
                        <a:spcBef>
                          <a:spcPts val="0"/>
                        </a:spcBef>
                        <a:spcAft>
                          <a:spcPts val="800"/>
                        </a:spcAft>
                        <a:buFont typeface="Symbol"/>
                        <a:buChar char=""/>
                      </a:pPr>
                      <a:r>
                        <a:rPr lang="en-US" sz="1600" dirty="0">
                          <a:effectLst/>
                        </a:rPr>
                        <a:t>Uses clear and connected language when discussion sources.</a:t>
                      </a:r>
                      <a:endParaRPr lang="en-US" sz="1100" dirty="0">
                        <a:effectLst/>
                      </a:endParaRPr>
                    </a:p>
                    <a:p>
                      <a:pPr marL="0" marR="0" algn="l">
                        <a:lnSpc>
                          <a:spcPct val="107000"/>
                        </a:lnSpc>
                        <a:spcBef>
                          <a:spcPts val="0"/>
                        </a:spcBef>
                        <a:spcAft>
                          <a:spcPts val="0"/>
                        </a:spcAft>
                      </a:pPr>
                      <a:r>
                        <a:rPr lang="en-US" sz="1600" dirty="0">
                          <a:effectLst/>
                        </a:rPr>
                        <a:t> </a:t>
                      </a:r>
                      <a:endParaRPr lang="en-US" sz="1100" dirty="0">
                        <a:effectLst/>
                        <a:latin typeface="Calibri"/>
                        <a:ea typeface="Calibri"/>
                        <a:cs typeface="Times New Roman"/>
                      </a:endParaRPr>
                    </a:p>
                  </a:txBody>
                  <a:tcPr marL="61786" marR="61786" marT="0" marB="0"/>
                </a:tc>
                <a:tc>
                  <a:txBody>
                    <a:bodyPr/>
                    <a:lstStyle/>
                    <a:p>
                      <a:pPr marL="342900" marR="0" lvl="0" indent="-342900" algn="l">
                        <a:lnSpc>
                          <a:spcPct val="107000"/>
                        </a:lnSpc>
                        <a:spcBef>
                          <a:spcPts val="0"/>
                        </a:spcBef>
                        <a:spcAft>
                          <a:spcPts val="0"/>
                        </a:spcAft>
                        <a:buFont typeface="Symbol"/>
                        <a:buChar char=""/>
                      </a:pPr>
                      <a:r>
                        <a:rPr lang="en-US" sz="1600" dirty="0">
                          <a:effectLst/>
                        </a:rPr>
                        <a:t>Minor historical inaccuracy. </a:t>
                      </a:r>
                      <a:endParaRPr lang="en-US" sz="1100" dirty="0">
                        <a:effectLst/>
                      </a:endParaRPr>
                    </a:p>
                    <a:p>
                      <a:pPr marL="342900" marR="0" lvl="0" indent="-342900" algn="l">
                        <a:lnSpc>
                          <a:spcPct val="107000"/>
                        </a:lnSpc>
                        <a:spcBef>
                          <a:spcPts val="0"/>
                        </a:spcBef>
                        <a:spcAft>
                          <a:spcPts val="0"/>
                        </a:spcAft>
                        <a:buFont typeface="Symbol"/>
                        <a:buChar char=""/>
                      </a:pPr>
                      <a:r>
                        <a:rPr lang="en-US" sz="1600" dirty="0">
                          <a:effectLst/>
                        </a:rPr>
                        <a:t>Talks about the majority of sources required by the assignment.  </a:t>
                      </a:r>
                      <a:endParaRPr lang="en-US" sz="1100" dirty="0">
                        <a:effectLst/>
                      </a:endParaRPr>
                    </a:p>
                    <a:p>
                      <a:pPr marL="342900" marR="0" lvl="0" indent="-342900" algn="l">
                        <a:lnSpc>
                          <a:spcPct val="107000"/>
                        </a:lnSpc>
                        <a:spcBef>
                          <a:spcPts val="0"/>
                        </a:spcBef>
                        <a:spcAft>
                          <a:spcPts val="0"/>
                        </a:spcAft>
                        <a:buFont typeface="Symbol"/>
                        <a:buChar char=""/>
                      </a:pPr>
                      <a:r>
                        <a:rPr lang="en-US" sz="1600" dirty="0">
                          <a:effectLst/>
                        </a:rPr>
                        <a:t>Lacks fluidity, and/or lacks connection between sources.</a:t>
                      </a:r>
                      <a:endParaRPr lang="en-US" sz="1100" dirty="0">
                        <a:effectLst/>
                      </a:endParaRPr>
                    </a:p>
                    <a:p>
                      <a:pPr marL="342900" marR="0" lvl="0" indent="-342900" algn="l">
                        <a:lnSpc>
                          <a:spcPct val="107000"/>
                        </a:lnSpc>
                        <a:spcBef>
                          <a:spcPts val="0"/>
                        </a:spcBef>
                        <a:spcAft>
                          <a:spcPts val="0"/>
                        </a:spcAft>
                        <a:buFont typeface="Symbol"/>
                        <a:buChar char=""/>
                      </a:pPr>
                      <a:r>
                        <a:rPr lang="en-US" sz="1600" dirty="0">
                          <a:effectLst/>
                        </a:rPr>
                        <a:t>Uses some overgeneralization/exaggeration.  </a:t>
                      </a:r>
                      <a:endParaRPr lang="en-US" sz="1100" dirty="0">
                        <a:effectLst/>
                        <a:latin typeface="Calibri"/>
                        <a:ea typeface="Calibri"/>
                        <a:cs typeface="Times New Roman"/>
                      </a:endParaRPr>
                    </a:p>
                  </a:txBody>
                  <a:tcPr marL="61786" marR="61786" marT="0" marB="0"/>
                </a:tc>
                <a:tc>
                  <a:txBody>
                    <a:bodyPr/>
                    <a:lstStyle/>
                    <a:p>
                      <a:pPr marL="342900" marR="0" lvl="0" indent="-342900" algn="l">
                        <a:lnSpc>
                          <a:spcPct val="107000"/>
                        </a:lnSpc>
                        <a:spcBef>
                          <a:spcPts val="0"/>
                        </a:spcBef>
                        <a:spcAft>
                          <a:spcPts val="0"/>
                        </a:spcAft>
                        <a:buFont typeface="Symbol"/>
                        <a:buChar char=""/>
                      </a:pPr>
                      <a:r>
                        <a:rPr lang="en-US" sz="1600" dirty="0">
                          <a:effectLst/>
                        </a:rPr>
                        <a:t>Most sources are missing / not addressed. </a:t>
                      </a:r>
                      <a:endParaRPr lang="en-US" sz="1100" dirty="0">
                        <a:effectLst/>
                      </a:endParaRPr>
                    </a:p>
                    <a:p>
                      <a:pPr marL="342900" marR="0" lvl="0" indent="-342900" algn="l">
                        <a:lnSpc>
                          <a:spcPct val="107000"/>
                        </a:lnSpc>
                        <a:spcBef>
                          <a:spcPts val="0"/>
                        </a:spcBef>
                        <a:spcAft>
                          <a:spcPts val="0"/>
                        </a:spcAft>
                        <a:buFont typeface="Symbol"/>
                        <a:buChar char=""/>
                      </a:pPr>
                      <a:r>
                        <a:rPr lang="en-US" sz="1600" dirty="0">
                          <a:effectLst/>
                        </a:rPr>
                        <a:t>Major historical inaccuracies; display clear misunderstanding of sources.</a:t>
                      </a:r>
                      <a:endParaRPr lang="en-US" sz="1100" dirty="0">
                        <a:effectLst/>
                      </a:endParaRPr>
                    </a:p>
                    <a:p>
                      <a:pPr marL="342900" marR="0" lvl="0" indent="-342900" algn="l">
                        <a:lnSpc>
                          <a:spcPct val="107000"/>
                        </a:lnSpc>
                        <a:spcBef>
                          <a:spcPts val="0"/>
                        </a:spcBef>
                        <a:spcAft>
                          <a:spcPts val="0"/>
                        </a:spcAft>
                        <a:buFont typeface="Symbol"/>
                        <a:buChar char=""/>
                      </a:pPr>
                      <a:r>
                        <a:rPr lang="en-US" sz="1600" dirty="0">
                          <a:effectLst/>
                        </a:rPr>
                        <a:t>Lots of overgeneralization/ exaggeration. </a:t>
                      </a:r>
                      <a:endParaRPr lang="en-US" sz="1100" dirty="0">
                        <a:effectLst/>
                      </a:endParaRPr>
                    </a:p>
                    <a:p>
                      <a:pPr marL="342900" marR="0" lvl="0" indent="-342900" algn="l">
                        <a:lnSpc>
                          <a:spcPct val="107000"/>
                        </a:lnSpc>
                        <a:spcBef>
                          <a:spcPts val="0"/>
                        </a:spcBef>
                        <a:spcAft>
                          <a:spcPts val="800"/>
                        </a:spcAft>
                        <a:buFont typeface="Symbol"/>
                        <a:buChar char=""/>
                      </a:pPr>
                      <a:r>
                        <a:rPr lang="en-US" sz="1600" dirty="0">
                          <a:effectLst/>
                        </a:rPr>
                        <a:t>Uses vague ambiguous language.</a:t>
                      </a:r>
                      <a:endParaRPr lang="en-US" sz="1100" dirty="0">
                        <a:effectLst/>
                        <a:latin typeface="Calibri"/>
                        <a:ea typeface="Calibri"/>
                        <a:cs typeface="Times New Roman"/>
                      </a:endParaRPr>
                    </a:p>
                  </a:txBody>
                  <a:tcPr marL="61786" marR="61786" marT="0" marB="0"/>
                </a:tc>
              </a:tr>
            </a:tbl>
          </a:graphicData>
        </a:graphic>
      </p:graphicFrame>
    </p:spTree>
    <p:extLst>
      <p:ext uri="{BB962C8B-B14F-4D97-AF65-F5344CB8AC3E}">
        <p14:creationId xmlns:p14="http://schemas.microsoft.com/office/powerpoint/2010/main" val="17426104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Assessing Historical Context </a:t>
            </a:r>
            <a:endParaRPr lang="en-US" dirty="0"/>
          </a:p>
        </p:txBody>
      </p:sp>
      <p:sp>
        <p:nvSpPr>
          <p:cNvPr id="3" name="Content Placeholder 2"/>
          <p:cNvSpPr>
            <a:spLocks noGrp="1"/>
          </p:cNvSpPr>
          <p:nvPr>
            <p:ph idx="1"/>
          </p:nvPr>
        </p:nvSpPr>
        <p:spPr/>
        <p:txBody>
          <a:bodyPr/>
          <a:lstStyle/>
          <a:p>
            <a:r>
              <a:rPr lang="en-US" dirty="0" smtClean="0"/>
              <a:t>Select someone in the group to read your assigned paragraph out load. The rest of the group will listen and follow along.</a:t>
            </a:r>
          </a:p>
          <a:p>
            <a:r>
              <a:rPr lang="en-US" dirty="0" smtClean="0"/>
              <a:t>As a group, talk about the paragraph and use to rubric to grade it. </a:t>
            </a:r>
          </a:p>
          <a:p>
            <a:r>
              <a:rPr lang="en-US" dirty="0" smtClean="0"/>
              <a:t>Write down the grade and explain why your group graded it that way. </a:t>
            </a:r>
          </a:p>
          <a:p>
            <a:r>
              <a:rPr lang="en-US" dirty="0" smtClean="0"/>
              <a:t>Be ready to share with the class. </a:t>
            </a:r>
          </a:p>
        </p:txBody>
      </p:sp>
    </p:spTree>
    <p:extLst>
      <p:ext uri="{BB962C8B-B14F-4D97-AF65-F5344CB8AC3E}">
        <p14:creationId xmlns:p14="http://schemas.microsoft.com/office/powerpoint/2010/main" val="8753116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00229670"/>
              </p:ext>
            </p:extLst>
          </p:nvPr>
        </p:nvGraphicFramePr>
        <p:xfrm>
          <a:off x="304800" y="762000"/>
          <a:ext cx="8458200" cy="5029199"/>
        </p:xfrm>
        <a:graphic>
          <a:graphicData uri="http://schemas.openxmlformats.org/drawingml/2006/table">
            <a:tbl>
              <a:tblPr firstRow="1" firstCol="1" bandRow="1">
                <a:tableStyleId>{8799B23B-EC83-4686-B30A-512413B5E67A}</a:tableStyleId>
              </a:tblPr>
              <a:tblGrid>
                <a:gridCol w="304800"/>
                <a:gridCol w="4800600"/>
                <a:gridCol w="3352800"/>
              </a:tblGrid>
              <a:tr h="5029199">
                <a:tc>
                  <a:txBody>
                    <a:bodyPr/>
                    <a:lstStyle/>
                    <a:p>
                      <a:pPr marL="0" marR="0">
                        <a:lnSpc>
                          <a:spcPct val="107000"/>
                        </a:lnSpc>
                        <a:spcBef>
                          <a:spcPts val="0"/>
                        </a:spcBef>
                        <a:spcAft>
                          <a:spcPts val="800"/>
                        </a:spcAft>
                      </a:pPr>
                      <a:r>
                        <a:rPr lang="en-US" sz="2800" dirty="0" smtClean="0">
                          <a:effectLst/>
                        </a:rPr>
                        <a:t>1</a:t>
                      </a:r>
                      <a:endParaRPr lang="en-US" sz="3600" dirty="0">
                        <a:effectLst/>
                        <a:latin typeface="Calibri"/>
                        <a:ea typeface="Calibri"/>
                        <a:cs typeface="Times New Roman"/>
                      </a:endParaRPr>
                    </a:p>
                  </a:txBody>
                  <a:tcPr marL="68580" marR="68580" marT="0" marB="0" anchor="ctr"/>
                </a:tc>
                <a:tc>
                  <a:txBody>
                    <a:bodyPr/>
                    <a:lstStyle/>
                    <a:p>
                      <a:pPr marL="0" marR="0">
                        <a:lnSpc>
                          <a:spcPct val="107000"/>
                        </a:lnSpc>
                        <a:spcBef>
                          <a:spcPts val="0"/>
                        </a:spcBef>
                        <a:spcAft>
                          <a:spcPts val="800"/>
                        </a:spcAft>
                      </a:pPr>
                      <a:r>
                        <a:rPr lang="en-US" sz="2000" dirty="0">
                          <a:effectLst/>
                        </a:rPr>
                        <a:t>Since the dawn of time, Native Americans and European settlers have been fighting over common land. This struggle is best reflected in the Lakota Protest at wounded Knee in 1735. When Russell Means wrote the Declaration of Independence in 2007, his mission was to speak to a nation crisis. Means, argues in this document that dictators can be forgiven, if they compensate their oppressed victims appropriately. The video with the American people, illustrates that there is no place like home. Never in the history of our country, our content or even our world has an atrocity of this magnitude occurred. </a:t>
                      </a:r>
                      <a:endParaRPr lang="en-US" sz="2000" dirty="0">
                        <a:effectLst/>
                        <a:latin typeface="Calibri"/>
                        <a:ea typeface="Calibri"/>
                        <a:cs typeface="Times New Roman"/>
                      </a:endParaRPr>
                    </a:p>
                  </a:txBody>
                  <a:tcPr marL="68580" marR="68580" marT="0" marB="0"/>
                </a:tc>
                <a:tc>
                  <a:txBody>
                    <a:bodyPr/>
                    <a:lstStyle/>
                    <a:p>
                      <a:pPr marL="0" marR="0">
                        <a:lnSpc>
                          <a:spcPct val="107000"/>
                        </a:lnSpc>
                        <a:spcBef>
                          <a:spcPts val="0"/>
                        </a:spcBef>
                        <a:spcAft>
                          <a:spcPts val="800"/>
                        </a:spcAft>
                      </a:pPr>
                      <a:r>
                        <a:rPr lang="en-US" sz="1100" dirty="0">
                          <a:effectLst/>
                        </a:rPr>
                        <a:t> </a:t>
                      </a:r>
                      <a:endParaRPr lang="en-US" sz="2000" baseline="0" dirty="0" smtClean="0">
                        <a:effectLst/>
                      </a:endParaRPr>
                    </a:p>
                    <a:p>
                      <a:pPr marL="0" marR="0">
                        <a:lnSpc>
                          <a:spcPct val="107000"/>
                        </a:lnSpc>
                        <a:spcBef>
                          <a:spcPts val="0"/>
                        </a:spcBef>
                        <a:spcAft>
                          <a:spcPts val="800"/>
                        </a:spcAft>
                      </a:pPr>
                      <a:endParaRPr lang="en-US" sz="2000" dirty="0">
                        <a:effectLst/>
                        <a:latin typeface="Calibri"/>
                        <a:ea typeface="Calibri"/>
                        <a:cs typeface="Times New Roman"/>
                      </a:endParaRPr>
                    </a:p>
                  </a:txBody>
                  <a:tcPr marL="68580" marR="68580" marT="0" marB="0"/>
                </a:tc>
              </a:tr>
            </a:tbl>
          </a:graphicData>
        </a:graphic>
      </p:graphicFrame>
      <p:sp>
        <p:nvSpPr>
          <p:cNvPr id="5" name="TextBox 4"/>
          <p:cNvSpPr txBox="1"/>
          <p:nvPr/>
        </p:nvSpPr>
        <p:spPr>
          <a:xfrm>
            <a:off x="671945" y="152400"/>
            <a:ext cx="7543800" cy="461665"/>
          </a:xfrm>
          <a:prstGeom prst="rect">
            <a:avLst/>
          </a:prstGeom>
          <a:noFill/>
        </p:spPr>
        <p:txBody>
          <a:bodyPr wrap="square" rtlCol="0">
            <a:spAutoFit/>
          </a:bodyPr>
          <a:lstStyle/>
          <a:p>
            <a:pPr algn="ctr"/>
            <a:r>
              <a:rPr lang="en-US" sz="2400" b="1" dirty="0" smtClean="0">
                <a:solidFill>
                  <a:srgbClr val="FF0000"/>
                </a:solidFill>
              </a:rPr>
              <a:t>Fill in your own paper as we go along</a:t>
            </a:r>
            <a:endParaRPr lang="en-US" sz="2400" b="1" dirty="0">
              <a:solidFill>
                <a:srgbClr val="FF0000"/>
              </a:solidFill>
            </a:endParaRPr>
          </a:p>
        </p:txBody>
      </p:sp>
    </p:spTree>
    <p:extLst>
      <p:ext uri="{BB962C8B-B14F-4D97-AF65-F5344CB8AC3E}">
        <p14:creationId xmlns:p14="http://schemas.microsoft.com/office/powerpoint/2010/main" val="11800666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974248659"/>
              </p:ext>
            </p:extLst>
          </p:nvPr>
        </p:nvGraphicFramePr>
        <p:xfrm>
          <a:off x="381000" y="914400"/>
          <a:ext cx="8305800" cy="4648200"/>
        </p:xfrm>
        <a:graphic>
          <a:graphicData uri="http://schemas.openxmlformats.org/drawingml/2006/table">
            <a:tbl>
              <a:tblPr firstRow="1" firstCol="1" bandRow="1">
                <a:tableStyleId>{8799B23B-EC83-4686-B30A-512413B5E67A}</a:tableStyleId>
              </a:tblPr>
              <a:tblGrid>
                <a:gridCol w="314408"/>
                <a:gridCol w="4714792"/>
                <a:gridCol w="3276600"/>
              </a:tblGrid>
              <a:tr h="4648200">
                <a:tc>
                  <a:txBody>
                    <a:bodyPr/>
                    <a:lstStyle/>
                    <a:p>
                      <a:pPr marL="0" marR="0">
                        <a:lnSpc>
                          <a:spcPct val="107000"/>
                        </a:lnSpc>
                        <a:spcBef>
                          <a:spcPts val="0"/>
                        </a:spcBef>
                        <a:spcAft>
                          <a:spcPts val="800"/>
                        </a:spcAft>
                      </a:pPr>
                      <a:r>
                        <a:rPr lang="en-US" sz="2800" dirty="0" smtClean="0">
                          <a:effectLst/>
                        </a:rPr>
                        <a:t>2</a:t>
                      </a:r>
                      <a:endParaRPr lang="en-US" sz="3600" dirty="0">
                        <a:effectLst/>
                        <a:latin typeface="Calibri"/>
                        <a:ea typeface="Calibri"/>
                        <a:cs typeface="Times New Roman"/>
                      </a:endParaRPr>
                    </a:p>
                  </a:txBody>
                  <a:tcPr marL="68580" marR="68580" marT="0" marB="0" anchor="ctr"/>
                </a:tc>
                <a:tc>
                  <a:txBody>
                    <a:bodyPr/>
                    <a:lstStyle/>
                    <a:p>
                      <a:pPr marL="0" marR="0">
                        <a:lnSpc>
                          <a:spcPct val="107000"/>
                        </a:lnSpc>
                        <a:spcBef>
                          <a:spcPts val="0"/>
                        </a:spcBef>
                        <a:spcAft>
                          <a:spcPts val="800"/>
                        </a:spcAft>
                      </a:pPr>
                      <a:r>
                        <a:rPr lang="en-US" sz="2000" dirty="0">
                          <a:effectLst/>
                        </a:rPr>
                        <a:t>European contact has had a great effect on Native Americans. Maps of North American before Europeans came over shows that Native Americans lived all over the country. However, after Europeans came, most tribes moved to the west and became smaller or died out. Additionally, a timeline of Native American and European contact shows a history of conflict over land and resources. The PBS video, “We shall Remain” looks at the specific struggles of the Oglala </a:t>
                      </a:r>
                      <a:r>
                        <a:rPr lang="en-US" sz="2000" dirty="0" err="1">
                          <a:effectLst/>
                        </a:rPr>
                        <a:t>Lokota</a:t>
                      </a:r>
                      <a:r>
                        <a:rPr lang="en-US" sz="2000" dirty="0">
                          <a:effectLst/>
                        </a:rPr>
                        <a:t> Tribe in Pine Ridge, ND as they fight against a corrupt government…</a:t>
                      </a:r>
                      <a:endParaRPr lang="en-US" sz="2000" dirty="0">
                        <a:effectLst/>
                        <a:latin typeface="Calibri"/>
                        <a:ea typeface="Calibri"/>
                        <a:cs typeface="Times New Roman"/>
                      </a:endParaRPr>
                    </a:p>
                  </a:txBody>
                  <a:tcPr marL="68580" marR="68580" marT="0" marB="0"/>
                </a:tc>
                <a:tc>
                  <a:txBody>
                    <a:bodyPr/>
                    <a:lstStyle/>
                    <a:p>
                      <a:pPr marL="0" marR="0">
                        <a:lnSpc>
                          <a:spcPct val="107000"/>
                        </a:lnSpc>
                        <a:spcBef>
                          <a:spcPts val="0"/>
                        </a:spcBef>
                        <a:spcAft>
                          <a:spcPts val="800"/>
                        </a:spcAft>
                      </a:pPr>
                      <a:r>
                        <a:rPr lang="en-US" sz="1800" dirty="0">
                          <a:effectLst/>
                        </a:rPr>
                        <a:t> </a:t>
                      </a:r>
                      <a:endParaRPr lang="en-US" sz="1800" baseline="0" dirty="0" smtClean="0">
                        <a:effectLst/>
                      </a:endParaRPr>
                    </a:p>
                    <a:p>
                      <a:pPr marL="0" marR="0">
                        <a:lnSpc>
                          <a:spcPct val="107000"/>
                        </a:lnSpc>
                        <a:spcBef>
                          <a:spcPts val="0"/>
                        </a:spcBef>
                        <a:spcAft>
                          <a:spcPts val="800"/>
                        </a:spcAft>
                      </a:pPr>
                      <a:endParaRPr lang="en-US" sz="1800" baseline="0" dirty="0" smtClean="0">
                        <a:effectLst/>
                        <a:latin typeface="Calibri"/>
                        <a:ea typeface="Calibri"/>
                        <a:cs typeface="Times New Roman"/>
                      </a:endParaRPr>
                    </a:p>
                    <a:p>
                      <a:pPr marL="0" marR="0">
                        <a:lnSpc>
                          <a:spcPct val="107000"/>
                        </a:lnSpc>
                        <a:spcBef>
                          <a:spcPts val="0"/>
                        </a:spcBef>
                        <a:spcAft>
                          <a:spcPts val="800"/>
                        </a:spcAft>
                      </a:pPr>
                      <a:endParaRPr lang="en-US" sz="18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2081056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557679890"/>
              </p:ext>
            </p:extLst>
          </p:nvPr>
        </p:nvGraphicFramePr>
        <p:xfrm>
          <a:off x="381000" y="381000"/>
          <a:ext cx="8305800" cy="6019799"/>
        </p:xfrm>
        <a:graphic>
          <a:graphicData uri="http://schemas.openxmlformats.org/drawingml/2006/table">
            <a:tbl>
              <a:tblPr firstRow="1" firstCol="1" bandRow="1">
                <a:tableStyleId>{8799B23B-EC83-4686-B30A-512413B5E67A}</a:tableStyleId>
              </a:tblPr>
              <a:tblGrid>
                <a:gridCol w="314408"/>
                <a:gridCol w="4257592"/>
                <a:gridCol w="3733800"/>
              </a:tblGrid>
              <a:tr h="6019799">
                <a:tc>
                  <a:txBody>
                    <a:bodyPr/>
                    <a:lstStyle/>
                    <a:p>
                      <a:pPr marL="0" marR="0" algn="ctr">
                        <a:lnSpc>
                          <a:spcPct val="107000"/>
                        </a:lnSpc>
                        <a:spcBef>
                          <a:spcPts val="0"/>
                        </a:spcBef>
                        <a:spcAft>
                          <a:spcPts val="800"/>
                        </a:spcAft>
                      </a:pPr>
                      <a:r>
                        <a:rPr lang="en-US" sz="2800" dirty="0" smtClean="0">
                          <a:effectLst/>
                        </a:rPr>
                        <a:t>3</a:t>
                      </a:r>
                      <a:endParaRPr lang="en-US" sz="3600" dirty="0">
                        <a:effectLst/>
                        <a:latin typeface="Calibri"/>
                        <a:ea typeface="Calibri"/>
                        <a:cs typeface="Times New Roman"/>
                      </a:endParaRPr>
                    </a:p>
                  </a:txBody>
                  <a:tcPr marL="68580" marR="68580" marT="0" marB="0" anchor="ctr"/>
                </a:tc>
                <a:tc>
                  <a:txBody>
                    <a:bodyPr/>
                    <a:lstStyle/>
                    <a:p>
                      <a:pPr marL="0" marR="0">
                        <a:lnSpc>
                          <a:spcPct val="107000"/>
                        </a:lnSpc>
                        <a:spcBef>
                          <a:spcPts val="0"/>
                        </a:spcBef>
                        <a:spcAft>
                          <a:spcPts val="800"/>
                        </a:spcAft>
                      </a:pPr>
                      <a:r>
                        <a:rPr lang="en-US" sz="1400" dirty="0">
                          <a:effectLst/>
                        </a:rPr>
                        <a:t>Europeans began a mass migration to the North American Continent in the 1600s in pursuit of land, gold and opportunity. What awaited them was not a new fresh land to be discovered, but a land that had been inhabited for centuries by indigenous peoples. The Europeans brought guns, disease and ambition to the “new world” which inspired conflict with the existing population. When examining maps of tribal distribution prior to European contact, and the sparse reservation lands of modern day, it is clear that the interaction between Native American and the European settlers was devastating to the Native Americans. We see in our modern day that the Native American people have been forced onto small reservations and their cultural and linguistic heritage is at risk of dying out. A country founded on the ideals of equality and the protection of its people has watch complacently as an ancient people die out. This paradox would not surprise John Steinbeck who wrote about American’s tendency to contradiction in the 1960s. (Paradox and Dream) One does wonder however, how our own founding father and author of the nation, Thomas Jefferson might react to the plight of the modern Native American….. </a:t>
                      </a:r>
                      <a:endParaRPr lang="en-US" sz="1400" dirty="0">
                        <a:effectLst/>
                        <a:latin typeface="Calibri"/>
                        <a:ea typeface="Calibri"/>
                        <a:cs typeface="Times New Roman"/>
                      </a:endParaRPr>
                    </a:p>
                  </a:txBody>
                  <a:tcPr marL="68580" marR="68580" marT="0" marB="0"/>
                </a:tc>
                <a:tc>
                  <a:txBody>
                    <a:bodyPr/>
                    <a:lstStyle/>
                    <a:p>
                      <a:pPr marL="0" marR="0">
                        <a:lnSpc>
                          <a:spcPct val="107000"/>
                        </a:lnSpc>
                        <a:spcBef>
                          <a:spcPts val="0"/>
                        </a:spcBef>
                        <a:spcAft>
                          <a:spcPts val="800"/>
                        </a:spcAft>
                      </a:pPr>
                      <a:r>
                        <a:rPr lang="en-US" sz="1100" dirty="0">
                          <a:effectLst/>
                        </a:rPr>
                        <a:t> </a:t>
                      </a:r>
                      <a:endParaRPr lang="en-US" sz="2000" baseline="0" dirty="0" smtClean="0">
                        <a:effectLst/>
                      </a:endParaRPr>
                    </a:p>
                    <a:p>
                      <a:pPr marL="0" marR="0">
                        <a:lnSpc>
                          <a:spcPct val="107000"/>
                        </a:lnSpc>
                        <a:spcBef>
                          <a:spcPts val="0"/>
                        </a:spcBef>
                        <a:spcAft>
                          <a:spcPts val="800"/>
                        </a:spcAft>
                      </a:pPr>
                      <a:endParaRPr lang="en-US" sz="1100" baseline="0" dirty="0" smtClean="0">
                        <a:effectLst/>
                        <a:latin typeface="Calibri"/>
                        <a:ea typeface="Calibri"/>
                        <a:cs typeface="Times New Roman"/>
                      </a:endParaRPr>
                    </a:p>
                    <a:p>
                      <a:pPr marL="0" marR="0">
                        <a:lnSpc>
                          <a:spcPct val="107000"/>
                        </a:lnSpc>
                        <a:spcBef>
                          <a:spcPts val="0"/>
                        </a:spcBef>
                        <a:spcAft>
                          <a:spcPts val="800"/>
                        </a:spcAft>
                      </a:pPr>
                      <a:endParaRPr lang="en-US"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1698088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128457434"/>
              </p:ext>
            </p:extLst>
          </p:nvPr>
        </p:nvGraphicFramePr>
        <p:xfrm>
          <a:off x="533399" y="609600"/>
          <a:ext cx="8001000" cy="5638800"/>
        </p:xfrm>
        <a:graphic>
          <a:graphicData uri="http://schemas.openxmlformats.org/drawingml/2006/table">
            <a:tbl>
              <a:tblPr firstRow="1" firstCol="1" bandRow="1">
                <a:tableStyleId>{8799B23B-EC83-4686-B30A-512413B5E67A}</a:tableStyleId>
              </a:tblPr>
              <a:tblGrid>
                <a:gridCol w="302870"/>
                <a:gridCol w="4497731"/>
                <a:gridCol w="3200399"/>
              </a:tblGrid>
              <a:tr h="5638800">
                <a:tc>
                  <a:txBody>
                    <a:bodyPr/>
                    <a:lstStyle/>
                    <a:p>
                      <a:pPr marL="0" marR="0">
                        <a:lnSpc>
                          <a:spcPct val="107000"/>
                        </a:lnSpc>
                        <a:spcBef>
                          <a:spcPts val="0"/>
                        </a:spcBef>
                        <a:spcAft>
                          <a:spcPts val="800"/>
                        </a:spcAft>
                      </a:pPr>
                      <a:r>
                        <a:rPr lang="en-US" sz="2800" dirty="0" smtClean="0">
                          <a:effectLst/>
                        </a:rPr>
                        <a:t>4</a:t>
                      </a:r>
                      <a:endParaRPr lang="en-US" sz="4000" dirty="0">
                        <a:effectLst/>
                        <a:latin typeface="Calibri"/>
                        <a:ea typeface="Calibri"/>
                        <a:cs typeface="Times New Roman"/>
                      </a:endParaRPr>
                    </a:p>
                  </a:txBody>
                  <a:tcPr marL="68580" marR="68580" marT="0" marB="0" anchor="ctr"/>
                </a:tc>
                <a:tc>
                  <a:txBody>
                    <a:bodyPr/>
                    <a:lstStyle/>
                    <a:p>
                      <a:pPr marL="0" marR="0">
                        <a:lnSpc>
                          <a:spcPct val="107000"/>
                        </a:lnSpc>
                        <a:spcBef>
                          <a:spcPts val="0"/>
                        </a:spcBef>
                        <a:spcAft>
                          <a:spcPts val="800"/>
                        </a:spcAft>
                      </a:pPr>
                      <a:r>
                        <a:rPr lang="en-US" sz="1800" dirty="0">
                          <a:effectLst/>
                        </a:rPr>
                        <a:t>The map “Selected North American Cultural Groups” produced by McDougal </a:t>
                      </a:r>
                      <a:r>
                        <a:rPr lang="en-US" sz="1800" dirty="0" err="1">
                          <a:effectLst/>
                        </a:rPr>
                        <a:t>Littell</a:t>
                      </a:r>
                      <a:r>
                        <a:rPr lang="en-US" sz="1800" dirty="0">
                          <a:effectLst/>
                        </a:rPr>
                        <a:t> in 2008, shows that native Americans were all over the North American continent around the 1600s. The map “U.S. Federal and State Indian Reservations” produced by Pearson in 2007, shows the distribution of Reservations and tribes in modern day America. The Declaration of Independence is a founding document and was written by Thomas Jefferson July 4</a:t>
                      </a:r>
                      <a:r>
                        <a:rPr lang="en-US" sz="1800" baseline="30000" dirty="0">
                          <a:effectLst/>
                        </a:rPr>
                        <a:t>th</a:t>
                      </a:r>
                      <a:r>
                        <a:rPr lang="en-US" sz="1800" dirty="0">
                          <a:effectLst/>
                        </a:rPr>
                        <a:t> 1776 in Pennsylvania. The Declaration of independence argues that all men are created equal and that it is the government’s job to protect that equality. The documentary “We Shall Remain” produced by PBS on 2009 in Pine Ridge, South Dakota, argues that Native American People have continuously struggled for physical and cultural survival since European contact. </a:t>
                      </a:r>
                      <a:endParaRPr lang="en-US" sz="1800" dirty="0">
                        <a:effectLst/>
                        <a:latin typeface="Calibri"/>
                        <a:ea typeface="Calibri"/>
                        <a:cs typeface="Times New Roman"/>
                      </a:endParaRPr>
                    </a:p>
                  </a:txBody>
                  <a:tcPr marL="68580" marR="68580" marT="0" marB="0"/>
                </a:tc>
                <a:tc>
                  <a:txBody>
                    <a:bodyPr/>
                    <a:lstStyle/>
                    <a:p>
                      <a:pPr marL="0" marR="0">
                        <a:lnSpc>
                          <a:spcPct val="107000"/>
                        </a:lnSpc>
                        <a:spcBef>
                          <a:spcPts val="0"/>
                        </a:spcBef>
                        <a:spcAft>
                          <a:spcPts val="800"/>
                        </a:spcAft>
                      </a:pPr>
                      <a:r>
                        <a:rPr lang="en-US" sz="1100" dirty="0">
                          <a:effectLst/>
                        </a:rPr>
                        <a:t> </a:t>
                      </a:r>
                      <a:endParaRPr lang="en-US"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927220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Writing Your Historical Context </a:t>
            </a:r>
            <a:endParaRPr lang="en-US" dirty="0"/>
          </a:p>
        </p:txBody>
      </p:sp>
      <p:sp>
        <p:nvSpPr>
          <p:cNvPr id="3" name="Content Placeholder 2"/>
          <p:cNvSpPr>
            <a:spLocks noGrp="1"/>
          </p:cNvSpPr>
          <p:nvPr>
            <p:ph idx="1"/>
          </p:nvPr>
        </p:nvSpPr>
        <p:spPr/>
        <p:txBody>
          <a:bodyPr>
            <a:normAutofit/>
          </a:bodyPr>
          <a:lstStyle/>
          <a:p>
            <a:r>
              <a:rPr lang="en-US" sz="2800" dirty="0" smtClean="0"/>
              <a:t>Get out your Building Historical Essay- Lesson 1 Context</a:t>
            </a:r>
          </a:p>
          <a:p>
            <a:r>
              <a:rPr lang="en-US" sz="2800" dirty="0" smtClean="0"/>
              <a:t>You will first fill out the paragraph organizer on page two.</a:t>
            </a:r>
          </a:p>
          <a:p>
            <a:r>
              <a:rPr lang="en-US" sz="2800" dirty="0" smtClean="0"/>
              <a:t>You will write the first draft of your historical context.</a:t>
            </a:r>
          </a:p>
          <a:p>
            <a:r>
              <a:rPr lang="en-US" sz="2800" dirty="0" smtClean="0"/>
              <a:t>At the End of the period, you will self assess your context.</a:t>
            </a:r>
          </a:p>
          <a:p>
            <a:r>
              <a:rPr lang="en-US" sz="2800" dirty="0" smtClean="0"/>
              <a:t>Attach your assessment to your packet and turn it in to me.  </a:t>
            </a:r>
          </a:p>
        </p:txBody>
      </p:sp>
    </p:spTree>
    <p:extLst>
      <p:ext uri="{BB962C8B-B14F-4D97-AF65-F5344CB8AC3E}">
        <p14:creationId xmlns:p14="http://schemas.microsoft.com/office/powerpoint/2010/main" val="2537013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a:t>Introduction Paragraph Starter Template</a:t>
            </a:r>
            <a:r>
              <a:rPr lang="en-US" sz="1400" dirty="0"/>
              <a:t/>
            </a:r>
            <a:br>
              <a:rPr lang="en-US" sz="1400" dirty="0"/>
            </a:br>
            <a:r>
              <a:rPr lang="en-US" sz="1400" dirty="0"/>
              <a:t>This template gives you sentence starters and a structure to help on your introduction if you are stuck and don’t know where to start. </a:t>
            </a:r>
            <a:br>
              <a:rPr lang="en-US" sz="1400" dirty="0"/>
            </a:br>
            <a:endParaRPr lang="en-US" sz="1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42223402"/>
              </p:ext>
            </p:extLst>
          </p:nvPr>
        </p:nvGraphicFramePr>
        <p:xfrm>
          <a:off x="304800" y="1295400"/>
          <a:ext cx="8382000" cy="4876800"/>
        </p:xfrm>
        <a:graphic>
          <a:graphicData uri="http://schemas.openxmlformats.org/drawingml/2006/table">
            <a:tbl>
              <a:tblPr firstRow="1" firstCol="1" bandRow="1">
                <a:tableStyleId>{5940675A-B579-460E-94D1-54222C63F5DA}</a:tableStyleId>
              </a:tblPr>
              <a:tblGrid>
                <a:gridCol w="1383303"/>
                <a:gridCol w="6998697"/>
              </a:tblGrid>
              <a:tr h="4876800">
                <a:tc>
                  <a:txBody>
                    <a:bodyPr/>
                    <a:lstStyle/>
                    <a:p>
                      <a:pPr marL="0" marR="0">
                        <a:lnSpc>
                          <a:spcPct val="115000"/>
                        </a:lnSpc>
                        <a:spcBef>
                          <a:spcPts val="0"/>
                        </a:spcBef>
                        <a:spcAft>
                          <a:spcPts val="0"/>
                        </a:spcAft>
                      </a:pPr>
                      <a:r>
                        <a:rPr lang="en-US" sz="1100" dirty="0">
                          <a:effectLst/>
                        </a:rPr>
                        <a:t> </a:t>
                      </a:r>
                    </a:p>
                    <a:p>
                      <a:pPr marL="0" marR="0">
                        <a:lnSpc>
                          <a:spcPct val="115000"/>
                        </a:lnSpc>
                        <a:spcBef>
                          <a:spcPts val="0"/>
                        </a:spcBef>
                        <a:spcAft>
                          <a:spcPts val="0"/>
                        </a:spcAft>
                      </a:pPr>
                      <a:r>
                        <a:rPr lang="en-US" sz="1100" dirty="0">
                          <a:effectLst/>
                        </a:rPr>
                        <a:t> </a:t>
                      </a:r>
                    </a:p>
                    <a:p>
                      <a:pPr marL="0" marR="0">
                        <a:lnSpc>
                          <a:spcPct val="115000"/>
                        </a:lnSpc>
                        <a:spcBef>
                          <a:spcPts val="0"/>
                        </a:spcBef>
                        <a:spcAft>
                          <a:spcPts val="0"/>
                        </a:spcAft>
                      </a:pPr>
                      <a:r>
                        <a:rPr lang="en-US" sz="1100" dirty="0">
                          <a:effectLst/>
                        </a:rPr>
                        <a:t> </a:t>
                      </a:r>
                    </a:p>
                    <a:p>
                      <a:pPr marL="0" marR="0" algn="ctr">
                        <a:lnSpc>
                          <a:spcPct val="115000"/>
                        </a:lnSpc>
                        <a:spcBef>
                          <a:spcPts val="0"/>
                        </a:spcBef>
                        <a:spcAft>
                          <a:spcPts val="0"/>
                        </a:spcAft>
                      </a:pPr>
                      <a:r>
                        <a:rPr lang="en-US" sz="1400" b="1" dirty="0">
                          <a:effectLst/>
                        </a:rPr>
                        <a:t>Past Historical Context</a:t>
                      </a:r>
                    </a:p>
                    <a:p>
                      <a:pPr marL="0" marR="0" algn="ctr">
                        <a:lnSpc>
                          <a:spcPct val="115000"/>
                        </a:lnSpc>
                        <a:spcBef>
                          <a:spcPts val="0"/>
                        </a:spcBef>
                        <a:spcAft>
                          <a:spcPts val="0"/>
                        </a:spcAft>
                      </a:pPr>
                      <a:r>
                        <a:rPr lang="en-US" sz="1400" b="1" dirty="0">
                          <a:effectLst/>
                        </a:rPr>
                        <a:t>(using the Maps)</a:t>
                      </a:r>
                      <a:endParaRPr lang="en-US" sz="1400" b="1"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800" dirty="0">
                          <a:effectLst/>
                        </a:rPr>
                        <a:t> </a:t>
                      </a:r>
                      <a:endParaRPr lang="en-US" sz="1100" dirty="0">
                        <a:effectLst/>
                      </a:endParaRPr>
                    </a:p>
                    <a:p>
                      <a:pPr marL="0" marR="0">
                        <a:lnSpc>
                          <a:spcPct val="200000"/>
                        </a:lnSpc>
                        <a:spcBef>
                          <a:spcPts val="0"/>
                        </a:spcBef>
                        <a:spcAft>
                          <a:spcPts val="0"/>
                        </a:spcAft>
                      </a:pPr>
                      <a:r>
                        <a:rPr lang="en-US" sz="1600" dirty="0">
                          <a:effectLst/>
                        </a:rPr>
                        <a:t>Since European contact, Native Americans and European settlers have </a:t>
                      </a:r>
                      <a:r>
                        <a:rPr lang="en-US" sz="1600" u="sng" dirty="0">
                          <a:effectLst/>
                        </a:rPr>
                        <a:t>(state the conflict) </a:t>
                      </a:r>
                      <a:r>
                        <a:rPr lang="en-US" sz="1600" dirty="0" smtClean="0">
                          <a:solidFill>
                            <a:srgbClr val="FF0000"/>
                          </a:solidFill>
                          <a:effectLst/>
                        </a:rPr>
                        <a:t>_</a:t>
                      </a:r>
                      <a:endParaRPr lang="en-US" sz="1600" dirty="0" smtClean="0">
                        <a:effectLst/>
                      </a:endParaRPr>
                    </a:p>
                    <a:p>
                      <a:pPr marL="0" marR="0" indent="0" algn="l" defTabSz="914400" rtl="0" eaLnBrk="1" fontAlgn="auto" latinLnBrk="0" hangingPunct="1">
                        <a:lnSpc>
                          <a:spcPct val="200000"/>
                        </a:lnSpc>
                        <a:spcBef>
                          <a:spcPts val="0"/>
                        </a:spcBef>
                        <a:spcAft>
                          <a:spcPts val="0"/>
                        </a:spcAft>
                        <a:buClrTx/>
                        <a:buSzTx/>
                        <a:buFontTx/>
                        <a:buNone/>
                        <a:tabLst/>
                        <a:defRPr/>
                      </a:pPr>
                      <a:r>
                        <a:rPr lang="en-US" sz="1600" dirty="0" smtClean="0">
                          <a:effectLst/>
                        </a:rPr>
                        <a:t>As </a:t>
                      </a:r>
                      <a:r>
                        <a:rPr lang="en-US" sz="1600" dirty="0">
                          <a:effectLst/>
                        </a:rPr>
                        <a:t>a result, </a:t>
                      </a:r>
                      <a:r>
                        <a:rPr lang="en-US" sz="1600" u="sng" dirty="0">
                          <a:effectLst/>
                        </a:rPr>
                        <a:t>(state the result of the above conflict</a:t>
                      </a:r>
                      <a:r>
                        <a:rPr lang="en-US" sz="1600" u="sng" dirty="0" smtClean="0">
                          <a:effectLst/>
                        </a:rPr>
                        <a:t>) </a:t>
                      </a:r>
                      <a:r>
                        <a:rPr lang="en-US" sz="1600" u="sng" dirty="0" smtClean="0">
                          <a:solidFill>
                            <a:srgbClr val="FF0000"/>
                          </a:solidFill>
                          <a:effectLst/>
                        </a:rPr>
                        <a:t>__</a:t>
                      </a:r>
                      <a:endParaRPr lang="en-US" sz="1600" dirty="0" smtClean="0">
                        <a:effectLst/>
                      </a:endParaRPr>
                    </a:p>
                    <a:p>
                      <a:pPr marL="0" marR="0">
                        <a:lnSpc>
                          <a:spcPct val="115000"/>
                        </a:lnSpc>
                        <a:spcBef>
                          <a:spcPts val="0"/>
                        </a:spcBef>
                        <a:spcAft>
                          <a:spcPts val="0"/>
                        </a:spcAft>
                      </a:pPr>
                      <a:r>
                        <a:rPr lang="en-US" sz="1100" dirty="0">
                          <a:effectLst/>
                        </a:rPr>
                        <a:t> </a:t>
                      </a:r>
                      <a:endParaRPr lang="en-US"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517044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930</Words>
  <Application>Microsoft Office PowerPoint</Application>
  <PresentationFormat>On-screen Show (4:3)</PresentationFormat>
  <Paragraphs>71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Historical Context Rubric</vt:lpstr>
      <vt:lpstr>Assessing Historical Context </vt:lpstr>
      <vt:lpstr>PowerPoint Presentation</vt:lpstr>
      <vt:lpstr>PowerPoint Presentation</vt:lpstr>
      <vt:lpstr>PowerPoint Presentation</vt:lpstr>
      <vt:lpstr>PowerPoint Presentation</vt:lpstr>
      <vt:lpstr>Writing Your Historical Context </vt:lpstr>
      <vt:lpstr>Introduction Paragraph Starter Template This template gives you sentence starters and a structure to help on your introduction if you are stuck and don’t know where to start.  </vt:lpstr>
    </vt:vector>
  </TitlesOfParts>
  <Company>Mukilteo School District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Jackson Danielle A.</dc:creator>
  <cp:lastModifiedBy>Jackson Danielle A.</cp:lastModifiedBy>
  <cp:revision>14</cp:revision>
  <dcterms:created xsi:type="dcterms:W3CDTF">2014-10-01T14:38:10Z</dcterms:created>
  <dcterms:modified xsi:type="dcterms:W3CDTF">2014-10-01T19:01:51Z</dcterms:modified>
</cp:coreProperties>
</file>