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E5CF0B02-FA34-405D-8296-558418990AB7}"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5CF0B02-FA34-405D-8296-558418990AB7}"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5CF0B02-FA34-405D-8296-558418990AB7}"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5CF0B02-FA34-405D-8296-558418990AB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215862F5-4D95-4E1D-9CB6-EAE63BA15ACD}" type="datetimeFigureOut">
              <a:rPr lang="en-US" smtClean="0"/>
              <a:pPr/>
              <a:t>10/1/2014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5CF0B02-FA34-405D-8296-558418990AB7}"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15862F5-4D95-4E1D-9CB6-EAE63BA15ACD}" type="datetimeFigureOut">
              <a:rPr lang="en-US" smtClean="0"/>
              <a:pPr/>
              <a:t>10/1/2014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5CF0B02-FA34-405D-8296-558418990AB7}"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40404291"/>
              </p:ext>
            </p:extLst>
          </p:nvPr>
        </p:nvGraphicFramePr>
        <p:xfrm>
          <a:off x="380999" y="1676400"/>
          <a:ext cx="8534400" cy="4608023"/>
        </p:xfrm>
        <a:graphic>
          <a:graphicData uri="http://schemas.openxmlformats.org/drawingml/2006/table">
            <a:tbl>
              <a:tblPr firstRow="1" bandRow="1">
                <a:tableStyleId>{5940675A-B579-460E-94D1-54222C63F5DA}</a:tableStyleId>
              </a:tblPr>
              <a:tblGrid>
                <a:gridCol w="609601"/>
                <a:gridCol w="3732462"/>
                <a:gridCol w="4192337"/>
              </a:tblGrid>
              <a:tr h="554183">
                <a:tc>
                  <a:txBody>
                    <a:bodyPr/>
                    <a:lstStyle/>
                    <a:p>
                      <a:endParaRPr lang="en-US" dirty="0"/>
                    </a:p>
                  </a:txBody>
                  <a:tcPr/>
                </a:tc>
                <a:tc>
                  <a:txBody>
                    <a:bodyPr/>
                    <a:lstStyle/>
                    <a:p>
                      <a:pPr algn="ctr"/>
                      <a:r>
                        <a:rPr lang="en-US" dirty="0" smtClean="0"/>
                        <a:t>Learning Target </a:t>
                      </a:r>
                      <a:endParaRPr lang="en-US" dirty="0"/>
                    </a:p>
                  </a:txBody>
                  <a:tcPr anchor="ctr"/>
                </a:tc>
                <a:tc>
                  <a:txBody>
                    <a:bodyPr/>
                    <a:lstStyle/>
                    <a:p>
                      <a:pPr algn="ctr"/>
                      <a:r>
                        <a:rPr lang="en-US" dirty="0" smtClean="0"/>
                        <a:t>Why is this important?</a:t>
                      </a:r>
                      <a:r>
                        <a:rPr lang="en-US" baseline="0" dirty="0" smtClean="0"/>
                        <a:t> </a:t>
                      </a:r>
                      <a:endParaRPr lang="en-US" dirty="0"/>
                    </a:p>
                  </a:txBody>
                  <a:tcPr anchor="ctr"/>
                </a:tc>
              </a:tr>
              <a:tr h="3941617">
                <a:tc>
                  <a:txBody>
                    <a:bodyPr/>
                    <a:lstStyle/>
                    <a:p>
                      <a:pPr algn="ctr"/>
                      <a:r>
                        <a:rPr lang="en-US" dirty="0" smtClean="0"/>
                        <a:t>Wednesday</a:t>
                      </a:r>
                      <a:endParaRPr lang="en-US" dirty="0"/>
                    </a:p>
                  </a:txBody>
                  <a:tcPr vert="vert270" anchor="ctr"/>
                </a:tc>
                <a:tc>
                  <a:txBody>
                    <a:bodyPr/>
                    <a:lstStyle/>
                    <a:p>
                      <a:pPr algn="ctr"/>
                      <a:r>
                        <a:rPr lang="en-US" sz="3600" dirty="0" smtClean="0"/>
                        <a:t>I</a:t>
                      </a:r>
                      <a:r>
                        <a:rPr lang="en-US" sz="3600" baseline="0" dirty="0" smtClean="0"/>
                        <a:t>WBAT</a:t>
                      </a:r>
                      <a:r>
                        <a:rPr lang="en-US" sz="3600" baseline="0" dirty="0" smtClean="0"/>
                        <a:t>…</a:t>
                      </a:r>
                    </a:p>
                    <a:p>
                      <a:pPr algn="ctr"/>
                      <a:r>
                        <a:rPr lang="en-US" sz="3600" baseline="0" dirty="0" smtClean="0"/>
                        <a:t>Find important information to include in my Historical Context</a:t>
                      </a:r>
                      <a:endParaRPr lang="en-US" sz="3600" dirty="0"/>
                    </a:p>
                  </a:txBody>
                  <a:tcPr anchor="ctr"/>
                </a:tc>
                <a:tc>
                  <a:txBody>
                    <a:bodyPr/>
                    <a:lstStyle/>
                    <a:p>
                      <a:r>
                        <a:rPr lang="en-US" sz="2800" b="1" dirty="0" smtClean="0"/>
                        <a:t>Academic</a:t>
                      </a:r>
                      <a:r>
                        <a:rPr lang="en-US" sz="2800" dirty="0" smtClean="0"/>
                        <a:t>:</a:t>
                      </a:r>
                    </a:p>
                    <a:p>
                      <a:r>
                        <a:rPr lang="en-US" sz="2800" baseline="0" dirty="0" smtClean="0"/>
                        <a:t> Must establish context in any essay/ presentation.</a:t>
                      </a:r>
                    </a:p>
                    <a:p>
                      <a:endParaRPr lang="en-US" sz="3200" baseline="0" dirty="0" smtClean="0"/>
                    </a:p>
                    <a:p>
                      <a:r>
                        <a:rPr lang="en-US" sz="2800" b="1" baseline="0" dirty="0" smtClean="0"/>
                        <a:t>Beyond: </a:t>
                      </a:r>
                    </a:p>
                    <a:p>
                      <a:r>
                        <a:rPr lang="en-US" sz="2800" b="0" baseline="0" dirty="0" smtClean="0"/>
                        <a:t>Communication Skills- Presenting important background info. </a:t>
                      </a:r>
                    </a:p>
                    <a:p>
                      <a:endParaRPr lang="en-US" sz="3200" dirty="0"/>
                    </a:p>
                  </a:txBody>
                  <a:tcPr/>
                </a:tc>
              </a:tr>
            </a:tbl>
          </a:graphicData>
        </a:graphic>
      </p:graphicFrame>
      <p:sp>
        <p:nvSpPr>
          <p:cNvPr id="5" name="TextBox 4"/>
          <p:cNvSpPr txBox="1"/>
          <p:nvPr/>
        </p:nvSpPr>
        <p:spPr>
          <a:xfrm>
            <a:off x="762000" y="304800"/>
            <a:ext cx="7696200" cy="1323439"/>
          </a:xfrm>
          <a:prstGeom prst="rect">
            <a:avLst/>
          </a:prstGeom>
          <a:noFill/>
        </p:spPr>
        <p:txBody>
          <a:bodyPr wrap="square" rtlCol="0">
            <a:spAutoFit/>
          </a:bodyPr>
          <a:lstStyle/>
          <a:p>
            <a:pPr algn="ctr"/>
            <a:r>
              <a:rPr lang="en-US" sz="4000" smtClean="0"/>
              <a:t>Happy </a:t>
            </a:r>
            <a:r>
              <a:rPr lang="en-US" sz="4000" smtClean="0"/>
              <a:t>Wednesday!</a:t>
            </a:r>
            <a:endParaRPr lang="en-US" sz="4000" dirty="0" smtClean="0"/>
          </a:p>
          <a:p>
            <a:pPr algn="ctr"/>
            <a:r>
              <a:rPr lang="en-US" sz="4000" b="1" dirty="0" smtClean="0">
                <a:solidFill>
                  <a:srgbClr val="FF0000"/>
                </a:solidFill>
              </a:rPr>
              <a:t>Grab your writer’s folder</a:t>
            </a:r>
            <a:endParaRPr lang="en-US" sz="40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Review</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Correct any answers you got wrong. </a:t>
            </a:r>
          </a:p>
          <a:p>
            <a:pPr lvl="1"/>
            <a:r>
              <a:rPr lang="en-US" dirty="0" smtClean="0"/>
              <a:t>Important to have accurate information when writing your essay. </a:t>
            </a:r>
          </a:p>
          <a:p>
            <a:pPr lvl="1">
              <a:buNone/>
            </a:pPr>
            <a:endParaRPr lang="en-US" dirty="0" smtClean="0"/>
          </a:p>
          <a:p>
            <a:r>
              <a:rPr lang="en-US" dirty="0" smtClean="0"/>
              <a:t>We will go through the answers aloud, as a group. </a:t>
            </a:r>
          </a:p>
          <a:p>
            <a:pPr>
              <a:buNone/>
            </a:pPr>
            <a:endParaRPr lang="en-US" dirty="0" smtClean="0"/>
          </a:p>
          <a:p>
            <a:r>
              <a:rPr lang="en-US" u="sng" dirty="0" smtClean="0"/>
              <a:t>Earn Points Back</a:t>
            </a:r>
            <a:r>
              <a:rPr lang="en-US" dirty="0" smtClean="0"/>
              <a:t>: On a separate sheet of paper, write the correct answers to questions you missed and turn it in tomorrow. </a:t>
            </a:r>
          </a:p>
          <a:p>
            <a:pPr lvl="1"/>
            <a:r>
              <a:rPr lang="en-US" dirty="0" smtClean="0"/>
              <a:t>#3. 1890s </a:t>
            </a:r>
          </a:p>
          <a:p>
            <a:pPr lvl="1"/>
            <a:r>
              <a:rPr lang="en-US" dirty="0" smtClean="0"/>
              <a:t>#6. Oglala Lakota (Sioux)</a:t>
            </a:r>
          </a:p>
          <a:p>
            <a:pPr>
              <a:buNone/>
            </a:pPr>
            <a:endParaRPr lang="en-US" b="1" dirty="0" smtClean="0">
              <a:solidFill>
                <a:srgbClr val="FF0000"/>
              </a:solidFill>
            </a:endParaRPr>
          </a:p>
          <a:p>
            <a:pPr>
              <a:buNone/>
            </a:pPr>
            <a:r>
              <a:rPr lang="en-US" b="1" dirty="0" smtClean="0">
                <a:solidFill>
                  <a:srgbClr val="FF0000"/>
                </a:solidFill>
              </a:rPr>
              <a:t>Add your quiz to your writer’s folder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498080" cy="944562"/>
          </a:xfrm>
        </p:spPr>
        <p:txBody>
          <a:bodyPr/>
          <a:lstStyle/>
          <a:p>
            <a:r>
              <a:rPr lang="en-US" dirty="0" smtClean="0"/>
              <a:t>ESSAY!!!</a:t>
            </a:r>
            <a:endParaRPr lang="en-US" dirty="0"/>
          </a:p>
        </p:txBody>
      </p:sp>
      <p:sp>
        <p:nvSpPr>
          <p:cNvPr id="3" name="Content Placeholder 2"/>
          <p:cNvSpPr>
            <a:spLocks noGrp="1"/>
          </p:cNvSpPr>
          <p:nvPr>
            <p:ph idx="1"/>
          </p:nvPr>
        </p:nvSpPr>
        <p:spPr>
          <a:xfrm>
            <a:off x="990600" y="1219200"/>
            <a:ext cx="7696200" cy="5410200"/>
          </a:xfrm>
        </p:spPr>
        <p:txBody>
          <a:bodyPr>
            <a:normAutofit/>
          </a:bodyPr>
          <a:lstStyle/>
          <a:p>
            <a:r>
              <a:rPr lang="en-US" sz="2800" b="1" i="1" dirty="0" smtClean="0"/>
              <a:t>You will write an essay on the following prompt:</a:t>
            </a:r>
          </a:p>
          <a:p>
            <a:pPr>
              <a:buNone/>
            </a:pPr>
            <a:r>
              <a:rPr lang="en-US" sz="2800" b="1" i="1" dirty="0"/>
              <a:t>	</a:t>
            </a:r>
            <a:r>
              <a:rPr lang="en-US" sz="2800" b="1" i="1" dirty="0" smtClean="0">
                <a:solidFill>
                  <a:srgbClr val="002060"/>
                </a:solidFill>
              </a:rPr>
              <a:t>Essay </a:t>
            </a:r>
            <a:r>
              <a:rPr lang="en-US" sz="2800" b="1" i="1" dirty="0">
                <a:solidFill>
                  <a:srgbClr val="002060"/>
                </a:solidFill>
              </a:rPr>
              <a:t>Prompt</a:t>
            </a:r>
            <a:r>
              <a:rPr lang="en-US" sz="2800" i="1" dirty="0">
                <a:solidFill>
                  <a:srgbClr val="002060"/>
                </a:solidFill>
              </a:rPr>
              <a:t>- According to the Declaration of independence, </a:t>
            </a:r>
            <a:r>
              <a:rPr lang="en-US" sz="2800" i="1" dirty="0" smtClean="0">
                <a:solidFill>
                  <a:srgbClr val="002060"/>
                </a:solidFill>
              </a:rPr>
              <a:t>how </a:t>
            </a:r>
            <a:r>
              <a:rPr lang="en-US" sz="2800" i="1" dirty="0">
                <a:solidFill>
                  <a:srgbClr val="002060"/>
                </a:solidFill>
              </a:rPr>
              <a:t>would Thomas Jefferson respond to the Native American activists’ actions at Wounded Knee in 1973</a:t>
            </a:r>
            <a:r>
              <a:rPr lang="en-US" sz="2800" i="1" dirty="0" smtClean="0">
                <a:solidFill>
                  <a:srgbClr val="002060"/>
                </a:solidFill>
              </a:rPr>
              <a:t>?</a:t>
            </a:r>
          </a:p>
          <a:p>
            <a:r>
              <a:rPr lang="en-US" sz="2800" dirty="0" smtClean="0"/>
              <a:t>We will build our essays over the next few weeks, so it is IMPERATIVE that you don’t lose any of your papers. </a:t>
            </a:r>
          </a:p>
          <a:p>
            <a:r>
              <a:rPr lang="en-US" sz="2800" dirty="0" smtClean="0"/>
              <a:t>Put everything in your writers folder a the end of the period and store your folder here. </a:t>
            </a:r>
            <a:endParaRPr lang="en-US" sz="28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498080" cy="1143000"/>
          </a:xfrm>
        </p:spPr>
        <p:txBody>
          <a:bodyPr/>
          <a:lstStyle/>
          <a:p>
            <a:r>
              <a:rPr lang="en-US" dirty="0" smtClean="0"/>
              <a:t>Historical Context </a:t>
            </a:r>
            <a:endParaRPr lang="en-US" dirty="0"/>
          </a:p>
        </p:txBody>
      </p:sp>
      <p:sp>
        <p:nvSpPr>
          <p:cNvPr id="3" name="Content Placeholder 2"/>
          <p:cNvSpPr>
            <a:spLocks noGrp="1"/>
          </p:cNvSpPr>
          <p:nvPr>
            <p:ph idx="1"/>
          </p:nvPr>
        </p:nvSpPr>
        <p:spPr>
          <a:xfrm>
            <a:off x="1371600" y="1143000"/>
            <a:ext cx="7498080" cy="4419600"/>
          </a:xfrm>
        </p:spPr>
        <p:txBody>
          <a:bodyPr>
            <a:normAutofit fontScale="70000" lnSpcReduction="20000"/>
          </a:bodyPr>
          <a:lstStyle/>
          <a:p>
            <a:r>
              <a:rPr lang="en-US" b="1" dirty="0" smtClean="0"/>
              <a:t>Historical context: </a:t>
            </a:r>
            <a:r>
              <a:rPr lang="en-US" dirty="0" smtClean="0"/>
              <a:t>It provides your reader with some of the background knowledge necessary to understand the argument you will make in your essay.</a:t>
            </a:r>
          </a:p>
          <a:p>
            <a:pPr>
              <a:buNone/>
            </a:pPr>
            <a:endParaRPr lang="en-US" dirty="0" smtClean="0"/>
          </a:p>
          <a:p>
            <a:r>
              <a:rPr lang="en-US" dirty="0" smtClean="0"/>
              <a:t>You start with the </a:t>
            </a:r>
            <a:r>
              <a:rPr lang="en-US" b="1" dirty="0" smtClean="0"/>
              <a:t>general context</a:t>
            </a:r>
            <a:r>
              <a:rPr lang="en-US" dirty="0" smtClean="0"/>
              <a:t>: What was going on around the time you are writing about? What were the relevant major events?</a:t>
            </a:r>
          </a:p>
          <a:p>
            <a:pPr>
              <a:buNone/>
            </a:pPr>
            <a:endParaRPr lang="en-US" dirty="0" smtClean="0"/>
          </a:p>
          <a:p>
            <a:r>
              <a:rPr lang="en-US" dirty="0" smtClean="0"/>
              <a:t>Then, you provide </a:t>
            </a:r>
            <a:r>
              <a:rPr lang="en-US" b="1" dirty="0" smtClean="0"/>
              <a:t>specific context</a:t>
            </a:r>
            <a:r>
              <a:rPr lang="en-US" dirty="0" smtClean="0"/>
              <a:t> and </a:t>
            </a:r>
            <a:r>
              <a:rPr lang="en-US" u="sng" dirty="0" smtClean="0"/>
              <a:t>introduce the sources you will be using</a:t>
            </a:r>
            <a:r>
              <a:rPr lang="en-US" dirty="0" smtClean="0"/>
              <a:t>: What is the source? (newspaper, speech, documentary, etc.) Who was the author of the source? What date was it produced? Where was it produced? What was happening in the immediate time period that the source was produced?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Context:</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DOI</a:t>
            </a:r>
            <a:r>
              <a:rPr lang="en-US" dirty="0" smtClean="0"/>
              <a:t>: </a:t>
            </a:r>
          </a:p>
          <a:p>
            <a:r>
              <a:rPr lang="en-US" dirty="0" smtClean="0"/>
              <a:t>What is the source? </a:t>
            </a:r>
          </a:p>
          <a:p>
            <a:pPr>
              <a:buNone/>
            </a:pPr>
            <a:r>
              <a:rPr lang="en-US" dirty="0" smtClean="0">
                <a:solidFill>
                  <a:srgbClr val="FF0000"/>
                </a:solidFill>
              </a:rPr>
              <a:t>Political Declaration and FOUNDING DOCUMENT</a:t>
            </a:r>
          </a:p>
          <a:p>
            <a:r>
              <a:rPr lang="en-US" dirty="0" smtClean="0"/>
              <a:t>Who was the author of the source? </a:t>
            </a:r>
          </a:p>
          <a:p>
            <a:pPr>
              <a:buNone/>
            </a:pPr>
            <a:r>
              <a:rPr lang="en-US" dirty="0" smtClean="0"/>
              <a:t> </a:t>
            </a:r>
          </a:p>
          <a:p>
            <a:r>
              <a:rPr lang="en-US" dirty="0" smtClean="0"/>
              <a:t>What date was it produced? </a:t>
            </a:r>
          </a:p>
          <a:p>
            <a:pPr>
              <a:buNone/>
            </a:pPr>
            <a:r>
              <a:rPr lang="en-US" dirty="0" smtClean="0"/>
              <a:t> </a:t>
            </a:r>
          </a:p>
          <a:p>
            <a:r>
              <a:rPr lang="en-US" dirty="0" smtClean="0"/>
              <a:t>Where was it produced?</a:t>
            </a:r>
          </a:p>
          <a:p>
            <a:endParaRPr lang="en-US" dirty="0" smtClean="0"/>
          </a:p>
          <a:p>
            <a:r>
              <a:rPr lang="en-US" dirty="0" smtClean="0"/>
              <a:t>What was happening in the immediate time period that the source was produced?</a:t>
            </a:r>
          </a:p>
          <a:p>
            <a:pPr>
              <a:buNone/>
            </a:pPr>
            <a:endParaRPr lang="en-US" dirty="0" smtClean="0"/>
          </a:p>
          <a:p>
            <a:r>
              <a:rPr lang="en-US" dirty="0" smtClean="0"/>
              <a:t>What does this document argue?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Writer’s Folder </a:t>
            </a:r>
            <a:endParaRPr lang="en-US" dirty="0"/>
          </a:p>
        </p:txBody>
      </p:sp>
      <p:sp>
        <p:nvSpPr>
          <p:cNvPr id="3" name="Content Placeholder 2"/>
          <p:cNvSpPr>
            <a:spLocks noGrp="1"/>
          </p:cNvSpPr>
          <p:nvPr>
            <p:ph idx="1"/>
          </p:nvPr>
        </p:nvSpPr>
        <p:spPr/>
        <p:txBody>
          <a:bodyPr/>
          <a:lstStyle/>
          <a:p>
            <a:pPr>
              <a:buNone/>
            </a:pPr>
            <a:r>
              <a:rPr lang="en-US" dirty="0" smtClean="0"/>
              <a:t>Currently your folder should contain:</a:t>
            </a:r>
          </a:p>
          <a:p>
            <a:r>
              <a:rPr lang="en-US" dirty="0" smtClean="0"/>
              <a:t>Map Annotations</a:t>
            </a:r>
          </a:p>
          <a:p>
            <a:r>
              <a:rPr lang="en-US" dirty="0" smtClean="0"/>
              <a:t>Timeline &amp; exit slip</a:t>
            </a:r>
          </a:p>
          <a:p>
            <a:r>
              <a:rPr lang="en-US" dirty="0" smtClean="0"/>
              <a:t>Video Notes</a:t>
            </a:r>
          </a:p>
          <a:p>
            <a:r>
              <a:rPr lang="en-US" dirty="0" smtClean="0"/>
              <a:t>DOI notes</a:t>
            </a:r>
          </a:p>
          <a:p>
            <a:r>
              <a:rPr lang="en-US" dirty="0" smtClean="0"/>
              <a:t>DOI </a:t>
            </a:r>
            <a:r>
              <a:rPr lang="en-US" smtClean="0"/>
              <a:t>quiz and </a:t>
            </a:r>
            <a:r>
              <a:rPr lang="en-US" dirty="0" smtClean="0"/>
              <a:t>quiz revisions  </a:t>
            </a:r>
          </a:p>
          <a:p>
            <a:r>
              <a:rPr lang="en-US" dirty="0" smtClean="0"/>
              <a:t>Historical Context Worksheets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84</TotalTime>
  <Words>298</Words>
  <Application>Microsoft Office PowerPoint</Application>
  <PresentationFormat>On-screen Show (4:3)</PresentationFormat>
  <Paragraphs>55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Solstice</vt:lpstr>
      <vt:lpstr>PowerPoint Presentation</vt:lpstr>
      <vt:lpstr>Quiz Review</vt:lpstr>
      <vt:lpstr>ESSAY!!!</vt:lpstr>
      <vt:lpstr>Historical Context </vt:lpstr>
      <vt:lpstr>Specific Context:</vt:lpstr>
      <vt:lpstr>Writer’s Folder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God of Stuff</dc:creator>
  <cp:lastModifiedBy>Jackson Danielle A.</cp:lastModifiedBy>
  <cp:revision>14</cp:revision>
  <cp:lastPrinted>2014-10-01T15:30:58Z</cp:lastPrinted>
  <dcterms:created xsi:type="dcterms:W3CDTF">2014-09-30T13:18:24Z</dcterms:created>
  <dcterms:modified xsi:type="dcterms:W3CDTF">2014-10-01T16:07:14Z</dcterms:modified>
</cp:coreProperties>
</file>