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1" r:id="rId4"/>
    <p:sldId id="262" r:id="rId5"/>
  </p:sldIdLst>
  <p:sldSz cx="6858000" cy="9144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896" y="-8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59537624-4829-B74A-A0DF-EE1ACB23F148}" type="datetimeFigureOut">
              <a:rPr lang="fr-FR"/>
              <a:pPr>
                <a:defRPr/>
              </a:pPr>
              <a:t>28/09/19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F10FAA19-56FC-A047-BD7E-9F3DEB03C1C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6896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143125" y="685800"/>
            <a:ext cx="25717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1843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10CF1894-6C97-A345-99F4-43D8F11C4CC5}" type="slidenum">
              <a:rPr lang="fr-FR" sz="1200"/>
              <a:pPr/>
              <a:t>4</a:t>
            </a:fld>
            <a:endParaRPr lang="fr-FR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13C56-4574-3B4F-B6EC-552209220E93}" type="datetimeFigureOut">
              <a:rPr lang="fr-FR"/>
              <a:pPr>
                <a:defRPr/>
              </a:pPr>
              <a:t>28/09/19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B05E3-403A-EF44-8BBD-C5F4D47A8DB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800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F871A-FB0F-B647-ACA7-596024DD1BB9}" type="datetimeFigureOut">
              <a:rPr lang="fr-FR"/>
              <a:pPr>
                <a:defRPr/>
              </a:pPr>
              <a:t>28/09/19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487DB-713E-4C41-BBDA-2C01156AB6B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560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F40FC-323F-2040-B879-1F23917B5B47}" type="datetimeFigureOut">
              <a:rPr lang="fr-FR"/>
              <a:pPr>
                <a:defRPr/>
              </a:pPr>
              <a:t>28/09/19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E59F9-680B-7B43-B0F3-8380352698A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2041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89DF4-2ACA-874D-B373-F72E2C9926E0}" type="datetimeFigureOut">
              <a:rPr lang="fr-FR"/>
              <a:pPr>
                <a:defRPr/>
              </a:pPr>
              <a:t>28/09/19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27629-BEFA-FE4E-8D77-8C1A409DB18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2496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83DA2-5BEC-2940-B696-C44CC2C1D73C}" type="datetimeFigureOut">
              <a:rPr lang="fr-FR"/>
              <a:pPr>
                <a:defRPr/>
              </a:pPr>
              <a:t>28/09/19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FABDB-DD3E-B04A-A54D-384FD34134D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629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AA3B8-2EF4-244B-B892-BBEF50B91F94}" type="datetimeFigureOut">
              <a:rPr lang="fr-FR"/>
              <a:pPr>
                <a:defRPr/>
              </a:pPr>
              <a:t>28/09/19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3E748-FFB4-2740-9480-FFD7A19237C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943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E8744-6850-CB42-A140-17D5A1D991DB}" type="datetimeFigureOut">
              <a:rPr lang="fr-FR"/>
              <a:pPr>
                <a:defRPr/>
              </a:pPr>
              <a:t>28/09/19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E904D-0E6C-F042-9B54-CBE30DA4D6E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5631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00883-0986-4348-AB2A-D85680E1882C}" type="datetimeFigureOut">
              <a:rPr lang="fr-FR"/>
              <a:pPr>
                <a:defRPr/>
              </a:pPr>
              <a:t>28/09/19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58F80-36F2-4E41-B26F-721B917DD08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1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4DB73-A635-A74A-B30A-92DD2675EA5C}" type="datetimeFigureOut">
              <a:rPr lang="fr-FR"/>
              <a:pPr>
                <a:defRPr/>
              </a:pPr>
              <a:t>28/09/19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80A3B-4742-9F41-A7E3-F05AB2EE26F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767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AA1A5-ED6E-A748-995E-E4AFB6C7C4B5}" type="datetimeFigureOut">
              <a:rPr lang="fr-FR"/>
              <a:pPr>
                <a:defRPr/>
              </a:pPr>
              <a:t>28/09/19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51AF9-4A98-9D4C-A63E-C2F5F964B5E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82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D346B-0CC4-9444-85BF-B55CC742204D}" type="datetimeFigureOut">
              <a:rPr lang="fr-FR"/>
              <a:pPr>
                <a:defRPr/>
              </a:pPr>
              <a:t>28/09/19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1A6C1-89FC-FB4D-ADAA-F8402E852EA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9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D719B83E-E947-B04C-A17A-2E6AA2848957}" type="datetimeFigureOut">
              <a:rPr lang="fr-FR"/>
              <a:pPr>
                <a:defRPr/>
              </a:pPr>
              <a:t>28/09/19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D3AFD0D2-C0EC-2547-92DA-9EAC859EF5B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epmaisonslaffitte.wix.com/asso" TargetMode="External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jpeg"/><Relationship Id="rId20" Type="http://schemas.openxmlformats.org/officeDocument/2006/relationships/hyperlink" Target="mailto:mai-julie.nguyen@hotmail.fr" TargetMode="External"/><Relationship Id="rId21" Type="http://schemas.openxmlformats.org/officeDocument/2006/relationships/hyperlink" Target="mailto:floranaf@gmail.com" TargetMode="External"/><Relationship Id="rId22" Type="http://schemas.openxmlformats.org/officeDocument/2006/relationships/image" Target="../media/image18.jpeg"/><Relationship Id="rId23" Type="http://schemas.openxmlformats.org/officeDocument/2006/relationships/hyperlink" Target="mailto:Chloe.reyna64@gmail.com" TargetMode="External"/><Relationship Id="rId24" Type="http://schemas.openxmlformats.org/officeDocument/2006/relationships/image" Target="../media/image19.jpeg"/><Relationship Id="rId25" Type="http://schemas.openxmlformats.org/officeDocument/2006/relationships/hyperlink" Target="mailto:michelegarcia080413@gmail.com" TargetMode="External"/><Relationship Id="rId26" Type="http://schemas.openxmlformats.org/officeDocument/2006/relationships/image" Target="../media/image20.png"/><Relationship Id="rId27" Type="http://schemas.openxmlformats.org/officeDocument/2006/relationships/hyperlink" Target="mailto:Sonia.chatelain1@gmail.com" TargetMode="External"/><Relationship Id="rId28" Type="http://schemas.openxmlformats.org/officeDocument/2006/relationships/hyperlink" Target="mailto:A_pingot@hotmail.com" TargetMode="External"/><Relationship Id="rId29" Type="http://schemas.openxmlformats.org/officeDocument/2006/relationships/image" Target="../media/image21.jpeg"/><Relationship Id="rId30" Type="http://schemas.openxmlformats.org/officeDocument/2006/relationships/image" Target="../media/image22.png"/><Relationship Id="rId10" Type="http://schemas.openxmlformats.org/officeDocument/2006/relationships/hyperlink" Target="mailto:carolinecavroy@yahoo.fr" TargetMode="External"/><Relationship Id="rId11" Type="http://schemas.openxmlformats.org/officeDocument/2006/relationships/hyperlink" Target="mailto:terredalicia@gmail.com" TargetMode="External"/><Relationship Id="rId12" Type="http://schemas.openxmlformats.org/officeDocument/2006/relationships/image" Target="../media/image12.png"/><Relationship Id="rId13" Type="http://schemas.openxmlformats.org/officeDocument/2006/relationships/image" Target="../media/image13.jpeg"/><Relationship Id="rId14" Type="http://schemas.openxmlformats.org/officeDocument/2006/relationships/image" Target="../media/image14.png"/><Relationship Id="rId15" Type="http://schemas.openxmlformats.org/officeDocument/2006/relationships/image" Target="../media/image15.jpeg"/><Relationship Id="rId16" Type="http://schemas.openxmlformats.org/officeDocument/2006/relationships/hyperlink" Target="mailto:Joolz.daigneault@gmail.com" TargetMode="External"/><Relationship Id="rId17" Type="http://schemas.openxmlformats.org/officeDocument/2006/relationships/image" Target="../media/image16.jpeg"/><Relationship Id="rId18" Type="http://schemas.openxmlformats.org/officeDocument/2006/relationships/hyperlink" Target="mailto:Elodie.pinel@gmail.com" TargetMode="External"/><Relationship Id="rId19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peep.maisonslaffitte@gmail.com" TargetMode="External"/><Relationship Id="rId4" Type="http://schemas.openxmlformats.org/officeDocument/2006/relationships/hyperlink" Target="http://www.peepmaisonslaffitte.wix.com/asso" TargetMode="External"/><Relationship Id="rId5" Type="http://schemas.openxmlformats.org/officeDocument/2006/relationships/hyperlink" Target="mailto:juliemaybarnea@gmail.com" TargetMode="External"/><Relationship Id="rId6" Type="http://schemas.openxmlformats.org/officeDocument/2006/relationships/image" Target="../media/image10.jpeg"/><Relationship Id="rId7" Type="http://schemas.openxmlformats.org/officeDocument/2006/relationships/hyperlink" Target="mailto:cindy.bernard0705@gmail.com" TargetMode="External"/><Relationship Id="rId8" Type="http://schemas.openxmlformats.org/officeDocument/2006/relationships/hyperlink" Target="mailto:Sarah_brossolette@hotmail.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Image 3" descr="logo final PEEP ML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31750"/>
            <a:ext cx="2492375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2204864" y="14288"/>
            <a:ext cx="4545304" cy="1846262"/>
          </a:xfrm>
          <a:prstGeom prst="rect">
            <a:avLst/>
          </a:prstGeom>
          <a:noFill/>
          <a:ln w="3175" cmpd="sng">
            <a:solidFill>
              <a:srgbClr val="FFFFFF"/>
            </a:solidFill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fr-FR" sz="1600" b="1" dirty="0" smtClean="0"/>
              <a:t>ELECTION DES REPRESENTANTS </a:t>
            </a:r>
            <a:br>
              <a:rPr lang="fr-FR" sz="1600" b="1" dirty="0" smtClean="0"/>
            </a:br>
            <a:r>
              <a:rPr lang="fr-FR" sz="1600" b="1" dirty="0" smtClean="0"/>
              <a:t>DES PARENTS D</a:t>
            </a:r>
            <a:r>
              <a:rPr lang="ja-JP" altLang="fr-FR" sz="1600" b="1" dirty="0" smtClean="0"/>
              <a:t>’</a:t>
            </a:r>
            <a:r>
              <a:rPr lang="fr-FR" sz="1600" b="1" dirty="0" smtClean="0"/>
              <a:t>ELEVES </a:t>
            </a:r>
          </a:p>
          <a:p>
            <a:pPr algn="ctr" eaLnBrk="1" hangingPunct="1">
              <a:defRPr/>
            </a:pPr>
            <a:r>
              <a:rPr lang="fr-FR" sz="1600" b="1" dirty="0" smtClean="0"/>
              <a:t>A L</a:t>
            </a:r>
            <a:r>
              <a:rPr lang="ja-JP" altLang="fr-FR" sz="1600" b="1" dirty="0" smtClean="0"/>
              <a:t>’</a:t>
            </a:r>
            <a:r>
              <a:rPr lang="fr-FR" sz="1600" b="1" dirty="0" smtClean="0"/>
              <a:t>ECOLE ELEMENTAIRE JEAN-BAPTISTE COLBERT</a:t>
            </a:r>
          </a:p>
          <a:p>
            <a:pPr algn="ctr" eaLnBrk="1" hangingPunct="1">
              <a:defRPr/>
            </a:pPr>
            <a:endParaRPr lang="fr-FR" sz="600" b="1" dirty="0" smtClean="0"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 eaLnBrk="1" hangingPunct="1">
              <a:defRPr/>
            </a:pPr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    Vendredi 11 octobre 2019</a:t>
            </a:r>
          </a:p>
          <a:p>
            <a:pPr algn="ctr" eaLnBrk="1" hangingPunct="1">
              <a:defRPr/>
            </a:pPr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De 15H à 19H</a:t>
            </a:r>
          </a:p>
          <a:p>
            <a:pPr algn="ctr" eaLnBrk="1" hangingPunct="1">
              <a:defRPr/>
            </a:pPr>
            <a:r>
              <a:rPr lang="fr-FR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ou par correspondance (à privilégier)</a:t>
            </a:r>
            <a:endParaRPr lang="fr-FR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69203" y="5508104"/>
            <a:ext cx="6552728" cy="3135546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fr-FR" sz="1600" b="1" u="sng" dirty="0" smtClean="0"/>
              <a:t>Quel est le rôle des parents d</a:t>
            </a:r>
            <a:r>
              <a:rPr lang="ja-JP" altLang="fr-FR" sz="1600" b="1" u="sng" dirty="0" smtClean="0"/>
              <a:t>’</a:t>
            </a:r>
            <a:r>
              <a:rPr lang="fr-FR" sz="1600" b="1" u="sng" dirty="0" smtClean="0"/>
              <a:t>élèves ?</a:t>
            </a:r>
          </a:p>
          <a:p>
            <a:pPr eaLnBrk="1" hangingPunct="1">
              <a:defRPr/>
            </a:pPr>
            <a:r>
              <a:rPr lang="fr-FR" sz="1600" b="1" dirty="0" smtClean="0"/>
              <a:t>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188640" y="1896715"/>
            <a:ext cx="6552727" cy="3395365"/>
          </a:xfrm>
          <a:prstGeom prst="roundRect">
            <a:avLst>
              <a:gd name="adj" fmla="val 16432"/>
            </a:avLst>
          </a:prstGeom>
          <a:solidFill>
            <a:srgbClr val="FFFFFF"/>
          </a:solidFill>
          <a:ln>
            <a:noFill/>
          </a:ln>
          <a:effectLst>
            <a:innerShdw blurRad="63500" dist="50800" dir="13500000">
              <a:srgbClr val="000000">
                <a:alpha val="50000"/>
              </a:srgb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algn="just" eaLnBrk="1" hangingPunct="1">
              <a:defRPr/>
            </a:pPr>
            <a:r>
              <a:rPr lang="fr-FR" sz="1600" b="1" u="sng" dirty="0" smtClean="0"/>
              <a:t>PEEP Maisons Laffitte : qui sommes nous ?</a:t>
            </a:r>
          </a:p>
          <a:p>
            <a:pPr algn="just" eaLnBrk="1" hangingPunct="1">
              <a:defRPr/>
            </a:pPr>
            <a:endParaRPr lang="fr-FR" sz="1500" b="1" dirty="0" smtClean="0"/>
          </a:p>
          <a:p>
            <a:pPr algn="just" eaLnBrk="1" hangingPunct="1">
              <a:spcBef>
                <a:spcPts val="300"/>
              </a:spcBef>
              <a:spcAft>
                <a:spcPts val="300"/>
              </a:spcAft>
              <a:buFont typeface="Wingdings" charset="0"/>
              <a:buChar char="§"/>
              <a:defRPr/>
            </a:pPr>
            <a:r>
              <a:rPr lang="fr-FR" sz="1500" b="1" dirty="0" smtClean="0">
                <a:solidFill>
                  <a:schemeClr val="tx2"/>
                </a:solidFill>
              </a:rPr>
              <a:t>PEEP = Parents d’Elèves de l’Enseignement Public</a:t>
            </a:r>
          </a:p>
          <a:p>
            <a:pPr algn="just" eaLnBrk="1" hangingPunct="1">
              <a:spcBef>
                <a:spcPts val="300"/>
              </a:spcBef>
              <a:spcAft>
                <a:spcPts val="300"/>
              </a:spcAft>
              <a:buFont typeface="Wingdings" charset="0"/>
              <a:buChar char="§"/>
              <a:defRPr/>
            </a:pPr>
            <a:r>
              <a:rPr lang="fr-FR" sz="1500" b="1" dirty="0" smtClean="0">
                <a:solidFill>
                  <a:schemeClr val="tx2"/>
                </a:solidFill>
              </a:rPr>
              <a:t>Une association locale </a:t>
            </a:r>
            <a:r>
              <a:rPr lang="fr-FR" sz="1500" dirty="0" smtClean="0"/>
              <a:t>créée en 1976</a:t>
            </a:r>
            <a:endParaRPr lang="fr-FR" sz="1500" dirty="0" smtClean="0">
              <a:solidFill>
                <a:srgbClr val="FF0000"/>
              </a:solidFill>
            </a:endParaRPr>
          </a:p>
          <a:p>
            <a:pPr algn="just" eaLnBrk="1" hangingPunct="1">
              <a:spcBef>
                <a:spcPts val="300"/>
              </a:spcBef>
              <a:spcAft>
                <a:spcPts val="300"/>
              </a:spcAft>
              <a:buFont typeface="Wingdings" charset="0"/>
              <a:buChar char="§"/>
              <a:defRPr/>
            </a:pPr>
            <a:r>
              <a:rPr lang="fr-FR" sz="1500" b="1" dirty="0" smtClean="0">
                <a:solidFill>
                  <a:schemeClr val="tx2"/>
                </a:solidFill>
              </a:rPr>
              <a:t>Indépendante</a:t>
            </a:r>
            <a:r>
              <a:rPr lang="fr-FR" sz="1500" dirty="0" smtClean="0"/>
              <a:t> de tout mouvement politique, syndical ou religieux</a:t>
            </a:r>
          </a:p>
          <a:p>
            <a:pPr algn="just" eaLnBrk="1" hangingPunct="1">
              <a:spcBef>
                <a:spcPts val="300"/>
              </a:spcBef>
              <a:spcAft>
                <a:spcPts val="300"/>
              </a:spcAft>
              <a:buFont typeface="Wingdings" charset="0"/>
              <a:buChar char="§"/>
              <a:defRPr/>
            </a:pPr>
            <a:r>
              <a:rPr lang="fr-FR" sz="1500" b="1" dirty="0" smtClean="0">
                <a:solidFill>
                  <a:schemeClr val="tx2"/>
                </a:solidFill>
              </a:rPr>
              <a:t>Composée de parents bénévoles, </a:t>
            </a:r>
            <a:r>
              <a:rPr lang="fr-FR" sz="1500" dirty="0" smtClean="0"/>
              <a:t>engagés pour le bien-être et la réussite des enfants !</a:t>
            </a:r>
          </a:p>
          <a:p>
            <a:pPr algn="just" eaLnBrk="1" hangingPunct="1">
              <a:spcBef>
                <a:spcPts val="300"/>
              </a:spcBef>
              <a:spcAft>
                <a:spcPts val="300"/>
              </a:spcAft>
              <a:buFont typeface="Wingdings" charset="0"/>
              <a:buChar char="§"/>
              <a:defRPr/>
            </a:pPr>
            <a:r>
              <a:rPr lang="fr-FR" sz="1500" b="1" dirty="0" smtClean="0">
                <a:solidFill>
                  <a:schemeClr val="tx2"/>
                </a:solidFill>
              </a:rPr>
              <a:t>Coordination et partage d</a:t>
            </a:r>
            <a:r>
              <a:rPr lang="ja-JP" altLang="fr-FR" sz="1500" b="1" dirty="0" smtClean="0">
                <a:solidFill>
                  <a:schemeClr val="tx2"/>
                </a:solidFill>
              </a:rPr>
              <a:t>’</a:t>
            </a:r>
            <a:r>
              <a:rPr lang="fr-FR" sz="1500" b="1" dirty="0" smtClean="0">
                <a:solidFill>
                  <a:schemeClr val="tx2"/>
                </a:solidFill>
              </a:rPr>
              <a:t>expérience entre les élus PEEP de toutes les écoles</a:t>
            </a:r>
            <a:r>
              <a:rPr lang="fr-FR" sz="1500" dirty="0" smtClean="0"/>
              <a:t> pour plus d’efficacité ( 7 établissements sur Maisons-Laffitte) </a:t>
            </a:r>
          </a:p>
          <a:p>
            <a:pPr algn="just" eaLnBrk="1" hangingPunct="1">
              <a:spcBef>
                <a:spcPts val="300"/>
              </a:spcBef>
              <a:spcAft>
                <a:spcPts val="300"/>
              </a:spcAft>
              <a:buFont typeface="Wingdings" charset="0"/>
              <a:buChar char="§"/>
              <a:defRPr/>
            </a:pPr>
            <a:r>
              <a:rPr lang="fr-FR" sz="1500" b="1" dirty="0" smtClean="0">
                <a:solidFill>
                  <a:schemeClr val="tx2"/>
                </a:solidFill>
              </a:rPr>
              <a:t>Membre de la Fédération PEEP </a:t>
            </a:r>
            <a:r>
              <a:rPr lang="fr-FR" sz="1500" dirty="0" smtClean="0"/>
              <a:t>qui nous informe et nous représente au niveau départemental et national. </a:t>
            </a:r>
          </a:p>
        </p:txBody>
      </p:sp>
      <p:sp>
        <p:nvSpPr>
          <p:cNvPr id="14345" name="ZoneTexte 1"/>
          <p:cNvSpPr txBox="1">
            <a:spLocks noChangeArrowheads="1"/>
          </p:cNvSpPr>
          <p:nvPr/>
        </p:nvSpPr>
        <p:spPr bwMode="auto">
          <a:xfrm>
            <a:off x="836712" y="8766175"/>
            <a:ext cx="55146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1000" i="1" dirty="0">
                <a:solidFill>
                  <a:srgbClr val="00B050"/>
                </a:solidFill>
              </a:rPr>
              <a:t>La </a:t>
            </a:r>
            <a:r>
              <a:rPr lang="fr-FR" sz="1000" i="1" dirty="0" smtClean="0">
                <a:solidFill>
                  <a:srgbClr val="00B050"/>
                </a:solidFill>
              </a:rPr>
              <a:t>PEEP promeut le recyclage et le respect de l’environnement et vous invite à limiter vos impressions.</a:t>
            </a:r>
            <a:endParaRPr lang="fr-FR" sz="800" i="1" dirty="0">
              <a:solidFill>
                <a:srgbClr val="00B05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88640" y="1259632"/>
            <a:ext cx="2276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Chaque parent vote</a:t>
            </a:r>
          </a:p>
          <a:p>
            <a:pPr>
              <a:defRPr/>
            </a:pPr>
            <a:r>
              <a:rPr lang="fr-F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 parents = 2 votes</a:t>
            </a:r>
            <a:endParaRPr lang="fr-FR" b="1" dirty="0"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47" name="ZoneTexte 3"/>
          <p:cNvSpPr txBox="1">
            <a:spLocks noChangeArrowheads="1"/>
          </p:cNvSpPr>
          <p:nvPr/>
        </p:nvSpPr>
        <p:spPr bwMode="auto">
          <a:xfrm>
            <a:off x="313218" y="6012160"/>
            <a:ext cx="6287219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1463" indent="-271463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§"/>
            </a:pPr>
            <a:r>
              <a:rPr lang="fr-FR" sz="1400" b="1" dirty="0">
                <a:solidFill>
                  <a:schemeClr val="tx2"/>
                </a:solidFill>
              </a:rPr>
              <a:t>Représenter tous les parents</a:t>
            </a:r>
            <a:r>
              <a:rPr lang="fr-FR" sz="1400" b="1" dirty="0"/>
              <a:t> </a:t>
            </a:r>
            <a:r>
              <a:rPr lang="fr-FR" sz="1400" dirty="0"/>
              <a:t>aux conseils d’école et les échanges avec la Mairie </a:t>
            </a:r>
            <a:r>
              <a:rPr lang="fr-FR" sz="1400" dirty="0" smtClean="0"/>
              <a:t>(ex </a:t>
            </a:r>
            <a:r>
              <a:rPr lang="fr-FR" sz="1400" dirty="0"/>
              <a:t>périscolaire, sécurité…).</a:t>
            </a:r>
          </a:p>
          <a:p>
            <a:pPr eaLnBrk="1" hangingPunct="1">
              <a:buFont typeface="Wingdings" charset="0"/>
              <a:buChar char="§"/>
            </a:pPr>
            <a:r>
              <a:rPr lang="fr-FR" sz="1400" b="1" dirty="0">
                <a:solidFill>
                  <a:schemeClr val="tx2"/>
                </a:solidFill>
              </a:rPr>
              <a:t>Être à l’écoute </a:t>
            </a:r>
            <a:r>
              <a:rPr lang="fr-FR" sz="1400" dirty="0"/>
              <a:t>des parents et des </a:t>
            </a:r>
            <a:r>
              <a:rPr lang="fr-FR" sz="1400" dirty="0" smtClean="0"/>
              <a:t>enseignants</a:t>
            </a:r>
            <a:r>
              <a:rPr lang="fr-FR" sz="1400" dirty="0"/>
              <a:t> </a:t>
            </a:r>
            <a:r>
              <a:rPr lang="fr-FR" sz="1400" dirty="0" smtClean="0"/>
              <a:t>: conseiller </a:t>
            </a:r>
            <a:r>
              <a:rPr lang="fr-FR" sz="1400" dirty="0"/>
              <a:t>et </a:t>
            </a:r>
            <a:r>
              <a:rPr lang="fr-FR" sz="1400" dirty="0" smtClean="0"/>
              <a:t>soutenir les parents et enseignants dans les démarches </a:t>
            </a:r>
            <a:r>
              <a:rPr lang="fr-FR" sz="1400" dirty="0"/>
              <a:t>relevant </a:t>
            </a:r>
            <a:r>
              <a:rPr lang="fr-FR" sz="1400" dirty="0" smtClean="0"/>
              <a:t>des compétences de l’association   </a:t>
            </a:r>
            <a:r>
              <a:rPr lang="fr-FR" sz="1100" i="1" dirty="0" smtClean="0"/>
              <a:t>(les parents sont invités à voir les problématiques </a:t>
            </a:r>
            <a:r>
              <a:rPr lang="fr-FR" sz="1100" i="1" dirty="0"/>
              <a:t>d’ordre personnel </a:t>
            </a:r>
            <a:r>
              <a:rPr lang="fr-FR" sz="1100" i="1" dirty="0" smtClean="0"/>
              <a:t>directement avec les enseignants)</a:t>
            </a:r>
            <a:endParaRPr lang="fr-FR" sz="1400" i="1" dirty="0"/>
          </a:p>
          <a:p>
            <a:pPr eaLnBrk="1" hangingPunct="1">
              <a:buFont typeface="Wingdings" charset="0"/>
              <a:buChar char="§"/>
            </a:pPr>
            <a:r>
              <a:rPr lang="fr-FR" sz="1400" b="1" dirty="0">
                <a:solidFill>
                  <a:schemeClr val="tx2"/>
                </a:solidFill>
              </a:rPr>
              <a:t>Etre force de proposition et agir </a:t>
            </a:r>
            <a:r>
              <a:rPr lang="fr-FR" sz="1400" dirty="0"/>
              <a:t>pour le bien-être et la réussite de tous les élèves.</a:t>
            </a:r>
          </a:p>
          <a:p>
            <a:pPr eaLnBrk="1" hangingPunct="1">
              <a:buFont typeface="Wingdings" charset="0"/>
              <a:buChar char="§"/>
            </a:pPr>
            <a:r>
              <a:rPr lang="fr-FR" sz="1400" b="1" dirty="0">
                <a:solidFill>
                  <a:schemeClr val="tx2"/>
                </a:solidFill>
              </a:rPr>
              <a:t>Informer </a:t>
            </a:r>
            <a:r>
              <a:rPr lang="fr-FR" sz="1400" dirty="0"/>
              <a:t>les parents régulièrement sur les actions en cours et les résultats obtenus </a:t>
            </a:r>
            <a:endParaRPr lang="fr-FR" sz="1400" b="1" dirty="0">
              <a:solidFill>
                <a:schemeClr val="tx2"/>
              </a:solidFill>
            </a:endParaRPr>
          </a:p>
          <a:p>
            <a:pPr eaLnBrk="1" hangingPunct="1"/>
            <a:r>
              <a:rPr lang="fr-FR" sz="1400" b="1" dirty="0" smtClean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fr-FR" sz="1400" b="1" dirty="0" smtClean="0">
                <a:solidFill>
                  <a:schemeClr val="tx2"/>
                </a:solidFill>
              </a:rPr>
              <a:t> </a:t>
            </a:r>
            <a:r>
              <a:rPr lang="fr-FR" sz="1400" b="1" dirty="0">
                <a:solidFill>
                  <a:schemeClr val="tx2"/>
                </a:solidFill>
              </a:rPr>
              <a:t>La PEEP s</a:t>
            </a:r>
            <a:r>
              <a:rPr lang="ja-JP" altLang="fr-FR" sz="1400" b="1" dirty="0">
                <a:solidFill>
                  <a:schemeClr val="tx2"/>
                </a:solidFill>
              </a:rPr>
              <a:t>’</a:t>
            </a:r>
            <a:r>
              <a:rPr lang="fr-FR" altLang="ja-JP" sz="1400" b="1" dirty="0">
                <a:solidFill>
                  <a:schemeClr val="tx2"/>
                </a:solidFill>
              </a:rPr>
              <a:t>engage à rédiger et diffuser un compte-rendu </a:t>
            </a:r>
            <a:r>
              <a:rPr lang="fr-FR" altLang="ja-JP" sz="1400" dirty="0"/>
              <a:t>de toutes les réunions auxquelles elle participe en votre nom, par e-mail </a:t>
            </a:r>
            <a:r>
              <a:rPr lang="fr-FR" altLang="ja-JP" sz="1400" dirty="0" smtClean="0"/>
              <a:t>et/ou </a:t>
            </a:r>
            <a:r>
              <a:rPr lang="fr-FR" altLang="ja-JP" sz="1400" dirty="0"/>
              <a:t>sur le site  : </a:t>
            </a:r>
            <a:r>
              <a:rPr lang="fr-FR" altLang="ja-JP" sz="1400" u="sng" dirty="0">
                <a:hlinkClick r:id="rId3"/>
              </a:rPr>
              <a:t>www.peepmaisonslaffitte.wix.com/asso</a:t>
            </a:r>
            <a:endParaRPr lang="fr-FR" sz="1400" dirty="0"/>
          </a:p>
        </p:txBody>
      </p:sp>
      <p:pic>
        <p:nvPicPr>
          <p:cNvPr id="14348" name="Image 1" descr="blog | cinephiledoc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00271">
            <a:off x="4286032" y="1971227"/>
            <a:ext cx="700974" cy="71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 rot="21378359">
            <a:off x="4669062" y="1905027"/>
            <a:ext cx="2178984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fr-FR" sz="1600" b="1" dirty="0">
                <a:ln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Prix national du dynamisme 2017 </a:t>
            </a:r>
          </a:p>
          <a:p>
            <a:pPr algn="ctr" eaLnBrk="1" hangingPunct="1">
              <a:defRPr/>
            </a:pPr>
            <a:r>
              <a:rPr lang="fr-FR" sz="1600" b="1" dirty="0">
                <a:ln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de la fédération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15" descr="https://lh6.googleusercontent.com/cNl0PBnh9sXwvhhYc5sVLfHwpqLZgMInPmOu-xBMRPNlJxwvECFUoX-WkQJytdRRY9B_BuzBe9ier1-UjnKeyYGGx2DoRzBebtJPUALWhIdWyvLMObQuuOMbGlI7MJvm79d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224" y="1907704"/>
            <a:ext cx="1054331" cy="90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à coins arrondis 9"/>
          <p:cNvSpPr>
            <a:spLocks noChangeArrowheads="1"/>
          </p:cNvSpPr>
          <p:nvPr/>
        </p:nvSpPr>
        <p:spPr bwMode="auto">
          <a:xfrm>
            <a:off x="3333750" y="125413"/>
            <a:ext cx="3222625" cy="630237"/>
          </a:xfrm>
          <a:prstGeom prst="wedgeRoundRectCallout">
            <a:avLst>
              <a:gd name="adj1" fmla="val -19060"/>
              <a:gd name="adj2" fmla="val 69398"/>
              <a:gd name="adj3" fmla="val 16667"/>
            </a:avLst>
          </a:prstGeom>
          <a:solidFill>
            <a:schemeClr val="accent1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fr-FR" dirty="0">
                <a:solidFill>
                  <a:schemeClr val="bg1"/>
                </a:solidFill>
                <a:cs typeface="Arial" charset="0"/>
              </a:rPr>
              <a:t>Nos </a:t>
            </a:r>
            <a:r>
              <a:rPr lang="fr-FR" dirty="0" smtClean="0">
                <a:solidFill>
                  <a:schemeClr val="bg1"/>
                </a:solidFill>
                <a:cs typeface="Arial" charset="0"/>
              </a:rPr>
              <a:t>réalisations 2018-2019 </a:t>
            </a:r>
            <a:endParaRPr lang="fr-FR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332656" y="4572000"/>
            <a:ext cx="54038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sz="1600" b="1" u="sng" dirty="0" smtClean="0">
                <a:solidFill>
                  <a:srgbClr val="1F497D"/>
                </a:solidFill>
              </a:rPr>
              <a:t>Les as du web </a:t>
            </a:r>
            <a:r>
              <a:rPr lang="fr-FR" sz="1600" dirty="0" smtClean="0">
                <a:solidFill>
                  <a:srgbClr val="000000"/>
                </a:solidFill>
              </a:rPr>
              <a:t>: </a:t>
            </a:r>
          </a:p>
          <a:p>
            <a:r>
              <a:rPr lang="fr-FR" sz="1600" dirty="0" smtClean="0">
                <a:solidFill>
                  <a:srgbClr val="000000"/>
                </a:solidFill>
              </a:rPr>
              <a:t>Dans le cadre d’une prévention des risques sur internet : distribution d’un livret « Les as du web » aux CM1/CM2 pour acquérir les bons réflexes de sécurité sur internet.</a:t>
            </a:r>
            <a:endParaRPr lang="fr-FR" sz="1600" dirty="0"/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764704" y="2699792"/>
            <a:ext cx="597693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sz="1600" b="1" u="sng" dirty="0" smtClean="0">
                <a:solidFill>
                  <a:srgbClr val="1F497D"/>
                </a:solidFill>
              </a:rPr>
              <a:t>L’accueil périscolaire </a:t>
            </a:r>
            <a:r>
              <a:rPr lang="fr-FR" sz="1600" dirty="0" smtClean="0">
                <a:solidFill>
                  <a:srgbClr val="000000"/>
                </a:solidFill>
              </a:rPr>
              <a:t>: </a:t>
            </a:r>
            <a:endParaRPr lang="fr-FR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00000"/>
                </a:solidFill>
              </a:rPr>
              <a:t>Suite à la mobilisation et aux remontées conjointes auprès de la mairie des parents d’élèves de Colbert et Mansart sur les conditions d’accueil périscolaire, une </a:t>
            </a:r>
            <a:r>
              <a:rPr lang="fr-FR" sz="1600" b="1" dirty="0" smtClean="0">
                <a:solidFill>
                  <a:srgbClr val="000000"/>
                </a:solidFill>
              </a:rPr>
              <a:t>nouvelle équipe est  mise en place pour le centre de loisirs.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00000"/>
                </a:solidFill>
              </a:rPr>
              <a:t>Mr </a:t>
            </a:r>
            <a:r>
              <a:rPr lang="fr-FR" sz="1600" b="1" dirty="0" smtClean="0">
                <a:solidFill>
                  <a:srgbClr val="000000"/>
                </a:solidFill>
              </a:rPr>
              <a:t>James Violet est le nouveau directeur </a:t>
            </a:r>
            <a:r>
              <a:rPr lang="fr-FR" sz="1600" dirty="0" smtClean="0">
                <a:solidFill>
                  <a:srgbClr val="000000"/>
                </a:solidFill>
              </a:rPr>
              <a:t>qui a renouvelé entièrement l’équipe d’animateurs</a:t>
            </a:r>
          </a:p>
        </p:txBody>
      </p:sp>
      <p:sp>
        <p:nvSpPr>
          <p:cNvPr id="15366" name="Rectangle 4"/>
          <p:cNvSpPr>
            <a:spLocks noChangeArrowheads="1"/>
          </p:cNvSpPr>
          <p:nvPr/>
        </p:nvSpPr>
        <p:spPr bwMode="auto">
          <a:xfrm>
            <a:off x="1556792" y="5868144"/>
            <a:ext cx="518457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1F497D"/>
                </a:solidFill>
              </a:rPr>
              <a:t>Une plus grande </a:t>
            </a:r>
            <a:r>
              <a:rPr lang="fr-FR" sz="1600" b="1" u="sng" dirty="0">
                <a:solidFill>
                  <a:srgbClr val="1F497D"/>
                </a:solidFill>
              </a:rPr>
              <a:t>proximité avec les </a:t>
            </a:r>
            <a:r>
              <a:rPr lang="fr-FR" sz="1600" b="1" u="sng" dirty="0" smtClean="0">
                <a:solidFill>
                  <a:srgbClr val="1F497D"/>
                </a:solidFill>
              </a:rPr>
              <a:t>différents parties</a:t>
            </a:r>
            <a:r>
              <a:rPr lang="fr-FR" sz="1600" dirty="0" smtClean="0">
                <a:solidFill>
                  <a:srgbClr val="000000"/>
                </a:solidFill>
              </a:rPr>
              <a:t> :</a:t>
            </a:r>
            <a:endParaRPr lang="fr-FR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rgbClr val="000000"/>
                </a:solidFill>
              </a:rPr>
              <a:t>Relation de confiance instaurée entre la mairie, l’école et les parents délégués </a:t>
            </a:r>
            <a:r>
              <a:rPr lang="fr-FR" sz="1600" dirty="0" smtClean="0">
                <a:solidFill>
                  <a:srgbClr val="000000"/>
                </a:solidFill>
              </a:rPr>
              <a:t>améliorant </a:t>
            </a:r>
            <a:r>
              <a:rPr lang="fr-FR" sz="1600" dirty="0">
                <a:solidFill>
                  <a:srgbClr val="000000"/>
                </a:solidFill>
              </a:rPr>
              <a:t>l</a:t>
            </a:r>
            <a:r>
              <a:rPr lang="fr-FR" sz="1600" dirty="0" smtClean="0">
                <a:solidFill>
                  <a:srgbClr val="000000"/>
                </a:solidFill>
              </a:rPr>
              <a:t>es échanges et la coordination des 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rgbClr val="000000"/>
                </a:solidFill>
              </a:rPr>
              <a:t>Envoi </a:t>
            </a:r>
            <a:r>
              <a:rPr lang="fr-FR" sz="1600" b="1" dirty="0">
                <a:solidFill>
                  <a:srgbClr val="000000"/>
                </a:solidFill>
              </a:rPr>
              <a:t>d’e-mails réguliers </a:t>
            </a:r>
            <a:r>
              <a:rPr lang="fr-FR" sz="1600" dirty="0">
                <a:solidFill>
                  <a:srgbClr val="000000"/>
                </a:solidFill>
              </a:rPr>
              <a:t>pour vous informer sur l’école et faciliter votre organisation </a:t>
            </a:r>
            <a:r>
              <a:rPr lang="fr-FR" sz="1600" dirty="0" smtClean="0"/>
              <a:t>: 2 à 3 communications par mois</a:t>
            </a:r>
            <a:endParaRPr lang="fr-FR" sz="1600" dirty="0"/>
          </a:p>
        </p:txBody>
      </p:sp>
      <p:pic>
        <p:nvPicPr>
          <p:cNvPr id="15367" name="Picture 17" descr="https://lh6.googleusercontent.com/8L4VC1tkgzmbSj80fdrKgVgDTnXwgMwtZEkJKaH4_TFpsm_xgLLHGIx88cPZlnUHi0QJTYO9y-zKtlAZhQmm4RsYb-pZiWl6ReYPQvT2PwNJn4plo7PXC6WhHbYMBrhqXFM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6084168"/>
            <a:ext cx="149066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Rectangle 5"/>
          <p:cNvSpPr>
            <a:spLocks noChangeArrowheads="1"/>
          </p:cNvSpPr>
          <p:nvPr/>
        </p:nvSpPr>
        <p:spPr bwMode="auto">
          <a:xfrm>
            <a:off x="116632" y="755650"/>
            <a:ext cx="58102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r-FR" sz="1600" b="1" u="sng" dirty="0" smtClean="0">
                <a:solidFill>
                  <a:srgbClr val="1F497D"/>
                </a:solidFill>
              </a:rPr>
              <a:t>Ouverture d’une garderie le matin </a:t>
            </a:r>
            <a:r>
              <a:rPr lang="fr-FR" sz="1600" b="1" dirty="0" smtClean="0">
                <a:solidFill>
                  <a:srgbClr val="1F497D"/>
                </a:solidFill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Suite à un sondage de la mairie pour </a:t>
            </a:r>
            <a:r>
              <a:rPr lang="fr-FR" sz="1600" b="1" dirty="0" smtClean="0"/>
              <a:t>améliorer les conditions d’accueil des enfants le matin pour les primaires, </a:t>
            </a:r>
            <a:r>
              <a:rPr lang="fr-FR" sz="1600" dirty="0" smtClean="0"/>
              <a:t>une garderie a été ouverte de 8h00 à 8h20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Il s’agit d’une </a:t>
            </a:r>
            <a:r>
              <a:rPr lang="fr-FR" sz="1600" b="1" dirty="0" smtClean="0"/>
              <a:t>proposition pilote </a:t>
            </a:r>
            <a:r>
              <a:rPr lang="fr-FR" sz="1600" dirty="0" smtClean="0"/>
              <a:t>qui sera renouvelée si la fréquentation de ce service est suffisante</a:t>
            </a:r>
            <a:endParaRPr lang="fr-FR" sz="1600" dirty="0"/>
          </a:p>
        </p:txBody>
      </p:sp>
      <p:sp>
        <p:nvSpPr>
          <p:cNvPr id="3" name="Rectangle 2"/>
          <p:cNvSpPr/>
          <p:nvPr/>
        </p:nvSpPr>
        <p:spPr>
          <a:xfrm>
            <a:off x="5517232" y="4211960"/>
            <a:ext cx="10948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8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</a:rPr>
              <a:t>@</a:t>
            </a:r>
            <a:endParaRPr lang="fr-FR" sz="8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16632" y="7740352"/>
            <a:ext cx="51125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 err="1" smtClean="0">
                <a:solidFill>
                  <a:schemeClr val="tx2"/>
                </a:solidFill>
              </a:rPr>
              <a:t>Scoleo</a:t>
            </a:r>
            <a:r>
              <a:rPr lang="fr-FR" sz="1600" b="1" u="sng" dirty="0" smtClean="0">
                <a:solidFill>
                  <a:schemeClr val="tx2"/>
                </a:solidFill>
              </a:rPr>
              <a:t> : Partenariat d’achat de fournitures scolaires :</a:t>
            </a:r>
          </a:p>
          <a:p>
            <a:pPr marL="285750" indent="-285750">
              <a:buFont typeface="Arial"/>
              <a:buChar char="•"/>
            </a:pPr>
            <a:r>
              <a:rPr lang="fr-FR" sz="1600" b="1" dirty="0" smtClean="0"/>
              <a:t>Bravo aux parents ! </a:t>
            </a:r>
            <a:r>
              <a:rPr lang="fr-FR" sz="1600" dirty="0" smtClean="0"/>
              <a:t>60 listes commandées 2019 contre 48 en 2018 </a:t>
            </a:r>
          </a:p>
          <a:p>
            <a:pPr marL="285750" indent="-285750">
              <a:buFont typeface="Arial"/>
              <a:buChar char="•"/>
            </a:pPr>
            <a:r>
              <a:rPr lang="fr-FR" sz="1600" dirty="0" smtClean="0"/>
              <a:t>C’est </a:t>
            </a:r>
            <a:r>
              <a:rPr lang="fr-FR" sz="1600" b="1" dirty="0" smtClean="0"/>
              <a:t>60€</a:t>
            </a:r>
            <a:r>
              <a:rPr lang="fr-FR" sz="1600" dirty="0" smtClean="0"/>
              <a:t> qui reviennent directement </a:t>
            </a:r>
            <a:r>
              <a:rPr lang="fr-FR" sz="1600" b="1" dirty="0" smtClean="0"/>
              <a:t>à la coopérative Colbert </a:t>
            </a:r>
          </a:p>
          <a:p>
            <a:endParaRPr lang="fr-FR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184" y="7668344"/>
            <a:ext cx="1656184" cy="12859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15" descr="https://lh6.googleusercontent.com/cNl0PBnh9sXwvhhYc5sVLfHwpqLZgMInPmOu-xBMRPNlJxwvECFUoX-WkQJytdRRY9B_BuzBe9ier1-UjnKeyYGGx2DoRzBebtJPUALWhIdWyvLMObQuuOMbGlI7MJvm79d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248" y="1475656"/>
            <a:ext cx="977042" cy="799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5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264" y="3131840"/>
            <a:ext cx="810230" cy="5923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ZoneTexte 19"/>
          <p:cNvSpPr txBox="1">
            <a:spLocks noChangeArrowheads="1"/>
          </p:cNvSpPr>
          <p:nvPr/>
        </p:nvSpPr>
        <p:spPr bwMode="auto">
          <a:xfrm>
            <a:off x="2355850" y="4211960"/>
            <a:ext cx="45021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fr-FR" sz="1600" b="1" u="sng" dirty="0">
                <a:solidFill>
                  <a:schemeClr val="tx2"/>
                </a:solidFill>
              </a:rPr>
              <a:t>Encourager la solidarité envers les plus démunis</a:t>
            </a:r>
            <a:r>
              <a:rPr lang="fr-FR" sz="1600" b="1" dirty="0">
                <a:solidFill>
                  <a:schemeClr val="tx2"/>
                </a:solidFill>
              </a:rPr>
              <a:t> </a:t>
            </a:r>
            <a:r>
              <a:rPr lang="fr-FR" sz="1600" dirty="0" smtClean="0">
                <a:solidFill>
                  <a:schemeClr val="tx2"/>
                </a:solidFill>
              </a:rPr>
              <a:t>: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fr-FR" sz="1600" dirty="0" smtClean="0"/>
              <a:t>Depuis </a:t>
            </a:r>
            <a:r>
              <a:rPr lang="fr-FR" sz="1600" dirty="0"/>
              <a:t>2017, </a:t>
            </a:r>
            <a:r>
              <a:rPr lang="fr-FR" sz="1600" b="1" dirty="0"/>
              <a:t>collecte de jouets et de chocolats </a:t>
            </a:r>
            <a:r>
              <a:rPr lang="fr-FR" sz="1600" b="1" dirty="0" smtClean="0"/>
              <a:t>à Noël </a:t>
            </a:r>
            <a:r>
              <a:rPr lang="fr-FR" sz="1600" b="1" dirty="0"/>
              <a:t>pour une association locale </a:t>
            </a:r>
            <a:r>
              <a:rPr lang="fr-FR" sz="1600" dirty="0"/>
              <a:t>en faveur de l’enfance (Secours Populaire de Poissy)</a:t>
            </a:r>
            <a:r>
              <a:rPr lang="fr-FR" sz="1600" dirty="0" smtClean="0"/>
              <a:t>.</a:t>
            </a:r>
            <a:endParaRPr lang="fr-FR" sz="1600" dirty="0"/>
          </a:p>
        </p:txBody>
      </p:sp>
      <p:sp>
        <p:nvSpPr>
          <p:cNvPr id="6" name="Rectangle 5">
            <a:extLst>
              <a:ext uri="{FF2B5EF4-FFF2-40B4-BE49-F238E27FC236}"/>
            </a:extLst>
          </p:cNvPr>
          <p:cNvSpPr/>
          <p:nvPr/>
        </p:nvSpPr>
        <p:spPr>
          <a:xfrm>
            <a:off x="323267" y="8460432"/>
            <a:ext cx="6391275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fr-FR" sz="1600" dirty="0"/>
          </a:p>
        </p:txBody>
      </p:sp>
      <p:pic>
        <p:nvPicPr>
          <p:cNvPr id="16388" name="Imag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4355976"/>
            <a:ext cx="208915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Rectangle 1"/>
          <p:cNvSpPr>
            <a:spLocks noChangeArrowheads="1"/>
          </p:cNvSpPr>
          <p:nvPr/>
        </p:nvSpPr>
        <p:spPr bwMode="auto">
          <a:xfrm>
            <a:off x="33784" y="2987824"/>
            <a:ext cx="58769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fr-FR" sz="1600" b="1" u="sng" dirty="0">
                <a:solidFill>
                  <a:schemeClr val="tx2"/>
                </a:solidFill>
              </a:rPr>
              <a:t>Sensibiliser petits et grands à la préservation de </a:t>
            </a:r>
            <a:r>
              <a:rPr lang="fr-FR" sz="1600" b="1" u="sng" dirty="0" smtClean="0">
                <a:solidFill>
                  <a:schemeClr val="tx2"/>
                </a:solidFill>
              </a:rPr>
              <a:t>l’</a:t>
            </a:r>
            <a:r>
              <a:rPr lang="fr-FR" altLang="ja-JP" sz="1600" b="1" u="sng" dirty="0" smtClean="0">
                <a:solidFill>
                  <a:schemeClr val="tx2"/>
                </a:solidFill>
              </a:rPr>
              <a:t>environnement</a:t>
            </a:r>
            <a:r>
              <a:rPr lang="fr-FR" altLang="ja-JP" sz="1600" b="1" dirty="0" smtClean="0">
                <a:solidFill>
                  <a:schemeClr val="tx2"/>
                </a:solidFill>
              </a:rPr>
              <a:t> </a:t>
            </a:r>
            <a:r>
              <a:rPr lang="fr-FR" altLang="ja-JP" sz="1600" b="1" dirty="0">
                <a:solidFill>
                  <a:schemeClr val="tx2"/>
                </a:solidFill>
              </a:rPr>
              <a:t>: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fr-FR" sz="1600" b="1" dirty="0"/>
              <a:t>Recyclage des stylos </a:t>
            </a:r>
            <a:r>
              <a:rPr lang="fr-FR" sz="1600" dirty="0"/>
              <a:t>et instruments d</a:t>
            </a:r>
            <a:r>
              <a:rPr lang="ja-JP" altLang="fr-FR" sz="1600" dirty="0"/>
              <a:t>’</a:t>
            </a:r>
            <a:r>
              <a:rPr lang="fr-FR" altLang="ja-JP" sz="1600" dirty="0"/>
              <a:t>écriture usagés à l’école  </a:t>
            </a:r>
            <a:r>
              <a:rPr lang="fr-FR" altLang="ja-JP" sz="1600" dirty="0" smtClean="0">
                <a:sym typeface="Wingdings" panose="05000000000000000000" pitchFamily="2" charset="2"/>
              </a:rPr>
              <a:t> </a:t>
            </a:r>
            <a:r>
              <a:rPr lang="fr-FR" altLang="ja-JP" sz="1600" dirty="0" smtClean="0"/>
              <a:t>reconduction </a:t>
            </a:r>
            <a:r>
              <a:rPr lang="fr-FR" altLang="ja-JP" sz="1600" dirty="0"/>
              <a:t>de cette </a:t>
            </a:r>
            <a:r>
              <a:rPr lang="fr-FR" altLang="ja-JP" sz="1600" dirty="0" smtClean="0"/>
              <a:t>action cette année. </a:t>
            </a:r>
            <a:endParaRPr lang="fr-FR" altLang="ja-JP" sz="1600" dirty="0"/>
          </a:p>
        </p:txBody>
      </p:sp>
      <p:sp>
        <p:nvSpPr>
          <p:cNvPr id="16392" name="TextBox 2"/>
          <p:cNvSpPr txBox="1">
            <a:spLocks noChangeArrowheads="1"/>
          </p:cNvSpPr>
          <p:nvPr/>
        </p:nvSpPr>
        <p:spPr bwMode="auto">
          <a:xfrm>
            <a:off x="116632" y="827584"/>
            <a:ext cx="5616624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endParaRPr lang="fr-FR" sz="1600" b="1" dirty="0">
              <a:solidFill>
                <a:srgbClr val="1F497D"/>
              </a:solidFill>
            </a:endParaRPr>
          </a:p>
          <a:p>
            <a:r>
              <a:rPr lang="fr-FR" sz="1600" b="1" u="sng" dirty="0">
                <a:solidFill>
                  <a:srgbClr val="1F497D"/>
                </a:solidFill>
              </a:rPr>
              <a:t>Actions en direction du périscolaire</a:t>
            </a:r>
            <a:r>
              <a:rPr lang="fr-FR" sz="1600" dirty="0">
                <a:solidFill>
                  <a:srgbClr val="000000"/>
                </a:solidFill>
              </a:rPr>
              <a:t> : </a:t>
            </a:r>
            <a:endParaRPr lang="fr-FR" sz="1600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rgbClr val="000000"/>
                </a:solidFill>
              </a:rPr>
              <a:t>Restauration scolaire: propositions </a:t>
            </a:r>
            <a:r>
              <a:rPr lang="fr-FR" sz="1600" b="1" dirty="0">
                <a:solidFill>
                  <a:srgbClr val="000000"/>
                </a:solidFill>
              </a:rPr>
              <a:t>pour peser sur les orientations </a:t>
            </a:r>
            <a:r>
              <a:rPr lang="fr-FR" sz="1600" b="1" dirty="0" smtClean="0">
                <a:solidFill>
                  <a:srgbClr val="000000"/>
                </a:solidFill>
              </a:rPr>
              <a:t>décidées par la mairie : </a:t>
            </a:r>
            <a:r>
              <a:rPr lang="fr-FR" sz="1600" dirty="0" smtClean="0">
                <a:solidFill>
                  <a:srgbClr val="000000"/>
                </a:solidFill>
              </a:rPr>
              <a:t>amélioration de la qualité</a:t>
            </a:r>
            <a:r>
              <a:rPr lang="fr-FR" sz="1600" dirty="0">
                <a:solidFill>
                  <a:srgbClr val="000000"/>
                </a:solidFill>
              </a:rPr>
              <a:t>, </a:t>
            </a:r>
            <a:r>
              <a:rPr lang="fr-FR" sz="1600" dirty="0" smtClean="0">
                <a:solidFill>
                  <a:srgbClr val="000000"/>
                </a:solidFill>
              </a:rPr>
              <a:t>traçabilité </a:t>
            </a:r>
            <a:r>
              <a:rPr lang="fr-FR" sz="1600" dirty="0">
                <a:solidFill>
                  <a:srgbClr val="000000"/>
                </a:solidFill>
              </a:rPr>
              <a:t>des matières premières, augmentation du bio, moins de protéines </a:t>
            </a:r>
            <a:r>
              <a:rPr lang="fr-FR" sz="1600" dirty="0" smtClean="0">
                <a:solidFill>
                  <a:srgbClr val="000000"/>
                </a:solidFill>
              </a:rPr>
              <a:t>animales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 smtClean="0">
                <a:solidFill>
                  <a:srgbClr val="000000"/>
                </a:solidFill>
              </a:rPr>
              <a:t>Reconduction d’un déjeuner </a:t>
            </a:r>
            <a:r>
              <a:rPr lang="fr-FR" sz="1600" dirty="0" smtClean="0">
                <a:solidFill>
                  <a:srgbClr val="000000"/>
                </a:solidFill>
              </a:rPr>
              <a:t>des parents délégués de Colbert </a:t>
            </a:r>
            <a:r>
              <a:rPr lang="fr-FR" sz="1600" b="1" dirty="0" smtClean="0">
                <a:solidFill>
                  <a:srgbClr val="000000"/>
                </a:solidFill>
              </a:rPr>
              <a:t>à la cantine</a:t>
            </a:r>
            <a:endParaRPr lang="fr-FR" sz="1600" b="1" dirty="0"/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256" y="6516216"/>
            <a:ext cx="852934" cy="617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6633" y="5652120"/>
            <a:ext cx="56886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fr-FR" sz="1600" b="1" u="sng" dirty="0" smtClean="0">
                <a:solidFill>
                  <a:schemeClr val="tx2"/>
                </a:solidFill>
              </a:rPr>
              <a:t>Le Projet d’école </a:t>
            </a:r>
            <a:r>
              <a:rPr lang="fr-FR" sz="1600" b="1" dirty="0" smtClean="0">
                <a:solidFill>
                  <a:schemeClr val="tx2"/>
                </a:solidFill>
              </a:rPr>
              <a:t>: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fr-FR" sz="1600" dirty="0"/>
              <a:t>Faire bénéficier les CM1/CM2 </a:t>
            </a:r>
            <a:r>
              <a:rPr lang="fr-FR" sz="1600" dirty="0" smtClean="0"/>
              <a:t>d’une </a:t>
            </a:r>
            <a:r>
              <a:rPr lang="fr-FR" sz="1600" b="1" dirty="0"/>
              <a:t>initiation aux gestes de premiers </a:t>
            </a:r>
            <a:r>
              <a:rPr lang="fr-FR" sz="1600" b="1" dirty="0" smtClean="0"/>
              <a:t>secours</a:t>
            </a:r>
            <a:endParaRPr lang="fr-FR" sz="1600" dirty="0" smtClean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fr-FR" sz="1600" dirty="0" smtClean="0"/>
              <a:t>Proposition de développement de </a:t>
            </a:r>
            <a:r>
              <a:rPr lang="fr-FR" sz="1600" b="1" dirty="0" smtClean="0"/>
              <a:t>nouvelles méthodes d’accompagnement des élèves </a:t>
            </a:r>
            <a:r>
              <a:rPr lang="fr-FR" sz="1600" dirty="0" smtClean="0"/>
              <a:t>(gestion mentale, relaxation,</a:t>
            </a:r>
          </a:p>
          <a:p>
            <a:pPr eaLnBrk="1" hangingPunct="1"/>
            <a:r>
              <a:rPr lang="fr-FR" sz="1600" dirty="0"/>
              <a:t> </a:t>
            </a:r>
            <a:r>
              <a:rPr lang="fr-FR" sz="1600" dirty="0" smtClean="0"/>
              <a:t>      yoga…)</a:t>
            </a:r>
          </a:p>
          <a:p>
            <a:pPr marL="285750" indent="-285750" eaLnBrk="1" hangingPunct="1">
              <a:buFont typeface="Arial"/>
              <a:buChar char="•"/>
            </a:pPr>
            <a:r>
              <a:rPr lang="fr-FR" sz="1600" b="1" dirty="0" smtClean="0"/>
              <a:t>Organisation de conférences pour les parents </a:t>
            </a:r>
            <a:r>
              <a:rPr lang="fr-FR" sz="1600" dirty="0" smtClean="0"/>
              <a:t>(ex. : discipline positive, harcèlement, risques liés à internet,</a:t>
            </a:r>
            <a:r>
              <a:rPr lang="is-IS" sz="1600" dirty="0" smtClean="0"/>
              <a:t>…)</a:t>
            </a:r>
            <a:endParaRPr lang="fr-FR" sz="1600" dirty="0" smtClean="0"/>
          </a:p>
          <a:p>
            <a:pPr marL="285750" indent="-285750" eaLnBrk="1" hangingPunct="1">
              <a:buFont typeface="Wingdings" charset="0"/>
              <a:buChar char=""/>
            </a:pPr>
            <a:r>
              <a:rPr lang="fr-FR" sz="1600" dirty="0" smtClean="0"/>
              <a:t>Sensibilisation des</a:t>
            </a:r>
            <a:r>
              <a:rPr lang="fr-FR" sz="1600" b="1" dirty="0" smtClean="0"/>
              <a:t> enseignants et des parents </a:t>
            </a:r>
            <a:r>
              <a:rPr lang="fr-FR" sz="1600" dirty="0" smtClean="0"/>
              <a:t>aux enfants manifestant </a:t>
            </a:r>
            <a:r>
              <a:rPr lang="fr-FR" sz="1600" dirty="0"/>
              <a:t>des </a:t>
            </a:r>
            <a:r>
              <a:rPr lang="fr-FR" sz="1600" dirty="0" smtClean="0"/>
              <a:t>particularités </a:t>
            </a:r>
            <a:r>
              <a:rPr lang="fr-FR" sz="1600" dirty="0"/>
              <a:t>(EIP, TDAH, DYS…</a:t>
            </a:r>
            <a:r>
              <a:rPr lang="fr-FR" sz="1600" dirty="0" smtClean="0"/>
              <a:t>)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3645024" y="179512"/>
            <a:ext cx="3024336" cy="648072"/>
          </a:xfrm>
          <a:prstGeom prst="wedgeRound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>
              <a:solidFill>
                <a:schemeClr val="bg1"/>
              </a:solidFill>
            </a:endParaRPr>
          </a:p>
          <a:p>
            <a:pPr algn="ctr"/>
            <a:r>
              <a:rPr lang="fr-FR" dirty="0" smtClean="0">
                <a:solidFill>
                  <a:schemeClr val="bg1"/>
                </a:solidFill>
              </a:rPr>
              <a:t>Nos </a:t>
            </a:r>
            <a:r>
              <a:rPr lang="fr-FR" dirty="0">
                <a:solidFill>
                  <a:schemeClr val="bg1"/>
                </a:solidFill>
              </a:rPr>
              <a:t>projets </a:t>
            </a:r>
            <a:r>
              <a:rPr lang="fr-FR" dirty="0" smtClean="0">
                <a:solidFill>
                  <a:schemeClr val="bg1"/>
                </a:solidFill>
              </a:rPr>
              <a:t>2019-2020</a:t>
            </a:r>
            <a:r>
              <a:rPr lang="fr-FR" dirty="0">
                <a:solidFill>
                  <a:schemeClr val="bg1"/>
                </a:solidFill>
              </a:rPr>
              <a:t/>
            </a:r>
            <a:br>
              <a:rPr lang="fr-FR" dirty="0">
                <a:solidFill>
                  <a:schemeClr val="bg1"/>
                </a:solidFill>
              </a:rPr>
            </a:br>
            <a:endParaRPr lang="fr-F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>
            <a:spLocks noChangeArrowheads="1"/>
          </p:cNvSpPr>
          <p:nvPr/>
        </p:nvSpPr>
        <p:spPr bwMode="auto">
          <a:xfrm>
            <a:off x="2661717" y="162099"/>
            <a:ext cx="4032250" cy="642863"/>
          </a:xfrm>
          <a:prstGeom prst="wedgeRoundRectCallout">
            <a:avLst>
              <a:gd name="adj1" fmla="val -20611"/>
              <a:gd name="adj2" fmla="val 67468"/>
              <a:gd name="adj3" fmla="val 16667"/>
            </a:avLst>
          </a:pr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fr-FR" dirty="0">
                <a:solidFill>
                  <a:schemeClr val="bg1"/>
                </a:solidFill>
                <a:cs typeface="Arial" charset="0"/>
              </a:rPr>
              <a:t>Les parents PEEP </a:t>
            </a:r>
          </a:p>
          <a:p>
            <a:pPr algn="ctr" eaLnBrk="1" hangingPunct="1">
              <a:defRPr/>
            </a:pPr>
            <a:r>
              <a:rPr lang="fr-FR" dirty="0">
                <a:solidFill>
                  <a:schemeClr val="bg1"/>
                </a:solidFill>
                <a:cs typeface="Arial" charset="0"/>
              </a:rPr>
              <a:t>de l’école </a:t>
            </a:r>
            <a:r>
              <a:rPr lang="fr-FR">
                <a:solidFill>
                  <a:schemeClr val="bg1"/>
                </a:solidFill>
                <a:cs typeface="Arial" charset="0"/>
              </a:rPr>
              <a:t>Colbert </a:t>
            </a:r>
            <a:r>
              <a:rPr lang="fr-FR" smtClean="0">
                <a:solidFill>
                  <a:schemeClr val="bg1"/>
                </a:solidFill>
                <a:cs typeface="Arial" charset="0"/>
              </a:rPr>
              <a:t>2019-2020</a:t>
            </a:r>
            <a:r>
              <a:rPr lang="fr-FR" dirty="0">
                <a:solidFill>
                  <a:schemeClr val="bg1"/>
                </a:solidFill>
                <a:cs typeface="Arial" charset="0"/>
              </a:rPr>
              <a:t>	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3489" y="8375855"/>
            <a:ext cx="601503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fr-FR" sz="1200" b="1" dirty="0">
                <a:cs typeface="Arial" charset="0"/>
              </a:rPr>
              <a:t>Une interrogation sur l</a:t>
            </a:r>
            <a:r>
              <a:rPr lang="ja-JP" altLang="fr-FR" sz="1200" b="1" dirty="0">
                <a:cs typeface="Arial" charset="0"/>
              </a:rPr>
              <a:t>’</a:t>
            </a:r>
            <a:r>
              <a:rPr lang="fr-FR" sz="1200" b="1" dirty="0">
                <a:cs typeface="Arial" charset="0"/>
              </a:rPr>
              <a:t>école ? des suggestions ? </a:t>
            </a:r>
            <a:br>
              <a:rPr lang="fr-FR" sz="1200" b="1" dirty="0">
                <a:cs typeface="Arial" charset="0"/>
              </a:rPr>
            </a:br>
            <a:r>
              <a:rPr lang="fr-FR" sz="1200" dirty="0">
                <a:cs typeface="Arial" charset="0"/>
              </a:rPr>
              <a:t>N</a:t>
            </a:r>
            <a:r>
              <a:rPr lang="ja-JP" altLang="fr-FR" sz="1200" dirty="0">
                <a:cs typeface="Arial" charset="0"/>
              </a:rPr>
              <a:t>’</a:t>
            </a:r>
            <a:r>
              <a:rPr lang="fr-FR" sz="1200" dirty="0">
                <a:cs typeface="Arial" charset="0"/>
              </a:rPr>
              <a:t>hésitez pas à nous contacter : </a:t>
            </a:r>
            <a:r>
              <a:rPr lang="fr-FR" sz="1200" dirty="0">
                <a:cs typeface="Arial" charset="0"/>
                <a:hlinkClick r:id="rId3"/>
              </a:rPr>
              <a:t>peep.maisonslaffitte@gmail.com</a:t>
            </a:r>
            <a:r>
              <a:rPr lang="fr-FR" sz="1200" dirty="0">
                <a:cs typeface="Arial" charset="0"/>
              </a:rPr>
              <a:t> </a:t>
            </a:r>
          </a:p>
          <a:p>
            <a:pPr algn="ctr" eaLnBrk="1" hangingPunct="1">
              <a:defRPr/>
            </a:pPr>
            <a:r>
              <a:rPr lang="fr-FR" sz="1200" dirty="0">
                <a:cs typeface="Arial" charset="0"/>
              </a:rPr>
              <a:t>Pour suivre nos actualités : </a:t>
            </a:r>
            <a:r>
              <a:rPr lang="fr-FR" sz="1200" u="sng" dirty="0">
                <a:cs typeface="Arial" charset="0"/>
                <a:hlinkClick r:id="rId4"/>
              </a:rPr>
              <a:t>www.peepmaisonslaffitte.wix.com/asso</a:t>
            </a:r>
            <a:r>
              <a:rPr lang="fr-FR" sz="1200" u="sng" dirty="0">
                <a:cs typeface="Arial" charset="0"/>
              </a:rPr>
              <a:t> </a:t>
            </a:r>
            <a:endParaRPr lang="fr-FR" sz="1600" dirty="0">
              <a:cs typeface="Arial" charset="0"/>
            </a:endParaRPr>
          </a:p>
        </p:txBody>
      </p:sp>
      <p:sp>
        <p:nvSpPr>
          <p:cNvPr id="57" name="ZoneTexte 1"/>
          <p:cNvSpPr txBox="1">
            <a:spLocks noChangeArrowheads="1"/>
          </p:cNvSpPr>
          <p:nvPr/>
        </p:nvSpPr>
        <p:spPr bwMode="auto">
          <a:xfrm>
            <a:off x="1090730" y="5308735"/>
            <a:ext cx="26162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b="1" dirty="0">
                <a:ea typeface="+mn-ea"/>
                <a:cs typeface="Arial" panose="020B0604020202020204" pitchFamily="34" charset="0"/>
              </a:rPr>
              <a:t>Julie May-</a:t>
            </a:r>
            <a:r>
              <a:rPr lang="fr-FR" altLang="fr-FR" sz="1200" b="1" dirty="0" err="1">
                <a:ea typeface="+mn-ea"/>
                <a:cs typeface="Arial" panose="020B0604020202020204" pitchFamily="34" charset="0"/>
              </a:rPr>
              <a:t>Barnea</a:t>
            </a:r>
            <a:endParaRPr lang="fr-FR" altLang="fr-FR" sz="1200" b="1" dirty="0">
              <a:ea typeface="+mn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dirty="0">
                <a:ea typeface="+mn-ea"/>
                <a:cs typeface="Arial" panose="020B0604020202020204" pitchFamily="34" charset="0"/>
              </a:rPr>
              <a:t>Sacha en CM1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400" dirty="0"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</a:t>
            </a:r>
            <a:r>
              <a:rPr lang="fr-FR" altLang="fr-FR" sz="1200" dirty="0">
                <a:ea typeface="+mn-ea"/>
                <a:cs typeface="Arial" panose="020B0604020202020204" pitchFamily="34" charset="0"/>
              </a:rPr>
              <a:t>06.62.54.93.29</a:t>
            </a:r>
          </a:p>
          <a:p>
            <a:pPr marL="171450" indent="-171450">
              <a:spcBef>
                <a:spcPct val="0"/>
              </a:spcBef>
              <a:buFont typeface="Webdings" panose="05030102010509060703" pitchFamily="18" charset="2"/>
              <a:buChar char=""/>
              <a:defRPr/>
            </a:pPr>
            <a:r>
              <a:rPr lang="fr-FR" altLang="fr-FR" sz="1200" dirty="0">
                <a:ea typeface="+mn-ea"/>
                <a:cs typeface="Arial" panose="020B0604020202020204" pitchFamily="34" charset="0"/>
                <a:sym typeface="Webdings" panose="05030102010509060703" pitchFamily="18" charset="2"/>
                <a:hlinkClick r:id="rId5"/>
              </a:rPr>
              <a:t>juliemaybarnea@gmail.com</a:t>
            </a:r>
            <a:endParaRPr lang="fr-FR" altLang="fr-FR" sz="1200" dirty="0">
              <a:ea typeface="+mn-ea"/>
              <a:cs typeface="Arial" panose="020B0604020202020204" pitchFamily="34" charset="0"/>
            </a:endParaRPr>
          </a:p>
        </p:txBody>
      </p:sp>
      <p:pic>
        <p:nvPicPr>
          <p:cNvPr id="70" name="Image 6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14" y="1854089"/>
            <a:ext cx="720080" cy="9557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1" name="ZoneTexte 1"/>
          <p:cNvSpPr txBox="1">
            <a:spLocks noChangeArrowheads="1"/>
          </p:cNvSpPr>
          <p:nvPr/>
        </p:nvSpPr>
        <p:spPr bwMode="auto">
          <a:xfrm>
            <a:off x="1027610" y="1854087"/>
            <a:ext cx="2328862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b="1" dirty="0">
                <a:ea typeface="+mn-ea"/>
                <a:cs typeface="Arial" panose="020B0604020202020204" pitchFamily="34" charset="0"/>
              </a:rPr>
              <a:t>Cindy Bernard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dirty="0">
                <a:ea typeface="+mn-ea"/>
                <a:cs typeface="Arial" panose="020B0604020202020204" pitchFamily="34" charset="0"/>
              </a:rPr>
              <a:t>Gabriel </a:t>
            </a:r>
            <a:r>
              <a:rPr lang="fr-FR" altLang="fr-FR" sz="1200" dirty="0" smtClean="0">
                <a:ea typeface="+mn-ea"/>
                <a:cs typeface="Arial" panose="020B0604020202020204" pitchFamily="34" charset="0"/>
              </a:rPr>
              <a:t>CE2 </a:t>
            </a:r>
            <a:r>
              <a:rPr lang="fr-FR" altLang="fr-FR" sz="1200" dirty="0">
                <a:ea typeface="+mn-ea"/>
                <a:cs typeface="Arial" panose="020B0604020202020204" pitchFamily="34" charset="0"/>
              </a:rPr>
              <a:t>/ </a:t>
            </a:r>
            <a:r>
              <a:rPr lang="fr-FR" altLang="fr-FR" sz="1200" dirty="0" smtClean="0">
                <a:ea typeface="+mn-ea"/>
                <a:cs typeface="Arial" panose="020B0604020202020204" pitchFamily="34" charset="0"/>
              </a:rPr>
              <a:t>Rosie </a:t>
            </a:r>
            <a:r>
              <a:rPr lang="fr-FR" altLang="fr-FR" sz="1200" dirty="0">
                <a:ea typeface="+mn-ea"/>
                <a:cs typeface="Arial" panose="020B0604020202020204" pitchFamily="34" charset="0"/>
              </a:rPr>
              <a:t>CM2 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fr-FR" altLang="fr-FR" sz="1400" dirty="0"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</a:t>
            </a:r>
            <a:r>
              <a:rPr lang="fr-FR" altLang="fr-FR" sz="1200" dirty="0">
                <a:ea typeface="+mn-ea"/>
                <a:cs typeface="Arial" panose="020B0604020202020204" pitchFamily="34" charset="0"/>
              </a:rPr>
              <a:t>06.79.32.04.72</a:t>
            </a:r>
          </a:p>
          <a:p>
            <a:pPr marL="171450" indent="-171450">
              <a:spcBef>
                <a:spcPct val="0"/>
              </a:spcBef>
              <a:buFont typeface="Webdings" panose="05030102010509060703" pitchFamily="18" charset="2"/>
              <a:buChar char=""/>
              <a:defRPr/>
            </a:pPr>
            <a:r>
              <a:rPr lang="fr-FR" altLang="fr-FR" sz="1200" dirty="0">
                <a:ea typeface="+mn-ea"/>
                <a:cs typeface="Arial" panose="020B0604020202020204" pitchFamily="34" charset="0"/>
                <a:sym typeface="Webdings" panose="05030102010509060703" pitchFamily="18" charset="2"/>
                <a:hlinkClick r:id="rId7"/>
              </a:rPr>
              <a:t>cindy.bernard0705@gmail.com</a:t>
            </a:r>
            <a:endParaRPr lang="fr-FR" altLang="fr-FR" sz="1200" dirty="0">
              <a:ea typeface="+mn-ea"/>
              <a:cs typeface="Arial" panose="020B0604020202020204" pitchFamily="34" charset="0"/>
              <a:sym typeface="Webdings" panose="05030102010509060703" pitchFamily="18" charset="2"/>
            </a:endParaRPr>
          </a:p>
        </p:txBody>
      </p:sp>
      <p:sp>
        <p:nvSpPr>
          <p:cNvPr id="73" name="ZoneTexte 1"/>
          <p:cNvSpPr txBox="1">
            <a:spLocks noChangeArrowheads="1"/>
          </p:cNvSpPr>
          <p:nvPr/>
        </p:nvSpPr>
        <p:spPr bwMode="auto">
          <a:xfrm>
            <a:off x="4311462" y="1855992"/>
            <a:ext cx="2492375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b="1" dirty="0">
                <a:ea typeface="+mn-ea"/>
                <a:cs typeface="Arial" panose="020B0604020202020204" pitchFamily="34" charset="0"/>
              </a:rPr>
              <a:t>Sarah Brossolette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dirty="0" smtClean="0">
                <a:ea typeface="+mn-ea"/>
                <a:cs typeface="Arial" panose="020B0604020202020204" pitchFamily="34" charset="0"/>
              </a:rPr>
              <a:t>Sarah CP /  Jade CE2 </a:t>
            </a:r>
            <a:endParaRPr lang="fr-FR" altLang="fr-FR" sz="1200" dirty="0">
              <a:ea typeface="+mn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400" dirty="0"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</a:t>
            </a:r>
            <a:r>
              <a:rPr lang="fr-FR" altLang="fr-FR" sz="1200" dirty="0">
                <a:ea typeface="+mn-ea"/>
                <a:cs typeface="Arial" panose="020B0604020202020204" pitchFamily="34" charset="0"/>
              </a:rPr>
              <a:t>07.87.41.37.27</a:t>
            </a:r>
          </a:p>
          <a:p>
            <a:pPr marL="171450" indent="-171450">
              <a:spcBef>
                <a:spcPct val="0"/>
              </a:spcBef>
              <a:buFont typeface="Webdings" panose="05030102010509060703" pitchFamily="18" charset="2"/>
              <a:buChar char=""/>
              <a:defRPr/>
            </a:pPr>
            <a:r>
              <a:rPr lang="fr-FR" altLang="fr-FR" sz="1200" dirty="0">
                <a:ea typeface="+mn-ea"/>
                <a:cs typeface="Arial" panose="020B0604020202020204" pitchFamily="34" charset="0"/>
                <a:sym typeface="Webdings" panose="05030102010509060703" pitchFamily="18" charset="2"/>
                <a:hlinkClick r:id="rId8"/>
              </a:rPr>
              <a:t>Sarah_brossolette@hotmail.fr</a:t>
            </a:r>
            <a:endParaRPr lang="fr-FR" altLang="fr-FR" sz="1200" dirty="0">
              <a:ea typeface="+mn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fr-FR" altLang="fr-FR" sz="1200" dirty="0">
              <a:ea typeface="+mn-ea"/>
              <a:cs typeface="Arial" panose="020B0604020202020204" pitchFamily="34" charset="0"/>
            </a:endParaRPr>
          </a:p>
        </p:txBody>
      </p:sp>
      <p:pic>
        <p:nvPicPr>
          <p:cNvPr id="74" name="Image 73"/>
          <p:cNvPicPr preferRelativeResize="0"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070" y="871105"/>
            <a:ext cx="909308" cy="6819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419" name="ZoneTexte 1"/>
          <p:cNvSpPr txBox="1">
            <a:spLocks noChangeArrowheads="1"/>
          </p:cNvSpPr>
          <p:nvPr/>
        </p:nvSpPr>
        <p:spPr bwMode="auto">
          <a:xfrm>
            <a:off x="986821" y="757441"/>
            <a:ext cx="261620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1200" b="1" dirty="0"/>
              <a:t>Caroline </a:t>
            </a:r>
            <a:r>
              <a:rPr lang="fr-FR" sz="1200" b="1" dirty="0" err="1"/>
              <a:t>Cavroy</a:t>
            </a:r>
            <a:endParaRPr lang="fr-FR" sz="1200" b="1" dirty="0"/>
          </a:p>
          <a:p>
            <a:r>
              <a:rPr lang="fr-FR" sz="1200" b="1" dirty="0"/>
              <a:t>Tête de liste</a:t>
            </a:r>
          </a:p>
          <a:p>
            <a:r>
              <a:rPr lang="fr-FR" sz="1200" dirty="0"/>
              <a:t>Victoria </a:t>
            </a:r>
            <a:r>
              <a:rPr lang="fr-FR" sz="1200" dirty="0" smtClean="0"/>
              <a:t>CE2 </a:t>
            </a:r>
            <a:r>
              <a:rPr lang="fr-FR" sz="1200" dirty="0"/>
              <a:t>/ </a:t>
            </a:r>
            <a:r>
              <a:rPr lang="fr-FR" sz="1200" dirty="0" err="1"/>
              <a:t>Abigaëlle</a:t>
            </a:r>
            <a:r>
              <a:rPr lang="fr-FR" sz="1200" dirty="0"/>
              <a:t> </a:t>
            </a:r>
            <a:r>
              <a:rPr lang="fr-FR" sz="1200" dirty="0" smtClean="0"/>
              <a:t>CM1</a:t>
            </a:r>
            <a:endParaRPr lang="fr-FR" sz="1200" dirty="0"/>
          </a:p>
          <a:p>
            <a:r>
              <a:rPr lang="fr-FR" sz="1400" dirty="0">
                <a:sym typeface="Webdings" charset="0"/>
              </a:rPr>
              <a:t></a:t>
            </a:r>
            <a:r>
              <a:rPr lang="fr-FR" sz="1200" dirty="0"/>
              <a:t>06.09.98.92.21</a:t>
            </a:r>
          </a:p>
          <a:p>
            <a:pPr>
              <a:buFont typeface="Webdings" charset="0"/>
              <a:buChar char=""/>
            </a:pPr>
            <a:r>
              <a:rPr lang="fr-FR" sz="1200" dirty="0">
                <a:hlinkClick r:id="rId10"/>
              </a:rPr>
              <a:t>carolinecavroy@yahoo.fr</a:t>
            </a:r>
            <a:endParaRPr lang="fr-FR" sz="1200" dirty="0">
              <a:sym typeface="Webdings" charset="0"/>
            </a:endParaRPr>
          </a:p>
        </p:txBody>
      </p:sp>
      <p:sp>
        <p:nvSpPr>
          <p:cNvPr id="17420" name="ZoneTexte 1"/>
          <p:cNvSpPr txBox="1">
            <a:spLocks noChangeArrowheads="1"/>
          </p:cNvSpPr>
          <p:nvPr/>
        </p:nvSpPr>
        <p:spPr bwMode="auto">
          <a:xfrm>
            <a:off x="1052737" y="7444395"/>
            <a:ext cx="26162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1200" b="1" dirty="0"/>
              <a:t>Alicia Renault-</a:t>
            </a:r>
            <a:r>
              <a:rPr lang="fr-FR" sz="1200" b="1" dirty="0" err="1"/>
              <a:t>Deverge</a:t>
            </a:r>
            <a:endParaRPr lang="fr-FR" sz="1200" b="1" dirty="0"/>
          </a:p>
          <a:p>
            <a:r>
              <a:rPr lang="fr-FR" sz="1200" dirty="0"/>
              <a:t>Vadim </a:t>
            </a:r>
            <a:r>
              <a:rPr lang="fr-FR" sz="1200" dirty="0" smtClean="0"/>
              <a:t>CE2</a:t>
            </a:r>
            <a:endParaRPr lang="fr-FR" sz="1200" dirty="0"/>
          </a:p>
          <a:p>
            <a:pPr>
              <a:buFont typeface="Arial" charset="0"/>
              <a:buNone/>
            </a:pPr>
            <a:r>
              <a:rPr lang="fr-FR" sz="1400" dirty="0">
                <a:sym typeface="Webdings" charset="0"/>
              </a:rPr>
              <a:t></a:t>
            </a:r>
            <a:r>
              <a:rPr lang="fr-FR" sz="1200" dirty="0"/>
              <a:t>06.63.14.67.19</a:t>
            </a:r>
          </a:p>
          <a:p>
            <a:pPr>
              <a:buFont typeface="Webdings" charset="0"/>
              <a:buChar char=""/>
            </a:pPr>
            <a:r>
              <a:rPr lang="fr-FR" sz="1200" dirty="0">
                <a:sym typeface="Webdings" charset="0"/>
                <a:hlinkClick r:id="rId11"/>
              </a:rPr>
              <a:t>terredalicia@gmail.com</a:t>
            </a:r>
            <a:endParaRPr lang="fr-FR" sz="1200" dirty="0"/>
          </a:p>
        </p:txBody>
      </p:sp>
      <p:pic>
        <p:nvPicPr>
          <p:cNvPr id="82" name="Image 8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35" y="5241709"/>
            <a:ext cx="720080" cy="9543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3" name="Image 82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32" y="7479238"/>
            <a:ext cx="718394" cy="792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4" name="Image 83"/>
          <p:cNvPicPr preferRelativeResize="0"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71"/>
          <a:stretch/>
        </p:blipFill>
        <p:spPr>
          <a:xfrm>
            <a:off x="3446845" y="1832844"/>
            <a:ext cx="736106" cy="8954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Daigneault.jpg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845" y="2970766"/>
            <a:ext cx="720080" cy="96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ZoneTexte 1"/>
          <p:cNvSpPr txBox="1">
            <a:spLocks noChangeArrowheads="1"/>
          </p:cNvSpPr>
          <p:nvPr/>
        </p:nvSpPr>
        <p:spPr bwMode="auto">
          <a:xfrm>
            <a:off x="4354050" y="2989132"/>
            <a:ext cx="249237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b="1" dirty="0">
                <a:ea typeface="+mn-ea"/>
                <a:cs typeface="Arial" panose="020B0604020202020204" pitchFamily="34" charset="0"/>
              </a:rPr>
              <a:t>Julie </a:t>
            </a:r>
            <a:r>
              <a:rPr lang="fr-FR" altLang="fr-FR" sz="1200" b="1" dirty="0" err="1">
                <a:ea typeface="+mn-ea"/>
                <a:cs typeface="Arial" panose="020B0604020202020204" pitchFamily="34" charset="0"/>
              </a:rPr>
              <a:t>Daigneault</a:t>
            </a:r>
            <a:endParaRPr lang="fr-FR" altLang="fr-FR" sz="1200" b="1" dirty="0">
              <a:ea typeface="+mn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dirty="0">
                <a:ea typeface="+mn-ea"/>
                <a:cs typeface="Arial" panose="020B0604020202020204" pitchFamily="34" charset="0"/>
              </a:rPr>
              <a:t>Xavier </a:t>
            </a:r>
            <a:r>
              <a:rPr lang="fr-FR" altLang="fr-FR" sz="1200" dirty="0" smtClean="0">
                <a:ea typeface="+mn-ea"/>
                <a:cs typeface="Arial" panose="020B0604020202020204" pitchFamily="34" charset="0"/>
              </a:rPr>
              <a:t>CE1</a:t>
            </a:r>
            <a:endParaRPr lang="fr-FR" altLang="fr-FR" sz="1200" dirty="0">
              <a:ea typeface="+mn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400" dirty="0"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</a:t>
            </a:r>
            <a:r>
              <a:rPr lang="fr-FR" altLang="fr-FR" sz="1200" dirty="0"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06.41.81.15.24</a:t>
            </a:r>
            <a:endParaRPr lang="fr-FR" altLang="fr-FR" sz="1200" dirty="0">
              <a:ea typeface="+mn-ea"/>
              <a:cs typeface="Arial" panose="020B0604020202020204" pitchFamily="34" charset="0"/>
            </a:endParaRPr>
          </a:p>
          <a:p>
            <a:pPr marL="171450" indent="-171450">
              <a:spcBef>
                <a:spcPct val="0"/>
              </a:spcBef>
              <a:buFont typeface="Webdings" panose="05030102010509060703" pitchFamily="18" charset="2"/>
              <a:buChar char=""/>
              <a:defRPr/>
            </a:pPr>
            <a:r>
              <a:rPr lang="fr-FR" altLang="fr-FR" sz="1200" dirty="0" smtClean="0">
                <a:ea typeface="+mn-ea"/>
                <a:cs typeface="Arial" panose="020B0604020202020204" pitchFamily="34" charset="0"/>
                <a:sym typeface="Webdings" panose="05030102010509060703" pitchFamily="18" charset="2"/>
                <a:hlinkClick r:id="rId16"/>
              </a:rPr>
              <a:t>Joolz.daigneault@gmail.com</a:t>
            </a:r>
            <a:endParaRPr lang="fr-FR" altLang="fr-FR" sz="1200" dirty="0">
              <a:ea typeface="+mn-ea"/>
              <a:cs typeface="Arial" panose="020B0604020202020204" pitchFamily="34" charset="0"/>
              <a:sym typeface="Webdings" panose="05030102010509060703" pitchFamily="18" charset="2"/>
            </a:endParaRPr>
          </a:p>
        </p:txBody>
      </p:sp>
      <p:pic>
        <p:nvPicPr>
          <p:cNvPr id="3" name="Picture 2" descr="elo.jpg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66" y="6374295"/>
            <a:ext cx="720080" cy="9121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ZoneTexte 1"/>
          <p:cNvSpPr txBox="1">
            <a:spLocks noChangeArrowheads="1"/>
          </p:cNvSpPr>
          <p:nvPr/>
        </p:nvSpPr>
        <p:spPr bwMode="auto">
          <a:xfrm>
            <a:off x="4311462" y="6374294"/>
            <a:ext cx="249237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b="1" dirty="0">
                <a:ea typeface="+mn-ea"/>
                <a:cs typeface="Arial" panose="020B0604020202020204" pitchFamily="34" charset="0"/>
              </a:rPr>
              <a:t>Elodie Pinel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dirty="0">
                <a:ea typeface="+mn-ea"/>
                <a:cs typeface="Arial" panose="020B0604020202020204" pitchFamily="34" charset="0"/>
              </a:rPr>
              <a:t>Ivan </a:t>
            </a:r>
            <a:r>
              <a:rPr lang="fr-FR" altLang="fr-FR" sz="1200" dirty="0" smtClean="0">
                <a:ea typeface="+mn-ea"/>
                <a:cs typeface="Arial" panose="020B0604020202020204" pitchFamily="34" charset="0"/>
              </a:rPr>
              <a:t>Kanban </a:t>
            </a:r>
            <a:r>
              <a:rPr lang="fr-FR" altLang="fr-FR" sz="1200" dirty="0">
                <a:cs typeface="Arial" panose="020B0604020202020204" pitchFamily="34" charset="0"/>
              </a:rPr>
              <a:t>CE1</a:t>
            </a:r>
            <a:endParaRPr lang="fr-FR" altLang="fr-FR" sz="1200" dirty="0">
              <a:ea typeface="+mn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dirty="0">
                <a:ea typeface="+mn-ea"/>
                <a:cs typeface="Arial" panose="020B0604020202020204" pitchFamily="34" charset="0"/>
              </a:rPr>
              <a:t> </a:t>
            </a:r>
            <a:r>
              <a:rPr lang="fr-FR" altLang="fr-FR" sz="1400" dirty="0"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</a:t>
            </a:r>
            <a:r>
              <a:rPr lang="fr-FR" altLang="fr-FR" sz="1200" dirty="0"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06.73.01.08.12</a:t>
            </a:r>
            <a:endParaRPr lang="fr-FR" altLang="fr-FR" sz="1200" dirty="0">
              <a:ea typeface="+mn-ea"/>
              <a:cs typeface="Arial" panose="020B0604020202020204" pitchFamily="34" charset="0"/>
            </a:endParaRPr>
          </a:p>
          <a:p>
            <a:pPr marL="171450" indent="-171450">
              <a:spcBef>
                <a:spcPct val="0"/>
              </a:spcBef>
              <a:buFont typeface="Webdings" panose="05030102010509060703" pitchFamily="18" charset="2"/>
              <a:buChar char=""/>
              <a:defRPr/>
            </a:pPr>
            <a:r>
              <a:rPr lang="fr-FR" altLang="fr-FR" sz="1200" dirty="0">
                <a:ea typeface="+mn-ea"/>
                <a:cs typeface="Arial" panose="020B0604020202020204" pitchFamily="34" charset="0"/>
                <a:sym typeface="Webdings" panose="05030102010509060703" pitchFamily="18" charset="2"/>
                <a:hlinkClick r:id="rId18"/>
              </a:rPr>
              <a:t>elodie.pinel@gmail.com</a:t>
            </a:r>
            <a:endParaRPr lang="fr-FR" altLang="fr-FR" sz="1200" dirty="0">
              <a:ea typeface="+mn-ea"/>
              <a:cs typeface="Arial" panose="020B0604020202020204" pitchFamily="34" charset="0"/>
              <a:sym typeface="Webdings" panose="05030102010509060703" pitchFamily="18" charset="2"/>
            </a:endParaRPr>
          </a:p>
        </p:txBody>
      </p:sp>
      <p:pic>
        <p:nvPicPr>
          <p:cNvPr id="5" name="Picture 4" descr="image1.JP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626" y="6446304"/>
            <a:ext cx="960107" cy="720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ZoneTexte 1"/>
          <p:cNvSpPr txBox="1">
            <a:spLocks noChangeArrowheads="1"/>
          </p:cNvSpPr>
          <p:nvPr/>
        </p:nvSpPr>
        <p:spPr bwMode="auto">
          <a:xfrm>
            <a:off x="1052737" y="6326291"/>
            <a:ext cx="2492375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b="1" dirty="0">
                <a:ea typeface="+mn-ea"/>
                <a:cs typeface="Arial" panose="020B0604020202020204" pitchFamily="34" charset="0"/>
              </a:rPr>
              <a:t>Julie Nguyen Vérité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dirty="0" smtClean="0">
                <a:ea typeface="+mn-ea"/>
                <a:cs typeface="Arial" panose="020B0604020202020204" pitchFamily="34" charset="0"/>
              </a:rPr>
              <a:t>Victor </a:t>
            </a:r>
            <a:r>
              <a:rPr lang="fr-FR" altLang="fr-FR" sz="1200" dirty="0">
                <a:ea typeface="+mn-ea"/>
                <a:cs typeface="Arial" panose="020B0604020202020204" pitchFamily="34" charset="0"/>
              </a:rPr>
              <a:t>CM1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400" dirty="0"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</a:t>
            </a:r>
            <a:r>
              <a:rPr lang="fr-FR" altLang="fr-FR" sz="1200" dirty="0"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06.11.12.28.88</a:t>
            </a:r>
          </a:p>
          <a:p>
            <a:pPr marL="171450" indent="-171450">
              <a:spcBef>
                <a:spcPct val="0"/>
              </a:spcBef>
              <a:buFont typeface="Webdings" panose="05030102010509060703" pitchFamily="18" charset="2"/>
              <a:buChar char=""/>
              <a:defRPr/>
            </a:pPr>
            <a:r>
              <a:rPr lang="fr-FR" altLang="fr-FR" sz="1200" dirty="0">
                <a:cs typeface="Arial" panose="020B0604020202020204" pitchFamily="34" charset="0"/>
                <a:sym typeface="Webdings" panose="05030102010509060703" pitchFamily="18" charset="2"/>
                <a:hlinkClick r:id="rId20"/>
              </a:rPr>
              <a:t>mai-julie.nguyen@hotmail.fr</a:t>
            </a:r>
            <a:endParaRPr lang="fr-FR" altLang="fr-FR" sz="1200" dirty="0">
              <a:ea typeface="+mn-ea"/>
              <a:cs typeface="Arial" panose="020B0604020202020204" pitchFamily="34" charset="0"/>
              <a:sym typeface="Webdings" panose="05030102010509060703" pitchFamily="18" charset="2"/>
            </a:endParaRPr>
          </a:p>
          <a:p>
            <a:pPr marL="171450" indent="-171450">
              <a:spcBef>
                <a:spcPct val="0"/>
              </a:spcBef>
              <a:buFont typeface="Webdings" panose="05030102010509060703" pitchFamily="18" charset="2"/>
              <a:buChar char=""/>
              <a:defRPr/>
            </a:pPr>
            <a:endParaRPr lang="fr-FR" altLang="fr-FR" sz="1200" dirty="0"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ZoneTexte 1"/>
          <p:cNvSpPr txBox="1">
            <a:spLocks noChangeArrowheads="1"/>
          </p:cNvSpPr>
          <p:nvPr/>
        </p:nvSpPr>
        <p:spPr bwMode="auto">
          <a:xfrm>
            <a:off x="4353753" y="5279851"/>
            <a:ext cx="2328862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b="1" dirty="0">
                <a:ea typeface="+mn-ea"/>
                <a:cs typeface="Arial" panose="020B0604020202020204" pitchFamily="34" charset="0"/>
              </a:rPr>
              <a:t>Flora </a:t>
            </a:r>
            <a:r>
              <a:rPr lang="fr-FR" altLang="fr-FR" sz="1200" b="1" dirty="0" err="1">
                <a:ea typeface="+mn-ea"/>
                <a:cs typeface="Arial" panose="020B0604020202020204" pitchFamily="34" charset="0"/>
              </a:rPr>
              <a:t>Moulen</a:t>
            </a:r>
            <a:endParaRPr lang="fr-FR" altLang="fr-FR" sz="1200" b="1" dirty="0">
              <a:ea typeface="+mn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dirty="0" err="1" smtClean="0">
                <a:ea typeface="+mn-ea"/>
                <a:cs typeface="Arial" panose="020B0604020202020204" pitchFamily="34" charset="0"/>
              </a:rPr>
              <a:t>Floric</a:t>
            </a:r>
            <a:r>
              <a:rPr lang="fr-FR" altLang="fr-FR" sz="1200" dirty="0" smtClean="0">
                <a:ea typeface="+mn-ea"/>
                <a:cs typeface="Arial" panose="020B0604020202020204" pitchFamily="34" charset="0"/>
              </a:rPr>
              <a:t> </a:t>
            </a:r>
            <a:r>
              <a:rPr lang="fr-FR" altLang="fr-FR" sz="1200" dirty="0">
                <a:ea typeface="+mn-ea"/>
                <a:cs typeface="Arial" panose="020B0604020202020204" pitchFamily="34" charset="0"/>
              </a:rPr>
              <a:t>CM1 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fr-FR" altLang="fr-FR" sz="1400" dirty="0"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</a:t>
            </a:r>
            <a:r>
              <a:rPr lang="fr-FR" altLang="fr-FR" sz="1200" dirty="0">
                <a:ea typeface="+mn-ea"/>
                <a:cs typeface="Arial" panose="020B0604020202020204" pitchFamily="34" charset="0"/>
              </a:rPr>
              <a:t>06.21.31.69.76</a:t>
            </a:r>
          </a:p>
          <a:p>
            <a:pPr marL="171450" indent="-171450">
              <a:spcBef>
                <a:spcPct val="0"/>
              </a:spcBef>
              <a:buFont typeface="Webdings" panose="05030102010509060703" pitchFamily="18" charset="2"/>
              <a:buChar char=""/>
              <a:defRPr/>
            </a:pPr>
            <a:r>
              <a:rPr lang="fr-FR" altLang="fr-FR" sz="1200" dirty="0">
                <a:ea typeface="+mn-ea"/>
                <a:cs typeface="Arial" panose="020B0604020202020204" pitchFamily="34" charset="0"/>
                <a:sym typeface="Webdings" panose="05030102010509060703" pitchFamily="18" charset="2"/>
                <a:hlinkClick r:id="rId21"/>
              </a:rPr>
              <a:t>floranaf@gmail.com</a:t>
            </a:r>
            <a:endParaRPr lang="fr-FR" altLang="fr-FR" sz="1200" dirty="0">
              <a:ea typeface="+mn-ea"/>
              <a:cs typeface="Arial" panose="020B0604020202020204" pitchFamily="34" charset="0"/>
              <a:sym typeface="Webdings" panose="05030102010509060703" pitchFamily="18" charset="2"/>
            </a:endParaRPr>
          </a:p>
          <a:p>
            <a:pPr marL="171450" indent="-171450">
              <a:spcBef>
                <a:spcPct val="0"/>
              </a:spcBef>
              <a:buFont typeface="Webdings" panose="05030102010509060703" pitchFamily="18" charset="2"/>
              <a:buChar char=""/>
              <a:defRPr/>
            </a:pPr>
            <a:endParaRPr lang="fr-FR" altLang="fr-FR" sz="1200" dirty="0">
              <a:ea typeface="+mn-ea"/>
              <a:cs typeface="Arial" panose="020B0604020202020204" pitchFamily="34" charset="0"/>
              <a:sym typeface="Webdings" panose="05030102010509060703" pitchFamily="18" charset="2"/>
            </a:endParaRPr>
          </a:p>
        </p:txBody>
      </p:sp>
      <p:pic>
        <p:nvPicPr>
          <p:cNvPr id="7" name="Picture 6" descr="Chloé.jpg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318" y="7444395"/>
            <a:ext cx="792088" cy="792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ZoneTexte 1"/>
          <p:cNvSpPr txBox="1">
            <a:spLocks noChangeArrowheads="1"/>
          </p:cNvSpPr>
          <p:nvPr/>
        </p:nvSpPr>
        <p:spPr bwMode="auto">
          <a:xfrm>
            <a:off x="4283415" y="7444395"/>
            <a:ext cx="2492375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b="1" dirty="0">
                <a:ea typeface="+mn-ea"/>
                <a:cs typeface="Arial" panose="020B0604020202020204" pitchFamily="34" charset="0"/>
              </a:rPr>
              <a:t>Chloé </a:t>
            </a:r>
            <a:r>
              <a:rPr lang="fr-FR" altLang="fr-FR" sz="1200" b="1" dirty="0" err="1">
                <a:ea typeface="+mn-ea"/>
                <a:cs typeface="Arial" panose="020B0604020202020204" pitchFamily="34" charset="0"/>
              </a:rPr>
              <a:t>Reyna</a:t>
            </a:r>
            <a:endParaRPr lang="fr-FR" altLang="fr-FR" sz="1200" b="1" dirty="0">
              <a:ea typeface="+mn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dirty="0">
                <a:ea typeface="+mn-ea"/>
                <a:cs typeface="Arial" panose="020B0604020202020204" pitchFamily="34" charset="0"/>
              </a:rPr>
              <a:t>Emilie </a:t>
            </a:r>
            <a:r>
              <a:rPr lang="fr-FR" altLang="fr-FR" sz="1200" dirty="0" smtClean="0">
                <a:ea typeface="+mn-ea"/>
                <a:cs typeface="Arial" panose="020B0604020202020204" pitchFamily="34" charset="0"/>
              </a:rPr>
              <a:t>CE2 </a:t>
            </a:r>
            <a:r>
              <a:rPr lang="fr-FR" altLang="fr-FR" sz="1200" dirty="0">
                <a:ea typeface="+mn-ea"/>
                <a:cs typeface="Arial" panose="020B0604020202020204" pitchFamily="34" charset="0"/>
              </a:rPr>
              <a:t>/ Alexandre CM1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400" dirty="0"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</a:t>
            </a:r>
            <a:r>
              <a:rPr lang="fr-FR" altLang="fr-FR" sz="1200" dirty="0"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06.61.59.91.74</a:t>
            </a:r>
          </a:p>
          <a:p>
            <a:pPr marL="171450" indent="-171450">
              <a:spcBef>
                <a:spcPct val="0"/>
              </a:spcBef>
              <a:buFont typeface="Webdings" panose="05030102010509060703" pitchFamily="18" charset="2"/>
              <a:buChar char=""/>
              <a:defRPr/>
            </a:pPr>
            <a:r>
              <a:rPr lang="fr-FR" altLang="fr-FR" sz="1200" dirty="0">
                <a:cs typeface="Arial" panose="020B0604020202020204" pitchFamily="34" charset="0"/>
                <a:sym typeface="Webdings" panose="05030102010509060703" pitchFamily="18" charset="2"/>
                <a:hlinkClick r:id="rId23"/>
              </a:rPr>
              <a:t>chloe.reyna64@gmail.com</a:t>
            </a:r>
            <a:endParaRPr lang="fr-FR" altLang="fr-FR" sz="1200" dirty="0">
              <a:cs typeface="Arial" panose="020B0604020202020204" pitchFamily="34" charset="0"/>
              <a:sym typeface="Webdings" panose="05030102010509060703" pitchFamily="18" charset="2"/>
            </a:endParaRPr>
          </a:p>
        </p:txBody>
      </p:sp>
      <p:pic>
        <p:nvPicPr>
          <p:cNvPr id="8" name="Picture 7" descr="garcia.jpeg"/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07082" y="4233835"/>
            <a:ext cx="976039" cy="7335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ZoneTexte 1"/>
          <p:cNvSpPr txBox="1">
            <a:spLocks noChangeArrowheads="1"/>
          </p:cNvSpPr>
          <p:nvPr/>
        </p:nvSpPr>
        <p:spPr bwMode="auto">
          <a:xfrm>
            <a:off x="4279720" y="4048745"/>
            <a:ext cx="2717979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b="1" dirty="0">
                <a:ea typeface="+mn-ea"/>
                <a:cs typeface="Arial" panose="020B0604020202020204" pitchFamily="34" charset="0"/>
              </a:rPr>
              <a:t>Michèle Garcia-David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200" dirty="0" err="1" smtClean="0">
                <a:ea typeface="+mn-ea"/>
                <a:cs typeface="Arial" panose="020B0604020202020204" pitchFamily="34" charset="0"/>
              </a:rPr>
              <a:t>Raïnarii</a:t>
            </a:r>
            <a:r>
              <a:rPr lang="fr-FR" altLang="fr-FR" sz="1200" dirty="0" smtClean="0">
                <a:ea typeface="+mn-ea"/>
                <a:cs typeface="Arial" panose="020B0604020202020204" pitchFamily="34" charset="0"/>
              </a:rPr>
              <a:t> David CP / </a:t>
            </a:r>
            <a:r>
              <a:rPr lang="fr-FR" altLang="fr-FR" sz="1200" dirty="0" err="1" smtClean="0">
                <a:ea typeface="+mn-ea"/>
                <a:cs typeface="Arial" panose="020B0604020202020204" pitchFamily="34" charset="0"/>
              </a:rPr>
              <a:t>Ariimona</a:t>
            </a:r>
            <a:r>
              <a:rPr lang="fr-FR" altLang="fr-FR" sz="1200" dirty="0" smtClean="0">
                <a:ea typeface="+mn-ea"/>
                <a:cs typeface="Arial" panose="020B0604020202020204" pitchFamily="34" charset="0"/>
              </a:rPr>
              <a:t> </a:t>
            </a:r>
            <a:r>
              <a:rPr lang="fr-FR" altLang="fr-FR" sz="1200" dirty="0">
                <a:ea typeface="+mn-ea"/>
                <a:cs typeface="Arial" panose="020B0604020202020204" pitchFamily="34" charset="0"/>
              </a:rPr>
              <a:t>David </a:t>
            </a:r>
            <a:r>
              <a:rPr lang="fr-FR" altLang="fr-FR" sz="1200" dirty="0" smtClean="0">
                <a:ea typeface="+mn-ea"/>
                <a:cs typeface="Arial" panose="020B0604020202020204" pitchFamily="34" charset="0"/>
              </a:rPr>
              <a:t>CE1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400" dirty="0" smtClean="0"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</a:t>
            </a:r>
            <a:r>
              <a:rPr lang="fr-FR" altLang="fr-FR" sz="1200" dirty="0"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07.67.42.86.57</a:t>
            </a:r>
            <a:endParaRPr lang="fr-FR" altLang="fr-FR" sz="1200" dirty="0">
              <a:ea typeface="+mn-ea"/>
              <a:cs typeface="Arial" panose="020B0604020202020204" pitchFamily="34" charset="0"/>
            </a:endParaRPr>
          </a:p>
          <a:p>
            <a:pPr marL="171450" indent="-171450">
              <a:spcBef>
                <a:spcPct val="0"/>
              </a:spcBef>
              <a:buFont typeface="Webdings" panose="05030102010509060703" pitchFamily="18" charset="2"/>
              <a:buChar char=""/>
              <a:defRPr/>
            </a:pPr>
            <a:r>
              <a:rPr lang="fr-FR" altLang="fr-FR" sz="1200" dirty="0">
                <a:ea typeface="+mn-ea"/>
                <a:cs typeface="Arial" panose="020B0604020202020204" pitchFamily="34" charset="0"/>
                <a:sym typeface="Webdings" panose="05030102010509060703" pitchFamily="18" charset="2"/>
                <a:hlinkClick r:id="rId25"/>
              </a:rPr>
              <a:t>michelegarcia080413@gmail.com</a:t>
            </a:r>
            <a:endParaRPr lang="fr-FR" altLang="fr-FR" sz="1200" dirty="0">
              <a:ea typeface="+mn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endParaRPr lang="fr-FR" altLang="fr-FR" sz="1200" dirty="0"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Image 9" descr="Une image contenant mur, personne, intérieur, femme&#10;&#10;Description générée automatiquement">
            <a:extLst>
              <a:ext uri="{FF2B5EF4-FFF2-40B4-BE49-F238E27FC236}">
                <a16:creationId xmlns:a16="http://schemas.microsoft.com/office/drawing/2014/main" xmlns="" id="{B7BF3CA1-6EAB-4CA9-837E-D2CD4B054AEC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63514" y="2977557"/>
            <a:ext cx="764154" cy="9985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ZoneTexte 1">
            <a:extLst>
              <a:ext uri="{FF2B5EF4-FFF2-40B4-BE49-F238E27FC236}">
                <a16:creationId xmlns:a16="http://schemas.microsoft.com/office/drawing/2014/main" xmlns="" id="{AFE7207D-29EB-4490-A388-9416DBA687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162" y="3069099"/>
            <a:ext cx="26162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fr-FR" sz="1200" b="1" dirty="0">
                <a:solidFill>
                  <a:srgbClr val="222222"/>
                </a:solidFill>
              </a:rPr>
              <a:t>Sonia </a:t>
            </a:r>
            <a:r>
              <a:rPr lang="fr-FR" sz="1200" b="1" dirty="0" err="1" smtClean="0">
                <a:solidFill>
                  <a:srgbClr val="222222"/>
                </a:solidFill>
              </a:rPr>
              <a:t>Chatelain</a:t>
            </a:r>
            <a:r>
              <a:rPr lang="fr-FR" sz="1200" dirty="0"/>
              <a:t/>
            </a:r>
            <a:br>
              <a:rPr lang="fr-FR" sz="1200" dirty="0"/>
            </a:br>
            <a:r>
              <a:rPr lang="fr-FR" sz="1200" dirty="0">
                <a:solidFill>
                  <a:srgbClr val="222222"/>
                </a:solidFill>
              </a:rPr>
              <a:t>Lucie </a:t>
            </a:r>
            <a:r>
              <a:rPr lang="fr-FR" sz="1200" dirty="0" smtClean="0">
                <a:solidFill>
                  <a:srgbClr val="222222"/>
                </a:solidFill>
              </a:rPr>
              <a:t>CP / Thomas </a:t>
            </a:r>
            <a:r>
              <a:rPr lang="fr-FR" sz="1200" dirty="0">
                <a:solidFill>
                  <a:srgbClr val="222222"/>
                </a:solidFill>
              </a:rPr>
              <a:t>CE2</a:t>
            </a:r>
            <a:endParaRPr lang="fr-FR" sz="1200" dirty="0"/>
          </a:p>
          <a:p>
            <a:pPr>
              <a:buFont typeface="Arial" charset="0"/>
              <a:buNone/>
            </a:pPr>
            <a:r>
              <a:rPr lang="fr-FR" sz="1400" dirty="0">
                <a:sym typeface="Webdings" charset="0"/>
              </a:rPr>
              <a:t></a:t>
            </a:r>
            <a:r>
              <a:rPr lang="fr-FR" sz="1200" dirty="0"/>
              <a:t>06.09.76.64.54</a:t>
            </a:r>
          </a:p>
          <a:p>
            <a:pPr>
              <a:buFont typeface="Webdings" charset="0"/>
              <a:buChar char=""/>
            </a:pPr>
            <a:r>
              <a:rPr lang="fr-FR" sz="1200" dirty="0">
                <a:sym typeface="Webdings" charset="0"/>
                <a:hlinkClick r:id="rId27"/>
              </a:rPr>
              <a:t>Sonia.chatelain1@gmail.com</a:t>
            </a:r>
            <a:endParaRPr lang="fr-FR" sz="1200" dirty="0">
              <a:sym typeface="Webdings" charset="0"/>
            </a:endParaRPr>
          </a:p>
        </p:txBody>
      </p:sp>
      <p:sp>
        <p:nvSpPr>
          <p:cNvPr id="33" name="ZoneTexte 1">
            <a:extLst>
              <a:ext uri="{FF2B5EF4-FFF2-40B4-BE49-F238E27FC236}">
                <a16:creationId xmlns:a16="http://schemas.microsoft.com/office/drawing/2014/main" xmlns="" id="{B8D63BAF-3246-4D2F-B7AE-AED0FF480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737" y="4260324"/>
            <a:ext cx="2492375" cy="898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fr-FR" sz="1200" b="1" dirty="0"/>
              <a:t>Aurélie </a:t>
            </a:r>
            <a:r>
              <a:rPr lang="fr-FR" sz="1200" b="1" dirty="0" smtClean="0"/>
              <a:t>Dupont</a:t>
            </a:r>
            <a:endParaRPr lang="fr-FR" sz="1200" b="1" dirty="0"/>
          </a:p>
          <a:p>
            <a:pPr>
              <a:buNone/>
            </a:pPr>
            <a:r>
              <a:rPr lang="fr-FR" sz="1200" dirty="0" smtClean="0"/>
              <a:t>Camille CP / Justine CM1</a:t>
            </a:r>
            <a:endParaRPr lang="fr-FR" sz="1200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fr-FR" altLang="fr-FR" sz="1400" dirty="0">
                <a:ea typeface="+mn-ea"/>
                <a:cs typeface="Arial" panose="020B0604020202020204" pitchFamily="34" charset="0"/>
                <a:sym typeface="Webdings" panose="05030102010509060703" pitchFamily="18" charset="2"/>
              </a:rPr>
              <a:t></a:t>
            </a:r>
            <a:r>
              <a:rPr lang="fr-FR" altLang="fr-FR" sz="1200" dirty="0">
                <a:ea typeface="+mn-ea"/>
                <a:cs typeface="Arial" panose="020B0604020202020204" pitchFamily="34" charset="0"/>
              </a:rPr>
              <a:t>06.87.69.28.07</a:t>
            </a:r>
          </a:p>
          <a:p>
            <a:pPr marL="171450" indent="-171450">
              <a:spcBef>
                <a:spcPct val="0"/>
              </a:spcBef>
              <a:buFont typeface="Webdings" panose="05030102010509060703" pitchFamily="18" charset="2"/>
              <a:buChar char=""/>
              <a:defRPr/>
            </a:pPr>
            <a:r>
              <a:rPr lang="fr-FR" altLang="fr-FR" sz="1200" dirty="0">
                <a:ea typeface="+mn-ea"/>
                <a:cs typeface="Arial" panose="020B0604020202020204" pitchFamily="34" charset="0"/>
                <a:sym typeface="Webdings" panose="05030102010509060703" pitchFamily="18" charset="2"/>
                <a:hlinkClick r:id="rId28"/>
              </a:rPr>
              <a:t>A_pingot@hotmail.com</a:t>
            </a:r>
            <a:endParaRPr lang="fr-FR" altLang="fr-FR" sz="1200" dirty="0">
              <a:ea typeface="+mn-ea"/>
              <a:cs typeface="Arial" panose="020B0604020202020204" pitchFamily="34" charset="0"/>
              <a:sym typeface="Webdings" panose="05030102010509060703" pitchFamily="18" charset="2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6" t="28770" r="30408" b="36508"/>
          <a:stretch/>
        </p:blipFill>
        <p:spPr bwMode="auto">
          <a:xfrm>
            <a:off x="173135" y="4167521"/>
            <a:ext cx="735586" cy="9545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0"/>
          <a:srcRect/>
          <a:stretch>
            <a:fillRect/>
          </a:stretch>
        </p:blipFill>
        <p:spPr bwMode="auto">
          <a:xfrm>
            <a:off x="3428325" y="5284385"/>
            <a:ext cx="822176" cy="8861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86068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829</Words>
  <Application>Microsoft Macintosh PowerPoint</Application>
  <PresentationFormat>Présentation à l'écran (4:3)</PresentationFormat>
  <Paragraphs>115</Paragraphs>
  <Slides>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>Allianz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DAVID-PERON</dc:creator>
  <cp:lastModifiedBy>Rodolphe CAVROY</cp:lastModifiedBy>
  <cp:revision>171</cp:revision>
  <cp:lastPrinted>2019-09-28T09:03:50Z</cp:lastPrinted>
  <dcterms:created xsi:type="dcterms:W3CDTF">2016-09-04T09:01:30Z</dcterms:created>
  <dcterms:modified xsi:type="dcterms:W3CDTF">2019-09-28T10:34:05Z</dcterms:modified>
</cp:coreProperties>
</file>