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56" r:id="rId10"/>
    <p:sldId id="266" r:id="rId11"/>
  </p:sldIdLst>
  <p:sldSz cx="12192000" cy="6858000"/>
  <p:notesSz cx="2895600" cy="4724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55076" cy="237202"/>
          </a:xfrm>
          <a:prstGeom prst="rect">
            <a:avLst/>
          </a:prstGeom>
        </p:spPr>
        <p:txBody>
          <a:bodyPr vert="horz" lIns="41651" tIns="20825" rIns="41651" bIns="20825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639848" y="0"/>
            <a:ext cx="1255076" cy="237202"/>
          </a:xfrm>
          <a:prstGeom prst="rect">
            <a:avLst/>
          </a:prstGeom>
        </p:spPr>
        <p:txBody>
          <a:bodyPr vert="horz" lIns="41651" tIns="20825" rIns="41651" bIns="20825" rtlCol="0"/>
          <a:lstStyle>
            <a:lvl1pPr algn="r">
              <a:defRPr sz="500"/>
            </a:lvl1pPr>
          </a:lstStyle>
          <a:p>
            <a:fld id="{E42FF870-A938-4336-A5F2-9EE0C05BEE28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750" y="590550"/>
            <a:ext cx="2832100" cy="1593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651" tIns="20825" rIns="41651" bIns="208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89425" y="2273816"/>
            <a:ext cx="2316750" cy="1859845"/>
          </a:xfrm>
          <a:prstGeom prst="rect">
            <a:avLst/>
          </a:prstGeom>
        </p:spPr>
        <p:txBody>
          <a:bodyPr vert="horz" lIns="41651" tIns="20825" rIns="41651" bIns="208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487198"/>
            <a:ext cx="1255076" cy="237202"/>
          </a:xfrm>
          <a:prstGeom prst="rect">
            <a:avLst/>
          </a:prstGeom>
        </p:spPr>
        <p:txBody>
          <a:bodyPr vert="horz" lIns="41651" tIns="20825" rIns="41651" bIns="20825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639848" y="4487198"/>
            <a:ext cx="1255076" cy="237202"/>
          </a:xfrm>
          <a:prstGeom prst="rect">
            <a:avLst/>
          </a:prstGeom>
        </p:spPr>
        <p:txBody>
          <a:bodyPr vert="horz" lIns="41651" tIns="20825" rIns="41651" bIns="20825" rtlCol="0" anchor="b"/>
          <a:lstStyle>
            <a:lvl1pPr algn="r">
              <a:defRPr sz="500"/>
            </a:lvl1pPr>
          </a:lstStyle>
          <a:p>
            <a:fld id="{8E694E88-D75F-4709-9BC2-34CBE6818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0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94E88-D75F-4709-9BC2-34CBE6818B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1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480E-B59C-41F8-A778-09ACC7216605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2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13FD-A4A7-46D8-BF7F-8A3112AFAF72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4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D5E5-E8CC-43DA-BB8E-A83F25C6851E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A5A9-9AAF-4181-9559-6C14FE41999D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1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CBCB-9D56-4444-95CF-96871213130A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A878-1BFF-4ABE-95C3-0B2775DBFAED}" type="datetime1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1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6EAA-E09C-49A6-9737-9A3EC08B50AB}" type="datetime1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44D6-A81F-4EE7-9603-D5945398FA15}" type="datetime1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4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3133-5AA2-4437-827F-B2EB0F95EF5F}" type="datetime1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397F-8D88-48DC-815A-04C0F47B8A55}" type="datetime1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0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B33D-9292-4B95-BC72-3428B1D817E1}" type="datetime1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6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5A78-CE76-4D5A-B087-A20F33BF7394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50CD-88F9-4F27-97D4-80EF0629C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5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3622" y="2538060"/>
            <a:ext cx="8585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детского аэрокосмического технопарка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189" y="6186882"/>
            <a:ext cx="1140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Уфа - 2015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912" y="169890"/>
            <a:ext cx="7064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Федеральное государственное бюджетное образовательное учреждение высшего профессионального образования «Уфимский государственный авиационный технический университет»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9141" y="4424026"/>
            <a:ext cx="6679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Месропян Арсен Владимирович,   		начальник управления научно-			исследовательских работ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4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391" y="1907424"/>
            <a:ext cx="10871200" cy="44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комплексной системы профессиональной ориентации и сопровождения профессионального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Профильная подготовка старших школьников для обеспечения приоритетных отраслей экономики Уфы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инженерно-техническими кадрами.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качества аэрокосмического образования.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интеллектуального резерва научных кадров города Уфы и РБ.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обучающихся от негативных социальных влияний средствами научно-технического творчества.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Укрепление взаимосвязи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общего,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дополнительного и высшего образования, внедрение моделей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сетевого взаимодействия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профильного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42369" y="472150"/>
            <a:ext cx="1140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223" y="2343096"/>
            <a:ext cx="1140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Особенность Концепции программы в том, что она активизирует реформу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 дополнительного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и способствует гармонизации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обеспечивая его целостность.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Широкое вовлечение профессионального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сообщества в развитие дополнительного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стимулировать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образовательный процесс средней школы, активизацию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творчества детей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педагогов. Это ускорит модернизацию образовательной реформы.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Целостная система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АКО детей и молодёжи станет одним из «локомотивов» развития всей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 общего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в стране.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7912" y="169890"/>
            <a:ext cx="7382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Концепция государственной программы развития системы аэрокосмического и астрономического образования детей и молодежи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3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5663" y="0"/>
            <a:ext cx="70168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создания детского аэрокосмического технопарка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101" y="2332024"/>
            <a:ext cx="10985500" cy="40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Популяризация российской науки и достижений в аэрокосмической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отрасли среди школьников;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системы детского технического творчества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межрегионального сотрудничества в области детского технического творчества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Ранняя профориентация. Мотивирование школьников для поступления в технические ВУЗы страны и в первую очередь авиационно-космической направленности;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дополнительного образования технической направленности для школьников младших, средних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старших классов;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9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594" y="1804652"/>
            <a:ext cx="11643360" cy="46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Аэрокосмическое образование с привлечением ведущих ученых и профессорско-преподавательского состава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научно-технических проектов с активным привлечением школьников (виртуальные космические станции, детское космическое интернет-телевидение, исследование стратосферы, межпланетные полеты, связь с МКС и т.д.);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школьников к олимпиадам и конференциям;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предприятия аэрокосмической отрасли;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тематических учебных кабинетов;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-мероприятий по популяризации аэрокосмических разработок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4914" y="132591"/>
            <a:ext cx="6968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детского аэрокосмического технопарка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7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2994" y="517602"/>
            <a:ext cx="713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Детские научные проекты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105" y="229485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направлений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совместной деятельности детского аэрокосмического технопарка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Техношколы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«Звездный» будет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детей в научно-технических проектах.</a:t>
            </a:r>
          </a:p>
          <a:p>
            <a:pPr>
              <a:lnSpc>
                <a:spcPct val="12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Планируются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следующие проекты: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«Выйди на связь с МКС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Создаем виртуальную космическую станцию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Научись управлять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беспилотником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Детское космическое интернет-телевидение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Исследуем стратосферу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Полет на Марс».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97" y="2003499"/>
            <a:ext cx="3183004" cy="212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97" y="4187677"/>
            <a:ext cx="3183004" cy="238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0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80718"/>
            <a:ext cx="8200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для  детского аэрокосмического технопарка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783930"/>
            <a:ext cx="6056273" cy="472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Скафандры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«Сокол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«Кречет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«Стриж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«Орлан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Высотное оборудование: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Высотно-компенсирующий костюм ВКК-6;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Противоперегрузочный костюм ППК-17;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Гермошлем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ГШ-6;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Защитные шлемы ЗШ-3, ЗШ-5, ЗШ-7;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Высотные ботинки;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Высотные перчатки;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Летные ботинки;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Носимый аварийный запас НАЗ;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Кресло катапультное (К-36);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Кресло для космического корабля «Казбек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 для тренировок космонавтов на орбите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вакуумный костюм «Чибис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14" name="Picture 4" descr="C:\Users\User\Desktop\Звздный\k36d_3-5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10" y="3127973"/>
            <a:ext cx="26498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Звздный\k36d_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57" y="4212681"/>
            <a:ext cx="3257149" cy="20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Desktop\Звздный\orlan-mk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80" y="4606760"/>
            <a:ext cx="2639776" cy="16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Звздный\zsh_7v_1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42" y="1623057"/>
            <a:ext cx="2564208" cy="16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Звздный\1345809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65" y="2151038"/>
            <a:ext cx="3111872" cy="20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5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9600" y="180718"/>
            <a:ext cx="8200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для  детского аэрокосмического технопарка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486" y="3532057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Препарированный ТРД </a:t>
            </a:r>
            <a:r>
              <a:rPr lang="ru-RU" dirty="0"/>
              <a:t>Р95Ш</a:t>
            </a:r>
          </a:p>
        </p:txBody>
      </p:sp>
      <p:pic>
        <p:nvPicPr>
          <p:cNvPr id="14" name="Picture 2" descr="C:\Users\User\Desktop\Звздный\р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2" y="1777588"/>
            <a:ext cx="2286140" cy="17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78148" y="3632325"/>
            <a:ext cx="1644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БПЛА </a:t>
            </a:r>
            <a:r>
              <a:rPr lang="ru-RU" dirty="0"/>
              <a:t>«Рейс»</a:t>
            </a:r>
          </a:p>
        </p:txBody>
      </p:sp>
      <p:pic>
        <p:nvPicPr>
          <p:cNvPr id="16" name="Picture 3" descr="C:\Users\User\Desktop\Звздный\ту-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34" y="1913683"/>
            <a:ext cx="2586443" cy="16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88228" y="5999266"/>
            <a:ext cx="265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Турбонасосный агрегат </a:t>
            </a:r>
          </a:p>
        </p:txBody>
      </p:sp>
      <p:pic>
        <p:nvPicPr>
          <p:cNvPr id="18" name="Picture 7" descr="https://upload.wikimedia.org/wikipedia/commons/thumb/9/9a/A4-Turbopumpe.jpg/220px-A4-Turbopum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7" y="4154710"/>
            <a:ext cx="2459406" cy="184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97034" y="5900220"/>
            <a:ext cx="2691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Препарированный </a:t>
            </a:r>
          </a:p>
          <a:p>
            <a:pPr algn="ctr"/>
            <a:r>
              <a:rPr lang="ru-RU" dirty="0" err="1" smtClean="0"/>
              <a:t>малоресурсный</a:t>
            </a:r>
            <a:r>
              <a:rPr lang="ru-RU" dirty="0" smtClean="0"/>
              <a:t> </a:t>
            </a:r>
            <a:r>
              <a:rPr lang="ru-RU" dirty="0" smtClean="0"/>
              <a:t>ТРДД</a:t>
            </a:r>
            <a:endParaRPr lang="ru-RU" dirty="0"/>
          </a:p>
        </p:txBody>
      </p:sp>
      <p:pic>
        <p:nvPicPr>
          <p:cNvPr id="20" name="Picture 15" descr="http://77rus.smugmug.com/Military/International-salon-Engines/Engines201035/839623948_8MecN-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70" y="4154710"/>
            <a:ext cx="2559207" cy="17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746617" y="3515002"/>
            <a:ext cx="2490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Макет </a:t>
            </a:r>
            <a:r>
              <a:rPr lang="ru-RU" dirty="0"/>
              <a:t>автоматической </a:t>
            </a:r>
            <a:endParaRPr lang="ru-RU" dirty="0" smtClean="0"/>
          </a:p>
          <a:p>
            <a:pPr algn="ctr"/>
            <a:r>
              <a:rPr lang="ru-RU" dirty="0" smtClean="0"/>
              <a:t>станции </a:t>
            </a:r>
            <a:r>
              <a:rPr lang="ru-RU" dirty="0"/>
              <a:t>«</a:t>
            </a:r>
            <a:r>
              <a:rPr lang="ru-RU" dirty="0" smtClean="0"/>
              <a:t>Луна»</a:t>
            </a:r>
            <a:endParaRPr lang="ru-RU" dirty="0"/>
          </a:p>
        </p:txBody>
      </p:sp>
      <p:pic>
        <p:nvPicPr>
          <p:cNvPr id="22" name="Picture 2" descr="C:\Users\User\Desktop\Звздный\9be46658524629ff296b7647391e7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93" y="1718237"/>
            <a:ext cx="2423699" cy="18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678332" y="6088369"/>
            <a:ext cx="28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Макет </a:t>
            </a:r>
            <a:r>
              <a:rPr lang="ru-RU" dirty="0"/>
              <a:t>сверхзвукового </a:t>
            </a:r>
            <a:endParaRPr lang="ru-RU" dirty="0" smtClean="0"/>
          </a:p>
          <a:p>
            <a:pPr algn="ctr"/>
            <a:r>
              <a:rPr lang="ru-RU" dirty="0" smtClean="0"/>
              <a:t>самолета ТУ-144</a:t>
            </a:r>
            <a:endParaRPr lang="ru-RU" dirty="0"/>
          </a:p>
        </p:txBody>
      </p:sp>
      <p:pic>
        <p:nvPicPr>
          <p:cNvPr id="24" name="Picture 2" descr="https://upload.wikimedia.org/wikipedia/commons/a/af/Aeroflot_Tupolev_Tu-144_1977_Volpati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33" y="4138634"/>
            <a:ext cx="2823764" cy="18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0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9808" y="3526834"/>
            <a:ext cx="3103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Макет </a:t>
            </a:r>
            <a:r>
              <a:rPr lang="ru-RU" dirty="0"/>
              <a:t>крылатой ракеты </a:t>
            </a:r>
            <a:r>
              <a:rPr lang="ru-RU" dirty="0" smtClean="0"/>
              <a:t>Х-55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34925" y="5806155"/>
            <a:ext cx="2579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Макет «</a:t>
            </a:r>
            <a:r>
              <a:rPr lang="ru-RU" dirty="0"/>
              <a:t>Энергия-Буран»</a:t>
            </a:r>
          </a:p>
        </p:txBody>
      </p:sp>
      <p:pic>
        <p:nvPicPr>
          <p:cNvPr id="11" name="Picture 3" descr="C:\Users\User\Desktop\Звздный\H-55_AS-15_Kent_2008_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7" y="1783851"/>
            <a:ext cx="2737397" cy="16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&amp;Kcy;&amp;acy;&amp;rcy;&amp;tcy;&amp;icy;&amp;ncy;&amp;kcy;&amp;icy; &amp;pcy;&amp;ocy; &amp;zcy;&amp;acy;&amp;pcy;&amp;rcy;&amp;ocy;&amp;scy;&amp;ucy; &amp;mcy;&amp;acy;&amp;kcy;&amp;iecy;&amp;tcy; &amp;Mcy;&amp;Kcy;&amp;Scy; «&amp;Ecy;&amp;ncy;&amp;iecy;&amp;rcy;&amp;gcy;&amp;icy;&amp;yacy;-&amp;Bcy;&amp;ucy;&amp;rcy;&amp;acy;&amp;ncy;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25" y="1783851"/>
            <a:ext cx="2579460" cy="38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irkosmosa.ru/sites/default/files/styles/news_big/public/images/2013/03/01/64.jpg?itok=63uXACX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3851"/>
            <a:ext cx="3315344" cy="18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32040" y="3555908"/>
            <a:ext cx="331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Макет </a:t>
            </a:r>
            <a:r>
              <a:rPr lang="ru-RU" dirty="0"/>
              <a:t>перспективного транспортного </a:t>
            </a:r>
            <a:r>
              <a:rPr lang="ru-RU" dirty="0" smtClean="0"/>
              <a:t>корабля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3088" y="5990821"/>
            <a:ext cx="292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Макет </a:t>
            </a:r>
            <a:r>
              <a:rPr lang="ru-RU" dirty="0"/>
              <a:t>РН «</a:t>
            </a:r>
            <a:r>
              <a:rPr lang="ru-RU" dirty="0" smtClean="0"/>
              <a:t>Ангара</a:t>
            </a:r>
            <a:r>
              <a:rPr lang="ru-RU" dirty="0"/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13776" y="6317540"/>
            <a:ext cx="3996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Образцы </a:t>
            </a:r>
            <a:r>
              <a:rPr lang="ru-RU" sz="2000" dirty="0"/>
              <a:t>питания экипажей МКС</a:t>
            </a:r>
          </a:p>
        </p:txBody>
      </p:sp>
      <p:pic>
        <p:nvPicPr>
          <p:cNvPr id="17" name="Picture 10" descr="http://www.techcult.ru/content/2014/1486/raketa-nositel-angar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206653"/>
            <a:ext cx="2913596" cy="16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&amp;Kcy;&amp;acy;&amp;rcy;&amp;tcy;&amp;icy;&amp;ncy;&amp;kcy;&amp;icy; &amp;pcy;&amp;ocy; &amp;zcy;&amp;acy;&amp;pcy;&amp;rcy;&amp;ocy;&amp;scy;&amp;ucy; &amp;pcy;&amp;icy;&amp;tcy;&amp;acy;&amp;ncy;&amp;icy;&amp;yacy; &amp;ecy;&amp;kcy;&amp;icy;&amp;pcy;&amp;acy;&amp;zhcy;&amp;iecy;&amp;jcy; &amp;Mcy;&amp;Kcy;&amp;S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88" y="4232746"/>
            <a:ext cx="3355264" cy="20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09600" y="180718"/>
            <a:ext cx="8200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 для  детского аэрокосмического технопарка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50CD-88F9-4F27-97D4-80EF0629C6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1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150" y="451810"/>
            <a:ext cx="9144000" cy="62890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01" y="1830324"/>
            <a:ext cx="11463143" cy="4368800"/>
          </a:xfrm>
        </p:spPr>
        <p:txBody>
          <a:bodyPr>
            <a:noAutofit/>
          </a:bodyPr>
          <a:lstStyle/>
          <a:p>
            <a:pPr marL="720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 будут задействованы ведущие ученые и профессорского-преподавательский состав ФГБОУ ВПО «УГАТУ» по следующим направлениям: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авиации и космонавтики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транспортные и ракетно-космические системы вертолетостроения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Авиа- и ракетостроение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Авиационная и ракетно-космическая теплотехника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и системы связи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Геоинформационные системы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робототехника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Материаловедение</a:t>
            </a:r>
          </a:p>
          <a:p>
            <a:pPr marL="720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Композиционные материалы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9" y="3625341"/>
            <a:ext cx="1714500" cy="2750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08" y="4014724"/>
            <a:ext cx="3320649" cy="23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86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589</Words>
  <Application>Microsoft Office PowerPoint</Application>
  <PresentationFormat>Широкоэкранный</PresentationFormat>
  <Paragraphs>90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Кадровое обеспечение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Кадровое обеспечение</dc:title>
  <dc:creator>НИЧ2</dc:creator>
  <cp:lastModifiedBy>НИЧ_00</cp:lastModifiedBy>
  <cp:revision>32</cp:revision>
  <cp:lastPrinted>2015-11-19T07:35:47Z</cp:lastPrinted>
  <dcterms:created xsi:type="dcterms:W3CDTF">2015-11-18T10:13:37Z</dcterms:created>
  <dcterms:modified xsi:type="dcterms:W3CDTF">2015-11-19T07:42:40Z</dcterms:modified>
</cp:coreProperties>
</file>