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7" r:id="rId2"/>
    <p:sldId id="272" r:id="rId3"/>
    <p:sldId id="273" r:id="rId4"/>
    <p:sldId id="275" r:id="rId5"/>
    <p:sldId id="276" r:id="rId6"/>
    <p:sldId id="282" r:id="rId7"/>
    <p:sldId id="277" r:id="rId8"/>
    <p:sldId id="278" r:id="rId9"/>
    <p:sldId id="279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58E"/>
    <a:srgbClr val="002D7F"/>
    <a:srgbClr val="0064BD"/>
    <a:srgbClr val="000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4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0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FF0E-646F-45F0-86F1-2F2D70B17196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6456-1F24-485D-AD24-2CB225106C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10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7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1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6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7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4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82C9-FB49-4F4E-9637-722B09037670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E109-3C47-44A3-9335-1D2ED6686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8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oil.net/" TargetMode="External"/><Relationship Id="rId2" Type="http://schemas.openxmlformats.org/officeDocument/2006/relationships/hyperlink" Target="mailto:info@rusoil.ne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279252"/>
            <a:ext cx="9143999" cy="1314417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РЕСПУБЛИКАНСКИЙ НАУЧНО-</a:t>
            </a:r>
            <a:r>
              <a:rPr lang="ru-RU" altLang="ru-RU" sz="2400" dirty="0">
                <a:solidFill>
                  <a:srgbClr val="002D7F"/>
                </a:solidFill>
                <a:latin typeface="a_AvanteTck" panose="020B0502020202020204" pitchFamily="34" charset="-52"/>
              </a:rPr>
              <a:t>О</a:t>
            </a:r>
            <a:r>
              <a:rPr lang="ru-RU" altLang="ru-RU" sz="2400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БРАЗОВАТЕЛЬНЫЙ ЦЕНТР</a:t>
            </a:r>
          </a:p>
          <a:p>
            <a:pPr algn="ctr"/>
            <a:r>
              <a:rPr lang="ru-RU" altLang="ru-RU" sz="2400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«НЕФТЕГАЗ-БАШКОРТОСТАН» </a:t>
            </a:r>
          </a:p>
          <a:p>
            <a:pPr algn="ctr"/>
            <a:endParaRPr lang="ru-RU" altLang="ru-RU" sz="2000" dirty="0" smtClean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 algn="ctr"/>
            <a:r>
              <a:rPr lang="ru-RU" altLang="ru-RU" sz="2000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комплекс </a:t>
            </a:r>
            <a:r>
              <a:rPr lang="ru-RU" altLang="ru-RU" sz="2000" dirty="0">
                <a:solidFill>
                  <a:srgbClr val="002D7F"/>
                </a:solidFill>
                <a:latin typeface="a_AvanteTck" panose="020B0502020202020204" pitchFamily="34" charset="-52"/>
              </a:rPr>
              <a:t>подготовки и развития кадров </a:t>
            </a:r>
            <a:endParaRPr lang="ru-RU" altLang="ru-RU" sz="2000" dirty="0" smtClean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 algn="ctr"/>
            <a:r>
              <a:rPr lang="ru-RU" altLang="ru-RU" sz="2000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для </a:t>
            </a:r>
            <a:r>
              <a:rPr lang="ru-RU" altLang="ru-RU" sz="2000" dirty="0">
                <a:solidFill>
                  <a:srgbClr val="002D7F"/>
                </a:solidFill>
                <a:latin typeface="a_AvanteTck" panose="020B0502020202020204" pitchFamily="34" charset="-52"/>
              </a:rPr>
              <a:t>нефтегазовой отрасли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179"/>
            <a:ext cx="9144000" cy="4315278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2549" y="1336457"/>
            <a:ext cx="8712924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2549" y="1901227"/>
            <a:ext cx="8712924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0616" y="4316997"/>
            <a:ext cx="6183085" cy="235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</a:rPr>
              <a:t>УФИМСКИЙ ГОСУДАРСТВЕННЫЙ НЕФТЯНОЙ </a:t>
            </a:r>
            <a:r>
              <a:rPr lang="ru-RU" altLang="ru-RU" sz="1400" dirty="0" smtClean="0">
                <a:solidFill>
                  <a:srgbClr val="1C458E"/>
                </a:solidFill>
                <a:latin typeface="a_AvanteTck" panose="020B0502020202020204" pitchFamily="34" charset="-52"/>
              </a:rPr>
              <a:t>ТЕХНИЧЕСКИЙ </a:t>
            </a: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</a:rPr>
              <a:t>УНИВЕРСИТЕТ</a:t>
            </a:r>
          </a:p>
          <a:p>
            <a:pPr lvl="0">
              <a:lnSpc>
                <a:spcPts val="668"/>
              </a:lnSpc>
              <a:spcBef>
                <a:spcPts val="27"/>
              </a:spcBef>
            </a:pPr>
            <a:endParaRPr lang="ru-RU" altLang="ru-RU" sz="1400" dirty="0">
              <a:solidFill>
                <a:srgbClr val="1C458E"/>
              </a:solidFill>
              <a:latin typeface="a_AvanteTck" panose="020B0502020202020204" pitchFamily="34" charset="-52"/>
            </a:endParaRPr>
          </a:p>
          <a:p>
            <a:pPr lvl="0">
              <a:lnSpc>
                <a:spcPts val="703"/>
              </a:lnSpc>
            </a:pPr>
            <a:endParaRPr lang="ru-RU" altLang="ru-RU" sz="1400" dirty="0">
              <a:solidFill>
                <a:srgbClr val="1C458E"/>
              </a:solidFill>
              <a:latin typeface="a_AvanteTck" panose="020B0502020202020204" pitchFamily="34" charset="-52"/>
            </a:endParaRPr>
          </a:p>
          <a:p>
            <a:pPr lvl="0">
              <a:lnSpc>
                <a:spcPts val="703"/>
              </a:lnSpc>
            </a:pPr>
            <a:endParaRPr lang="ru-RU" altLang="ru-RU" sz="1400" dirty="0">
              <a:solidFill>
                <a:srgbClr val="1C458E"/>
              </a:solidFill>
              <a:latin typeface="a_AvanteTck" panose="020B0502020202020204" pitchFamily="34" charset="-52"/>
            </a:endParaRPr>
          </a:p>
          <a:p>
            <a:pPr lvl="0">
              <a:lnSpc>
                <a:spcPts val="703"/>
              </a:lnSpc>
            </a:pPr>
            <a:endParaRPr lang="ru-RU" altLang="ru-RU" sz="1400" dirty="0">
              <a:solidFill>
                <a:srgbClr val="1C458E"/>
              </a:solidFill>
              <a:latin typeface="a_AvanteTck" panose="020B0502020202020204" pitchFamily="34" charset="-52"/>
            </a:endParaRPr>
          </a:p>
          <a:p>
            <a:pPr lvl="0">
              <a:lnSpc>
                <a:spcPts val="703"/>
              </a:lnSpc>
            </a:pPr>
            <a:endParaRPr lang="ru-RU" altLang="ru-RU" sz="1400" dirty="0">
              <a:solidFill>
                <a:srgbClr val="1C458E"/>
              </a:solidFill>
              <a:latin typeface="a_AvanteTck" panose="020B0502020202020204" pitchFamily="34" charset="-52"/>
            </a:endParaRPr>
          </a:p>
          <a:p>
            <a:pPr lvl="0">
              <a:lnSpc>
                <a:spcPct val="101000"/>
              </a:lnSpc>
            </a:pP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  <a:cs typeface="Arial" panose="020B0604020202020204" pitchFamily="34" charset="0"/>
              </a:rPr>
              <a:t>450062</a:t>
            </a: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</a:rPr>
              <a:t>, Россия, Республика Башкортостан, г. </a:t>
            </a:r>
            <a:r>
              <a:rPr lang="ru-RU" altLang="ru-RU" sz="1400" dirty="0" smtClean="0">
                <a:solidFill>
                  <a:srgbClr val="1C458E"/>
                </a:solidFill>
                <a:latin typeface="a_AvanteTck" panose="020B0502020202020204" pitchFamily="34" charset="-52"/>
              </a:rPr>
              <a:t>Уфа, ул</a:t>
            </a: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</a:rPr>
              <a:t>. </a:t>
            </a:r>
            <a:r>
              <a:rPr lang="ru-RU" altLang="ru-RU" sz="1400" dirty="0" smtClean="0">
                <a:solidFill>
                  <a:srgbClr val="1C458E"/>
                </a:solidFill>
                <a:latin typeface="a_AvanteTck" panose="020B0502020202020204" pitchFamily="34" charset="-52"/>
              </a:rPr>
              <a:t>Космонавтов, д. </a:t>
            </a: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  <a:cs typeface="Arial" panose="020B0604020202020204" pitchFamily="34" charset="0"/>
              </a:rPr>
              <a:t>1</a:t>
            </a:r>
          </a:p>
          <a:p>
            <a:pPr lvl="0">
              <a:spcBef>
                <a:spcPts val="176"/>
              </a:spcBef>
            </a:pP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</a:rPr>
              <a:t>Телефон: </a:t>
            </a: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  <a:cs typeface="Arial" panose="020B0604020202020204" pitchFamily="34" charset="0"/>
              </a:rPr>
              <a:t>(347) 242-03-70</a:t>
            </a:r>
          </a:p>
          <a:p>
            <a:pPr lvl="0">
              <a:lnSpc>
                <a:spcPts val="3797"/>
              </a:lnSpc>
            </a:pP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</a:rPr>
              <a:t>Е-</a:t>
            </a:r>
            <a:r>
              <a:rPr lang="ru-RU" altLang="ru-RU" sz="1400" dirty="0" err="1">
                <a:solidFill>
                  <a:srgbClr val="1C458E"/>
                </a:solidFill>
                <a:latin typeface="a_AvanteTck" panose="020B0502020202020204" pitchFamily="34" charset="-52"/>
              </a:rPr>
              <a:t>mail</a:t>
            </a:r>
            <a:r>
              <a:rPr lang="ru-RU" altLang="ru-RU" sz="1400" dirty="0">
                <a:solidFill>
                  <a:srgbClr val="1C458E"/>
                </a:solidFill>
                <a:latin typeface="a_AvanteTck" panose="020B0502020202020204" pitchFamily="34" charset="-52"/>
              </a:rPr>
              <a:t>: </a:t>
            </a:r>
            <a:r>
              <a:rPr lang="en-US" altLang="ru-RU" sz="1400" u="sng" dirty="0" err="1" smtClean="0">
                <a:solidFill>
                  <a:srgbClr val="1C458E"/>
                </a:solidFill>
                <a:latin typeface="a_AvanteTck" panose="020B0502020202020204" pitchFamily="34" charset="-52"/>
              </a:rPr>
              <a:t>usbs</a:t>
            </a:r>
            <a:r>
              <a:rPr lang="ru-RU" altLang="ru-RU" sz="1400" u="sng" dirty="0" smtClean="0">
                <a:solidFill>
                  <a:srgbClr val="1C458E"/>
                </a:solidFill>
                <a:latin typeface="a_AvanteTck" panose="020B0502020202020204" pitchFamily="34" charset="-52"/>
                <a:cs typeface="Arial" panose="020B0604020202020204" pitchFamily="34" charset="0"/>
                <a:hlinkClick r:id="rId2"/>
              </a:rPr>
              <a:t>@</a:t>
            </a:r>
            <a:r>
              <a:rPr lang="ru-RU" altLang="ru-RU" sz="1400" u="sng" dirty="0" smtClean="0">
                <a:solidFill>
                  <a:srgbClr val="1C458E"/>
                </a:solidFill>
                <a:latin typeface="a_AvanteTck" panose="020B0502020202020204" pitchFamily="34" charset="-52"/>
                <a:hlinkClick r:id="rId2"/>
              </a:rPr>
              <a:t>rusoil.net</a:t>
            </a:r>
            <a:endParaRPr lang="ru-RU" altLang="ru-RU" sz="1400" u="sng" dirty="0">
              <a:solidFill>
                <a:srgbClr val="1C458E"/>
              </a:solidFill>
              <a:latin typeface="a_AvanteTck" panose="020B0502020202020204" pitchFamily="34" charset="-52"/>
            </a:endParaRPr>
          </a:p>
          <a:p>
            <a:pPr lvl="0">
              <a:spcBef>
                <a:spcPts val="9"/>
              </a:spcBef>
            </a:pPr>
            <a:r>
              <a:rPr lang="ru-RU" altLang="ru-RU" sz="1400" u="sng" dirty="0">
                <a:solidFill>
                  <a:srgbClr val="1C458E"/>
                </a:solidFill>
                <a:latin typeface="a_AvanteTck" panose="020B0502020202020204" pitchFamily="34" charset="-52"/>
                <a:hlinkClick r:id="rId3"/>
              </a:rPr>
              <a:t>http://</a:t>
            </a:r>
            <a:r>
              <a:rPr lang="ru-RU" altLang="ru-RU" sz="1400" u="sng" dirty="0" smtClean="0">
                <a:solidFill>
                  <a:srgbClr val="1C458E"/>
                </a:solidFill>
                <a:latin typeface="a_AvanteTck" panose="020B0502020202020204" pitchFamily="34" charset="-52"/>
                <a:hlinkClick r:id="rId3"/>
              </a:rPr>
              <a:t>www.rusoil.net</a:t>
            </a:r>
            <a:endParaRPr lang="ru-RU" altLang="ru-RU" dirty="0">
              <a:solidFill>
                <a:srgbClr val="1C458E"/>
              </a:solidFill>
              <a:latin typeface="a_AvanteTck" panose="020B0502020202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5456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67" y="673103"/>
            <a:ext cx="4773582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6423" y="407477"/>
            <a:ext cx="8307977" cy="3926987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ЦЕЛИ:</a:t>
            </a:r>
          </a:p>
          <a:p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Обеспечение нефтегазовой сферы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квалифицированными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кадрами</a:t>
            </a:r>
          </a:p>
          <a:p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Содействие инновационному развитию отрасли</a:t>
            </a:r>
          </a:p>
          <a:p>
            <a:pPr algn="ctr"/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ЗАДАЧИ: </a:t>
            </a:r>
          </a:p>
          <a:p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Подготовка будущих инженерных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кадров (работа со школьниками)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Профориентация</a:t>
            </a:r>
          </a:p>
          <a:p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Повышение качества образования в нефтегазовой сфере</a:t>
            </a:r>
          </a:p>
          <a:p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Развитие научно-исследовательской и проектно-изыскательской деятельности</a:t>
            </a:r>
          </a:p>
          <a:p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Активное внедрение инновационных разработок</a:t>
            </a:r>
          </a:p>
          <a:p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Развитие образовательных, научных и деловых контактов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93" y="4596629"/>
            <a:ext cx="2511676" cy="167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30" y="4596629"/>
            <a:ext cx="2513539" cy="167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4596629"/>
            <a:ext cx="2513539" cy="167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43841" y="2058900"/>
            <a:ext cx="8125096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6423" y="709072"/>
            <a:ext cx="8125096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412403" y="279251"/>
            <a:ext cx="8508274" cy="3602291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ИМЕЮЩИЙСЯ ЗАДЕЛ</a:t>
            </a:r>
          </a:p>
          <a:p>
            <a:endParaRPr lang="ru-RU" altLang="ru-RU" dirty="0" smtClean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 marL="0"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Программа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работы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с одарёнными детьми «Академический лицей»</a:t>
            </a:r>
          </a:p>
          <a:p>
            <a:pPr marL="0"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Молодёжные научно-практические и инновационные конференции</a:t>
            </a:r>
          </a:p>
          <a:p>
            <a:pPr marL="0"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Дни молодёжного научно-технического творчества</a:t>
            </a:r>
          </a:p>
          <a:p>
            <a:pPr marL="0"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Фестивали науки</a:t>
            </a:r>
          </a:p>
          <a:p>
            <a:pPr marL="0"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Клуб выпускников УГНТУ</a:t>
            </a:r>
          </a:p>
          <a:p>
            <a:pPr marL="0"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Детско-юношеские инженерные конкурсы</a:t>
            </a:r>
          </a:p>
          <a:p>
            <a:pPr marL="0"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Более 70 соглашений о совместной деятельности с крупнейшими нефтегазовыми компаниями</a:t>
            </a:r>
          </a:p>
          <a:p>
            <a:pPr marL="0"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Региональный центр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Сколково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1486" y="6153833"/>
            <a:ext cx="5952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Совместно </a:t>
            </a:r>
            <a:r>
              <a:rPr lang="ru-RU" altLang="ru-RU" sz="1200" dirty="0">
                <a:solidFill>
                  <a:srgbClr val="002D7F"/>
                </a:solidFill>
                <a:latin typeface="a_AvanteTck" panose="020B0502020202020204" pitchFamily="34" charset="-52"/>
              </a:rPr>
              <a:t>с Фондом поддержки и развития науки РБ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5881544"/>
            <a:ext cx="809897" cy="821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57" y="4153832"/>
            <a:ext cx="2007285" cy="133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5930"/>
          <a:stretch/>
        </p:blipFill>
        <p:spPr>
          <a:xfrm>
            <a:off x="6744805" y="4153832"/>
            <a:ext cx="2175872" cy="133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18296" b="12362"/>
          <a:stretch/>
        </p:blipFill>
        <p:spPr>
          <a:xfrm>
            <a:off x="167519" y="4153833"/>
            <a:ext cx="2026272" cy="133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t="8946" r="7393" b="10125"/>
          <a:stretch/>
        </p:blipFill>
        <p:spPr>
          <a:xfrm>
            <a:off x="2373896" y="4153832"/>
            <a:ext cx="1970756" cy="133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12403" y="552316"/>
            <a:ext cx="8125096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6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583" y="212486"/>
            <a:ext cx="852900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«НЕФТЕГАЗ-БАШКОРТОСТАН», КОНЦЕПЦИЯ</a:t>
            </a:r>
          </a:p>
          <a:p>
            <a:endParaRPr lang="en-US" altLang="ru-RU" dirty="0" smtClean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Республиканский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научно-образовательный центр «</a:t>
            </a:r>
            <a:r>
              <a:rPr lang="ru-RU" altLang="ru-RU" dirty="0" err="1">
                <a:solidFill>
                  <a:srgbClr val="002D7F"/>
                </a:solidFill>
                <a:latin typeface="a_AvanteTck" panose="020B0502020202020204" pitchFamily="34" charset="-52"/>
              </a:rPr>
              <a:t>Нефтегаз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-Башкортостан» - единый комплекс подготовки и развития кадров для нефтегазовой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сферы</a:t>
            </a:r>
          </a:p>
          <a:p>
            <a:pPr>
              <a:lnSpc>
                <a:spcPct val="150000"/>
              </a:lnSpc>
            </a:pPr>
            <a:r>
              <a:rPr lang="ru-RU" altLang="ru-RU" b="1" i="1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Первый </a:t>
            </a:r>
            <a:r>
              <a:rPr lang="ru-RU" altLang="ru-RU" b="1" i="1" dirty="0">
                <a:solidFill>
                  <a:srgbClr val="002D7F"/>
                </a:solidFill>
                <a:latin typeface="a_AvanteTck" panose="020B0502020202020204" pitchFamily="34" charset="-52"/>
              </a:rPr>
              <a:t>и цокольный этаж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– Дом детско-юношеского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научно-технического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творчества нефтегазовой сферы</a:t>
            </a:r>
          </a:p>
          <a:p>
            <a:pPr>
              <a:lnSpc>
                <a:spcPct val="150000"/>
              </a:lnSpc>
            </a:pPr>
            <a:r>
              <a:rPr lang="ru-RU" altLang="ru-RU" b="1" i="1" dirty="0">
                <a:solidFill>
                  <a:srgbClr val="002D7F"/>
                </a:solidFill>
                <a:latin typeface="a_AvanteTck" panose="020B0502020202020204" pitchFamily="34" charset="-52"/>
              </a:rPr>
              <a:t>Второй этаж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– Центр корпоративных коммуникаций</a:t>
            </a:r>
          </a:p>
          <a:p>
            <a:pPr>
              <a:lnSpc>
                <a:spcPct val="150000"/>
              </a:lnSpc>
            </a:pPr>
            <a:r>
              <a:rPr lang="ru-RU" altLang="ru-RU" b="1" i="1" dirty="0">
                <a:solidFill>
                  <a:srgbClr val="002D7F"/>
                </a:solidFill>
                <a:latin typeface="a_AvanteTck" panose="020B0502020202020204" pitchFamily="34" charset="-52"/>
              </a:rPr>
              <a:t>Третий этаж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–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Молодёжный инжиниринговый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центр</a:t>
            </a:r>
          </a:p>
          <a:p>
            <a:pPr>
              <a:lnSpc>
                <a:spcPct val="150000"/>
              </a:lnSpc>
            </a:pPr>
            <a:r>
              <a:rPr lang="ru-RU" altLang="ru-RU" b="1" i="1" dirty="0">
                <a:solidFill>
                  <a:srgbClr val="002D7F"/>
                </a:solidFill>
                <a:latin typeface="a_AvanteTck" panose="020B0502020202020204" pitchFamily="34" charset="-52"/>
              </a:rPr>
              <a:t>Четвёртый этаж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–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Информационно-образовательная площадка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2275" y="602934"/>
            <a:ext cx="8447315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" b="9746"/>
          <a:stretch/>
        </p:blipFill>
        <p:spPr>
          <a:xfrm>
            <a:off x="579608" y="3767305"/>
            <a:ext cx="7893149" cy="294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6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165" y="189402"/>
            <a:ext cx="8765371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ПЕРВЫЙ И ЦОКОЛЬНЫЙ ЭТАЖИ </a:t>
            </a:r>
          </a:p>
          <a:p>
            <a:pPr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Дом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детско-юношеского научно-технического творчества </a:t>
            </a:r>
            <a:endParaRPr lang="ru-RU" altLang="ru-RU" dirty="0" smtClean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нефтегазовой сферы</a:t>
            </a:r>
          </a:p>
          <a:p>
            <a:pPr>
              <a:lnSpc>
                <a:spcPct val="12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-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Интерактивный нефтегазовый политехнический музей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Региональный отраслевой координационный центр молодежного научно-технического творчества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Детская инженерная школа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Тематические кружки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Детские лаборатории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</a:t>
            </a:r>
            <a:r>
              <a:rPr lang="ru-RU" altLang="ru-RU" dirty="0" err="1">
                <a:solidFill>
                  <a:srgbClr val="002D7F"/>
                </a:solidFill>
                <a:latin typeface="a_AvanteTck" panose="020B0502020202020204" pitchFamily="34" charset="-52"/>
              </a:rPr>
              <a:t>Фаблаб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Детский клуб нефтяников – массовое тематическое сообщество 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Тематическая игровая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зона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3165" y="1486220"/>
            <a:ext cx="8447315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5" y="4682592"/>
            <a:ext cx="2536311" cy="1692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1" y="4682592"/>
            <a:ext cx="2258356" cy="1692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80" y="4682592"/>
            <a:ext cx="2538122" cy="1692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27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165" y="86370"/>
            <a:ext cx="8765371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ИНТЕРАКТИВНЫЙ МУЗЕЙ НЕФТИ И ГАЗА</a:t>
            </a:r>
          </a:p>
          <a:p>
            <a:pPr>
              <a:lnSpc>
                <a:spcPct val="120000"/>
              </a:lnSpc>
            </a:pPr>
            <a:endParaRPr lang="ru-RU" kern="5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Всемирная история нефти и газа с древнейших времен до наших дней;</a:t>
            </a: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История нефтегазовой отрасли Республики Башкортостан;</a:t>
            </a: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Современное </a:t>
            </a:r>
            <a:r>
              <a:rPr lang="ru-RU" kern="50" dirty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состояние отраслевой науки и </a:t>
            </a: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техники;</a:t>
            </a: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Перспективы  нефтегазовой отрасли;</a:t>
            </a: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Интерактивные тренажёры и симуляторы оборудования, установок, приборов;</a:t>
            </a: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Оборудование для изучения физических и химических явлений;</a:t>
            </a: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Лаборатории для занимательных опытов</a:t>
            </a:r>
          </a:p>
          <a:p>
            <a:pPr>
              <a:lnSpc>
                <a:spcPct val="120000"/>
              </a:lnSpc>
            </a:pPr>
            <a:endParaRPr lang="ru-RU" kern="50" dirty="0" smtClean="0">
              <a:solidFill>
                <a:schemeClr val="accent5">
                  <a:lumMod val="75000"/>
                </a:schemeClr>
              </a:solidFill>
              <a:latin typeface="a_AvanteTck" panose="020B0502020202020204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Собственная постоянно действующая экспозиция;</a:t>
            </a:r>
          </a:p>
          <a:p>
            <a:pPr>
              <a:lnSpc>
                <a:spcPct val="120000"/>
              </a:lnSpc>
            </a:pPr>
            <a:r>
              <a:rPr lang="ru-RU" kern="50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  <a:ea typeface="Calibri" panose="020F0502020204030204" pitchFamily="34" charset="0"/>
              </a:rPr>
              <a:t>- Гостевые экспозиции лучших музеев России и мира;</a:t>
            </a:r>
          </a:p>
          <a:p>
            <a:pPr>
              <a:lnSpc>
                <a:spcPct val="120000"/>
              </a:lnSpc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a_AvanteTck" panose="020B0502020202020204"/>
              </a:rPr>
              <a:t>- Проведение научных и технических шоу</a:t>
            </a:r>
            <a:endParaRPr lang="ru-RU" altLang="ru-RU" dirty="0">
              <a:solidFill>
                <a:schemeClr val="accent5">
                  <a:lumMod val="75000"/>
                </a:schemeClr>
              </a:solidFill>
              <a:latin typeface="a_AvanteTck" panose="020B050202020202020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3013" y="610456"/>
            <a:ext cx="8447315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80" y="4915383"/>
            <a:ext cx="1850995" cy="1477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2" y="4950681"/>
            <a:ext cx="2154808" cy="143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91" y="4915383"/>
            <a:ext cx="2214342" cy="147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2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165" y="189402"/>
            <a:ext cx="8765371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ВТОРОЙ ЭТАЖ</a:t>
            </a:r>
          </a:p>
          <a:p>
            <a:pPr lvl="0"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Центр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корпоративных коммуникаций</a:t>
            </a:r>
          </a:p>
          <a:p>
            <a:pPr>
              <a:lnSpc>
                <a:spcPct val="150000"/>
              </a:lnSpc>
            </a:pP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Международный нефтегазовый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молодежный инженерный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клуб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Площадка </a:t>
            </a:r>
            <a:r>
              <a:rPr lang="ru-RU" altLang="ru-RU" dirty="0" err="1" smtClean="0">
                <a:solidFill>
                  <a:srgbClr val="002D7F"/>
                </a:solidFill>
                <a:latin typeface="a_AvanteTck" panose="020B0502020202020204" pitchFamily="34" charset="-52"/>
              </a:rPr>
              <a:t>Profteleport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</a:t>
            </a:r>
            <a:r>
              <a:rPr lang="ru-RU" altLang="ru-RU" dirty="0" err="1">
                <a:solidFill>
                  <a:srgbClr val="002D7F"/>
                </a:solidFill>
                <a:latin typeface="a_AvanteTck" panose="020B0502020202020204" pitchFamily="34" charset="-52"/>
              </a:rPr>
              <a:t>Медиацентр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Деловая зона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Оборудование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коллективного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пользования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Мини-представительства корпораций </a:t>
            </a:r>
          </a:p>
          <a:p>
            <a:pPr>
              <a:lnSpc>
                <a:spcPct val="150000"/>
              </a:lnSpc>
            </a:pP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6091" y="1112732"/>
            <a:ext cx="8447315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7" y="4097575"/>
            <a:ext cx="2958014" cy="167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23" y="4097575"/>
            <a:ext cx="2760813" cy="167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>
          <a:xfrm>
            <a:off x="3264811" y="4097575"/>
            <a:ext cx="2778412" cy="167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49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165" y="189402"/>
            <a:ext cx="8765371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ТРЕТИЙ ЭТАЖ</a:t>
            </a:r>
          </a:p>
          <a:p>
            <a:pPr lvl="0"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Молодёжный инжиниринговый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центр</a:t>
            </a:r>
          </a:p>
          <a:p>
            <a:pPr>
              <a:lnSpc>
                <a:spcPct val="150000"/>
              </a:lnSpc>
            </a:pP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-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Структура по оказанию комплекса инжиниринговых услуг по диагностированию, техническому освидетельствованию, экспертизе промышленной безопасности и выполнению проектно-изыскательских работ на объектах предприятий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ТЭК – с привлечением к выполнению работ студентов и аспирантов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Лабораторный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комплекс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6091" y="1112732"/>
            <a:ext cx="8447315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b="16368"/>
          <a:stretch/>
        </p:blipFill>
        <p:spPr>
          <a:xfrm>
            <a:off x="3660961" y="3875209"/>
            <a:ext cx="2229683" cy="165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r="15288" b="17905"/>
          <a:stretch/>
        </p:blipFill>
        <p:spPr>
          <a:xfrm>
            <a:off x="6237426" y="3875210"/>
            <a:ext cx="2440905" cy="165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3" y="3574392"/>
            <a:ext cx="3003186" cy="225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33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165" y="189402"/>
            <a:ext cx="87653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ЧЕТВЁРТЫЙ ЭТАЖ</a:t>
            </a:r>
          </a:p>
          <a:p>
            <a:pPr>
              <a:lnSpc>
                <a:spcPct val="150000"/>
              </a:lnSpc>
            </a:pP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Информационно-образовательный </a:t>
            </a: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центр</a:t>
            </a:r>
          </a:p>
          <a:p>
            <a:pPr>
              <a:lnSpc>
                <a:spcPct val="150000"/>
              </a:lnSpc>
            </a:pP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традиционная и электронная библиотека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пункты доступа к базам данных и веб-ресурсам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коллективное использование программного обеспечения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2D7F"/>
                </a:solidFill>
                <a:latin typeface="a_AvanteTck" panose="020B0502020202020204" pitchFamily="34" charset="-52"/>
              </a:rPr>
              <a:t>- средства проведения презентаций, обеспечения веб-трансляций и </a:t>
            </a:r>
            <a:r>
              <a:rPr lang="ru-RU" altLang="ru-RU" dirty="0" smtClean="0">
                <a:solidFill>
                  <a:srgbClr val="002D7F"/>
                </a:solidFill>
                <a:latin typeface="a_AvanteTck" panose="020B0502020202020204" pitchFamily="34" charset="-52"/>
              </a:rPr>
              <a:t>многое другое</a:t>
            </a: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  <a:p>
            <a:pPr>
              <a:lnSpc>
                <a:spcPct val="150000"/>
              </a:lnSpc>
            </a:pPr>
            <a:endParaRPr lang="ru-RU" altLang="ru-RU" dirty="0">
              <a:solidFill>
                <a:srgbClr val="002D7F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6091" y="1112732"/>
            <a:ext cx="8447315" cy="0"/>
          </a:xfrm>
          <a:prstGeom prst="line">
            <a:avLst/>
          </a:prstGeom>
          <a:ln w="12700">
            <a:solidFill>
              <a:srgbClr val="00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97" y="4751764"/>
            <a:ext cx="1819062" cy="136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98" y="3156614"/>
            <a:ext cx="1819064" cy="1208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5" y="3719426"/>
            <a:ext cx="2584753" cy="209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"/>
          <a:stretch/>
        </p:blipFill>
        <p:spPr>
          <a:xfrm>
            <a:off x="6199551" y="3719426"/>
            <a:ext cx="2584008" cy="209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13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438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a_AvanteTck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RITS</dc:creator>
  <cp:lastModifiedBy>Гладких Сергей</cp:lastModifiedBy>
  <cp:revision>35</cp:revision>
  <dcterms:created xsi:type="dcterms:W3CDTF">2015-06-10T12:18:54Z</dcterms:created>
  <dcterms:modified xsi:type="dcterms:W3CDTF">2015-11-13T06:10:26Z</dcterms:modified>
</cp:coreProperties>
</file>