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1" r:id="rId5"/>
    <p:sldId id="260" r:id="rId6"/>
    <p:sldId id="263" r:id="rId7"/>
    <p:sldId id="265" r:id="rId8"/>
    <p:sldId id="264" r:id="rId9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39C50-7D67-4BD3-B890-1D2B2CC7262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1A4DC-20F6-4D75-9EF4-78FE58D79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25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69F7-B91B-4235-9D77-9879827F51DB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6" y="3271498"/>
            <a:ext cx="7899053" cy="2676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E8D49-A634-485A-BA5E-D561BB9A9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22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4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9F9-E1B2-4F19-BEE8-D3EF95759839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E727-8C5D-4302-87DF-92194699379A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7BB-5F5A-4DB2-81B9-93E4AF4EF122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6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1854-22B8-4782-8434-5296D40756CA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91C8-26D9-49B6-8C54-C869CE871BAF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5437-7DEC-4496-9D56-1693F895CB53}" type="datetime1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1E5-1658-4841-A4EE-88C66D87F1DF}" type="datetime1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EC9F-6057-4A5E-80D1-A5BDBA1FE00F}" type="datetime1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8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2D9E-D1CA-4FEC-ACCC-B5D40FAF789F}" type="datetime1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B62-76AF-436B-9116-D247CA946A9A}" type="datetime1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FA94-9029-4815-8A39-B672FA3F7272}" type="datetime1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7E10-7481-4A75-9E9D-C6916A6126B0}" type="datetime1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914E-8895-47E3-9601-9FC6A455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oskva.doski.ru/i/97/59/1975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280">
            <a:off x="8762851" y="2988568"/>
            <a:ext cx="2329795" cy="2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4878675"/>
            <a:ext cx="12192000" cy="197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25208" y="0"/>
            <a:ext cx="4117024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96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96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96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026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08" y="5646603"/>
            <a:ext cx="767515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2208" y="5063340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Инициатор проекта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860" y="506334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Социальный партнер проекта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723" y="5791393"/>
            <a:ext cx="255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14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60" y="5533544"/>
            <a:ext cx="1038918" cy="1038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54778" y="5791393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14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1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208" y="2482378"/>
            <a:ext cx="964238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РЕСПУБЛИКАНСКИЙ ИННОВАЦИОННЫЙ ДЕТСКИЙ ОБРАЗОВАТЕЛЬНЫЙ ТЕХНОПАРК</a:t>
            </a:r>
          </a:p>
          <a:p>
            <a:endParaRPr lang="ru-RU" sz="1100" spc="-1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Эффективная структура научно-методического и информационного сопровождения</a:t>
            </a:r>
          </a:p>
          <a:p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деятельности детских технопарков в Республике Башкортостан</a:t>
            </a:r>
            <a:endParaRPr lang="ru-RU" spc="-1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Picture 2" descr="http://rylik.ru/uploads/posts/2012-02/1329839407_z45ulocyfrmtyi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2000"/>
                    </a14:imgEffect>
                    <a14:imgEffect>
                      <a14:brightnessContrast bright="1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09"/>
          <a:stretch/>
        </p:blipFill>
        <p:spPr bwMode="auto">
          <a:xfrm>
            <a:off x="7300340" y="710069"/>
            <a:ext cx="2567959" cy="10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0800000">
            <a:off x="5642232" y="868844"/>
            <a:ext cx="1473200" cy="7008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">
                <a:schemeClr val="accent5">
                  <a:lumMod val="20000"/>
                  <a:lumOff val="80000"/>
                </a:schemeClr>
              </a:gs>
              <a:gs pos="38000">
                <a:schemeClr val="bg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cdn.topwar.ru/uploads/posts/2013-01/1359551311_header_hob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7560" y="3682707"/>
            <a:ext cx="2082543" cy="14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pzartech.com/static/img/landing/cub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08" y="3850091"/>
            <a:ext cx="1875704" cy="11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51" y="767913"/>
            <a:ext cx="507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ДОПОЛНИТЕЛЬНОЕ ОБРАЗОВАНИЕ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196" name="Picture 4" descr="http://fom.ru/uploads/files/put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2439"/>
          <a:stretch/>
        </p:blipFill>
        <p:spPr bwMode="auto">
          <a:xfrm>
            <a:off x="1124262" y="1608887"/>
            <a:ext cx="1881284" cy="18812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124262" y="3715019"/>
            <a:ext cx="1881284" cy="2355631"/>
          </a:xfrm>
          <a:prstGeom prst="wedgeRoundRectCallout">
            <a:avLst>
              <a:gd name="adj1" fmla="val 18397"/>
              <a:gd name="adj2" fmla="val -60028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Детские технопарки должны быть в шаговой доступности на территории всей страны</a:t>
            </a:r>
            <a:endParaRPr lang="ru-RU" sz="1600" dirty="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2827" y="1683223"/>
            <a:ext cx="8194924" cy="20313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pc="-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Полное обеспечение права человека на </a:t>
            </a:r>
          </a:p>
          <a:p>
            <a:pPr algn="ctr"/>
            <a:r>
              <a:rPr lang="ru-RU" sz="2000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РАЗВИТИЕ И СВОБОДНЫЙ ВЫБОР </a:t>
            </a:r>
          </a:p>
          <a:p>
            <a:pPr algn="ctr"/>
            <a:r>
              <a:rPr lang="ru-RU" spc="-1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различных видов деятельности, в которых происходит </a:t>
            </a:r>
          </a:p>
          <a:p>
            <a:pPr algn="ctr"/>
            <a:r>
              <a:rPr lang="ru-RU" sz="2000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ЛИЧНОСТНОЕ И ПРОФЕССИОНАЛЬНОЕ САМООПРЕДЕЛЕНИЕ</a:t>
            </a:r>
          </a:p>
          <a:p>
            <a:pPr algn="ctr"/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детей и подростков</a:t>
            </a:r>
          </a:p>
          <a:p>
            <a:pPr algn="ctr"/>
            <a:endParaRPr lang="ru-RU" spc="-100" dirty="0">
              <a:solidFill>
                <a:srgbClr val="FFC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ru-RU" sz="1400" i="1" spc="-1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Миссия дополнительного </a:t>
            </a:r>
            <a:r>
              <a:rPr lang="ru-RU" sz="1400" i="1" spc="-1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образования</a:t>
            </a:r>
            <a:endParaRPr lang="ru-RU" sz="1400" spc="-100" dirty="0">
              <a:solidFill>
                <a:srgbClr val="FFC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2827" y="3933951"/>
            <a:ext cx="81949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СВОБОДНЫЙ ЛИЧНОСТНЫЙ ВЫБОР </a:t>
            </a:r>
            <a:r>
              <a:rPr lang="ru-RU" sz="1600" spc="-1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деятельности,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определяющей индивидуальное </a:t>
            </a:r>
            <a:r>
              <a:rPr lang="ru-RU" sz="1600" spc="-1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развитие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человека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ВАРИАТИВНОСТЬ</a:t>
            </a:r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содержания </a:t>
            </a:r>
            <a:r>
              <a:rPr lang="ru-RU" sz="1600" spc="-1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форм организации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образовательного процесса</a:t>
            </a:r>
            <a:endParaRPr lang="ru-RU" sz="1600" spc="-1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ДОСТУПНОСТЬ</a:t>
            </a:r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глобального </a:t>
            </a:r>
            <a:r>
              <a:rPr lang="ru-RU" sz="1600" spc="-1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знания и информации для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каждого</a:t>
            </a:r>
            <a:endParaRPr lang="ru-RU" sz="1600" spc="-1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pc="-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АДАПТИВНОСТЬ</a:t>
            </a:r>
            <a:r>
              <a:rPr lang="ru-RU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 </a:t>
            </a:r>
            <a:r>
              <a:rPr lang="ru-RU" sz="1600" spc="-1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возникающим </a:t>
            </a:r>
            <a:r>
              <a:rPr lang="ru-RU" sz="1600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изменениям</a:t>
            </a:r>
          </a:p>
          <a:p>
            <a:endParaRPr lang="ru-RU" sz="1600" spc="-1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ru-RU" sz="1400" i="1" spc="-1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Преимущества дополнительного образования</a:t>
            </a:r>
            <a:endParaRPr lang="ru-RU" i="1" spc="-1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245" y="767913"/>
            <a:ext cx="27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МИССИЯ ПРОЕКТА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124261" y="3715021"/>
            <a:ext cx="1881285" cy="2355630"/>
          </a:xfrm>
          <a:prstGeom prst="wedgeRoundRectCallout">
            <a:avLst>
              <a:gd name="adj1" fmla="val 18397"/>
              <a:gd name="adj2" fmla="val -58119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Нужно создать в республике сеть технопарков</a:t>
            </a:r>
            <a:endParaRPr lang="ru-RU" sz="1600" dirty="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" name="Picture 6" descr="http://www.asmo-rb.ru/uploads/posts/2015-08/1440480327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18549" r="29733" b="7091"/>
          <a:stretch/>
        </p:blipFill>
        <p:spPr bwMode="auto">
          <a:xfrm>
            <a:off x="1124261" y="1608887"/>
            <a:ext cx="1881285" cy="1881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16021" y="1913854"/>
            <a:ext cx="81091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Создание эффективной структуры, обеспечивающей условия для практико-ориентированного обучения, раскрывающего способности детей для их дальнейшей самореализации независимо от места жительства, социального положения, финансовых возможностей семьи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РИДОТ благодаря своей социальной направленности станет катализатором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процесса формирования в Республике Башкортостан благоприятных условий для роста и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развития сильного инженерно-технического кадрового потенциала</a:t>
            </a: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Модель предполагает создание сети технопарков, что позволит охватить все районы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и вовлечь в эту работу работодателей с целью укрепления будущего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человеческого потенциала в городах, остановить депопуляцию и миграцию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трудоспособного населения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9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7987" y="4982567"/>
            <a:ext cx="1445878" cy="5639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7795" y="767913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ПЕРВЫЕ ШАГИ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5546" y="2027911"/>
            <a:ext cx="71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Создание Рабочей группы при Министерстве образования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состав Рабочей группы вошли представители образовательных, консалтинговых организаций,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также представители Агентства по привлечению инвестиций РБ, Фонда развития и поддержки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малого предпринимательства РБ и др.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5546" y="2951241"/>
            <a:ext cx="7221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Разработка Концепции РИДОТ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созданной при Министерстве образования Рабочей группы под председательством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Первого заместителя министра образования Хажина А.В. разработана Концепция создания РИДОТ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5546" y="3689905"/>
            <a:ext cx="7855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Презентация Концепции на форуме 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R2R </a:t>
            </a:r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рамках ШОС и БРИКС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РИДОТ была представлена в рамках круглого стола по вопросам технопарков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5546" y="4243903"/>
            <a:ext cx="6516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Презентация Концепции на 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HR-</a:t>
            </a:r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форуме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РИДОТ была представлена в рамках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интенсив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-сессии под председательством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Министра образования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Шафиковой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Г.Р.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86" y="4193977"/>
            <a:ext cx="1445879" cy="676399"/>
          </a:xfrm>
          <a:prstGeom prst="rect">
            <a:avLst/>
          </a:prstGeom>
        </p:spPr>
      </p:pic>
      <p:pic>
        <p:nvPicPr>
          <p:cNvPr id="6146" name="Picture 2" descr="http://www.ufa2015.ru/bitrix/templates/ufa2015/images/ufa2015_logo_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40" y="3774753"/>
            <a:ext cx="1357925" cy="1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986" y="2002282"/>
            <a:ext cx="1533832" cy="4872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986" y="2879445"/>
            <a:ext cx="1533832" cy="4872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026" name="Picture 2" descr="http://chemicalforum.ru/wp-content/themes/good-tao/2013/img/logo2-for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73" y="5020933"/>
            <a:ext cx="452621" cy="4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05546" y="4927965"/>
            <a:ext cx="84609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Презентация Концепции на 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III </a:t>
            </a:r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Международном химическом форуме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РИДОТ была представлена в рамках круглого стола с участием химических ВУЗов под председательством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советника ректора МИТХТ им.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Л.В.Ломоносова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0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789" y="767913"/>
            <a:ext cx="455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ОРГАНИЗАЦИЯ ПРОСТРАНСТВА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15771" y="2220686"/>
            <a:ext cx="0" cy="338182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0971" y="5254171"/>
            <a:ext cx="785519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22852" y="5096401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10971" y="3911599"/>
            <a:ext cx="785519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10971" y="2539999"/>
            <a:ext cx="785519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622852" y="3740228"/>
            <a:ext cx="480155" cy="29342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622852" y="1698171"/>
            <a:ext cx="1602511" cy="97931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53644" y="4111516"/>
            <a:ext cx="8819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ЭТАЖ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802" y="2665898"/>
            <a:ext cx="8819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ЭТАЖ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991483" y="5096400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31560" y="2170347"/>
            <a:ext cx="0" cy="338182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37822" y="2214721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021210" y="2195445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88521" y="2219203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056927" y="2220686"/>
            <a:ext cx="0" cy="333148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34872" y="3751743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045911" y="3735857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818829" y="3735856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370213" y="3739965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824937" y="3752884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816675" y="2147955"/>
            <a:ext cx="902482" cy="5515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86421" y="4283600"/>
            <a:ext cx="18373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  <a:r>
              <a:rPr lang="en-US" sz="2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</a:t>
            </a:r>
            <a:endParaRPr lang="ru-RU" sz="2400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ПРОТОТИПИРОВАНИЕ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3791" y="4286884"/>
            <a:ext cx="22236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КОНФЕРЕНЦ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ЗАЛ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9636543">
            <a:off x="5028357" y="3032956"/>
            <a:ext cx="1556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  <a:r>
              <a:rPr lang="en-US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МОДЕЛИРОВАНИЕ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636543">
            <a:off x="3639663" y="3082665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IT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ТЕХНОЛОГИИ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9636543">
            <a:off x="2751033" y="3084306"/>
            <a:ext cx="1495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ИНТЕРАКТИВНАЯ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ЛАБОРАТОРИЯ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9636543">
            <a:off x="4386710" y="3035575"/>
            <a:ext cx="1481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ЛАБОРАТОРИЯ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ЮНОГО ТЕХНИКА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9636543">
            <a:off x="8151458" y="3050752"/>
            <a:ext cx="1980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АВИАМОДЕЛИРОВАНИЕ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636543">
            <a:off x="7658196" y="3220220"/>
            <a:ext cx="1348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СУДОСТРОЕНИЕ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636543">
            <a:off x="6436040" y="3094995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РАДИОЭЛЕКТРОНИКА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9636543">
            <a:off x="7048058" y="3180580"/>
            <a:ext cx="1486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РОБОТОТЕХНИКА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9636543">
            <a:off x="9017564" y="2922174"/>
            <a:ext cx="17459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КАБИНЕТ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ПСИХОЛОГИЧЕСКОЙ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РАЗГРУЗКИ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9636543">
            <a:off x="9066242" y="4499682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КАРТИНГ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9636543">
            <a:off x="5950645" y="3212193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  <a:r>
              <a:rPr lang="en-US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ПЕЧАТЬ</a:t>
            </a:r>
            <a:endParaRPr lang="ru-RU" sz="1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4499642" y="2214206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296692" y="3751228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160956" y="2221154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6942648" y="3741916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757793" y="2234841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539485" y="3755603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329698" y="2221149"/>
            <a:ext cx="0" cy="18908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8111390" y="3741911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9781459" y="4883017"/>
            <a:ext cx="902482" cy="5515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065012" y="2214206"/>
            <a:ext cx="0" cy="333148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8845714" y="5099783"/>
            <a:ext cx="480154" cy="2934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781459" y="3549520"/>
            <a:ext cx="902482" cy="5515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9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12292" y="1910019"/>
            <a:ext cx="19051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ТВОРЧЕСТВО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8895" y="1910019"/>
            <a:ext cx="19051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ИНТЕРАКТИВ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0646" y="1910019"/>
            <a:ext cx="19051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ПРЕЗЕНТАЦИЯ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1146" y="767913"/>
            <a:ext cx="329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ПОДГОТОВКА КАДРОВ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02937" y="3067523"/>
            <a:ext cx="10487631" cy="1028933"/>
          </a:xfrm>
          <a:custGeom>
            <a:avLst/>
            <a:gdLst>
              <a:gd name="connsiteX0" fmla="*/ 0 w 11170920"/>
              <a:gd name="connsiteY0" fmla="*/ 159220 h 1028933"/>
              <a:gd name="connsiteX1" fmla="*/ 4648200 w 11170920"/>
              <a:gd name="connsiteY1" fmla="*/ 1027900 h 1028933"/>
              <a:gd name="connsiteX2" fmla="*/ 8763000 w 11170920"/>
              <a:gd name="connsiteY2" fmla="*/ 6820 h 1028933"/>
              <a:gd name="connsiteX3" fmla="*/ 11170920 w 11170920"/>
              <a:gd name="connsiteY3" fmla="*/ 662140 h 102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0920" h="1028933">
                <a:moveTo>
                  <a:pt x="0" y="159220"/>
                </a:moveTo>
                <a:cubicBezTo>
                  <a:pt x="1593850" y="606260"/>
                  <a:pt x="3187700" y="1053300"/>
                  <a:pt x="4648200" y="1027900"/>
                </a:cubicBezTo>
                <a:cubicBezTo>
                  <a:pt x="6108700" y="1002500"/>
                  <a:pt x="7675880" y="67780"/>
                  <a:pt x="8763000" y="6820"/>
                </a:cubicBezTo>
                <a:cubicBezTo>
                  <a:pt x="9850120" y="-54140"/>
                  <a:pt x="10510520" y="304000"/>
                  <a:pt x="11170920" y="66214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fcl.eun.org/documents/10180/74735/IMG_6174_small.jpg/0b62f93f-38ec-474e-9664-d83f868d2f59?t=141742243784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r="21443"/>
          <a:stretch/>
        </p:blipFill>
        <p:spPr bwMode="auto">
          <a:xfrm>
            <a:off x="2088270" y="2248808"/>
            <a:ext cx="1686152" cy="1686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fcl.eun.org/documents/10180/74735/DSC08818.JPG/2b737e7d-4d26-4241-b78c-d9241782cd51?t=14174232899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4384873" y="2248808"/>
            <a:ext cx="1686152" cy="1686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fcl.eun.org/documents/10180/74735/DSC_3910_small.jpg/a92afd23-06be-4426-9697-17ea19573de9?t=14174228296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37"/>
          <a:stretch/>
        </p:blipFill>
        <p:spPr bwMode="auto">
          <a:xfrm>
            <a:off x="6594788" y="2248808"/>
            <a:ext cx="1796834" cy="1796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fcl.eun.org/documents/10180/74735/DSC_3969_small.jpg/730fb452-6164-4299-a85f-e9fbc9ab6b52?t=141742294756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r="12248"/>
          <a:stretch/>
        </p:blipFill>
        <p:spPr bwMode="auto">
          <a:xfrm>
            <a:off x="1002937" y="3339301"/>
            <a:ext cx="1717370" cy="17173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1225" y="5135476"/>
            <a:ext cx="2120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ИССЛЕДОВАНИЯ</a:t>
            </a:r>
          </a:p>
        </p:txBody>
      </p:sp>
      <p:pic>
        <p:nvPicPr>
          <p:cNvPr id="25" name="Picture 10" descr="http://fcl.eun.org/documents/10180/74735/P1020026_small.jpg/2992575a-dadd-47fd-915c-c7b9e7623d8e?t=141742312143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r="15938"/>
          <a:stretch/>
        </p:blipFill>
        <p:spPr bwMode="auto">
          <a:xfrm>
            <a:off x="3213221" y="3339300"/>
            <a:ext cx="1702999" cy="1702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04323" y="5135476"/>
            <a:ext cx="21207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</a:t>
            </a:r>
            <a:r>
              <a:rPr lang="en-US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dirty="0" smtClean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ОПЫТОМ</a:t>
            </a:r>
          </a:p>
        </p:txBody>
      </p:sp>
      <p:pic>
        <p:nvPicPr>
          <p:cNvPr id="27" name="Picture 12" descr="http://fcl.eun.org/documents/10180/74735/SID+1_small.jpg/e75eb415-ece0-4f81-99f8-35c8bb37f76d?t=141742301679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r="24491"/>
          <a:stretch/>
        </p:blipFill>
        <p:spPr bwMode="auto">
          <a:xfrm>
            <a:off x="5469481" y="3418765"/>
            <a:ext cx="1623534" cy="16235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20851" y="5135476"/>
            <a:ext cx="2120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</a:t>
            </a:r>
          </a:p>
        </p:txBody>
      </p:sp>
      <p:pic>
        <p:nvPicPr>
          <p:cNvPr id="11" name="Picture 2" descr="http://fcl.eun.org/documents/10180/13526/withtransparency0001-color.jpg/4f1cf94a-dba8-4213-a69f-4a41b65ee221?t=1412933893115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b="17707"/>
          <a:stretch/>
        </p:blipFill>
        <p:spPr bwMode="auto">
          <a:xfrm>
            <a:off x="7378903" y="2739370"/>
            <a:ext cx="4579128" cy="27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220" y="767913"/>
            <a:ext cx="35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ЦЕЛЕВЫЕ ИНДИКАТОРЫ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294" y="2148449"/>
            <a:ext cx="105181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 доли детей, занимающихся в кружках технической направленности </a:t>
            </a:r>
          </a:p>
          <a:p>
            <a:pPr>
              <a:tabLst>
                <a:tab pos="266700" algn="l"/>
              </a:tabLst>
            </a:pPr>
            <a:r>
              <a:rPr lang="ru-RU" sz="2000" spc="-15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организаций дополнительного образования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 количества участников от Республики Башкортостан в заключительном этапе </a:t>
            </a:r>
          </a:p>
          <a:p>
            <a:pPr marL="266700" lvl="1"/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всероссийской олимпиады школьников по предметам физико-математического, </a:t>
            </a:r>
          </a:p>
          <a:p>
            <a:pPr marL="266700" lvl="1"/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информационно-технологического профиля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spc="-15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величение количества обучающихся, осознанно подходящих к выбору будущей профессии и </a:t>
            </a:r>
          </a:p>
          <a:p>
            <a:pPr>
              <a:tabLst>
                <a:tab pos="266700" algn="l"/>
              </a:tabLst>
            </a:pP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	 предметам единого государственного экзамена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 количества молодых кадров, соответствующих требованиям предприятий </a:t>
            </a:r>
          </a:p>
          <a:p>
            <a:pPr>
              <a:tabLst>
                <a:tab pos="266700" algn="l"/>
              </a:tabLst>
            </a:pPr>
            <a:r>
              <a:rPr lang="ru-RU" sz="2000" spc="-15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2000" spc="-15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Республики Башкортостан</a:t>
            </a:r>
            <a:endParaRPr lang="ru-RU" sz="2000" spc="-150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5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614596"/>
            <a:ext cx="12192000" cy="769441"/>
          </a:xfrm>
          <a:prstGeom prst="rect">
            <a:avLst/>
          </a:prstGeom>
          <a:gradFill>
            <a:gsLst>
              <a:gs pos="35000">
                <a:schemeClr val="accent3">
                  <a:lumMod val="0"/>
                  <a:lumOff val="100000"/>
                </a:schemeClr>
              </a:gs>
              <a:gs pos="88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24262" y="614597"/>
            <a:ext cx="1881284" cy="769441"/>
          </a:xfrm>
          <a:prstGeom prst="rect">
            <a:avLst/>
          </a:prstGeom>
          <a:gradFill>
            <a:gsLst>
              <a:gs pos="0">
                <a:srgbClr val="FFC000"/>
              </a:gs>
              <a:gs pos="67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latin typeface="Segoe UI Semibold" panose="020B0702040204020203" pitchFamily="34" charset="0"/>
              </a:rPr>
              <a:t>ДОТ</a:t>
            </a:r>
            <a:endParaRPr lang="ru-RU" sz="4400" spc="-300" dirty="0"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0632" y="767913"/>
            <a:ext cx="42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spc="-100" dirty="0" smtClean="0">
                <a:latin typeface="Segoe UI Semibold" panose="020B0702040204020203" pitchFamily="34" charset="0"/>
              </a:rPr>
              <a:t>КОНТАКТНАЯ ИНФОРМАЦИЯ</a:t>
            </a:r>
            <a:endParaRPr lang="ru-RU" sz="2400" spc="-100" dirty="0">
              <a:latin typeface="Segoe UI Semibold" panose="020B0702040204020203" pitchFamily="34" charset="0"/>
            </a:endParaRPr>
          </a:p>
        </p:txBody>
      </p:sp>
      <p:pic>
        <p:nvPicPr>
          <p:cNvPr id="12" name="Picture 2" descr="https://upload.wikimedia.org/wikipedia/commons/thumb/d/dc/Coat_of_Arms_of_Bashkortostan.svg/661px-Coat_of_Arms_of_Bashkortost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65" y="6070651"/>
            <a:ext cx="367092" cy="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4157" y="6096243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Министерство образования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Республики Башкортостан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7" y="6096243"/>
            <a:ext cx="367092" cy="367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5559" y="611051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профессиональной</a:t>
            </a:r>
          </a:p>
          <a:p>
            <a:r>
              <a:rPr lang="ru-RU" sz="8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подготовки кадров</a:t>
            </a:r>
            <a:endParaRPr lang="ru-RU" sz="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063" y="1733550"/>
            <a:ext cx="783182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проекта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Оксана </a:t>
            </a:r>
            <a:r>
              <a:rPr lang="ru-RU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Чанышева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директор «АНОО Центр профессиональной подготовки кадров»</a:t>
            </a:r>
          </a:p>
          <a:p>
            <a:endParaRPr lang="ru-RU" sz="2400" dirty="0" smtClean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Координатор проекта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Рустем </a:t>
            </a:r>
            <a:r>
              <a:rPr lang="ru-RU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Юмагулов</a:t>
            </a:r>
            <a:endPara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заместитель директора по стратегическому развитию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АНОО «Центр профессиональной подготовки кадров»</a:t>
            </a:r>
          </a:p>
          <a:p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адрес		</a:t>
            </a:r>
            <a:r>
              <a:rPr lang="ru-RU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г.Уфа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ул.Цюрупы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д.5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тел./факс	(347) 2511152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эл. почта	</a:t>
            </a:r>
            <a:r>
              <a:rPr lang="en-US" sz="20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ridot@hse.lc</a:t>
            </a:r>
            <a:endParaRPr lang="ru-RU" sz="2000" b="1" i="1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262" y="610691"/>
            <a:ext cx="188128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4400" spc="-3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РИ</a:t>
            </a:r>
            <a:r>
              <a:rPr lang="ru-RU" sz="4400" spc="-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</a:rPr>
              <a:t>ДОТ</a:t>
            </a:r>
            <a:endParaRPr lang="ru-RU" sz="4400" spc="-300" dirty="0">
              <a:solidFill>
                <a:schemeClr val="tx2">
                  <a:lumMod val="20000"/>
                  <a:lumOff val="80000"/>
                </a:scheme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474</Words>
  <Application>Microsoft Office PowerPoint</Application>
  <PresentationFormat>Широкоэкранный</PresentationFormat>
  <Paragraphs>154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Rustem Yu</dc:creator>
  <cp:lastModifiedBy>Rustem Yu</cp:lastModifiedBy>
  <cp:revision>38</cp:revision>
  <cp:lastPrinted>2015-11-18T17:09:16Z</cp:lastPrinted>
  <dcterms:created xsi:type="dcterms:W3CDTF">2015-11-18T10:19:06Z</dcterms:created>
  <dcterms:modified xsi:type="dcterms:W3CDTF">2015-11-18T18:10:44Z</dcterms:modified>
</cp:coreProperties>
</file>