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8" r:id="rId7"/>
    <p:sldId id="261" r:id="rId8"/>
    <p:sldId id="270" r:id="rId9"/>
    <p:sldId id="262" r:id="rId10"/>
    <p:sldId id="272" r:id="rId11"/>
    <p:sldId id="263" r:id="rId12"/>
    <p:sldId id="265" r:id="rId13"/>
    <p:sldId id="266" r:id="rId14"/>
    <p:sldId id="267"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83" autoAdjust="0"/>
  </p:normalViewPr>
  <p:slideViewPr>
    <p:cSldViewPr snapToGrid="0" snapToObjects="1">
      <p:cViewPr varScale="1">
        <p:scale>
          <a:sx n="81" d="100"/>
          <a:sy n="81" d="100"/>
        </p:scale>
        <p:origin x="-17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 Id="rId3" Type="http://schemas.openxmlformats.org/officeDocument/2006/relationships/hyperlink" Target="https://www.youtube.com/watch?v=zXLHxJhGcJ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 Id="rId3" Type="http://schemas.openxmlformats.org/officeDocument/2006/relationships/hyperlink" Target="https://www.youtube.com/watch?v=aCJvk1snNbk&amp;t=4s"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rotWithShape="1">
          <a:blip r:embed="rId2">
            <a:alphaModFix amt="53000"/>
            <a:extLst>
              <a:ext uri="{28A0092B-C50C-407E-A947-70E740481C1C}">
                <a14:useLocalDpi xmlns:a14="http://schemas.microsoft.com/office/drawing/2010/main" val="0"/>
              </a:ext>
            </a:extLst>
          </a:blip>
          <a:srcRect l="4444" r="41296" b="10072"/>
          <a:stretch/>
        </p:blipFill>
        <p:spPr>
          <a:xfrm>
            <a:off x="668992" y="96111"/>
            <a:ext cx="7865398" cy="6711089"/>
          </a:xfrm>
          <a:prstGeom prst="rect">
            <a:avLst/>
          </a:prstGeom>
          <a:ln>
            <a:noFill/>
          </a:ln>
          <a:effectLst>
            <a:softEdge rad="112500"/>
          </a:effectLst>
        </p:spPr>
      </p:pic>
      <p:sp>
        <p:nvSpPr>
          <p:cNvPr id="2" name="Title 1"/>
          <p:cNvSpPr>
            <a:spLocks noGrp="1"/>
          </p:cNvSpPr>
          <p:nvPr>
            <p:ph type="ctrTitle"/>
          </p:nvPr>
        </p:nvSpPr>
        <p:spPr/>
        <p:txBody>
          <a:bodyPr>
            <a:noAutofit/>
          </a:bodyPr>
          <a:lstStyle/>
          <a:p>
            <a:r>
              <a:rPr lang="en-US" sz="9600" dirty="0" smtClean="0">
                <a:latin typeface="Bernard MT Condensed"/>
                <a:cs typeface="Bernard MT Condensed"/>
              </a:rPr>
              <a:t>Aldo Rossi</a:t>
            </a:r>
            <a:endParaRPr lang="en-US" sz="9600" dirty="0">
              <a:latin typeface="Bernard MT Condensed"/>
              <a:cs typeface="Bernard MT Condensed"/>
            </a:endParaRPr>
          </a:p>
        </p:txBody>
      </p:sp>
      <p:sp>
        <p:nvSpPr>
          <p:cNvPr id="3" name="Subtitle 2"/>
          <p:cNvSpPr>
            <a:spLocks noGrp="1"/>
          </p:cNvSpPr>
          <p:nvPr>
            <p:ph type="subTitle" idx="1"/>
          </p:nvPr>
        </p:nvSpPr>
        <p:spPr/>
        <p:txBody>
          <a:bodyPr/>
          <a:lstStyle/>
          <a:p>
            <a:r>
              <a:rPr lang="en-US" dirty="0" smtClean="0"/>
              <a:t>By Valeria Galipoli </a:t>
            </a:r>
            <a:endParaRPr lang="en-US" dirty="0"/>
          </a:p>
        </p:txBody>
      </p:sp>
    </p:spTree>
    <p:extLst>
      <p:ext uri="{BB962C8B-B14F-4D97-AF65-F5344CB8AC3E}">
        <p14:creationId xmlns:p14="http://schemas.microsoft.com/office/powerpoint/2010/main" val="4127434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phyj.gif"/>
          <p:cNvPicPr>
            <a:picLocks noChangeAspect="1"/>
          </p:cNvPicPr>
          <p:nvPr/>
        </p:nvPicPr>
        <p:blipFill>
          <a:blip r:embed="rId2">
            <a:alphaModFix amt="52000"/>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p:txBody>
          <a:bodyPr/>
          <a:lstStyle/>
          <a:p>
            <a:r>
              <a:rPr lang="en-US" dirty="0" smtClean="0"/>
              <a:t>K. Michael Hays, Eliot Noyes professor of architectural theory on Aldo Rossi. </a:t>
            </a:r>
          </a:p>
          <a:p>
            <a:r>
              <a:rPr lang="en-US" dirty="0">
                <a:hlinkClick r:id="rId3"/>
              </a:rPr>
              <a:t>https://www.youtube.com/watch?v=</a:t>
            </a:r>
            <a:r>
              <a:rPr lang="en-US" dirty="0" smtClean="0">
                <a:hlinkClick r:id="rId3"/>
              </a:rPr>
              <a:t>zXLHxJhGcJU</a:t>
            </a: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2824511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918"/>
            <a:ext cx="8229600" cy="1143000"/>
          </a:xfrm>
        </p:spPr>
        <p:txBody>
          <a:bodyPr/>
          <a:lstStyle/>
          <a:p>
            <a:r>
              <a:rPr lang="en-US" dirty="0" smtClean="0">
                <a:solidFill>
                  <a:srgbClr val="FFFFFF"/>
                </a:solidFill>
                <a:effectLst>
                  <a:reflection blurRad="6350" stA="55000" endA="300" endPos="45500" dir="5400000" sy="-100000" algn="bl" rotWithShape="0"/>
                </a:effectLst>
              </a:rPr>
              <a:t>San </a:t>
            </a:r>
            <a:r>
              <a:rPr lang="en-US" dirty="0" err="1" smtClean="0">
                <a:solidFill>
                  <a:srgbClr val="FFFFFF"/>
                </a:solidFill>
                <a:effectLst>
                  <a:reflection blurRad="6350" stA="55000" endA="300" endPos="45500" dir="5400000" sy="-100000" algn="bl" rotWithShape="0"/>
                </a:effectLst>
              </a:rPr>
              <a:t>Cataldo</a:t>
            </a:r>
            <a:r>
              <a:rPr lang="en-US" dirty="0" smtClean="0">
                <a:solidFill>
                  <a:srgbClr val="FFFFFF"/>
                </a:solidFill>
                <a:effectLst>
                  <a:reflection blurRad="6350" stA="55000" endA="300" endPos="45500" dir="5400000" sy="-100000" algn="bl" rotWithShape="0"/>
                </a:effectLst>
              </a:rPr>
              <a:t> Cemetery</a:t>
            </a:r>
            <a:endParaRPr lang="en-US" dirty="0">
              <a:solidFill>
                <a:srgbClr val="FFFFFF"/>
              </a:solidFill>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380679"/>
            <a:ext cx="4465588" cy="5706638"/>
          </a:xfrm>
        </p:spPr>
        <p:txBody>
          <a:bodyPr>
            <a:normAutofit fontScale="77500" lnSpcReduction="20000"/>
          </a:bodyPr>
          <a:lstStyle/>
          <a:p>
            <a:pPr algn="just"/>
            <a:r>
              <a:rPr lang="en-US" dirty="0" smtClean="0"/>
              <a:t>It is a complex cemetery from the neo rationalism style made in  Modena, Italy in 1971.</a:t>
            </a:r>
          </a:p>
          <a:p>
            <a:pPr algn="just"/>
            <a:r>
              <a:rPr lang="en-US" dirty="0" smtClean="0"/>
              <a:t>The building was inspired by the 19</a:t>
            </a:r>
            <a:r>
              <a:rPr lang="en-US" baseline="30000" dirty="0" smtClean="0"/>
              <a:t>th</a:t>
            </a:r>
            <a:r>
              <a:rPr lang="en-US" dirty="0" smtClean="0"/>
              <a:t> century Costa and Jewish cemeteries </a:t>
            </a:r>
          </a:p>
          <a:p>
            <a:pPr algn="just"/>
            <a:r>
              <a:rPr lang="en-US" dirty="0" smtClean="0"/>
              <a:t>It was built structure in a competition against Gianni </a:t>
            </a:r>
            <a:r>
              <a:rPr lang="en-US" dirty="0" err="1" smtClean="0"/>
              <a:t>Braghieri</a:t>
            </a:r>
            <a:r>
              <a:rPr lang="en-US" dirty="0" smtClean="0"/>
              <a:t>, which Rossi achieved to win with the cemetery. </a:t>
            </a:r>
          </a:p>
          <a:p>
            <a:pPr algn="just"/>
            <a:r>
              <a:rPr lang="en-US" dirty="0" smtClean="0"/>
              <a:t>The structure is characterized by its unadorned exteriors, uniformity in openings, and having no roof, windows, doors, or floor labs.</a:t>
            </a:r>
          </a:p>
          <a:p>
            <a:pPr marL="0" indent="0" algn="just">
              <a:buNone/>
            </a:pPr>
            <a:endParaRPr lang="en-US" dirty="0"/>
          </a:p>
        </p:txBody>
      </p:sp>
      <p:pic>
        <p:nvPicPr>
          <p:cNvPr id="4" name="Picture 3" descr="4db53c324ea4e24e1abeadcfeba1c0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00" y="1568839"/>
            <a:ext cx="3979995" cy="1448718"/>
          </a:xfrm>
          <a:prstGeom prst="rect">
            <a:avLst/>
          </a:prstGeom>
        </p:spPr>
      </p:pic>
      <p:pic>
        <p:nvPicPr>
          <p:cNvPr id="5" name="Picture 4" descr="San-Cataldo-Cemetery_Aldo-Rossi_model_dez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145" y="3382145"/>
            <a:ext cx="2430038" cy="1365598"/>
          </a:xfrm>
          <a:prstGeom prst="rect">
            <a:avLst/>
          </a:prstGeom>
        </p:spPr>
      </p:pic>
      <p:pic>
        <p:nvPicPr>
          <p:cNvPr id="6" name="Picture 5" descr="large_Sam-ludwig-avant-guardian-winner-competition.jpg"/>
          <p:cNvPicPr>
            <a:picLocks noChangeAspect="1"/>
          </p:cNvPicPr>
          <p:nvPr/>
        </p:nvPicPr>
        <p:blipFill rotWithShape="1">
          <a:blip r:embed="rId4">
            <a:extLst>
              <a:ext uri="{28A0092B-C50C-407E-A947-70E740481C1C}">
                <a14:useLocalDpi xmlns:a14="http://schemas.microsoft.com/office/drawing/2010/main" val="0"/>
              </a:ext>
            </a:extLst>
          </a:blip>
          <a:srcRect r="16210"/>
          <a:stretch/>
        </p:blipFill>
        <p:spPr>
          <a:xfrm>
            <a:off x="7494561" y="3131265"/>
            <a:ext cx="1586727" cy="1893700"/>
          </a:xfrm>
          <a:prstGeom prst="rect">
            <a:avLst/>
          </a:prstGeom>
        </p:spPr>
      </p:pic>
      <p:pic>
        <p:nvPicPr>
          <p:cNvPr id="7" name="Picture 6" descr="104-2.jpg"/>
          <p:cNvPicPr>
            <a:picLocks noChangeAspect="1"/>
          </p:cNvPicPr>
          <p:nvPr/>
        </p:nvPicPr>
        <p:blipFill rotWithShape="1">
          <a:blip r:embed="rId5">
            <a:extLst>
              <a:ext uri="{28A0092B-C50C-407E-A947-70E740481C1C}">
                <a14:useLocalDpi xmlns:a14="http://schemas.microsoft.com/office/drawing/2010/main" val="0"/>
              </a:ext>
            </a:extLst>
          </a:blip>
          <a:srcRect r="31953"/>
          <a:stretch/>
        </p:blipFill>
        <p:spPr>
          <a:xfrm>
            <a:off x="7278356" y="5119045"/>
            <a:ext cx="1802932" cy="1589716"/>
          </a:xfrm>
          <a:prstGeom prst="rect">
            <a:avLst/>
          </a:prstGeom>
        </p:spPr>
      </p:pic>
      <p:pic>
        <p:nvPicPr>
          <p:cNvPr id="8" name="Picture 7" descr="San-Cataldo-Cemetery-Aldo-Rossi-2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2788" y="5134725"/>
            <a:ext cx="2287958" cy="1494799"/>
          </a:xfrm>
          <a:prstGeom prst="rect">
            <a:avLst/>
          </a:prstGeom>
        </p:spPr>
      </p:pic>
    </p:spTree>
    <p:extLst>
      <p:ext uri="{BB962C8B-B14F-4D97-AF65-F5344CB8AC3E}">
        <p14:creationId xmlns:p14="http://schemas.microsoft.com/office/powerpoint/2010/main" val="37770325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78"/>
            <a:ext cx="8229600" cy="1143000"/>
          </a:xfrm>
        </p:spPr>
        <p:txBody>
          <a:bodyPr/>
          <a:lstStyle/>
          <a:p>
            <a:r>
              <a:rPr lang="en-US" dirty="0" err="1" smtClean="0">
                <a:effectLst>
                  <a:reflection blurRad="6350" stA="55000" endA="300" endPos="45500" dir="5400000" sy="-100000" algn="bl" rotWithShape="0"/>
                </a:effectLst>
              </a:rPr>
              <a:t>Teatro</a:t>
            </a:r>
            <a:r>
              <a:rPr lang="en-US" dirty="0" smtClean="0">
                <a:effectLst>
                  <a:reflection blurRad="6350" stA="55000" endA="300" endPos="45500" dir="5400000" sy="-100000" algn="bl" rotWithShape="0"/>
                </a:effectLst>
              </a:rPr>
              <a:t> del Mondo</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166758"/>
            <a:ext cx="3932547" cy="5967600"/>
          </a:xfrm>
        </p:spPr>
        <p:txBody>
          <a:bodyPr>
            <a:normAutofit fontScale="77500" lnSpcReduction="20000"/>
          </a:bodyPr>
          <a:lstStyle/>
          <a:p>
            <a:pPr algn="just"/>
            <a:r>
              <a:rPr lang="en-US" dirty="0" smtClean="0"/>
              <a:t>It is a modern temporary theater built in 1979 in Venice, Italy. </a:t>
            </a:r>
          </a:p>
          <a:p>
            <a:pPr algn="just"/>
            <a:r>
              <a:rPr lang="en-US" dirty="0" smtClean="0"/>
              <a:t>The main purpose of this building was to evoke the floating theaters as a stage for performing arts. </a:t>
            </a:r>
          </a:p>
          <a:p>
            <a:pPr algn="just"/>
            <a:r>
              <a:rPr lang="en-US" dirty="0" smtClean="0"/>
              <a:t>The theater is inspired in the Anatomic </a:t>
            </a:r>
            <a:r>
              <a:rPr lang="en-US" dirty="0"/>
              <a:t>T</a:t>
            </a:r>
            <a:r>
              <a:rPr lang="en-US" dirty="0" smtClean="0"/>
              <a:t>heater of Padua and the Shakespearian Globe theater. However, unlike those two,  in the </a:t>
            </a:r>
            <a:r>
              <a:rPr lang="en-US" dirty="0" err="1" smtClean="0"/>
              <a:t>Teatro</a:t>
            </a:r>
            <a:r>
              <a:rPr lang="en-US" dirty="0" smtClean="0"/>
              <a:t> Del Mondo the stage is a hall that links a door with a window and the structure of the main floor is not centralized </a:t>
            </a:r>
          </a:p>
          <a:p>
            <a:pPr algn="just"/>
            <a:endParaRPr lang="en-US" dirty="0"/>
          </a:p>
        </p:txBody>
      </p:sp>
      <p:pic>
        <p:nvPicPr>
          <p:cNvPr id="4" name="Picture 3" descr="Drawing_by_the_aldo_rossi_studio2C_19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92222"/>
            <a:ext cx="2464581" cy="1914158"/>
          </a:xfrm>
          <a:prstGeom prst="rect">
            <a:avLst/>
          </a:prstGeom>
        </p:spPr>
      </p:pic>
      <p:pic>
        <p:nvPicPr>
          <p:cNvPr id="5" name="Picture 4" descr="Mondo_Theater_plan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548" y="4139496"/>
            <a:ext cx="2691096" cy="1859303"/>
          </a:xfrm>
          <a:prstGeom prst="rect">
            <a:avLst/>
          </a:prstGeom>
        </p:spPr>
      </p:pic>
      <p:pic>
        <p:nvPicPr>
          <p:cNvPr id="6" name="Picture 5" descr="Mondo_Theater_2-801x102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4972" y="1408822"/>
            <a:ext cx="1939762" cy="2479794"/>
          </a:xfrm>
          <a:prstGeom prst="rect">
            <a:avLst/>
          </a:prstGeom>
        </p:spPr>
      </p:pic>
      <p:pic>
        <p:nvPicPr>
          <p:cNvPr id="7" name="Picture 6" desc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520" y="3888616"/>
            <a:ext cx="1767530" cy="2333140"/>
          </a:xfrm>
          <a:prstGeom prst="rect">
            <a:avLst/>
          </a:prstGeom>
        </p:spPr>
      </p:pic>
    </p:spTree>
    <p:extLst>
      <p:ext uri="{BB962C8B-B14F-4D97-AF65-F5344CB8AC3E}">
        <p14:creationId xmlns:p14="http://schemas.microsoft.com/office/powerpoint/2010/main" val="2530007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8"/>
            <a:ext cx="8229600" cy="1143000"/>
          </a:xfrm>
        </p:spPr>
        <p:txBody>
          <a:bodyPr/>
          <a:lstStyle/>
          <a:p>
            <a:r>
              <a:rPr lang="en-US" dirty="0" err="1" smtClean="0">
                <a:effectLst>
                  <a:reflection blurRad="6350" stA="55000" endA="300" endPos="45500" dir="5400000" sy="-100000" algn="bl" rotWithShape="0"/>
                </a:effectLst>
              </a:rPr>
              <a:t>Bonnefanten</a:t>
            </a:r>
            <a:r>
              <a:rPr lang="en-US" dirty="0" smtClean="0">
                <a:effectLst>
                  <a:reflection blurRad="6350" stA="55000" endA="300" endPos="45500" dir="5400000" sy="-100000" algn="bl" rotWithShape="0"/>
                </a:effectLst>
              </a:rPr>
              <a:t> Museum</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396360"/>
            <a:ext cx="3540605" cy="5643918"/>
          </a:xfrm>
        </p:spPr>
        <p:txBody>
          <a:bodyPr>
            <a:normAutofit fontScale="77500" lnSpcReduction="20000"/>
          </a:bodyPr>
          <a:lstStyle/>
          <a:p>
            <a:pPr algn="just"/>
            <a:r>
              <a:rPr lang="en-US" dirty="0" smtClean="0"/>
              <a:t>It is a post modern museum located in Netherlands and built in  1992.</a:t>
            </a:r>
          </a:p>
          <a:p>
            <a:pPr algn="just"/>
            <a:r>
              <a:rPr lang="en-US" dirty="0" smtClean="0"/>
              <a:t>The structure is symmetrical and forms an E-shape </a:t>
            </a:r>
          </a:p>
          <a:p>
            <a:pPr algn="just"/>
            <a:r>
              <a:rPr lang="en-US" dirty="0" smtClean="0"/>
              <a:t>This structure shows a connection between his architecture and his artifacts of product design.</a:t>
            </a:r>
          </a:p>
          <a:p>
            <a:pPr algn="just"/>
            <a:r>
              <a:rPr lang="en-US" dirty="0" smtClean="0"/>
              <a:t>It is through this construction that Rossi shows how his architecture was based on forms. </a:t>
            </a:r>
            <a:endParaRPr lang="en-US" dirty="0"/>
          </a:p>
        </p:txBody>
      </p:sp>
      <p:pic>
        <p:nvPicPr>
          <p:cNvPr id="4" name="Picture 3" descr="Museo_Bonnefanten_plantas-500x4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805" y="1654749"/>
            <a:ext cx="2349962" cy="2110266"/>
          </a:xfrm>
          <a:prstGeom prst="rect">
            <a:avLst/>
          </a:prstGeom>
        </p:spPr>
      </p:pic>
      <p:pic>
        <p:nvPicPr>
          <p:cNvPr id="5" name="Picture 4" descr="Museo_Bonnefanten_2-500x346.jpg"/>
          <p:cNvPicPr>
            <a:picLocks noChangeAspect="1"/>
          </p:cNvPicPr>
          <p:nvPr/>
        </p:nvPicPr>
        <p:blipFill rotWithShape="1">
          <a:blip r:embed="rId3">
            <a:extLst>
              <a:ext uri="{28A0092B-C50C-407E-A947-70E740481C1C}">
                <a14:useLocalDpi xmlns:a14="http://schemas.microsoft.com/office/drawing/2010/main" val="0"/>
              </a:ext>
            </a:extLst>
          </a:blip>
          <a:srcRect l="18654" t="9559"/>
          <a:stretch/>
        </p:blipFill>
        <p:spPr>
          <a:xfrm>
            <a:off x="4029161" y="4233574"/>
            <a:ext cx="2921989" cy="2248106"/>
          </a:xfrm>
          <a:prstGeom prst="rect">
            <a:avLst/>
          </a:prstGeom>
        </p:spPr>
      </p:pic>
      <p:pic>
        <p:nvPicPr>
          <p:cNvPr id="6" name="Picture 5" descr="Bonnefantenmuse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520" y="1795869"/>
            <a:ext cx="2618423" cy="1962994"/>
          </a:xfrm>
          <a:prstGeom prst="rect">
            <a:avLst/>
          </a:prstGeom>
        </p:spPr>
      </p:pic>
      <p:pic>
        <p:nvPicPr>
          <p:cNvPr id="9" name="Picture 8" descr="tumblr_mpl60ty7na1rpgpe2o1_1280.jpg"/>
          <p:cNvPicPr>
            <a:picLocks noChangeAspect="1"/>
          </p:cNvPicPr>
          <p:nvPr/>
        </p:nvPicPr>
        <p:blipFill rotWithShape="1">
          <a:blip r:embed="rId5">
            <a:extLst>
              <a:ext uri="{28A0092B-C50C-407E-A947-70E740481C1C}">
                <a14:useLocalDpi xmlns:a14="http://schemas.microsoft.com/office/drawing/2010/main" val="0"/>
              </a:ext>
            </a:extLst>
          </a:blip>
          <a:srcRect l="6727" r="4455" b="6064"/>
          <a:stretch/>
        </p:blipFill>
        <p:spPr>
          <a:xfrm>
            <a:off x="7070628" y="4014057"/>
            <a:ext cx="1991315" cy="2671463"/>
          </a:xfrm>
          <a:prstGeom prst="rect">
            <a:avLst/>
          </a:prstGeom>
        </p:spPr>
      </p:pic>
    </p:spTree>
    <p:extLst>
      <p:ext uri="{BB962C8B-B14F-4D97-AF65-F5344CB8AC3E}">
        <p14:creationId xmlns:p14="http://schemas.microsoft.com/office/powerpoint/2010/main" val="11398302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798"/>
            <a:ext cx="8229600" cy="1143000"/>
          </a:xfrm>
        </p:spPr>
        <p:txBody>
          <a:bodyPr/>
          <a:lstStyle/>
          <a:p>
            <a:r>
              <a:rPr lang="en-US" dirty="0" smtClean="0">
                <a:effectLst>
                  <a:reflection blurRad="6350" stA="55000" endA="300" endPos="45500" dir="5400000" sy="-100000" algn="bl" rotWithShape="0"/>
                </a:effectLst>
              </a:rPr>
              <a:t>Carlo </a:t>
            </a:r>
            <a:r>
              <a:rPr lang="en-US" dirty="0" err="1" smtClean="0">
                <a:effectLst>
                  <a:reflection blurRad="6350" stA="55000" endA="300" endPos="45500" dir="5400000" sy="-100000" algn="bl" rotWithShape="0"/>
                </a:effectLst>
              </a:rPr>
              <a:t>Felice</a:t>
            </a:r>
            <a:r>
              <a:rPr lang="en-US" dirty="0" smtClean="0">
                <a:effectLst>
                  <a:reflection blurRad="6350" stA="55000" endA="300" endPos="45500" dir="5400000" sy="-100000" algn="bl" rotWithShape="0"/>
                </a:effectLst>
              </a:rPr>
              <a:t> Theater </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2" y="1213798"/>
            <a:ext cx="3932546" cy="5810801"/>
          </a:xfrm>
        </p:spPr>
        <p:txBody>
          <a:bodyPr>
            <a:normAutofit fontScale="77500" lnSpcReduction="20000"/>
          </a:bodyPr>
          <a:lstStyle/>
          <a:p>
            <a:pPr algn="just"/>
            <a:r>
              <a:rPr lang="en-US" dirty="0" smtClean="0"/>
              <a:t>Genoa’s Opera House severely suffered from the damages of WWII. In 1983 Aldo </a:t>
            </a:r>
            <a:r>
              <a:rPr lang="en-US" dirty="0"/>
              <a:t>R</a:t>
            </a:r>
            <a:r>
              <a:rPr lang="en-US" dirty="0" smtClean="0"/>
              <a:t>ossi ‘ s design was selected in </a:t>
            </a:r>
            <a:r>
              <a:rPr lang="en-US" dirty="0"/>
              <a:t>a </a:t>
            </a:r>
            <a:r>
              <a:rPr lang="en-US" dirty="0" smtClean="0"/>
              <a:t>competition to actualize the theater. He reconstructed the exterior and redesign the interior by keeping the old façade but adding amplitude and new technology. </a:t>
            </a:r>
          </a:p>
          <a:p>
            <a:pPr algn="just"/>
            <a:r>
              <a:rPr lang="en-US" dirty="0" smtClean="0"/>
              <a:t>Through this structure Rossi shows his preference for basic geometric forms and for the rationalist style.</a:t>
            </a:r>
            <a:endParaRPr lang="en-US" dirty="0"/>
          </a:p>
        </p:txBody>
      </p:sp>
      <p:pic>
        <p:nvPicPr>
          <p:cNvPr id="4" name="Picture 3" descr="Genova_Teatro_Carlo_Felice_vista_genera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908" y="1276518"/>
            <a:ext cx="4211972" cy="2607122"/>
          </a:xfrm>
          <a:prstGeom prst="rect">
            <a:avLst/>
          </a:prstGeom>
        </p:spPr>
      </p:pic>
      <p:pic>
        <p:nvPicPr>
          <p:cNvPr id="5" name="Picture 4" descr="0326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042" y="3935657"/>
            <a:ext cx="2386924" cy="1655117"/>
          </a:xfrm>
          <a:prstGeom prst="rect">
            <a:avLst/>
          </a:prstGeom>
        </p:spPr>
      </p:pic>
      <p:pic>
        <p:nvPicPr>
          <p:cNvPr id="6" name="Picture 5" descr="0003.jpg"/>
          <p:cNvPicPr>
            <a:picLocks noChangeAspect="1"/>
          </p:cNvPicPr>
          <p:nvPr/>
        </p:nvPicPr>
        <p:blipFill rotWithShape="1">
          <a:blip r:embed="rId4">
            <a:extLst>
              <a:ext uri="{28A0092B-C50C-407E-A947-70E740481C1C}">
                <a14:useLocalDpi xmlns:a14="http://schemas.microsoft.com/office/drawing/2010/main" val="0"/>
              </a:ext>
            </a:extLst>
          </a:blip>
          <a:srcRect l="8563" r="11431"/>
          <a:stretch/>
        </p:blipFill>
        <p:spPr>
          <a:xfrm>
            <a:off x="4452460" y="4625572"/>
            <a:ext cx="2194873" cy="2122668"/>
          </a:xfrm>
          <a:prstGeom prst="rect">
            <a:avLst/>
          </a:prstGeom>
        </p:spPr>
      </p:pic>
    </p:spTree>
    <p:extLst>
      <p:ext uri="{BB962C8B-B14F-4D97-AF65-F5344CB8AC3E}">
        <p14:creationId xmlns:p14="http://schemas.microsoft.com/office/powerpoint/2010/main" val="30305916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phywq.gif"/>
          <p:cNvPicPr>
            <a:picLocks noChangeAspect="1"/>
          </p:cNvPicPr>
          <p:nvPr/>
        </p:nvPicPr>
        <p:blipFill>
          <a:blip r:embed="rId2">
            <a:alphaModFix amt="83000"/>
            <a:extLst>
              <a:ext uri="{28A0092B-C50C-407E-A947-70E740481C1C}">
                <a14:useLocalDpi xmlns:a14="http://schemas.microsoft.com/office/drawing/2010/main" val="0"/>
              </a:ext>
            </a:extLst>
          </a:blip>
          <a:stretch>
            <a:fillRect/>
          </a:stretch>
        </p:blipFill>
        <p:spPr>
          <a:xfrm>
            <a:off x="141104" y="423357"/>
            <a:ext cx="8593343" cy="5723167"/>
          </a:xfrm>
          <a:prstGeom prst="rect">
            <a:avLst/>
          </a:prstGeom>
          <a:ln>
            <a:noFill/>
          </a:ln>
          <a:effectLst>
            <a:softEdge rad="112500"/>
          </a:effectLst>
        </p:spPr>
      </p:pic>
    </p:spTree>
    <p:extLst>
      <p:ext uri="{BB962C8B-B14F-4D97-AF65-F5344CB8AC3E}">
        <p14:creationId xmlns:p14="http://schemas.microsoft.com/office/powerpoint/2010/main" val="21879379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phy.gif"/>
          <p:cNvPicPr>
            <a:picLocks noChangeAspect="1"/>
          </p:cNvPicPr>
          <p:nvPr/>
        </p:nvPicPr>
        <p:blipFill>
          <a:blip r:embed="rId2">
            <a:alphaModFix amt="62000"/>
            <a:extLst>
              <a:ext uri="{28A0092B-C50C-407E-A947-70E740481C1C}">
                <a14:useLocalDpi xmlns:a14="http://schemas.microsoft.com/office/drawing/2010/main" val="0"/>
              </a:ext>
            </a:extLst>
          </a:blip>
          <a:stretch>
            <a:fillRect/>
          </a:stretch>
        </p:blipFill>
        <p:spPr>
          <a:xfrm>
            <a:off x="141099" y="1080336"/>
            <a:ext cx="8841699" cy="4967427"/>
          </a:xfrm>
          <a:prstGeom prst="rect">
            <a:avLst/>
          </a:prstGeom>
          <a:ln>
            <a:noFill/>
          </a:ln>
          <a:effectLst>
            <a:softEdge rad="112500"/>
          </a:effectLst>
        </p:spPr>
      </p:pic>
      <p:sp>
        <p:nvSpPr>
          <p:cNvPr id="2" name="Title 1"/>
          <p:cNvSpPr>
            <a:spLocks noGrp="1"/>
          </p:cNvSpPr>
          <p:nvPr>
            <p:ph type="title"/>
          </p:nvPr>
        </p:nvSpPr>
        <p:spPr>
          <a:xfrm>
            <a:off x="457200" y="55118"/>
            <a:ext cx="8229600" cy="1143000"/>
          </a:xfrm>
        </p:spPr>
        <p:txBody>
          <a:bodyPr>
            <a:normAutofit/>
          </a:bodyPr>
          <a:lstStyle/>
          <a:p>
            <a:r>
              <a:rPr lang="en-US" sz="5400" b="1" dirty="0" smtClean="0">
                <a:effectLst>
                  <a:reflection blurRad="6350" stA="55000" endA="300" endPos="45500" dir="5400000" sy="-100000" algn="bl" rotWithShape="0"/>
                </a:effectLst>
              </a:rPr>
              <a:t>About him </a:t>
            </a:r>
            <a:endParaRPr lang="en-US" sz="5400" b="1"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506120"/>
            <a:ext cx="8229600" cy="4525963"/>
          </a:xfrm>
        </p:spPr>
        <p:txBody>
          <a:bodyPr>
            <a:normAutofit fontScale="92500" lnSpcReduction="20000"/>
          </a:bodyPr>
          <a:lstStyle/>
          <a:p>
            <a:pPr algn="just"/>
            <a:r>
              <a:rPr lang="en-US" dirty="0" smtClean="0"/>
              <a:t>Italian architect born on May 3, 1931 in Milan, Italy and died in Milan on September 4, 1997 because of a car accident. </a:t>
            </a:r>
          </a:p>
          <a:p>
            <a:pPr algn="just"/>
            <a:r>
              <a:rPr lang="en-US" dirty="0" smtClean="0"/>
              <a:t>He was internationally recognized in the areas of theory, drawing, architecture, and product design </a:t>
            </a:r>
          </a:p>
          <a:p>
            <a:pPr algn="just"/>
            <a:r>
              <a:rPr lang="en-US" dirty="0" smtClean="0"/>
              <a:t>He grew up during the years of World War II</a:t>
            </a:r>
          </a:p>
          <a:p>
            <a:pPr algn="just"/>
            <a:r>
              <a:rPr lang="en-US" dirty="0" smtClean="0"/>
              <a:t>He did his early education at </a:t>
            </a:r>
            <a:r>
              <a:rPr lang="en-US" dirty="0"/>
              <a:t>L</a:t>
            </a:r>
            <a:r>
              <a:rPr lang="en-US" dirty="0" smtClean="0"/>
              <a:t>ake </a:t>
            </a:r>
            <a:r>
              <a:rPr lang="en-US" dirty="0"/>
              <a:t>C</a:t>
            </a:r>
            <a:r>
              <a:rPr lang="en-US" dirty="0" smtClean="0"/>
              <a:t>omo. </a:t>
            </a:r>
          </a:p>
          <a:p>
            <a:pPr algn="just"/>
            <a:r>
              <a:rPr lang="en-US" dirty="0" smtClean="0"/>
              <a:t>He started his architectural studies in 1949 in the </a:t>
            </a:r>
            <a:r>
              <a:rPr lang="en-US" dirty="0"/>
              <a:t>P</a:t>
            </a:r>
            <a:r>
              <a:rPr lang="en-US" dirty="0" smtClean="0"/>
              <a:t>olytechnic University of Milan, from which he graduated in 1959. </a:t>
            </a:r>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356825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8"/>
            <a:ext cx="8229600" cy="1143000"/>
          </a:xfrm>
        </p:spPr>
        <p:txBody>
          <a:bodyPr>
            <a:normAutofit/>
          </a:bodyPr>
          <a:lstStyle/>
          <a:p>
            <a:r>
              <a:rPr lang="en-US" sz="6000" b="1" dirty="0" smtClean="0">
                <a:effectLst>
                  <a:reflection blurRad="6350" stA="55000" endA="300" endPos="45500" dir="5400000" sy="-100000" algn="bl" rotWithShape="0"/>
                </a:effectLst>
              </a:rPr>
              <a:t>Rossi as a teacher</a:t>
            </a:r>
            <a:endParaRPr lang="en-US" sz="6000" b="1"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474760"/>
            <a:ext cx="4308811" cy="5659598"/>
          </a:xfrm>
        </p:spPr>
        <p:txBody>
          <a:bodyPr>
            <a:normAutofit fontScale="70000" lnSpcReduction="20000"/>
          </a:bodyPr>
          <a:lstStyle/>
          <a:p>
            <a:pPr algn="just"/>
            <a:r>
              <a:rPr lang="en-US" dirty="0" smtClean="0"/>
              <a:t>After graduating, he started working  as a helper of professor </a:t>
            </a:r>
            <a:r>
              <a:rPr lang="en-US" dirty="0" err="1" smtClean="0"/>
              <a:t>Ludovico</a:t>
            </a:r>
            <a:r>
              <a:rPr lang="en-US" dirty="0" smtClean="0"/>
              <a:t> </a:t>
            </a:r>
            <a:r>
              <a:rPr lang="en-US" dirty="0" err="1" smtClean="0"/>
              <a:t>Quaroni</a:t>
            </a:r>
            <a:r>
              <a:rPr lang="en-US" dirty="0" smtClean="0"/>
              <a:t> in the Urbanism School of Arezzo, and professor Carlo </a:t>
            </a:r>
            <a:r>
              <a:rPr lang="en-US" dirty="0" err="1" smtClean="0"/>
              <a:t>Aymonino</a:t>
            </a:r>
            <a:r>
              <a:rPr lang="en-US" dirty="0" smtClean="0"/>
              <a:t> in the Architectural institute of the University of </a:t>
            </a:r>
            <a:r>
              <a:rPr lang="en-US" dirty="0" smtClean="0"/>
              <a:t>Venice. </a:t>
            </a:r>
            <a:endParaRPr lang="en-US" dirty="0" smtClean="0"/>
          </a:p>
          <a:p>
            <a:pPr algn="just"/>
            <a:r>
              <a:rPr lang="en-US" dirty="0" smtClean="0"/>
              <a:t>Later he started to teach in the Polytechnic of </a:t>
            </a:r>
            <a:r>
              <a:rPr lang="en-US" dirty="0"/>
              <a:t>M</a:t>
            </a:r>
            <a:r>
              <a:rPr lang="en-US" dirty="0" smtClean="0"/>
              <a:t>ilan in 1965 and then in the polytechnic of Zurich in 1972. </a:t>
            </a:r>
          </a:p>
          <a:p>
            <a:pPr algn="just"/>
            <a:r>
              <a:rPr lang="en-US" dirty="0" smtClean="0"/>
              <a:t>He abandoned his teaching career for four years because of political reasons and he later resumed it in  1975 in the University of </a:t>
            </a:r>
            <a:r>
              <a:rPr lang="en-US" dirty="0" smtClean="0"/>
              <a:t>Venice.</a:t>
            </a:r>
            <a:endParaRPr lang="en-US" dirty="0" smtClean="0"/>
          </a:p>
          <a:p>
            <a:pPr algn="just"/>
            <a:r>
              <a:rPr lang="en-US" dirty="0" smtClean="0"/>
              <a:t>Finally, he taught in the U.S in the university of </a:t>
            </a:r>
            <a:r>
              <a:rPr lang="en-US" dirty="0" smtClean="0"/>
              <a:t>Cornell, </a:t>
            </a:r>
            <a:r>
              <a:rPr lang="en-US" dirty="0" smtClean="0"/>
              <a:t>and Cooper Union. </a:t>
            </a:r>
          </a:p>
          <a:p>
            <a:pPr algn="just"/>
            <a:endParaRPr lang="en-US" dirty="0" smtClean="0"/>
          </a:p>
        </p:txBody>
      </p:sp>
      <p:pic>
        <p:nvPicPr>
          <p:cNvPr id="4" name="Picture 3" descr="ETH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146" y="4803922"/>
            <a:ext cx="2313350" cy="1520201"/>
          </a:xfrm>
          <a:prstGeom prst="rect">
            <a:avLst/>
          </a:prstGeom>
        </p:spPr>
      </p:pic>
      <p:pic>
        <p:nvPicPr>
          <p:cNvPr id="5" name="Picture 4" descr="politecnico-di-milano-offi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604" y="3002661"/>
            <a:ext cx="1670410" cy="1638592"/>
          </a:xfrm>
          <a:prstGeom prst="rect">
            <a:avLst/>
          </a:prstGeom>
        </p:spPr>
      </p:pic>
      <p:pic>
        <p:nvPicPr>
          <p:cNvPr id="6" name="Picture 5" descr="Mark+Wickens_Morphosis_Cooper+Union+University-705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809" y="3778858"/>
            <a:ext cx="1691554" cy="2114443"/>
          </a:xfrm>
          <a:prstGeom prst="rect">
            <a:avLst/>
          </a:prstGeom>
        </p:spPr>
      </p:pic>
      <p:pic>
        <p:nvPicPr>
          <p:cNvPr id="7" name="Picture 6" descr="venezia_banner_dx.jpg"/>
          <p:cNvPicPr>
            <a:picLocks noChangeAspect="1"/>
          </p:cNvPicPr>
          <p:nvPr/>
        </p:nvPicPr>
        <p:blipFill rotWithShape="1">
          <a:blip r:embed="rId5">
            <a:extLst>
              <a:ext uri="{28A0092B-C50C-407E-A947-70E740481C1C}">
                <a14:useLocalDpi xmlns:a14="http://schemas.microsoft.com/office/drawing/2010/main" val="0"/>
              </a:ext>
            </a:extLst>
          </a:blip>
          <a:srcRect r="14871"/>
          <a:stretch/>
        </p:blipFill>
        <p:spPr>
          <a:xfrm>
            <a:off x="6880849" y="2379150"/>
            <a:ext cx="2190192" cy="1215664"/>
          </a:xfrm>
          <a:prstGeom prst="rect">
            <a:avLst/>
          </a:prstGeom>
        </p:spPr>
      </p:pic>
      <p:pic>
        <p:nvPicPr>
          <p:cNvPr id="8" name="Picture 7" descr="157198854.jpg"/>
          <p:cNvPicPr>
            <a:picLocks noChangeAspect="1"/>
          </p:cNvPicPr>
          <p:nvPr/>
        </p:nvPicPr>
        <p:blipFill rotWithShape="1">
          <a:blip r:embed="rId6">
            <a:extLst>
              <a:ext uri="{28A0092B-C50C-407E-A947-70E740481C1C}">
                <a14:useLocalDpi xmlns:a14="http://schemas.microsoft.com/office/drawing/2010/main" val="0"/>
              </a:ext>
            </a:extLst>
          </a:blip>
          <a:srcRect l="4154"/>
          <a:stretch/>
        </p:blipFill>
        <p:spPr>
          <a:xfrm>
            <a:off x="4895146" y="1544207"/>
            <a:ext cx="1893902" cy="1317335"/>
          </a:xfrm>
          <a:prstGeom prst="rect">
            <a:avLst/>
          </a:prstGeom>
        </p:spPr>
      </p:pic>
    </p:spTree>
    <p:extLst>
      <p:ext uri="{BB962C8B-B14F-4D97-AF65-F5344CB8AC3E}">
        <p14:creationId xmlns:p14="http://schemas.microsoft.com/office/powerpoint/2010/main" val="40644778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phyp.gif"/>
          <p:cNvPicPr>
            <a:picLocks noChangeAspect="1"/>
          </p:cNvPicPr>
          <p:nvPr/>
        </p:nvPicPr>
        <p:blipFill>
          <a:blip r:embed="rId2">
            <a:alphaModFix amt="58000"/>
            <a:extLst>
              <a:ext uri="{28A0092B-C50C-407E-A947-70E740481C1C}">
                <a14:useLocalDpi xmlns:a14="http://schemas.microsoft.com/office/drawing/2010/main" val="0"/>
              </a:ext>
            </a:extLst>
          </a:blip>
          <a:stretch>
            <a:fillRect/>
          </a:stretch>
        </p:blipFill>
        <p:spPr>
          <a:xfrm>
            <a:off x="1316243" y="21040"/>
            <a:ext cx="6585301" cy="6585301"/>
          </a:xfrm>
          <a:prstGeom prst="rect">
            <a:avLst/>
          </a:prstGeom>
          <a:ln>
            <a:noFill/>
          </a:ln>
          <a:effectLst>
            <a:softEdge rad="112500"/>
          </a:effectLst>
        </p:spPr>
      </p:pic>
      <p:sp>
        <p:nvSpPr>
          <p:cNvPr id="2" name="Title 1"/>
          <p:cNvSpPr>
            <a:spLocks noGrp="1"/>
          </p:cNvSpPr>
          <p:nvPr>
            <p:ph type="title"/>
          </p:nvPr>
        </p:nvSpPr>
        <p:spPr>
          <a:xfrm>
            <a:off x="457200" y="196238"/>
            <a:ext cx="8229600" cy="1143000"/>
          </a:xfrm>
        </p:spPr>
        <p:txBody>
          <a:bodyPr>
            <a:normAutofit/>
          </a:bodyPr>
          <a:lstStyle/>
          <a:p>
            <a:r>
              <a:rPr lang="en-US" sz="5400" b="1" dirty="0" smtClean="0">
                <a:effectLst>
                  <a:reflection blurRad="6350" stA="55000" endA="300" endPos="45500" dir="5400000" sy="-100000" algn="bl" rotWithShape="0"/>
                </a:effectLst>
              </a:rPr>
              <a:t>His theory </a:t>
            </a:r>
            <a:endParaRPr lang="en-US" sz="5400" b="1"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600200"/>
            <a:ext cx="7966577" cy="5006141"/>
          </a:xfrm>
        </p:spPr>
        <p:txBody>
          <a:bodyPr>
            <a:normAutofit fontScale="70000" lnSpcReduction="20000"/>
          </a:bodyPr>
          <a:lstStyle/>
          <a:p>
            <a:pPr algn="just"/>
            <a:r>
              <a:rPr lang="en-US" dirty="0" smtClean="0"/>
              <a:t>His theory and philosophy was build up by a mixture of architectural movements and influences including Adolf Loos, the surrealist painter Giorgio de Chirico and the landscapes of the </a:t>
            </a:r>
            <a:r>
              <a:rPr lang="en-US" dirty="0"/>
              <a:t>I</a:t>
            </a:r>
            <a:r>
              <a:rPr lang="en-US" dirty="0" smtClean="0"/>
              <a:t>talian painters Mario </a:t>
            </a:r>
            <a:r>
              <a:rPr lang="en-US" dirty="0" err="1" smtClean="0"/>
              <a:t>Sironi</a:t>
            </a:r>
            <a:r>
              <a:rPr lang="en-US" dirty="0" smtClean="0"/>
              <a:t> and Giorgio </a:t>
            </a:r>
            <a:r>
              <a:rPr lang="en-US" dirty="0" err="1" smtClean="0"/>
              <a:t>Morandi</a:t>
            </a:r>
            <a:endParaRPr lang="en-US" dirty="0" smtClean="0"/>
          </a:p>
          <a:p>
            <a:pPr algn="just"/>
            <a:r>
              <a:rPr lang="en-US" dirty="0" smtClean="0"/>
              <a:t>“Aldo Rossi starts from a personal interpretation of </a:t>
            </a:r>
            <a:r>
              <a:rPr lang="en-US" dirty="0" err="1" smtClean="0"/>
              <a:t>Boulle’s</a:t>
            </a:r>
            <a:r>
              <a:rPr lang="en-US" dirty="0" smtClean="0"/>
              <a:t> architecture, in which he finds the roots of what he calls exalted rationalism”.</a:t>
            </a:r>
          </a:p>
          <a:p>
            <a:pPr algn="just"/>
            <a:r>
              <a:rPr lang="en-US" dirty="0" smtClean="0"/>
              <a:t>His concept of autonomy of architecture was influenced by Kauffman. “Autonomy is conceived starting from the reflections he does on the city, that is seen as a spatial structure ruled by laws and elements guided by architecture itself ”. </a:t>
            </a:r>
          </a:p>
          <a:p>
            <a:pPr algn="just"/>
            <a:r>
              <a:rPr lang="en-US" dirty="0" smtClean="0"/>
              <a:t>Aldo Rossi’s architecture is part of a neo-rationalist movement called </a:t>
            </a:r>
            <a:r>
              <a:rPr lang="en-US" dirty="0" err="1" smtClean="0"/>
              <a:t>Tendenza</a:t>
            </a:r>
            <a:r>
              <a:rPr lang="en-US" dirty="0" smtClean="0"/>
              <a:t>, which intends to save the architecture and the city from the dangers of the </a:t>
            </a:r>
            <a:r>
              <a:rPr lang="en-US" dirty="0" err="1" smtClean="0"/>
              <a:t>megalopolitan</a:t>
            </a:r>
            <a:r>
              <a:rPr lang="en-US" dirty="0" smtClean="0"/>
              <a:t> consumerism. </a:t>
            </a:r>
          </a:p>
          <a:p>
            <a:pPr algn="just"/>
            <a:r>
              <a:rPr lang="en-US" dirty="0">
                <a:hlinkClick r:id="rId3"/>
              </a:rPr>
              <a:t>https://www.youtube.com/watch?v=aCJvk1snNbk&amp;t=</a:t>
            </a:r>
            <a:r>
              <a:rPr lang="en-US" dirty="0" smtClean="0">
                <a:hlinkClick r:id="rId3"/>
              </a:rPr>
              <a:t>4s</a:t>
            </a:r>
            <a:endParaRPr lang="en-US" dirty="0" smtClean="0"/>
          </a:p>
          <a:p>
            <a:pPr algn="just"/>
            <a:endParaRPr lang="en-US" dirty="0" smtClean="0"/>
          </a:p>
          <a:p>
            <a:pPr marL="0" indent="0" algn="just">
              <a:buNone/>
            </a:pPr>
            <a:endParaRPr lang="en-US" dirty="0"/>
          </a:p>
        </p:txBody>
      </p:sp>
    </p:spTree>
    <p:extLst>
      <p:ext uri="{BB962C8B-B14F-4D97-AF65-F5344CB8AC3E}">
        <p14:creationId xmlns:p14="http://schemas.microsoft.com/office/powerpoint/2010/main" val="1727602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58"/>
            <a:ext cx="8229600" cy="1143000"/>
          </a:xfrm>
        </p:spPr>
        <p:txBody>
          <a:bodyPr>
            <a:normAutofit/>
          </a:bodyPr>
          <a:lstStyle/>
          <a:p>
            <a:r>
              <a:rPr lang="en-US" sz="5400" dirty="0" smtClean="0">
                <a:effectLst>
                  <a:reflection blurRad="6350" stA="55000" endA="300" endPos="45500" dir="5400000" sy="-100000" algn="bl" rotWithShape="0"/>
                </a:effectLst>
              </a:rPr>
              <a:t>Awards </a:t>
            </a:r>
            <a:endParaRPr lang="en-US" sz="5400"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1" y="1600200"/>
            <a:ext cx="4543975" cy="5110801"/>
          </a:xfrm>
        </p:spPr>
        <p:txBody>
          <a:bodyPr>
            <a:normAutofit fontScale="92500" lnSpcReduction="20000"/>
          </a:bodyPr>
          <a:lstStyle/>
          <a:p>
            <a:pPr algn="just"/>
            <a:r>
              <a:rPr lang="en-US" dirty="0" smtClean="0"/>
              <a:t>1983: He was nominated Managing Director of Architecture for the Biennale Di </a:t>
            </a:r>
            <a:r>
              <a:rPr lang="en-US" dirty="0" err="1" smtClean="0"/>
              <a:t>Venezia</a:t>
            </a:r>
            <a:r>
              <a:rPr lang="en-US" dirty="0" smtClean="0"/>
              <a:t> </a:t>
            </a:r>
          </a:p>
          <a:p>
            <a:pPr algn="just"/>
            <a:r>
              <a:rPr lang="en-US" dirty="0" smtClean="0"/>
              <a:t>1990: Was awarded the </a:t>
            </a:r>
            <a:r>
              <a:rPr lang="en-US" dirty="0" err="1" smtClean="0"/>
              <a:t>Pritzker</a:t>
            </a:r>
            <a:r>
              <a:rPr lang="en-US" dirty="0" smtClean="0"/>
              <a:t> Architecture Prize. </a:t>
            </a:r>
          </a:p>
          <a:p>
            <a:pPr algn="just"/>
            <a:r>
              <a:rPr lang="en-US" dirty="0" smtClean="0"/>
              <a:t>1992: received the Thomas Jefferson medal in architecture and the </a:t>
            </a:r>
            <a:r>
              <a:rPr lang="en-US" dirty="0" err="1" smtClean="0"/>
              <a:t>Campione</a:t>
            </a:r>
            <a:r>
              <a:rPr lang="en-US" dirty="0" smtClean="0"/>
              <a:t> D’ </a:t>
            </a:r>
            <a:r>
              <a:rPr lang="en-US" dirty="0"/>
              <a:t>I</a:t>
            </a:r>
            <a:r>
              <a:rPr lang="en-US" dirty="0" smtClean="0"/>
              <a:t>talia </a:t>
            </a:r>
            <a:r>
              <a:rPr lang="en-US" dirty="0" err="1" smtClean="0"/>
              <a:t>Nel</a:t>
            </a:r>
            <a:r>
              <a:rPr lang="en-US" dirty="0" smtClean="0"/>
              <a:t> Mondo Prize.</a:t>
            </a:r>
            <a:endParaRPr lang="en-US" dirty="0"/>
          </a:p>
        </p:txBody>
      </p:sp>
      <p:pic>
        <p:nvPicPr>
          <p:cNvPr id="4" name="Picture 3" descr="2003NationalJeffersonAwards.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93634" y="4094951"/>
            <a:ext cx="1999376" cy="1975668"/>
          </a:xfrm>
          <a:prstGeom prst="rect">
            <a:avLst/>
          </a:prstGeom>
        </p:spPr>
      </p:pic>
      <p:pic>
        <p:nvPicPr>
          <p:cNvPr id="5" name="Picture 4" descr="Pmedal_front_back_lr.png"/>
          <p:cNvPicPr>
            <a:picLocks noChangeAspect="1"/>
          </p:cNvPicPr>
          <p:nvPr/>
        </p:nvPicPr>
        <p:blipFill rotWithShape="1">
          <a:blip r:embed="rId4">
            <a:extLst>
              <a:ext uri="{28A0092B-C50C-407E-A947-70E740481C1C}">
                <a14:useLocalDpi xmlns:a14="http://schemas.microsoft.com/office/drawing/2010/main" val="0"/>
              </a:ext>
            </a:extLst>
          </a:blip>
          <a:srcRect l="51028"/>
          <a:stretch/>
        </p:blipFill>
        <p:spPr>
          <a:xfrm>
            <a:off x="7193010" y="3674069"/>
            <a:ext cx="1493790" cy="1518466"/>
          </a:xfrm>
          <a:prstGeom prst="rect">
            <a:avLst/>
          </a:prstGeom>
        </p:spPr>
      </p:pic>
      <p:pic>
        <p:nvPicPr>
          <p:cNvPr id="6" name="Picture 5" descr="ca-giustinian-facciat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566" y="1805097"/>
            <a:ext cx="3892609" cy="1796589"/>
          </a:xfrm>
          <a:prstGeom prst="rect">
            <a:avLst/>
          </a:prstGeom>
        </p:spPr>
      </p:pic>
      <p:pic>
        <p:nvPicPr>
          <p:cNvPr id="7" name="Picture 6" descr="Pmedal_front_back_lr.png"/>
          <p:cNvPicPr>
            <a:picLocks noChangeAspect="1"/>
          </p:cNvPicPr>
          <p:nvPr/>
        </p:nvPicPr>
        <p:blipFill rotWithShape="1">
          <a:blip r:embed="rId4">
            <a:extLst>
              <a:ext uri="{28A0092B-C50C-407E-A947-70E740481C1C}">
                <a14:useLocalDpi xmlns:a14="http://schemas.microsoft.com/office/drawing/2010/main" val="0"/>
              </a:ext>
            </a:extLst>
          </a:blip>
          <a:srcRect r="49857"/>
          <a:stretch/>
        </p:blipFill>
        <p:spPr>
          <a:xfrm>
            <a:off x="7157278" y="5192535"/>
            <a:ext cx="1529522" cy="1518466"/>
          </a:xfrm>
          <a:prstGeom prst="rect">
            <a:avLst/>
          </a:prstGeom>
        </p:spPr>
      </p:pic>
    </p:spTree>
    <p:extLst>
      <p:ext uri="{BB962C8B-B14F-4D97-AF65-F5344CB8AC3E}">
        <p14:creationId xmlns:p14="http://schemas.microsoft.com/office/powerpoint/2010/main" val="1659137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phylk.gif"/>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1" y="679945"/>
            <a:ext cx="9143364" cy="5138571"/>
          </a:xfrm>
          <a:prstGeom prst="rect">
            <a:avLst/>
          </a:prstGeom>
          <a:ln>
            <a:noFill/>
          </a:ln>
          <a:effectLst>
            <a:softEdge rad="112500"/>
          </a:effectLst>
        </p:spPr>
      </p:pic>
      <p:sp>
        <p:nvSpPr>
          <p:cNvPr id="2" name="Title 1"/>
          <p:cNvSpPr>
            <a:spLocks noGrp="1"/>
          </p:cNvSpPr>
          <p:nvPr>
            <p:ph type="title"/>
          </p:nvPr>
        </p:nvSpPr>
        <p:spPr>
          <a:xfrm>
            <a:off x="457200" y="2023765"/>
            <a:ext cx="8229600" cy="1143000"/>
          </a:xfrm>
        </p:spPr>
        <p:txBody>
          <a:bodyPr>
            <a:noAutofit/>
          </a:bodyPr>
          <a:lstStyle/>
          <a:p>
            <a:r>
              <a:rPr lang="en-US" sz="23900" dirty="0" smtClean="0">
                <a:effectLst>
                  <a:reflection blurRad="6350" stA="55000" endA="300" endPos="45500" dir="5400000" sy="-100000" algn="bl" rotWithShape="0"/>
                </a:effectLst>
              </a:rPr>
              <a:t>Books </a:t>
            </a:r>
            <a:endParaRPr lang="en-US" sz="23900"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21705874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78"/>
            <a:ext cx="8229600" cy="1143000"/>
          </a:xfrm>
        </p:spPr>
        <p:txBody>
          <a:bodyPr/>
          <a:lstStyle/>
          <a:p>
            <a:r>
              <a:rPr lang="en-US" dirty="0" smtClean="0">
                <a:effectLst>
                  <a:reflection blurRad="6350" stA="55000" endA="300" endPos="45500" dir="5400000" sy="-100000" algn="bl" rotWithShape="0"/>
                </a:effectLst>
              </a:rPr>
              <a:t>The Architecture of the City  </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201" y="1270920"/>
            <a:ext cx="5045662" cy="5659598"/>
          </a:xfrm>
        </p:spPr>
        <p:txBody>
          <a:bodyPr>
            <a:normAutofit fontScale="77500" lnSpcReduction="20000"/>
          </a:bodyPr>
          <a:lstStyle/>
          <a:p>
            <a:pPr algn="just"/>
            <a:r>
              <a:rPr lang="en-US" dirty="0" smtClean="0"/>
              <a:t>He published his first book, “The Architecture of the City”, in 1966 in which he established his theory of the urban design. In this book Rossi promotes different thoughts of architectural structures and he portrays architecture as a positive science. Through the book we can also see he has a similar ideologies as the artists in the classical era. Additionally, he gives advices to modern architects about how to contemplate the city and he “argues that architects should be sensitive to urban context, making use of historical design precedent rather than trying to reinvent typologies.</a:t>
            </a:r>
          </a:p>
        </p:txBody>
      </p:sp>
      <p:pic>
        <p:nvPicPr>
          <p:cNvPr id="4" name="Picture 3" descr="19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777" y="1489590"/>
            <a:ext cx="3493102" cy="4914539"/>
          </a:xfrm>
          <a:prstGeom prst="rect">
            <a:avLst/>
          </a:prstGeom>
        </p:spPr>
      </p:pic>
    </p:spTree>
    <p:extLst>
      <p:ext uri="{BB962C8B-B14F-4D97-AF65-F5344CB8AC3E}">
        <p14:creationId xmlns:p14="http://schemas.microsoft.com/office/powerpoint/2010/main" val="3672611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6350" stA="55000" endA="300" endPos="45500" dir="5400000" sy="-100000" algn="bl" rotWithShape="0"/>
                </a:effectLst>
              </a:rPr>
              <a:t>A </a:t>
            </a:r>
            <a:r>
              <a:rPr lang="en-US" dirty="0">
                <a:effectLst>
                  <a:reflection blurRad="6350" stA="55000" endA="300" endPos="45500" dir="5400000" sy="-100000" algn="bl" rotWithShape="0"/>
                </a:effectLst>
              </a:rPr>
              <a:t>S</a:t>
            </a:r>
            <a:r>
              <a:rPr lang="en-US" dirty="0" smtClean="0">
                <a:effectLst>
                  <a:reflection blurRad="6350" stA="55000" endA="300" endPos="45500" dir="5400000" sy="-100000" algn="bl" rotWithShape="0"/>
                </a:effectLst>
              </a:rPr>
              <a:t>cientific Autobiography</a:t>
            </a:r>
            <a:endParaRPr lang="en-US" dirty="0">
              <a:effectLst>
                <a:reflection blurRad="6350" stA="55000" endA="300" endPos="45500" dir="5400000" sy="-100000" algn="bl" rotWithShape="0"/>
              </a:effectLst>
            </a:endParaRPr>
          </a:p>
        </p:txBody>
      </p:sp>
      <p:sp>
        <p:nvSpPr>
          <p:cNvPr id="3" name="Content Placeholder 2"/>
          <p:cNvSpPr>
            <a:spLocks noGrp="1"/>
          </p:cNvSpPr>
          <p:nvPr>
            <p:ph idx="1"/>
          </p:nvPr>
        </p:nvSpPr>
        <p:spPr>
          <a:xfrm>
            <a:off x="457199" y="1600200"/>
            <a:ext cx="3916869" cy="5257800"/>
          </a:xfrm>
        </p:spPr>
        <p:txBody>
          <a:bodyPr>
            <a:normAutofit fontScale="92500" lnSpcReduction="20000"/>
          </a:bodyPr>
          <a:lstStyle/>
          <a:p>
            <a:pPr algn="just"/>
            <a:r>
              <a:rPr lang="en-US" dirty="0"/>
              <a:t>Then in 1981 he published his autobiography. It was a </a:t>
            </a:r>
            <a:r>
              <a:rPr lang="en-US" dirty="0" smtClean="0"/>
              <a:t>revealing </a:t>
            </a:r>
            <a:r>
              <a:rPr lang="en-US" dirty="0"/>
              <a:t>memoir with a mixture of literature, imagination and memories that contain his thoughts from his obsession with theater to his point of view in architecture. </a:t>
            </a:r>
          </a:p>
          <a:p>
            <a:endParaRPr lang="en-US" dirty="0"/>
          </a:p>
        </p:txBody>
      </p:sp>
      <p:pic>
        <p:nvPicPr>
          <p:cNvPr id="4" name="Picture 3" descr="C0000173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926" y="1600199"/>
            <a:ext cx="4354586" cy="5063761"/>
          </a:xfrm>
          <a:prstGeom prst="rect">
            <a:avLst/>
          </a:prstGeom>
        </p:spPr>
      </p:pic>
    </p:spTree>
    <p:extLst>
      <p:ext uri="{BB962C8B-B14F-4D97-AF65-F5344CB8AC3E}">
        <p14:creationId xmlns:p14="http://schemas.microsoft.com/office/powerpoint/2010/main" val="2876150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phyll.gif"/>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24887" y="266558"/>
            <a:ext cx="9183943" cy="6000176"/>
          </a:xfrm>
          <a:prstGeom prst="rect">
            <a:avLst/>
          </a:prstGeom>
          <a:ln>
            <a:noFill/>
          </a:ln>
          <a:effectLst>
            <a:softEdge rad="112500"/>
          </a:effectLst>
        </p:spPr>
      </p:pic>
      <p:sp>
        <p:nvSpPr>
          <p:cNvPr id="2" name="Title 1"/>
          <p:cNvSpPr>
            <a:spLocks noGrp="1"/>
          </p:cNvSpPr>
          <p:nvPr>
            <p:ph type="title"/>
          </p:nvPr>
        </p:nvSpPr>
        <p:spPr>
          <a:xfrm>
            <a:off x="-24886" y="2203266"/>
            <a:ext cx="9294310" cy="1143000"/>
          </a:xfrm>
        </p:spPr>
        <p:txBody>
          <a:bodyPr>
            <a:noAutofit/>
          </a:bodyPr>
          <a:lstStyle/>
          <a:p>
            <a:r>
              <a:rPr lang="en-US" sz="13800" dirty="0" smtClean="0"/>
              <a:t>Architecture </a:t>
            </a:r>
            <a:endParaRPr lang="en-US" sz="13800" dirty="0"/>
          </a:p>
        </p:txBody>
      </p:sp>
    </p:spTree>
    <p:extLst>
      <p:ext uri="{BB962C8B-B14F-4D97-AF65-F5344CB8AC3E}">
        <p14:creationId xmlns:p14="http://schemas.microsoft.com/office/powerpoint/2010/main" val="2802691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1181</TotalTime>
  <Words>860</Words>
  <Application>Microsoft Macintosh PowerPoint</Application>
  <PresentationFormat>On-screen Show (4:3)</PresentationFormat>
  <Paragraphs>49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 Black </vt:lpstr>
      <vt:lpstr>Aldo Rossi</vt:lpstr>
      <vt:lpstr>About him </vt:lpstr>
      <vt:lpstr>Rossi as a teacher</vt:lpstr>
      <vt:lpstr>His theory </vt:lpstr>
      <vt:lpstr>Awards </vt:lpstr>
      <vt:lpstr>Books </vt:lpstr>
      <vt:lpstr>The Architecture of the City  </vt:lpstr>
      <vt:lpstr>A Scientific Autobiography</vt:lpstr>
      <vt:lpstr>Architecture </vt:lpstr>
      <vt:lpstr>PowerPoint Presentation</vt:lpstr>
      <vt:lpstr>San Cataldo Cemetery</vt:lpstr>
      <vt:lpstr>Teatro del Mondo</vt:lpstr>
      <vt:lpstr>Bonnefanten Museum</vt:lpstr>
      <vt:lpstr>Carlo Felice Theater </vt:lpstr>
      <vt:lpstr>PowerPoint Presentation</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Aldo Rossi</dc:title>
  <dc:creator>valeria Galipoli</dc:creator>
  <cp:lastModifiedBy>valeria Galipoli</cp:lastModifiedBy>
  <cp:revision>54</cp:revision>
  <dcterms:created xsi:type="dcterms:W3CDTF">2017-10-29T17:42:52Z</dcterms:created>
  <dcterms:modified xsi:type="dcterms:W3CDTF">2017-10-30T23:16:59Z</dcterms:modified>
</cp:coreProperties>
</file>