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44.jpg" ContentType="image/jpg"/>
  <Override PartName="/ppt/notesSlides/notesSlide2.xml" ContentType="application/vnd.openxmlformats-officedocument.presentationml.notesSlide+xml"/>
  <Override PartName="/ppt/media/image49.jpg" ContentType="image/jpg"/>
  <Override PartName="/ppt/media/image53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57.jpg" ContentType="image/jpg"/>
  <Override PartName="/ppt/media/image58.jpg" ContentType="image/jpg"/>
  <Override PartName="/ppt/media/image59.jpg" ContentType="image/jp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56" r:id="rId2"/>
    <p:sldId id="457" r:id="rId3"/>
    <p:sldId id="492" r:id="rId4"/>
    <p:sldId id="596" r:id="rId5"/>
    <p:sldId id="597" r:id="rId6"/>
    <p:sldId id="598" r:id="rId7"/>
    <p:sldId id="606" r:id="rId8"/>
    <p:sldId id="599" r:id="rId9"/>
    <p:sldId id="600" r:id="rId10"/>
    <p:sldId id="601" r:id="rId11"/>
    <p:sldId id="602" r:id="rId12"/>
    <p:sldId id="605" r:id="rId13"/>
    <p:sldId id="604" r:id="rId14"/>
  </p:sldIdLst>
  <p:sldSz cx="9144000" cy="5143500" type="screen16x9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75A"/>
    <a:srgbClr val="E60000"/>
    <a:srgbClr val="00B0CA"/>
    <a:srgbClr val="5E2750"/>
    <a:srgbClr val="EB9700"/>
    <a:srgbClr val="FECB00"/>
    <a:srgbClr val="A8B400"/>
    <a:srgbClr val="007C92"/>
    <a:srgbClr val="9C2AA0"/>
    <a:srgbClr val="EA2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0" autoAdjust="0"/>
    <p:restoredTop sz="94671" autoAdjust="0"/>
  </p:normalViewPr>
  <p:slideViewPr>
    <p:cSldViewPr snapToGrid="0" snapToObjects="1" showGuides="1">
      <p:cViewPr varScale="1">
        <p:scale>
          <a:sx n="85" d="100"/>
          <a:sy n="85" d="100"/>
        </p:scale>
        <p:origin x="116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4128" y="176"/>
      </p:cViewPr>
      <p:guideLst>
        <p:guide orient="horz" pos="311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Vodafone Rg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84B7D-F332-42E4-B349-DEDC589F1ADB}" type="datetimeFigureOut">
              <a:rPr lang="en-GB" smtClean="0">
                <a:latin typeface="Vodafone Rg" pitchFamily="34" charset="0"/>
              </a:rPr>
              <a:pPr/>
              <a:t>05/06/2018</a:t>
            </a:fld>
            <a:endParaRPr lang="en-GB" dirty="0">
              <a:latin typeface="Vodafone Rg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Vodafone Rg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C1BE2-1563-4C9C-8E4A-C427D52BD2E1}" type="slidenum">
              <a:rPr lang="en-GB" smtClean="0">
                <a:latin typeface="Vodafone Rg" pitchFamily="34" charset="0"/>
              </a:rPr>
              <a:pPr/>
              <a:t>‹#›</a:t>
            </a:fld>
            <a:endParaRPr lang="en-GB" dirty="0">
              <a:latin typeface="Vodafone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41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odafone Rg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odafone Rg" pitchFamily="34" charset="0"/>
              </a:defRPr>
            </a:lvl1pPr>
          </a:lstStyle>
          <a:p>
            <a:fld id="{53ACD7AC-7E6F-4F59-A8AC-F454A6DBBD3A}" type="datetimeFigureOut">
              <a:rPr lang="en-GB" smtClean="0"/>
              <a:pPr/>
              <a:t>05/06/2018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odafone Rg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odafone Rg" pitchFamily="34" charset="0"/>
              </a:defRPr>
            </a:lvl1pPr>
          </a:lstStyle>
          <a:p>
            <a:fld id="{2B3E1866-6ABF-4414-AFB5-B91146A1FA1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0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317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705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892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986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747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761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96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6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7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1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Ic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0178" y="1904688"/>
            <a:ext cx="131511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6144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9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762"/>
            <a:ext cx="9138581" cy="5142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1875" y="3250657"/>
            <a:ext cx="40513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13" name="Picture 12" descr="New_VF_Icon_RGB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20035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4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700122" y="2323430"/>
            <a:ext cx="4200770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01443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4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9144000" cy="5142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703599" y="2221659"/>
            <a:ext cx="4029508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4996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Image 18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2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395" y="2286584"/>
            <a:ext cx="4210655" cy="461912"/>
          </a:xfrm>
        </p:spPr>
        <p:txBody>
          <a:bodyPr anchor="t" anchorCtr="0">
            <a:noAutofit/>
          </a:bodyPr>
          <a:lstStyle>
            <a:lvl1pPr algn="r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11" name="Picture 10" descr="New_VF_Icon_RGB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/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Image 18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25" cy="51434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11" name="Picture 10" descr="New_VF_Icon_RGB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00233" y="2215309"/>
            <a:ext cx="2765429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</p:spTree>
    <p:extLst/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Image 19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2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1876" y="3136357"/>
            <a:ext cx="4051298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9" name="Picture 8" descr="New_VF_Icon_RGB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/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Image 19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"/>
            <a:ext cx="9144000" cy="5141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1875" y="3140929"/>
            <a:ext cx="40513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11" name="Picture 10" descr="New_VF_Icon_RGB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/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Image 18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"/>
            <a:ext cx="9144000" cy="5142736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648699" y="3132992"/>
            <a:ext cx="3843088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3395" y="4712099"/>
            <a:ext cx="2087880" cy="238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8" name="Picture 7" descr="New_VF_Icon_RGB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/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Image 18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"/>
            <a:ext cx="9144000" cy="514273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614813" y="3156026"/>
            <a:ext cx="2765429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3395" y="4712099"/>
            <a:ext cx="2087880" cy="238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14" name="Picture 13" descr="New_VF_Icon_RGB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/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Image 18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3999" cy="5142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395" y="2286584"/>
            <a:ext cx="4210655" cy="461912"/>
          </a:xfrm>
        </p:spPr>
        <p:txBody>
          <a:bodyPr anchor="t" anchorCtr="0">
            <a:noAutofit/>
          </a:bodyPr>
          <a:lstStyle>
            <a:lvl1pPr algn="r">
              <a:lnSpc>
                <a:spcPct val="90000"/>
              </a:lnSpc>
              <a:defRPr sz="3000" b="1" i="0">
                <a:solidFill>
                  <a:srgbClr val="E60000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/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0178" y="1904688"/>
            <a:ext cx="131511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82277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 Image 18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3999" cy="5141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3" y="2215309"/>
            <a:ext cx="2765429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rgbClr val="E60000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/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 Image 19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2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1876" y="3136357"/>
            <a:ext cx="4051298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/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 Image 19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"/>
            <a:ext cx="9143999" cy="5141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1875" y="3131785"/>
            <a:ext cx="40513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/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 Image 19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2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1876" y="3136357"/>
            <a:ext cx="4051298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/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Image 19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" y="762"/>
            <a:ext cx="9144000" cy="514273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841875" y="3131785"/>
            <a:ext cx="40513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</p:spTree>
    <p:extLst/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Image 24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273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53395" y="2286584"/>
            <a:ext cx="4210655" cy="461912"/>
          </a:xfrm>
        </p:spPr>
        <p:txBody>
          <a:bodyPr anchor="t" anchorCtr="0">
            <a:noAutofit/>
          </a:bodyPr>
          <a:lstStyle>
            <a:lvl1pPr algn="r">
              <a:lnSpc>
                <a:spcPct val="90000"/>
              </a:lnSpc>
              <a:defRPr sz="3000" b="1" i="0">
                <a:solidFill>
                  <a:srgbClr val="E60000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pic>
        <p:nvPicPr>
          <p:cNvPr id="8" name="Picture 7" descr="New_VF_Icon_RGB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/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Image 24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9143999" cy="514273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00233" y="2215309"/>
            <a:ext cx="2765429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rgbClr val="E60000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pic>
        <p:nvPicPr>
          <p:cNvPr id="8" name="Picture 7" descr="New_VF_Icon_RGB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/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 Image 19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3999" cy="5141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1876" y="3136357"/>
            <a:ext cx="4051298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rgbClr val="E60000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8" name="Picture 7" descr="New_VF_Icon_RGB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/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 Image 19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"/>
            <a:ext cx="9144000" cy="5141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1875" y="3131785"/>
            <a:ext cx="40513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rgbClr val="E60000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8" name="Picture 7" descr="New_VF_Icon_RGB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/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Image 18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"/>
            <a:ext cx="9144000" cy="5141971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648699" y="3132992"/>
            <a:ext cx="3843088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3395" y="4712099"/>
            <a:ext cx="2087880" cy="238889"/>
          </a:xfrm>
        </p:spPr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/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6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762"/>
            <a:ext cx="9138581" cy="5142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239" y="2286584"/>
            <a:ext cx="4124554" cy="461912"/>
          </a:xfrm>
        </p:spPr>
        <p:txBody>
          <a:bodyPr anchor="t" anchorCtr="0">
            <a:noAutofit/>
          </a:bodyPr>
          <a:lstStyle>
            <a:lvl1pPr algn="r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0778"/>
      </p:ext>
    </p:extLst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 Image 18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"/>
            <a:ext cx="9144000" cy="514197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614813" y="3156026"/>
            <a:ext cx="2765429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3395" y="4712099"/>
            <a:ext cx="2087880" cy="238889"/>
          </a:xfrm>
        </p:spPr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/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Image 24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3999" cy="514273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53395" y="2286584"/>
            <a:ext cx="4210655" cy="461912"/>
          </a:xfrm>
        </p:spPr>
        <p:txBody>
          <a:bodyPr anchor="t" anchorCtr="0">
            <a:noAutofit/>
          </a:bodyPr>
          <a:lstStyle>
            <a:lvl1pPr algn="r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/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Image 24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9144000" cy="514273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00233" y="2215309"/>
            <a:ext cx="2765429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/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 Image 24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1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700122" y="2323430"/>
            <a:ext cx="4200770" cy="461912"/>
          </a:xfrm>
          <a:noFill/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7" name="Picture 6" descr="New_VF_Icon_RGB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/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 Image 24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3999" cy="5142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703599" y="2221659"/>
            <a:ext cx="4029508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7" name="Picture 6" descr="New_VF_Icon_RGB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/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Red One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1946" y="2810635"/>
            <a:ext cx="4130679" cy="504862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0551" y="848202"/>
            <a:ext cx="2703177" cy="3600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5381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Red Two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421" y="2830626"/>
            <a:ext cx="4130679" cy="69506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 baseline="0">
                <a:solidFill>
                  <a:srgbClr val="FFFFFF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7732" y="857294"/>
            <a:ext cx="2678032" cy="357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64813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1946" y="2810635"/>
            <a:ext cx="4130679" cy="504862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7462" y="861504"/>
            <a:ext cx="2693190" cy="358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92699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421" y="2830626"/>
            <a:ext cx="4130679" cy="69506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 baseline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2580" y="856209"/>
            <a:ext cx="2678845" cy="357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17137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825" y="205978"/>
            <a:ext cx="6538913" cy="66747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07F-D0CB-4AC6-9566-046428C59115}" type="datetime3">
              <a:rPr lang="en-US" smtClean="0"/>
              <a:t>5 June 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Confidentiality Level in slide footer 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50825" y="873457"/>
            <a:ext cx="8642350" cy="3603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64913"/>
      </p:ext>
    </p:extLst>
  </p:cSld>
  <p:clrMapOvr>
    <a:masterClrMapping/>
  </p:clrMapOvr>
  <p:transition spd="slow">
    <p:wipe dir="r"/>
  </p:transition>
  <p:extLst mod="1">
    <p:ext uri="{DCECCB84-F9BA-43D5-87BE-67443E8EF086}">
      <p15:sldGuideLst xmlns:p15="http://schemas.microsoft.com/office/powerpoint/2012/main">
        <p15:guide id="1" pos="427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6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762"/>
            <a:ext cx="9138581" cy="5142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3" y="2215309"/>
            <a:ext cx="2765429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00314"/>
      </p:ext>
    </p:extLst>
  </p:cSld>
  <p:clrMapOvr>
    <a:masterClrMapping/>
  </p:clrMapOvr>
  <p:transition spd="slow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 algn="l"/>
            <a:r>
              <a:rPr lang="en-GB" dirty="0">
                <a:solidFill>
                  <a:schemeClr val="tx1"/>
                </a:solidFill>
              </a:rPr>
              <a:t>Insert Confidentiality Level in slide footer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406781-6558-4EBC-BD9F-FE5D24C6349C}" type="datetime3">
              <a:rPr lang="en-US" smtClean="0"/>
              <a:t>5 June 2018</a:t>
            </a:fld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79950" y="873125"/>
            <a:ext cx="4213225" cy="36036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250825" y="873125"/>
            <a:ext cx="4213225" cy="360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892715"/>
      </p:ext>
    </p:extLst>
  </p:cSld>
  <p:clrMapOvr>
    <a:masterClrMapping/>
  </p:clrMapOvr>
  <p:transition spd="slow">
    <p:wipe dir="r"/>
  </p:transition>
  <p:extLst mod="1">
    <p:ext uri="{DCECCB84-F9BA-43D5-87BE-67443E8EF086}">
      <p15:sldGuideLst xmlns:p15="http://schemas.microsoft.com/office/powerpoint/2012/main">
        <p15:guide id="1" pos="281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 algn="l"/>
            <a:r>
              <a:rPr lang="en-GB" dirty="0">
                <a:solidFill>
                  <a:schemeClr val="tx1"/>
                </a:solidFill>
              </a:rPr>
              <a:t>Insert Confidentiality Level in slide footer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406781-6558-4EBC-BD9F-FE5D24C6349C}" type="datetime3">
              <a:rPr lang="en-US" smtClean="0"/>
              <a:t>5 June 2018</a:t>
            </a:fld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8"/>
          </p:nvPr>
        </p:nvSpPr>
        <p:spPr>
          <a:xfrm>
            <a:off x="4679950" y="876300"/>
            <a:ext cx="4213225" cy="3600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250825" y="873125"/>
            <a:ext cx="4213225" cy="360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32880"/>
      </p:ext>
    </p:extLst>
  </p:cSld>
  <p:clrMapOvr>
    <a:masterClrMapping/>
  </p:clrMapOvr>
  <p:transition spd="slow">
    <p:wipe dir="r"/>
  </p:transition>
  <p:extLst mod="1">
    <p:ext uri="{DCECCB84-F9BA-43D5-87BE-67443E8EF086}">
      <p15:sldGuideLst xmlns:p15="http://schemas.microsoft.com/office/powerpoint/2012/main">
        <p15:guide id="1" pos="281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94" y="2457450"/>
            <a:ext cx="3284017" cy="990600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2400"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 algn="l"/>
            <a:r>
              <a:rPr lang="en-GB" dirty="0">
                <a:solidFill>
                  <a:schemeClr val="tx1"/>
                </a:solidFill>
              </a:rPr>
              <a:t>Insert Confidentiality Level in slide footer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FA8D524-68A2-4395-A4A6-55646E807998}" type="datetime3">
              <a:rPr lang="en-US" smtClean="0"/>
              <a:t>5 June 2018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460875" y="1572727"/>
            <a:ext cx="1558925" cy="290402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defRPr sz="1200"/>
            </a:lvl2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247342" y="1572727"/>
            <a:ext cx="1558925" cy="290402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defRPr sz="1200"/>
            </a:lvl2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961" y="833075"/>
            <a:ext cx="2750855" cy="373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42152"/>
      </p:ext>
    </p:extLst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l"/>
            <a:r>
              <a:rPr lang="en-GB" dirty="0">
                <a:solidFill>
                  <a:schemeClr val="tx1"/>
                </a:solidFill>
              </a:rPr>
              <a:t>Insert Confidentiality Level in slide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98EC4B5-C5C0-4868-8B1B-C1C1A69B394D}" type="datetime3">
              <a:rPr lang="en-US" smtClean="0"/>
              <a:t>5 June 2018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645107"/>
      </p:ext>
    </p:extLst>
  </p:cSld>
  <p:clrMapOvr>
    <a:masterClrMapping/>
  </p:clrMapOvr>
  <p:transition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l"/>
            <a:r>
              <a:rPr lang="en-GB" dirty="0">
                <a:solidFill>
                  <a:schemeClr val="tx1"/>
                </a:solidFill>
              </a:rPr>
              <a:t>Insert Confidentiality Level in slide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019831"/>
      </p:ext>
    </p:extLst>
  </p:cSld>
  <p:clrMapOvr>
    <a:masterClrMapping/>
  </p:clrMapOvr>
  <p:transition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Red Speechm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1349" y="2046817"/>
            <a:ext cx="2841625" cy="829733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400" b="1" cap="none" baseline="0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E5E15-47D5-4EB1-AD9F-8AB61C797329}" type="datetime3">
              <a:rPr lang="en-US" smtClean="0"/>
              <a:t>5 June 2018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932"/>
            <a:ext cx="4419599" cy="3285065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33200" spc="-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2205" y="819062"/>
            <a:ext cx="2258446" cy="30420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36849"/>
      </p:ext>
    </p:extLst>
  </p:cSld>
  <p:clrMapOvr>
    <a:masterClrMapping/>
  </p:clrMapOvr>
  <p:transition spd="slow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 Speechm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1349" y="2046817"/>
            <a:ext cx="2841625" cy="829733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400" b="1" cap="none" baseline="0">
                <a:solidFill>
                  <a:schemeClr val="accent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8E5E15-47D5-4EB1-AD9F-8AB61C797329}" type="datetime3">
              <a:rPr lang="en-US" smtClean="0"/>
              <a:pPr/>
              <a:t>5 June 2018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932"/>
            <a:ext cx="4419599" cy="3285065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33200" spc="-1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4805" y="819106"/>
            <a:ext cx="2258413" cy="30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43746"/>
      </p:ext>
    </p:extLst>
  </p:cSld>
  <p:clrMapOvr>
    <a:masterClrMapping/>
  </p:clrMapOvr>
  <p:transition spd="slow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4049" y="1930142"/>
            <a:ext cx="4429125" cy="105038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000" b="1" cap="none" baseline="0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E5E15-47D5-4EB1-AD9F-8AB61C797329}" type="datetime3">
              <a:rPr lang="en-US" smtClean="0"/>
              <a:t>5 June 2018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932"/>
            <a:ext cx="4419599" cy="3285065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33200" spc="-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49592"/>
      </p:ext>
    </p:extLst>
  </p:cSld>
  <p:clrMapOvr>
    <a:masterClrMapping/>
  </p:clrMapOvr>
  <p:transition spd="slow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4049" y="1930142"/>
            <a:ext cx="4429126" cy="105038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000" b="1" cap="none" baseline="0">
                <a:solidFill>
                  <a:schemeClr val="accent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8E5E15-47D5-4EB1-AD9F-8AB61C797329}" type="datetime3">
              <a:rPr lang="en-US" smtClean="0"/>
              <a:pPr/>
              <a:t>5 June 2018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932"/>
            <a:ext cx="4419599" cy="3285065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33200" spc="-1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169239108"/>
      </p:ext>
    </p:extLst>
  </p:cSld>
  <p:clrMapOvr>
    <a:masterClrMapping/>
  </p:clrMapOvr>
  <p:transition spd="slow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x3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1608401" y="266700"/>
            <a:ext cx="5927199" cy="4445399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4x3 video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AC188-290C-4949-8FC0-898609ABB1F0}" type="datetime3">
              <a:rPr lang="en-US" smtClean="0"/>
              <a:t>5 June 2018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75473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7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762"/>
            <a:ext cx="9138581" cy="5141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955" y="2286584"/>
            <a:ext cx="4124554" cy="461912"/>
          </a:xfrm>
        </p:spPr>
        <p:txBody>
          <a:bodyPr anchor="t" anchorCtr="0">
            <a:noAutofit/>
          </a:bodyPr>
          <a:lstStyle>
            <a:lvl1pPr algn="r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19785"/>
      </p:ext>
    </p:extLst>
  </p:cSld>
  <p:clrMapOvr>
    <a:masterClrMapping/>
  </p:clrMapOvr>
  <p:transition spd="slow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x3 Video placeho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1608401" y="266700"/>
            <a:ext cx="5927199" cy="4445399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4x3 video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5AC188-290C-4949-8FC0-898609ABB1F0}" type="datetime3">
              <a:rPr lang="en-US" smtClean="0"/>
              <a:pPr/>
              <a:t>5 June 2018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/>
  </p:cSld>
  <p:clrMapOvr>
    <a:masterClrMapping/>
  </p:clrMapOvr>
  <p:transition spd="slow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x9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822325" y="266399"/>
            <a:ext cx="7499351" cy="4218385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16x9 video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D9EA54-4CB4-474C-A174-137EC7F36B9E}" type="datetime3">
              <a:rPr lang="en-US" smtClean="0"/>
              <a:t>5 June 2018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40778"/>
      </p:ext>
    </p:extLst>
  </p:cSld>
  <p:clrMapOvr>
    <a:masterClrMapping/>
  </p:clrMapOvr>
  <p:transition spd="slow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6x9 Video placeho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822325" y="266399"/>
            <a:ext cx="7499351" cy="4218385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16x9 video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9EA54-4CB4-474C-A174-137EC7F36B9E}" type="datetime3">
              <a:rPr lang="en-US" smtClean="0"/>
              <a:pPr/>
              <a:t>5 June 2018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/>
  </p:cSld>
  <p:clrMapOvr>
    <a:masterClrMapping/>
  </p:clrMapOvr>
  <p:transition spd="slow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frame 16x9 Video placehol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full frame 16x9 video</a:t>
            </a:r>
          </a:p>
        </p:txBody>
      </p:sp>
    </p:spTree>
    <p:extLst>
      <p:ext uri="{BB962C8B-B14F-4D97-AF65-F5344CB8AC3E}">
        <p14:creationId xmlns:p14="http://schemas.microsoft.com/office/powerpoint/2010/main" val="1216117590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7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762"/>
            <a:ext cx="9138581" cy="5142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3" y="2215309"/>
            <a:ext cx="2765429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6116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8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762"/>
            <a:ext cx="9138581" cy="5141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395" y="2286584"/>
            <a:ext cx="4210655" cy="461912"/>
          </a:xfrm>
        </p:spPr>
        <p:txBody>
          <a:bodyPr anchor="t" anchorCtr="0">
            <a:noAutofit/>
          </a:bodyPr>
          <a:lstStyle>
            <a:lvl1pPr algn="r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21068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8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762"/>
            <a:ext cx="9138581" cy="5141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3" y="2215309"/>
            <a:ext cx="2765429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66744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9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762"/>
            <a:ext cx="9138582" cy="5142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1876" y="3136357"/>
            <a:ext cx="4051298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13" name="Picture 12" descr="New_VF_Icon_RGB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5212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05978"/>
            <a:ext cx="8635526" cy="667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873457"/>
            <a:ext cx="5886450" cy="36032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365295" y="4713136"/>
            <a:ext cx="413410" cy="23888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3395" y="4712099"/>
            <a:ext cx="2087880" cy="23888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IE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Insert Confidentiality Level in slide footer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137275" y="4712099"/>
            <a:ext cx="2133600" cy="23888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GB" sz="800" smtClean="0"/>
            </a:lvl1pPr>
          </a:lstStyle>
          <a:p>
            <a:fld id="{AD47607F-D0CB-4AC6-9566-046428C59115}" type="datetime3">
              <a:rPr lang="en-US" smtClean="0"/>
              <a:pPr/>
              <a:t>5 June 2018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5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8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66" r:id="rId11"/>
    <p:sldLayoutId id="2147483767" r:id="rId12"/>
    <p:sldLayoutId id="2147483770" r:id="rId13"/>
    <p:sldLayoutId id="2147483810" r:id="rId14"/>
    <p:sldLayoutId id="2147483774" r:id="rId15"/>
    <p:sldLayoutId id="2147483775" r:id="rId16"/>
    <p:sldLayoutId id="2147483778" r:id="rId17"/>
    <p:sldLayoutId id="2147483779" r:id="rId18"/>
    <p:sldLayoutId id="2147483780" r:id="rId19"/>
    <p:sldLayoutId id="2147483781" r:id="rId20"/>
    <p:sldLayoutId id="2147483782" r:id="rId21"/>
    <p:sldLayoutId id="2147483783" r:id="rId22"/>
    <p:sldLayoutId id="2147483784" r:id="rId23"/>
    <p:sldLayoutId id="2147483811" r:id="rId24"/>
    <p:sldLayoutId id="2147483786" r:id="rId25"/>
    <p:sldLayoutId id="2147483787" r:id="rId26"/>
    <p:sldLayoutId id="2147483788" r:id="rId27"/>
    <p:sldLayoutId id="2147483789" r:id="rId28"/>
    <p:sldLayoutId id="2147483796" r:id="rId29"/>
    <p:sldLayoutId id="2147483797" r:id="rId30"/>
    <p:sldLayoutId id="2147483804" r:id="rId31"/>
    <p:sldLayoutId id="2147483805" r:id="rId32"/>
    <p:sldLayoutId id="2147483802" r:id="rId33"/>
    <p:sldLayoutId id="2147483803" r:id="rId34"/>
    <p:sldLayoutId id="2147483725" r:id="rId35"/>
    <p:sldLayoutId id="2147483726" r:id="rId36"/>
    <p:sldLayoutId id="2147483700" r:id="rId37"/>
    <p:sldLayoutId id="2147483724" r:id="rId38"/>
    <p:sldLayoutId id="2147483650" r:id="rId39"/>
    <p:sldLayoutId id="2147483706" r:id="rId40"/>
    <p:sldLayoutId id="2147483709" r:id="rId41"/>
    <p:sldLayoutId id="2147483659" r:id="rId42"/>
    <p:sldLayoutId id="2147483654" r:id="rId43"/>
    <p:sldLayoutId id="2147483660" r:id="rId44"/>
    <p:sldLayoutId id="2147483675" r:id="rId45"/>
    <p:sldLayoutId id="2147483727" r:id="rId46"/>
    <p:sldLayoutId id="2147483712" r:id="rId47"/>
    <p:sldLayoutId id="2147483713" r:id="rId48"/>
    <p:sldLayoutId id="2147483666" r:id="rId49"/>
    <p:sldLayoutId id="2147483807" r:id="rId50"/>
    <p:sldLayoutId id="2147483667" r:id="rId51"/>
    <p:sldLayoutId id="2147483808" r:id="rId52"/>
    <p:sldLayoutId id="2147483708" r:id="rId53"/>
  </p:sldLayoutIdLst>
  <p:transition spd="slow">
    <p:wipe dir="r"/>
  </p:transition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Vodafone Rg" pitchFamily="34" charset="0"/>
          <a:ea typeface="+mj-ea"/>
          <a:cs typeface="+mj-cs"/>
        </a:defRPr>
      </a:lvl1pPr>
    </p:titleStyle>
    <p:bodyStyle>
      <a:lvl1pPr marL="138113" indent="-138113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1pPr>
      <a:lvl2pPr marL="347663" indent="-147638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2pPr>
      <a:lvl3pPr marL="385763" indent="14605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3pPr>
      <a:lvl4pPr marL="717550" indent="-150813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61925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58" userDrawn="1">
          <p15:clr>
            <a:srgbClr val="F26B43"/>
          </p15:clr>
        </p15:guide>
        <p15:guide id="3" orient="horz" pos="2820" userDrawn="1">
          <p15:clr>
            <a:srgbClr val="F26B43"/>
          </p15:clr>
        </p15:guide>
        <p15:guide id="4" pos="5602" userDrawn="1">
          <p15:clr>
            <a:srgbClr val="F26B43"/>
          </p15:clr>
        </p15:guide>
        <p15:guide id="5" pos="2812" userDrawn="1">
          <p15:clr>
            <a:srgbClr val="F26B43"/>
          </p15:clr>
        </p15:guide>
        <p15:guide id="6" pos="2948" userDrawn="1">
          <p15:clr>
            <a:srgbClr val="F26B43"/>
          </p15:clr>
        </p15:guide>
        <p15:guide id="7" orient="horz" pos="5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51.xml"/><Relationship Id="rId1" Type="http://schemas.openxmlformats.org/officeDocument/2006/relationships/video" Target="https://www.youtube.com/embed/KUik-wGQiE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.emf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0.png"/><Relationship Id="rId5" Type="http://schemas.openxmlformats.org/officeDocument/2006/relationships/image" Target="../media/image49.jpg"/><Relationship Id="rId4" Type="http://schemas.openxmlformats.org/officeDocument/2006/relationships/image" Target="../media/image48.png"/><Relationship Id="rId9" Type="http://schemas.openxmlformats.org/officeDocument/2006/relationships/image" Target="../media/image5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148846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05978"/>
            <a:ext cx="6538913" cy="667479"/>
          </a:xfrm>
        </p:spPr>
        <p:txBody>
          <a:bodyPr/>
          <a:lstStyle/>
          <a:p>
            <a:r>
              <a:rPr lang="en-GB" dirty="0" err="1"/>
              <a:t>Cerraduras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83430" y="4543010"/>
            <a:ext cx="413410" cy="238889"/>
          </a:xfrm>
        </p:spPr>
        <p:txBody>
          <a:bodyPr/>
          <a:lstStyle/>
          <a:p>
            <a:fld id="{72A83A2B-3358-44F8-83A0-4598795D8FB5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840" y="4568498"/>
            <a:ext cx="396335" cy="396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56511" y="2266791"/>
            <a:ext cx="20437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900" dirty="0">
                <a:latin typeface="Vodafone Rg" pitchFamily="50" charset="0"/>
              </a:rPr>
              <a:t>Fuente de alimentación: 6V DC</a:t>
            </a:r>
            <a:endParaRPr lang="es-ES" sz="900" dirty="0">
              <a:latin typeface="Vodafone Rg" pitchFamily="50" charset="0"/>
            </a:endParaRPr>
          </a:p>
          <a:p>
            <a:pPr algn="just"/>
            <a:r>
              <a:rPr lang="es-ES_tradnl" sz="900" dirty="0">
                <a:latin typeface="Vodafone Rg" pitchFamily="50" charset="0"/>
              </a:rPr>
              <a:t>Baterías: Super </a:t>
            </a:r>
            <a:r>
              <a:rPr lang="es-ES_tradnl" sz="900" dirty="0" err="1">
                <a:latin typeface="Vodafone Rg" pitchFamily="50" charset="0"/>
              </a:rPr>
              <a:t>Alkaline</a:t>
            </a:r>
            <a:r>
              <a:rPr lang="es-ES_tradnl" sz="900" dirty="0">
                <a:latin typeface="Vodafone Rg" pitchFamily="50" charset="0"/>
              </a:rPr>
              <a:t> AA</a:t>
            </a:r>
            <a:endParaRPr lang="es-ES" sz="900" dirty="0">
              <a:latin typeface="Vodafone Rg" pitchFamily="50" charset="0"/>
            </a:endParaRPr>
          </a:p>
          <a:p>
            <a:pPr algn="just"/>
            <a:r>
              <a:rPr lang="es-ES_tradnl" sz="900" dirty="0">
                <a:latin typeface="Vodafone Rg" pitchFamily="50" charset="0"/>
              </a:rPr>
              <a:t>Vida útil de la batería:&gt; 80,000 veces (4-5 años)</a:t>
            </a:r>
            <a:endParaRPr lang="es-ES" sz="900" dirty="0">
              <a:latin typeface="Vodafone Rg" pitchFamily="50" charset="0"/>
            </a:endParaRPr>
          </a:p>
          <a:p>
            <a:pPr algn="just"/>
            <a:r>
              <a:rPr lang="es-ES_tradnl" sz="900" dirty="0">
                <a:latin typeface="Vodafone Rg" pitchFamily="50" charset="0"/>
              </a:rPr>
              <a:t>Temperaturas del ambiente: -25 a 60 ° C</a:t>
            </a:r>
            <a:endParaRPr lang="es-ES" sz="900" dirty="0">
              <a:latin typeface="Vodafone Rg" pitchFamily="50" charset="0"/>
            </a:endParaRPr>
          </a:p>
          <a:p>
            <a:pPr algn="just"/>
            <a:r>
              <a:rPr lang="es-ES_tradnl" sz="900" dirty="0">
                <a:latin typeface="Vodafone Rg" pitchFamily="50" charset="0"/>
              </a:rPr>
              <a:t>Humedad de trabajo: 15 a 95% de HR</a:t>
            </a:r>
            <a:endParaRPr lang="es-ES" sz="900" dirty="0">
              <a:latin typeface="Vodafone Rg" pitchFamily="50" charset="0"/>
            </a:endParaRPr>
          </a:p>
          <a:p>
            <a:pPr algn="just"/>
            <a:r>
              <a:rPr lang="es-ES_tradnl" sz="900" dirty="0">
                <a:latin typeface="Vodafone Rg" pitchFamily="50" charset="0"/>
              </a:rPr>
              <a:t>Distancia NFC inductiva: 0 a 5 cm</a:t>
            </a:r>
            <a:endParaRPr lang="es-ES" sz="900" dirty="0">
              <a:latin typeface="Vodafone Rg" pitchFamily="50" charset="0"/>
            </a:endParaRPr>
          </a:p>
          <a:p>
            <a:pPr algn="just"/>
            <a:r>
              <a:rPr lang="es-ES_tradnl" sz="900" dirty="0">
                <a:latin typeface="Vodafone Rg" pitchFamily="50" charset="0"/>
              </a:rPr>
              <a:t>Materiales: aleación de zinc</a:t>
            </a:r>
            <a:endParaRPr lang="es-ES" sz="900" dirty="0">
              <a:latin typeface="Vodafone Rg" pitchFamily="50" charset="0"/>
            </a:endParaRPr>
          </a:p>
          <a:p>
            <a:pPr algn="just"/>
            <a:r>
              <a:rPr lang="es-ES_tradnl" sz="900" dirty="0">
                <a:latin typeface="Vodafone Rg" pitchFamily="50" charset="0"/>
              </a:rPr>
              <a:t>Acabado: plata / dorado</a:t>
            </a:r>
            <a:endParaRPr lang="es-ES" sz="900" dirty="0">
              <a:latin typeface="Vodafone Rg" pitchFamily="50" charset="0"/>
            </a:endParaRPr>
          </a:p>
          <a:p>
            <a:pPr algn="just"/>
            <a:r>
              <a:rPr lang="es-ES_tradnl" sz="900" dirty="0">
                <a:latin typeface="Vodafone Rg" pitchFamily="50" charset="0"/>
              </a:rPr>
              <a:t>Espesor: 7.5mm</a:t>
            </a:r>
            <a:endParaRPr lang="es-ES" sz="900" dirty="0">
              <a:latin typeface="Vodafone Rg" pitchFamily="50" charset="0"/>
            </a:endParaRPr>
          </a:p>
          <a:p>
            <a:pPr algn="just"/>
            <a:r>
              <a:rPr lang="es-ES_tradnl" sz="900" dirty="0">
                <a:latin typeface="Vodafone Rg" pitchFamily="50" charset="0"/>
              </a:rPr>
              <a:t>Ancho: 140 mm con extremo curvo</a:t>
            </a:r>
            <a:endParaRPr lang="es-ES" sz="900" dirty="0">
              <a:latin typeface="Vodafone Rg" pitchFamily="50" charset="0"/>
            </a:endParaRPr>
          </a:p>
          <a:p>
            <a:pPr algn="just"/>
            <a:r>
              <a:rPr lang="es-ES_tradnl" sz="900" dirty="0">
                <a:latin typeface="Vodafone Rg" pitchFamily="50" charset="0"/>
              </a:rPr>
              <a:t>Punto de alarma de bajo voltaje (pitido y luz roja): 4.7V, otras 100 veces para abrir después</a:t>
            </a:r>
            <a:endParaRPr lang="es-ES" sz="900" dirty="0">
              <a:latin typeface="Vodafone Rg" pitchFamily="50" charset="0"/>
            </a:endParaRPr>
          </a:p>
          <a:p>
            <a:pPr algn="just"/>
            <a:r>
              <a:rPr lang="es-ES_tradnl" sz="900" dirty="0">
                <a:latin typeface="Vodafone Rg" pitchFamily="50" charset="0"/>
              </a:rPr>
              <a:t>Espesor de la puerta: 35-55mm</a:t>
            </a:r>
            <a:endParaRPr lang="es-ES" sz="900" dirty="0">
              <a:latin typeface="Vodafone Rg" pitchFamily="50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913493" y="2266791"/>
            <a:ext cx="2417171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900" dirty="0">
                <a:latin typeface="Vodafone Rg" pitchFamily="50" charset="0"/>
              </a:rPr>
              <a:t>Fuente de alimentación: 4.7 a 6.5 y 4 x 1.5V DC</a:t>
            </a:r>
            <a:endParaRPr lang="es-ES" sz="900" dirty="0">
              <a:latin typeface="Vodafone Rg" pitchFamily="50" charset="0"/>
            </a:endParaRPr>
          </a:p>
          <a:p>
            <a:pPr algn="just"/>
            <a:r>
              <a:rPr lang="es-ES_tradnl" sz="900" dirty="0">
                <a:latin typeface="Vodafone Rg" pitchFamily="50" charset="0"/>
              </a:rPr>
              <a:t>Baterías: Super </a:t>
            </a:r>
            <a:r>
              <a:rPr lang="es-ES_tradnl" sz="900" dirty="0" err="1">
                <a:latin typeface="Vodafone Rg" pitchFamily="50" charset="0"/>
              </a:rPr>
              <a:t>Alkaline</a:t>
            </a:r>
            <a:r>
              <a:rPr lang="es-ES_tradnl" sz="900" dirty="0">
                <a:latin typeface="Vodafone Rg" pitchFamily="50" charset="0"/>
              </a:rPr>
              <a:t> AA</a:t>
            </a:r>
            <a:endParaRPr lang="es-ES" sz="900" dirty="0">
              <a:latin typeface="Vodafone Rg" pitchFamily="50" charset="0"/>
            </a:endParaRPr>
          </a:p>
          <a:p>
            <a:pPr algn="just"/>
            <a:r>
              <a:rPr lang="es-ES_tradnl" sz="900" dirty="0">
                <a:latin typeface="Vodafone Rg" pitchFamily="50" charset="0"/>
              </a:rPr>
              <a:t>Vida útil de la batería:&gt; 80,000 veces (4-5 años)</a:t>
            </a:r>
            <a:endParaRPr lang="es-ES" sz="900" dirty="0">
              <a:latin typeface="Vodafone Rg" pitchFamily="50" charset="0"/>
            </a:endParaRPr>
          </a:p>
          <a:p>
            <a:pPr algn="just"/>
            <a:r>
              <a:rPr lang="es-ES_tradnl" sz="900" dirty="0">
                <a:latin typeface="Vodafone Rg" pitchFamily="50" charset="0"/>
              </a:rPr>
              <a:t>Corriente de reposo: &lt;27μA</a:t>
            </a:r>
            <a:endParaRPr lang="es-ES" sz="900" dirty="0">
              <a:latin typeface="Vodafone Rg" pitchFamily="50" charset="0"/>
            </a:endParaRPr>
          </a:p>
          <a:p>
            <a:pPr algn="just"/>
            <a:r>
              <a:rPr lang="es-ES_tradnl" sz="900" dirty="0">
                <a:latin typeface="Vodafone Rg" pitchFamily="50" charset="0"/>
              </a:rPr>
              <a:t>Corriente de trabajo: &lt;500mA, carrera única 0.2 segundos</a:t>
            </a:r>
            <a:endParaRPr lang="es-ES" sz="900" dirty="0">
              <a:latin typeface="Vodafone Rg" pitchFamily="50" charset="0"/>
            </a:endParaRPr>
          </a:p>
          <a:p>
            <a:pPr algn="just"/>
            <a:r>
              <a:rPr lang="es-ES_tradnl" sz="900" dirty="0">
                <a:latin typeface="Vodafone Rg" pitchFamily="50" charset="0"/>
              </a:rPr>
              <a:t>Temperaturas del ambiente: -25 a 60 ° C</a:t>
            </a:r>
            <a:endParaRPr lang="es-ES" sz="900" dirty="0">
              <a:latin typeface="Vodafone Rg" pitchFamily="50" charset="0"/>
            </a:endParaRPr>
          </a:p>
          <a:p>
            <a:pPr algn="just"/>
            <a:r>
              <a:rPr lang="es-ES_tradnl" sz="900" dirty="0">
                <a:latin typeface="Vodafone Rg" pitchFamily="50" charset="0"/>
              </a:rPr>
              <a:t>Humedad de trabajo: 15 a 95% de HR</a:t>
            </a:r>
            <a:endParaRPr lang="es-ES" sz="900" dirty="0">
              <a:latin typeface="Vodafone Rg" pitchFamily="50" charset="0"/>
            </a:endParaRPr>
          </a:p>
          <a:p>
            <a:pPr algn="just"/>
            <a:r>
              <a:rPr lang="es-ES_tradnl" sz="900" dirty="0">
                <a:latin typeface="Vodafone Rg" pitchFamily="50" charset="0"/>
              </a:rPr>
              <a:t>Distancia NFC inductiva: 0 a 5 cm</a:t>
            </a:r>
            <a:endParaRPr lang="es-ES" sz="900" dirty="0">
              <a:latin typeface="Vodafone Rg" pitchFamily="50" charset="0"/>
            </a:endParaRPr>
          </a:p>
          <a:p>
            <a:pPr algn="just"/>
            <a:r>
              <a:rPr lang="es-ES_tradnl" sz="900" dirty="0">
                <a:latin typeface="Vodafone Rg" pitchFamily="50" charset="0"/>
              </a:rPr>
              <a:t>Materiales: acero inoxidable y aleación de zinc</a:t>
            </a:r>
            <a:endParaRPr lang="es-ES" sz="900" dirty="0">
              <a:latin typeface="Vodafone Rg" pitchFamily="50" charset="0"/>
            </a:endParaRPr>
          </a:p>
          <a:p>
            <a:pPr algn="just"/>
            <a:r>
              <a:rPr lang="es-ES_tradnl" sz="900" dirty="0">
                <a:latin typeface="Vodafone Rg" pitchFamily="50" charset="0"/>
              </a:rPr>
              <a:t>Acabado: acero inoxidable satinado y oro satinado</a:t>
            </a:r>
            <a:endParaRPr lang="es-ES" sz="900" dirty="0">
              <a:latin typeface="Vodafone Rg" pitchFamily="50" charset="0"/>
            </a:endParaRPr>
          </a:p>
          <a:p>
            <a:pPr algn="just"/>
            <a:r>
              <a:rPr lang="es-ES_tradnl" sz="900" dirty="0">
                <a:latin typeface="Vodafone Rg" pitchFamily="50" charset="0"/>
              </a:rPr>
              <a:t>Espesor: 7.5mm</a:t>
            </a:r>
            <a:endParaRPr lang="es-ES" sz="900" dirty="0">
              <a:latin typeface="Vodafone Rg" pitchFamily="50" charset="0"/>
            </a:endParaRPr>
          </a:p>
          <a:p>
            <a:pPr algn="just"/>
            <a:r>
              <a:rPr lang="es-ES_tradnl" sz="900" dirty="0">
                <a:latin typeface="Vodafone Rg" pitchFamily="50" charset="0"/>
              </a:rPr>
              <a:t>Ancho: 130 mm con extremo curvo</a:t>
            </a:r>
            <a:endParaRPr lang="es-ES" sz="900" dirty="0">
              <a:latin typeface="Vodafone Rg" pitchFamily="50" charset="0"/>
            </a:endParaRPr>
          </a:p>
          <a:p>
            <a:pPr algn="just"/>
            <a:r>
              <a:rPr lang="es-ES_tradnl" sz="900" dirty="0">
                <a:latin typeface="Vodafone Rg" pitchFamily="50" charset="0"/>
              </a:rPr>
              <a:t>Punto de alarma de bajo voltaje (pitido y luz roja): 4.7V, otras 100 veces para abrir después</a:t>
            </a:r>
            <a:endParaRPr lang="es-ES" sz="900" dirty="0">
              <a:latin typeface="Vodafone Rg" pitchFamily="50" charset="0"/>
            </a:endParaRPr>
          </a:p>
          <a:p>
            <a:pPr algn="just"/>
            <a:r>
              <a:rPr lang="es-ES_tradnl" sz="900" dirty="0">
                <a:latin typeface="Vodafone Rg" pitchFamily="50" charset="0"/>
              </a:rPr>
              <a:t>Grosor de la puerta: 38 a 80 mm</a:t>
            </a:r>
            <a:endParaRPr lang="es-ES" sz="900" dirty="0">
              <a:latin typeface="Vodafone Rg" pitchFamily="50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843857" y="2266791"/>
            <a:ext cx="232859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>
                <a:latin typeface="Vodafone Rg" pitchFamily="50" charset="0"/>
              </a:rPr>
              <a:t>Fuente de alimentación: 4.7 a 6.5 y 4 x 1.5V DC</a:t>
            </a:r>
            <a:endParaRPr lang="es-ES" sz="900" dirty="0">
              <a:latin typeface="Vodafone Rg" pitchFamily="50" charset="0"/>
            </a:endParaRPr>
          </a:p>
          <a:p>
            <a:r>
              <a:rPr lang="es-ES_tradnl" sz="900" dirty="0">
                <a:latin typeface="Vodafone Rg" pitchFamily="50" charset="0"/>
              </a:rPr>
              <a:t>Baterías: Super </a:t>
            </a:r>
            <a:r>
              <a:rPr lang="es-ES_tradnl" sz="900" dirty="0" err="1">
                <a:latin typeface="Vodafone Rg" pitchFamily="50" charset="0"/>
              </a:rPr>
              <a:t>Alkaline</a:t>
            </a:r>
            <a:r>
              <a:rPr lang="es-ES_tradnl" sz="900" dirty="0">
                <a:latin typeface="Vodafone Rg" pitchFamily="50" charset="0"/>
              </a:rPr>
              <a:t> AA</a:t>
            </a:r>
            <a:endParaRPr lang="es-ES" sz="900" dirty="0">
              <a:latin typeface="Vodafone Rg" pitchFamily="50" charset="0"/>
            </a:endParaRPr>
          </a:p>
          <a:p>
            <a:r>
              <a:rPr lang="es-ES_tradnl" sz="900" dirty="0">
                <a:latin typeface="Vodafone Rg" pitchFamily="50" charset="0"/>
              </a:rPr>
              <a:t>Vida útil de la batería:&gt; 80,000 veces (4-5 años)</a:t>
            </a:r>
            <a:endParaRPr lang="es-ES" sz="900" dirty="0">
              <a:latin typeface="Vodafone Rg" pitchFamily="50" charset="0"/>
            </a:endParaRPr>
          </a:p>
          <a:p>
            <a:r>
              <a:rPr lang="es-ES_tradnl" sz="900" dirty="0">
                <a:latin typeface="Vodafone Rg" pitchFamily="50" charset="0"/>
              </a:rPr>
              <a:t>Corriente de reposo: &lt;27μA</a:t>
            </a:r>
            <a:endParaRPr lang="es-ES" sz="900" dirty="0">
              <a:latin typeface="Vodafone Rg" pitchFamily="50" charset="0"/>
            </a:endParaRPr>
          </a:p>
          <a:p>
            <a:r>
              <a:rPr lang="es-ES_tradnl" sz="900" dirty="0">
                <a:latin typeface="Vodafone Rg" pitchFamily="50" charset="0"/>
              </a:rPr>
              <a:t>Corriente de trabajo: &lt;500mA, carrera única 0.2 segundos</a:t>
            </a:r>
            <a:endParaRPr lang="es-ES" sz="900" dirty="0">
              <a:latin typeface="Vodafone Rg" pitchFamily="50" charset="0"/>
            </a:endParaRPr>
          </a:p>
          <a:p>
            <a:r>
              <a:rPr lang="es-ES_tradnl" sz="900" dirty="0">
                <a:latin typeface="Vodafone Rg" pitchFamily="50" charset="0"/>
              </a:rPr>
              <a:t>Temperaturas del ambiente: -25 a 60 ° C</a:t>
            </a:r>
            <a:endParaRPr lang="es-ES" sz="900" dirty="0">
              <a:latin typeface="Vodafone Rg" pitchFamily="50" charset="0"/>
            </a:endParaRPr>
          </a:p>
          <a:p>
            <a:r>
              <a:rPr lang="es-ES_tradnl" sz="900" dirty="0">
                <a:latin typeface="Vodafone Rg" pitchFamily="50" charset="0"/>
              </a:rPr>
              <a:t>Humedad de trabajo: 15 a 95% de HR</a:t>
            </a:r>
            <a:endParaRPr lang="es-ES" sz="900" dirty="0">
              <a:latin typeface="Vodafone Rg" pitchFamily="50" charset="0"/>
            </a:endParaRPr>
          </a:p>
          <a:p>
            <a:r>
              <a:rPr lang="es-ES_tradnl" sz="900" dirty="0">
                <a:latin typeface="Vodafone Rg" pitchFamily="50" charset="0"/>
              </a:rPr>
              <a:t>Distancia NFC inductiva: 0 a 5 cm</a:t>
            </a:r>
            <a:endParaRPr lang="es-ES" sz="900" dirty="0">
              <a:latin typeface="Vodafone Rg" pitchFamily="50" charset="0"/>
            </a:endParaRPr>
          </a:p>
          <a:p>
            <a:r>
              <a:rPr lang="es-ES_tradnl" sz="900" dirty="0">
                <a:latin typeface="Vodafone Rg" pitchFamily="50" charset="0"/>
              </a:rPr>
              <a:t>Materiales: acero inoxidable y aleación de zinc</a:t>
            </a:r>
            <a:endParaRPr lang="es-ES" sz="900" dirty="0">
              <a:latin typeface="Vodafone Rg" pitchFamily="50" charset="0"/>
            </a:endParaRPr>
          </a:p>
          <a:p>
            <a:r>
              <a:rPr lang="es-ES_tradnl" sz="900" dirty="0">
                <a:latin typeface="Vodafone Rg" pitchFamily="50" charset="0"/>
              </a:rPr>
              <a:t>Acabado: acero inoxidable satinado y oro satinado</a:t>
            </a:r>
            <a:endParaRPr lang="es-ES" sz="900" dirty="0">
              <a:latin typeface="Vodafone Rg" pitchFamily="50" charset="0"/>
            </a:endParaRPr>
          </a:p>
          <a:p>
            <a:r>
              <a:rPr lang="es-ES_tradnl" sz="900" dirty="0">
                <a:latin typeface="Vodafone Rg" pitchFamily="50" charset="0"/>
              </a:rPr>
              <a:t>Espesor: 7.5mm</a:t>
            </a:r>
            <a:endParaRPr lang="es-ES" sz="900" dirty="0">
              <a:latin typeface="Vodafone Rg" pitchFamily="50" charset="0"/>
            </a:endParaRPr>
          </a:p>
          <a:p>
            <a:r>
              <a:rPr lang="es-ES_tradnl" sz="900" dirty="0">
                <a:latin typeface="Vodafone Rg" pitchFamily="50" charset="0"/>
              </a:rPr>
              <a:t>Ancho: 130 mm con extremo curvo</a:t>
            </a:r>
            <a:endParaRPr lang="es-ES" sz="900" dirty="0">
              <a:latin typeface="Vodafone Rg" pitchFamily="50" charset="0"/>
            </a:endParaRPr>
          </a:p>
          <a:p>
            <a:r>
              <a:rPr lang="es-ES_tradnl" sz="900" dirty="0">
                <a:latin typeface="Vodafone Rg" pitchFamily="50" charset="0"/>
              </a:rPr>
              <a:t>Punto de alarma de bajo voltaje (pitido y luz roja): 4.7V, otras 100 veces para abrir después</a:t>
            </a:r>
            <a:endParaRPr lang="es-ES" sz="900" dirty="0">
              <a:latin typeface="Vodafone Rg" pitchFamily="50" charset="0"/>
            </a:endParaRPr>
          </a:p>
          <a:p>
            <a:r>
              <a:rPr lang="es-ES_tradnl" sz="900" dirty="0">
                <a:latin typeface="Vodafone Rg" pitchFamily="50" charset="0"/>
              </a:rPr>
              <a:t>Grosor de la puerta: 38 a 80 mm</a:t>
            </a:r>
            <a:endParaRPr lang="es-ES" sz="900" dirty="0">
              <a:latin typeface="Vodafone Rg" pitchFamily="50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99" y="718954"/>
            <a:ext cx="1215966" cy="104672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855" y="650160"/>
            <a:ext cx="1271979" cy="116868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5"/>
          <a:stretch/>
        </p:blipFill>
        <p:spPr>
          <a:xfrm>
            <a:off x="723849" y="703331"/>
            <a:ext cx="1054478" cy="1062343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367565" y="1818846"/>
            <a:ext cx="172390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NB IoT Smart Lock LDK100</a:t>
            </a:r>
          </a:p>
          <a:p>
            <a:b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es-ES" sz="1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188249" y="1818846"/>
            <a:ext cx="16886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NB IoT Smart </a:t>
            </a:r>
            <a:r>
              <a:rPr lang="es-E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lock</a:t>
            </a:r>
            <a:r>
              <a:rPr lang="es-E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 LDK200</a:t>
            </a:r>
            <a:b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es-ES" sz="1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6146836" y="1802427"/>
            <a:ext cx="17239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sv-S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NB IoT Smart lock LDK 300</a:t>
            </a:r>
          </a:p>
          <a:p>
            <a:pPr algn="ctr"/>
            <a:br>
              <a:rPr lang="sv-S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</a:br>
            <a:b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es-ES" sz="1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1778327" y="800145"/>
            <a:ext cx="684915" cy="684915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850" kern="1200" dirty="0">
                <a:solidFill>
                  <a:schemeClr val="bg1"/>
                </a:solidFill>
                <a:latin typeface="Vodafone Rg" pitchFamily="34" charset="0"/>
                <a:ea typeface="+mn-ea"/>
                <a:cs typeface="+mn-cs"/>
              </a:rPr>
              <a:t>Disponible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850" dirty="0">
                <a:solidFill>
                  <a:schemeClr val="bg1"/>
                </a:solidFill>
                <a:latin typeface="Vodafone Rg" pitchFamily="34" charset="0"/>
              </a:rPr>
              <a:t>Piloto</a:t>
            </a:r>
            <a:endParaRPr lang="es-ES" sz="850" kern="1200" dirty="0">
              <a:solidFill>
                <a:schemeClr val="bg1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4761384" y="800145"/>
            <a:ext cx="684915" cy="684915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850" kern="1200" dirty="0">
                <a:solidFill>
                  <a:schemeClr val="bg1"/>
                </a:solidFill>
                <a:latin typeface="Vodafone Rg" pitchFamily="34" charset="0"/>
                <a:ea typeface="+mn-ea"/>
                <a:cs typeface="+mn-cs"/>
              </a:rPr>
              <a:t>Disponible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850" dirty="0">
                <a:solidFill>
                  <a:schemeClr val="bg1"/>
                </a:solidFill>
                <a:latin typeface="Vodafone Rg" pitchFamily="34" charset="0"/>
              </a:rPr>
              <a:t>en Q3 de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850" kern="1200" dirty="0">
                <a:solidFill>
                  <a:schemeClr val="bg1"/>
                </a:solidFill>
                <a:latin typeface="Vodafone Rg" pitchFamily="34" charset="0"/>
                <a:ea typeface="+mn-ea"/>
                <a:cs typeface="+mn-cs"/>
              </a:rPr>
              <a:t>201</a:t>
            </a:r>
            <a:r>
              <a:rPr lang="es-ES" sz="850" dirty="0">
                <a:solidFill>
                  <a:schemeClr val="bg1"/>
                </a:solidFill>
                <a:latin typeface="Vodafone Rg" pitchFamily="34" charset="0"/>
              </a:rPr>
              <a:t>8</a:t>
            </a:r>
            <a:endParaRPr lang="es-ES" sz="850" kern="1200" dirty="0">
              <a:solidFill>
                <a:schemeClr val="bg1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7690086" y="800145"/>
            <a:ext cx="684915" cy="684915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850" kern="1200" dirty="0">
                <a:solidFill>
                  <a:schemeClr val="bg1"/>
                </a:solidFill>
                <a:latin typeface="Vodafone Rg" pitchFamily="34" charset="0"/>
                <a:ea typeface="+mn-ea"/>
                <a:cs typeface="+mn-cs"/>
              </a:rPr>
              <a:t>Disponible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850" dirty="0">
                <a:solidFill>
                  <a:schemeClr val="bg1"/>
                </a:solidFill>
                <a:latin typeface="Vodafone Rg" pitchFamily="34" charset="0"/>
              </a:rPr>
              <a:t>en Q3 de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850" kern="1200" dirty="0">
                <a:solidFill>
                  <a:schemeClr val="bg1"/>
                </a:solidFill>
                <a:latin typeface="Vodafone Rg" pitchFamily="34" charset="0"/>
                <a:ea typeface="+mn-ea"/>
                <a:cs typeface="+mn-cs"/>
              </a:rPr>
              <a:t>201</a:t>
            </a:r>
            <a:r>
              <a:rPr lang="es-ES" sz="850" dirty="0">
                <a:solidFill>
                  <a:schemeClr val="bg1"/>
                </a:solidFill>
                <a:latin typeface="Vodafone Rg" pitchFamily="34" charset="0"/>
              </a:rPr>
              <a:t>8</a:t>
            </a:r>
            <a:endParaRPr lang="es-ES" sz="850" kern="1200" dirty="0">
              <a:solidFill>
                <a:schemeClr val="bg1"/>
              </a:solidFill>
              <a:latin typeface="Vodafone R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274014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4970" y="4713136"/>
            <a:ext cx="413410" cy="238889"/>
          </a:xfrm>
        </p:spPr>
        <p:txBody>
          <a:bodyPr/>
          <a:lstStyle/>
          <a:p>
            <a:fld id="{72A83A2B-3358-44F8-83A0-4598795D8FB5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C9968118-5460-4621-BEBE-C927715F4173}"/>
              </a:ext>
            </a:extLst>
          </p:cNvPr>
          <p:cNvPicPr>
            <a:picLocks noGrp="1" noRot="1" noChangeAspect="1"/>
          </p:cNvPicPr>
          <p:nvPr>
            <p:ph type="media"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9581" y="370512"/>
            <a:ext cx="6945389" cy="434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882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05978"/>
            <a:ext cx="6538913" cy="667479"/>
          </a:xfrm>
        </p:spPr>
        <p:txBody>
          <a:bodyPr/>
          <a:lstStyle/>
          <a:p>
            <a:r>
              <a:rPr lang="en-GB" dirty="0" err="1"/>
              <a:t>Presupuesto</a:t>
            </a:r>
            <a:r>
              <a:rPr lang="en-GB" dirty="0"/>
              <a:t>. </a:t>
            </a:r>
            <a:r>
              <a:rPr lang="en-GB" dirty="0" err="1"/>
              <a:t>Servicios</a:t>
            </a:r>
            <a:r>
              <a:rPr lang="en-GB" dirty="0"/>
              <a:t> </a:t>
            </a:r>
            <a:r>
              <a:rPr lang="en-GB" dirty="0" err="1"/>
              <a:t>Incluidos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83430" y="4713136"/>
            <a:ext cx="413410" cy="238889"/>
          </a:xfrm>
        </p:spPr>
        <p:txBody>
          <a:bodyPr/>
          <a:lstStyle/>
          <a:p>
            <a:fld id="{72A83A2B-3358-44F8-83A0-4598795D8FB5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" y="777240"/>
            <a:ext cx="7102412" cy="385382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01168" y="4623377"/>
            <a:ext cx="5888730" cy="9144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es-ES" sz="900" dirty="0">
                <a:solidFill>
                  <a:schemeClr val="bg1">
                    <a:lumMod val="65000"/>
                  </a:schemeClr>
                </a:solidFill>
                <a:latin typeface="Vodafone Rg" pitchFamily="34" charset="0"/>
              </a:rPr>
              <a:t>* Para la correcta ejecución de los pilotos, se realizará una sesión formativa de la instalación de la cerradura.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34423" y="4838978"/>
            <a:ext cx="914400" cy="9144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endParaRPr lang="es-ES" dirty="0">
              <a:latin typeface="Vodafone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33677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097441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064870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3" y="2215309"/>
            <a:ext cx="2765429" cy="641893"/>
          </a:xfrm>
        </p:spPr>
        <p:txBody>
          <a:bodyPr/>
          <a:lstStyle/>
          <a:p>
            <a:r>
              <a:rPr lang="en-US" dirty="0" err="1"/>
              <a:t>Oferta</a:t>
            </a:r>
            <a:r>
              <a:rPr lang="en-US" dirty="0"/>
              <a:t> </a:t>
            </a:r>
            <a:r>
              <a:rPr lang="en-US" dirty="0" err="1"/>
              <a:t>Piloto</a:t>
            </a:r>
            <a:br>
              <a:rPr lang="en-US" dirty="0"/>
            </a:br>
            <a:r>
              <a:rPr lang="en-US" dirty="0"/>
              <a:t>Digital Keys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June- 2018</a:t>
            </a:r>
          </a:p>
        </p:txBody>
      </p:sp>
    </p:spTree>
    <p:extLst>
      <p:ext uri="{BB962C8B-B14F-4D97-AF65-F5344CB8AC3E}">
        <p14:creationId xmlns:p14="http://schemas.microsoft.com/office/powerpoint/2010/main" val="2140745931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5"/>
          <p:cNvSpPr/>
          <p:nvPr/>
        </p:nvSpPr>
        <p:spPr>
          <a:xfrm>
            <a:off x="5901071" y="0"/>
            <a:ext cx="3242930" cy="515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Una Puerta al </a:t>
            </a:r>
            <a:r>
              <a:rPr lang="en-GB" dirty="0" err="1"/>
              <a:t>futuro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83430" y="4713136"/>
            <a:ext cx="413410" cy="238889"/>
          </a:xfrm>
        </p:spPr>
        <p:txBody>
          <a:bodyPr/>
          <a:lstStyle/>
          <a:p>
            <a:fld id="{72A83A2B-3358-44F8-83A0-4598795D8FB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53395" y="873457"/>
            <a:ext cx="5318065" cy="3603293"/>
          </a:xfrm>
        </p:spPr>
        <p:txBody>
          <a:bodyPr/>
          <a:lstStyle/>
          <a:p>
            <a:pPr marL="0" marR="26034" indent="0" algn="just">
              <a:lnSpc>
                <a:spcPct val="101000"/>
              </a:lnSpc>
              <a:buNone/>
              <a:tabLst>
                <a:tab pos="4532630" algn="l"/>
              </a:tabLst>
            </a:pPr>
            <a:r>
              <a:rPr lang="es-ES" sz="1200" b="1" dirty="0"/>
              <a:t>Digital </a:t>
            </a:r>
            <a:r>
              <a:rPr lang="es-ES" sz="1200" b="1" dirty="0" err="1"/>
              <a:t>Keys</a:t>
            </a:r>
            <a:r>
              <a:rPr lang="es-ES" sz="1200" b="1" dirty="0"/>
              <a:t>, la cerradura inteligente basada en la tecnología NB </a:t>
            </a:r>
            <a:r>
              <a:rPr lang="es-ES" sz="1200" b="1" dirty="0" err="1"/>
              <a:t>IoT</a:t>
            </a:r>
            <a:r>
              <a:rPr lang="es-ES" sz="1200" b="1" dirty="0"/>
              <a:t> </a:t>
            </a:r>
            <a:r>
              <a:rPr lang="es-ES" sz="1200" dirty="0"/>
              <a:t>es la última solución de seguridad diseñada para cadenas hoteleras, albergues, moteles y hoteles que desean tener innovadoras soluciones de control de acceso electrónico, seguridad, análisis de datos y comodidad.</a:t>
            </a:r>
          </a:p>
          <a:p>
            <a:pPr marL="0" marR="515620" indent="0" algn="just">
              <a:lnSpc>
                <a:spcPct val="101000"/>
              </a:lnSpc>
              <a:buNone/>
              <a:tabLst>
                <a:tab pos="7573645" algn="l"/>
              </a:tabLst>
            </a:pPr>
            <a:r>
              <a:rPr lang="es-ES" sz="1200" dirty="0"/>
              <a:t>Permiten enviar fácilmente las llaves digitales, saber en tiempo real quién está accediendo a las habitaciones e incluso desbloquear las puertas de forma remota para los huéspedes sin llaves.</a:t>
            </a:r>
          </a:p>
          <a:p>
            <a:pPr marL="12700" marR="12700" indent="0" algn="just">
              <a:lnSpc>
                <a:spcPct val="101000"/>
              </a:lnSpc>
              <a:buNone/>
            </a:pPr>
            <a:r>
              <a:rPr lang="es-ES" sz="1200" dirty="0"/>
              <a:t>Además pueden </a:t>
            </a:r>
            <a:r>
              <a:rPr lang="es-ES" sz="1200" b="1" dirty="0"/>
              <a:t>instalarse sin necesidad de ninguna infraestructura </a:t>
            </a:r>
            <a:r>
              <a:rPr lang="es-ES" sz="1200" b="1" dirty="0" err="1"/>
              <a:t>Wi</a:t>
            </a:r>
            <a:r>
              <a:rPr lang="es-ES" sz="1200" b="1" dirty="0"/>
              <a:t>-Fi o Bluetooth en el sitio y un coste más económico</a:t>
            </a:r>
            <a:r>
              <a:rPr lang="es-ES" sz="1200" dirty="0"/>
              <a:t>, ya que no requiere energía en el lugar donde se instalan.</a:t>
            </a:r>
          </a:p>
          <a:p>
            <a:pPr lvl="1"/>
            <a:endParaRPr lang="en-GB" sz="1200" dirty="0"/>
          </a:p>
          <a:p>
            <a:endParaRPr lang="en-US" sz="1200" dirty="0"/>
          </a:p>
        </p:txBody>
      </p:sp>
      <p:sp>
        <p:nvSpPr>
          <p:cNvPr id="7" name="object 9"/>
          <p:cNvSpPr/>
          <p:nvPr/>
        </p:nvSpPr>
        <p:spPr>
          <a:xfrm>
            <a:off x="404030" y="3070093"/>
            <a:ext cx="1282827" cy="1282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10"/>
          <p:cNvSpPr/>
          <p:nvPr/>
        </p:nvSpPr>
        <p:spPr>
          <a:xfrm>
            <a:off x="1837492" y="2971369"/>
            <a:ext cx="3520659" cy="15053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099130" y="4492144"/>
            <a:ext cx="3710762" cy="238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s-ES" sz="1100" dirty="0">
                <a:latin typeface="Vodafone Rg" pitchFamily="34" charset="0"/>
              </a:rPr>
              <a:t>El cliente efectúa el </a:t>
            </a:r>
            <a:r>
              <a:rPr lang="es-ES" sz="1100" dirty="0" err="1">
                <a:latin typeface="Vodafone Rg" pitchFamily="34" charset="0"/>
              </a:rPr>
              <a:t>Check</a:t>
            </a:r>
            <a:r>
              <a:rPr lang="es-ES" sz="1100" dirty="0">
                <a:latin typeface="Vodafone Rg" pitchFamily="34" charset="0"/>
              </a:rPr>
              <a:t>-in desde su teléfono, por lo que puede acceder a su habitación directamente.</a:t>
            </a:r>
          </a:p>
        </p:txBody>
      </p:sp>
    </p:spTree>
    <p:extLst>
      <p:ext uri="{BB962C8B-B14F-4D97-AF65-F5344CB8AC3E}">
        <p14:creationId xmlns:p14="http://schemas.microsoft.com/office/powerpoint/2010/main" val="1948934635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Beneficios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83430" y="4713136"/>
            <a:ext cx="413410" cy="238889"/>
          </a:xfrm>
        </p:spPr>
        <p:txBody>
          <a:bodyPr/>
          <a:lstStyle/>
          <a:p>
            <a:fld id="{72A83A2B-3358-44F8-83A0-4598795D8FB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53395" y="873457"/>
            <a:ext cx="2556983" cy="3603293"/>
          </a:xfrm>
        </p:spPr>
        <p:txBody>
          <a:bodyPr/>
          <a:lstStyle/>
          <a:p>
            <a:pPr marL="0" marR="26034" indent="0" algn="just">
              <a:lnSpc>
                <a:spcPct val="101000"/>
              </a:lnSpc>
              <a:buNone/>
              <a:tabLst>
                <a:tab pos="4532630" algn="l"/>
              </a:tabLst>
            </a:pPr>
            <a:r>
              <a:rPr lang="es-ES" sz="1400" dirty="0"/>
              <a:t>Digital </a:t>
            </a:r>
            <a:r>
              <a:rPr lang="es-ES" sz="1400" dirty="0" err="1"/>
              <a:t>Keys</a:t>
            </a:r>
            <a:r>
              <a:rPr lang="es-ES" sz="1400" dirty="0"/>
              <a:t>, Vodafone y Huawei se han unido para ofrecerle esta cerradura inteligente con tecnología </a:t>
            </a:r>
            <a:r>
              <a:rPr lang="es-ES" sz="1400" dirty="0" err="1"/>
              <a:t>NarrowBand</a:t>
            </a:r>
            <a:r>
              <a:rPr lang="es-ES" sz="1400" dirty="0"/>
              <a:t> (NB </a:t>
            </a:r>
            <a:r>
              <a:rPr lang="es-ES" sz="1400" dirty="0" err="1"/>
              <a:t>IoT</a:t>
            </a:r>
            <a:r>
              <a:rPr lang="es-ES" sz="1400" dirty="0"/>
              <a:t>) más segura, eficiente en energía y rentable que otras tecnologías similares.</a:t>
            </a:r>
          </a:p>
          <a:p>
            <a:pPr marL="0" marR="12700" indent="0" algn="just">
              <a:lnSpc>
                <a:spcPct val="101000"/>
              </a:lnSpc>
              <a:buNone/>
            </a:pPr>
            <a:r>
              <a:rPr lang="es-ES" sz="1400" dirty="0"/>
              <a:t>Equipadas con tarjetas SIM para comunicaciones dispositivo a dispositivo y dispositivo a nube y el más alto nivel de seguridad mediante la utilización de cifrado SSL de nivel militar en toda nuestra red.</a:t>
            </a:r>
          </a:p>
          <a:p>
            <a:pPr marL="0" marR="26034" indent="0" algn="just">
              <a:lnSpc>
                <a:spcPct val="101000"/>
              </a:lnSpc>
              <a:buNone/>
              <a:tabLst>
                <a:tab pos="4532630" algn="l"/>
              </a:tabLst>
            </a:pPr>
            <a:endParaRPr lang="en-GB" sz="1400" dirty="0"/>
          </a:p>
          <a:p>
            <a:endParaRPr lang="en-US" sz="1400" dirty="0"/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  <p:sp>
        <p:nvSpPr>
          <p:cNvPr id="17" name="Content Placeholder 5"/>
          <p:cNvSpPr txBox="1">
            <a:spLocks/>
          </p:cNvSpPr>
          <p:nvPr/>
        </p:nvSpPr>
        <p:spPr>
          <a:xfrm>
            <a:off x="2998381" y="878330"/>
            <a:ext cx="4751501" cy="4053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38113" indent="-13811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Vodafone Rg" pitchFamily="34" charset="0"/>
                <a:ea typeface="+mn-ea"/>
                <a:cs typeface="+mn-cs"/>
              </a:defRPr>
            </a:lvl1pPr>
            <a:lvl2pPr marL="347663" indent="-147638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–"/>
              <a:defRPr sz="1400" kern="1200">
                <a:solidFill>
                  <a:schemeClr val="tx1"/>
                </a:solidFill>
                <a:latin typeface="Vodafone Rg" pitchFamily="34" charset="0"/>
                <a:ea typeface="+mn-ea"/>
                <a:cs typeface="+mn-cs"/>
              </a:defRPr>
            </a:lvl2pPr>
            <a:lvl3pPr marL="385763" indent="14605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–"/>
              <a:defRPr sz="1400" kern="1200">
                <a:solidFill>
                  <a:schemeClr val="tx1"/>
                </a:solidFill>
                <a:latin typeface="Vodafone Rg" pitchFamily="34" charset="0"/>
                <a:ea typeface="+mn-ea"/>
                <a:cs typeface="+mn-cs"/>
              </a:defRPr>
            </a:lvl3pPr>
            <a:lvl4pPr marL="717550" indent="-1508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619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26034" indent="0" algn="just">
              <a:lnSpc>
                <a:spcPct val="101000"/>
              </a:lnSpc>
              <a:buFont typeface="Arial" pitchFamily="34" charset="0"/>
              <a:buNone/>
              <a:tabLst>
                <a:tab pos="4532630" algn="l"/>
              </a:tabLst>
            </a:pPr>
            <a:r>
              <a:rPr lang="es-ES" sz="1400" b="1" dirty="0"/>
              <a:t>Comparativa con las alternativas que existían hasta ahora</a:t>
            </a:r>
          </a:p>
          <a:p>
            <a:pPr marL="0" marR="26034" indent="0" algn="just">
              <a:lnSpc>
                <a:spcPct val="101000"/>
              </a:lnSpc>
              <a:buFont typeface="Arial" pitchFamily="34" charset="0"/>
              <a:buNone/>
              <a:tabLst>
                <a:tab pos="4532630" algn="l"/>
              </a:tabLst>
            </a:pPr>
            <a:endParaRPr lang="en-GB" sz="1400" b="1" dirty="0"/>
          </a:p>
          <a:p>
            <a:endParaRPr lang="en-US" sz="1400" b="1" dirty="0"/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A5632D1-7FEE-4D3A-9C5F-A06C694C6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381" y="1276680"/>
            <a:ext cx="5897793" cy="287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7230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Tecnología</a:t>
            </a:r>
            <a:r>
              <a:rPr lang="en-GB" dirty="0"/>
              <a:t> – </a:t>
            </a:r>
            <a:r>
              <a:rPr lang="en-GB" dirty="0" err="1"/>
              <a:t>NarrowBand</a:t>
            </a:r>
            <a:r>
              <a:rPr lang="en-GB" dirty="0"/>
              <a:t> </a:t>
            </a:r>
            <a:r>
              <a:rPr lang="en-GB" dirty="0" err="1"/>
              <a:t>IoT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83430" y="4713136"/>
            <a:ext cx="413410" cy="238889"/>
          </a:xfrm>
        </p:spPr>
        <p:txBody>
          <a:bodyPr/>
          <a:lstStyle/>
          <a:p>
            <a:fld id="{72A83A2B-3358-44F8-83A0-4598795D8FB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888200" y="941105"/>
            <a:ext cx="3747105" cy="3603293"/>
          </a:xfrm>
        </p:spPr>
        <p:txBody>
          <a:bodyPr/>
          <a:lstStyle/>
          <a:p>
            <a:pPr marL="0" marR="26034" indent="0" algn="just">
              <a:lnSpc>
                <a:spcPct val="101000"/>
              </a:lnSpc>
              <a:buNone/>
              <a:tabLst>
                <a:tab pos="4532630" algn="l"/>
              </a:tabLst>
            </a:pPr>
            <a:r>
              <a:rPr lang="es-ES" sz="1300" b="1" dirty="0" err="1"/>
              <a:t>DigitalKeys</a:t>
            </a:r>
            <a:r>
              <a:rPr lang="es-ES" sz="1300" b="1" dirty="0"/>
              <a:t>, </a:t>
            </a:r>
            <a:r>
              <a:rPr lang="es-ES" sz="1300" dirty="0"/>
              <a:t>cuenta con una tecnología que </a:t>
            </a:r>
            <a:r>
              <a:rPr lang="es-ES" sz="1300" b="1" dirty="0"/>
              <a:t>permite que los usuarios puedan abrir la puerta con cualquier teléfono </a:t>
            </a:r>
            <a:r>
              <a:rPr lang="es-ES" sz="1300" dirty="0"/>
              <a:t>de forma intuitiva por períodos de tiempo limitados, simplemente pulsando un botón de desbloqueo en la aplicación.</a:t>
            </a:r>
          </a:p>
          <a:p>
            <a:pPr marL="0" marR="26034" indent="0" algn="just">
              <a:lnSpc>
                <a:spcPct val="101000"/>
              </a:lnSpc>
              <a:buNone/>
              <a:tabLst>
                <a:tab pos="4532630" algn="l"/>
              </a:tabLst>
            </a:pPr>
            <a:r>
              <a:rPr lang="es-ES" sz="1300" dirty="0"/>
              <a:t>Esta tecnología </a:t>
            </a:r>
            <a:r>
              <a:rPr lang="es-ES" sz="1300" b="1" dirty="0"/>
              <a:t>elimina </a:t>
            </a:r>
            <a:r>
              <a:rPr lang="es-ES" sz="1300" b="1" dirty="0" err="1"/>
              <a:t>Wi</a:t>
            </a:r>
            <a:r>
              <a:rPr lang="es-ES" sz="1300" b="1" dirty="0"/>
              <a:t>-Fi y Bluetooth</a:t>
            </a:r>
            <a:r>
              <a:rPr lang="es-ES" sz="1300" dirty="0"/>
              <a:t>, lo que resulta en una mejor conectividad, menos gasto energético, mayor confiabilidad y mayor seguridad.</a:t>
            </a:r>
          </a:p>
          <a:p>
            <a:pPr marL="0" marR="26034" indent="0" algn="just">
              <a:lnSpc>
                <a:spcPct val="101000"/>
              </a:lnSpc>
              <a:buNone/>
              <a:tabLst>
                <a:tab pos="4532630" algn="l"/>
              </a:tabLst>
            </a:pPr>
            <a:endParaRPr lang="en-GB" sz="1300" dirty="0"/>
          </a:p>
          <a:p>
            <a:endParaRPr lang="en-US" sz="1300" dirty="0"/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5680768" y="467778"/>
            <a:ext cx="2610139" cy="3695709"/>
            <a:chOff x="13222085" y="2933700"/>
            <a:chExt cx="5555434" cy="7865967"/>
          </a:xfrm>
        </p:grpSpPr>
        <p:sp>
          <p:nvSpPr>
            <p:cNvPr id="7" name="object 6"/>
            <p:cNvSpPr/>
            <p:nvPr/>
          </p:nvSpPr>
          <p:spPr>
            <a:xfrm>
              <a:off x="13557250" y="2933700"/>
              <a:ext cx="2995101" cy="57322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" name="object 7"/>
            <p:cNvSpPr/>
            <p:nvPr/>
          </p:nvSpPr>
          <p:spPr>
            <a:xfrm>
              <a:off x="15549643" y="4910341"/>
              <a:ext cx="3227876" cy="55908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13222085" y="10153594"/>
              <a:ext cx="2065739" cy="6460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13222087" y="9223176"/>
              <a:ext cx="2065726" cy="6661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521274" y="3133473"/>
            <a:ext cx="4114031" cy="2010756"/>
            <a:chOff x="2684316" y="8201911"/>
            <a:chExt cx="8927062" cy="4363151"/>
          </a:xfrm>
        </p:grpSpPr>
        <p:sp>
          <p:nvSpPr>
            <p:cNvPr id="15" name="object 13"/>
            <p:cNvSpPr/>
            <p:nvPr/>
          </p:nvSpPr>
          <p:spPr>
            <a:xfrm>
              <a:off x="2951208" y="8201911"/>
              <a:ext cx="8660170" cy="43631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object 14"/>
            <p:cNvSpPr/>
            <p:nvPr/>
          </p:nvSpPr>
          <p:spPr>
            <a:xfrm>
              <a:off x="2684316" y="8427347"/>
              <a:ext cx="5318705" cy="41377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8784727" y="9728126"/>
              <a:ext cx="2647506" cy="28369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1872637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83430" y="4713136"/>
            <a:ext cx="413410" cy="238889"/>
          </a:xfrm>
        </p:spPr>
        <p:txBody>
          <a:bodyPr/>
          <a:lstStyle/>
          <a:p>
            <a:fld id="{72A83A2B-3358-44F8-83A0-4598795D8FB5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F62469-5845-45AF-A671-3D0AA606EA54}"/>
              </a:ext>
            </a:extLst>
          </p:cNvPr>
          <p:cNvPicPr/>
          <p:nvPr/>
        </p:nvPicPr>
        <p:blipFill rotWithShape="1">
          <a:blip r:embed="rId3"/>
          <a:srcRect l="2058" t="11536" r="3488" b="6047"/>
          <a:stretch/>
        </p:blipFill>
        <p:spPr>
          <a:xfrm>
            <a:off x="165765" y="648587"/>
            <a:ext cx="5613991" cy="27538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C0D1AA-7B0C-47AF-8709-46370F0AC8CA}"/>
              </a:ext>
            </a:extLst>
          </p:cNvPr>
          <p:cNvPicPr/>
          <p:nvPr/>
        </p:nvPicPr>
        <p:blipFill rotWithShape="1">
          <a:blip r:embed="rId4"/>
          <a:srcRect l="3131" t="11536" r="4562" b="6047"/>
          <a:stretch/>
        </p:blipFill>
        <p:spPr>
          <a:xfrm>
            <a:off x="3584077" y="1741080"/>
            <a:ext cx="5486401" cy="275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91215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Esquema</a:t>
            </a:r>
            <a:r>
              <a:rPr lang="en-GB" dirty="0"/>
              <a:t> de </a:t>
            </a:r>
            <a:r>
              <a:rPr lang="en-GB" dirty="0" err="1"/>
              <a:t>funcionamiento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83430" y="4713136"/>
            <a:ext cx="413410" cy="238889"/>
          </a:xfrm>
        </p:spPr>
        <p:txBody>
          <a:bodyPr/>
          <a:lstStyle/>
          <a:p>
            <a:fld id="{72A83A2B-3358-44F8-83A0-4598795D8FB5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  <p:pic>
        <p:nvPicPr>
          <p:cNvPr id="4" name="Picture 3" descr="A close up of a sign&#10;&#10;Description generated with high confidence">
            <a:extLst>
              <a:ext uri="{FF2B5EF4-FFF2-40B4-BE49-F238E27FC236}">
                <a16:creationId xmlns:a16="http://schemas.microsoft.com/office/drawing/2014/main" id="{D0724ED2-AC97-4EB8-88A5-05DBE659B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65" y="731619"/>
            <a:ext cx="7436270" cy="410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16708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05978"/>
            <a:ext cx="6538913" cy="667479"/>
          </a:xfrm>
        </p:spPr>
        <p:txBody>
          <a:bodyPr/>
          <a:lstStyle/>
          <a:p>
            <a:r>
              <a:rPr lang="en-GB" dirty="0" err="1"/>
              <a:t>Componentes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83430" y="4713136"/>
            <a:ext cx="413410" cy="238889"/>
          </a:xfrm>
        </p:spPr>
        <p:txBody>
          <a:bodyPr/>
          <a:lstStyle/>
          <a:p>
            <a:fld id="{72A83A2B-3358-44F8-83A0-4598795D8FB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966111" y="1017314"/>
            <a:ext cx="4861530" cy="3603293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s-ES" sz="1300" b="1" dirty="0"/>
              <a:t>Servicio de instalación, formación y soporte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ES" sz="1300" dirty="0"/>
              <a:t>Un servicio de instalación diseñado para clientes que buscan </a:t>
            </a:r>
            <a:r>
              <a:rPr lang="es-ES" sz="1300" b="1" dirty="0"/>
              <a:t>soluciones "llave en mano". </a:t>
            </a:r>
            <a:r>
              <a:rPr lang="es-ES" sz="1300" dirty="0"/>
              <a:t>Los técnicos configuran todo el sistema: instalación, configuración y formación, con la máxima profesionalidad.</a:t>
            </a:r>
          </a:p>
          <a:p>
            <a:pPr marL="12700" marR="458470" indent="0" algn="just">
              <a:lnSpc>
                <a:spcPct val="101000"/>
              </a:lnSpc>
              <a:buNone/>
            </a:pPr>
            <a:r>
              <a:rPr lang="es-ES" sz="1300" dirty="0"/>
              <a:t>Además está equipada con una </a:t>
            </a:r>
            <a:r>
              <a:rPr lang="es-ES" sz="1300" b="1" dirty="0"/>
              <a:t>apertura mecánica de emergencia </a:t>
            </a:r>
            <a:r>
              <a:rPr lang="es-ES" sz="1300" dirty="0"/>
              <a:t>garantizando el acceso de emergencia rápido y no invasivo, garantizando la </a:t>
            </a:r>
            <a:r>
              <a:rPr lang="es-ES" sz="1300" b="1" dirty="0"/>
              <a:t>máxima protección </a:t>
            </a:r>
            <a:r>
              <a:rPr lang="es-ES" sz="1300" dirty="0"/>
              <a:t>para los usuarios y evitando daños en la puerta o cerradura.</a:t>
            </a:r>
          </a:p>
          <a:p>
            <a:pPr marL="0" marR="26034" indent="0" algn="just">
              <a:lnSpc>
                <a:spcPct val="101000"/>
              </a:lnSpc>
              <a:buNone/>
              <a:tabLst>
                <a:tab pos="4532630" algn="l"/>
              </a:tabLst>
            </a:pPr>
            <a:endParaRPr lang="en-GB" sz="1300" dirty="0"/>
          </a:p>
          <a:p>
            <a:endParaRPr lang="en-US" sz="1300" dirty="0"/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  <p:sp>
        <p:nvSpPr>
          <p:cNvPr id="8" name="object 5"/>
          <p:cNvSpPr/>
          <p:nvPr/>
        </p:nvSpPr>
        <p:spPr>
          <a:xfrm>
            <a:off x="666547" y="1017314"/>
            <a:ext cx="1886214" cy="1740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6"/>
          <p:cNvSpPr/>
          <p:nvPr/>
        </p:nvSpPr>
        <p:spPr>
          <a:xfrm>
            <a:off x="666546" y="2849306"/>
            <a:ext cx="1886154" cy="1752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7"/>
          <p:cNvSpPr/>
          <p:nvPr/>
        </p:nvSpPr>
        <p:spPr>
          <a:xfrm>
            <a:off x="2966110" y="2978150"/>
            <a:ext cx="4934763" cy="16276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7262655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Vodafone">
  <a:themeElements>
    <a:clrScheme name="Vodafone Enterprise">
      <a:dk1>
        <a:srgbClr val="000000"/>
      </a:dk1>
      <a:lt1>
        <a:srgbClr val="FFFFFF"/>
      </a:lt1>
      <a:dk2>
        <a:srgbClr val="007C92"/>
      </a:dk2>
      <a:lt2>
        <a:srgbClr val="4A4D4E"/>
      </a:lt2>
      <a:accent1>
        <a:srgbClr val="E60000"/>
      </a:accent1>
      <a:accent2>
        <a:srgbClr val="494D4E"/>
      </a:accent2>
      <a:accent3>
        <a:srgbClr val="A3A6A6"/>
      </a:accent3>
      <a:accent4>
        <a:srgbClr val="D2D2D3"/>
      </a:accent4>
      <a:accent5>
        <a:srgbClr val="00B0CA"/>
      </a:accent5>
      <a:accent6>
        <a:srgbClr val="A8B300"/>
      </a:accent6>
      <a:hlink>
        <a:srgbClr val="E60000"/>
      </a:hlink>
      <a:folHlink>
        <a:srgbClr val="E60000"/>
      </a:folHlink>
    </a:clrScheme>
    <a:fontScheme name="Vodafone">
      <a:majorFont>
        <a:latin typeface="Vodafone Rg"/>
        <a:ea typeface=""/>
        <a:cs typeface=""/>
      </a:majorFont>
      <a:minorFont>
        <a:latin typeface="Vodafon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 cmpd="sng" algn="ctr">
          <a:noFill/>
          <a:prstDash val="solid"/>
        </a:ln>
        <a:effectLst/>
      </a:spPr>
      <a:bodyPr spcFirstLastPara="0" vert="horz" wrap="square" lIns="6350" tIns="6350" rIns="6350" bIns="6350" numCol="1" spcCol="1270" rtlCol="0" anchor="ctr" anchorCtr="0">
        <a:noAutofit/>
      </a:bodyPr>
      <a:lstStyle>
        <a:defPPr algn="ctr" defTabSz="444500">
          <a:lnSpc>
            <a:spcPct val="90000"/>
          </a:lnSpc>
          <a:spcBef>
            <a:spcPct val="0"/>
          </a:spcBef>
          <a:spcAft>
            <a:spcPct val="35000"/>
          </a:spcAft>
          <a:defRPr sz="1000" kern="1200" dirty="0" smtClean="0">
            <a:solidFill>
              <a:srgbClr val="34342B"/>
            </a:solidFill>
            <a:latin typeface="Vodafone Rg" pitchFamily="34" charset="0"/>
            <a:ea typeface="+mn-ea"/>
            <a:cs typeface="+mn-cs"/>
          </a:defRPr>
        </a:defPPr>
      </a:lstStyle>
      <a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/>
      <a:bodyPr wrap="square" lIns="0" tIns="0" rIns="0" bIns="0" rtlCol="0">
        <a:noAutofit/>
      </a:bodyPr>
      <a:lstStyle>
        <a:defPPr marL="0" indent="0">
          <a:buFont typeface="Arial" pitchFamily="34" charset="0"/>
          <a:buNone/>
          <a:defRPr dirty="0" smtClean="0">
            <a:latin typeface="Vodafone Rg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783</Words>
  <Application>Microsoft Office PowerPoint</Application>
  <PresentationFormat>On-screen Show (16:9)</PresentationFormat>
  <Paragraphs>92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Vodafone Rg</vt:lpstr>
      <vt:lpstr>Vodafone</vt:lpstr>
      <vt:lpstr>PowerPoint Presentation</vt:lpstr>
      <vt:lpstr>PowerPoint Presentation</vt:lpstr>
      <vt:lpstr>Oferta Piloto Digital Keys</vt:lpstr>
      <vt:lpstr>Una Puerta al futuro</vt:lpstr>
      <vt:lpstr>Beneficios</vt:lpstr>
      <vt:lpstr>Tecnología – NarrowBand IoT</vt:lpstr>
      <vt:lpstr>Software</vt:lpstr>
      <vt:lpstr>Esquema de funcionamiento</vt:lpstr>
      <vt:lpstr>Componentes</vt:lpstr>
      <vt:lpstr>Cerraduras</vt:lpstr>
      <vt:lpstr>PowerPoint Presentation</vt:lpstr>
      <vt:lpstr>Presupuesto. Servicios Incluidos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16x9 PowerPoint Template &amp; Usage</dc:title>
  <dc:creator/>
  <cp:lastModifiedBy/>
  <cp:revision>99</cp:revision>
  <cp:lastPrinted>2011-08-30T12:20:26Z</cp:lastPrinted>
  <dcterms:created xsi:type="dcterms:W3CDTF">2013-08-14T12:09:46Z</dcterms:created>
  <dcterms:modified xsi:type="dcterms:W3CDTF">2018-06-04T23:56:02Z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readonly">
    <vt:lpwstr/>
  </property>
  <property fmtid="{D5CDD505-2E9C-101B-9397-08002B2CF9AE}" pid="4" name="_change">
    <vt:lpwstr/>
  </property>
  <property fmtid="{D5CDD505-2E9C-101B-9397-08002B2CF9AE}" pid="5" name="_full-control">
    <vt:lpwstr/>
  </property>
  <property fmtid="{D5CDD505-2E9C-101B-9397-08002B2CF9AE}" pid="6" name="sflag">
    <vt:lpwstr>1527777193</vt:lpwstr>
  </property>
</Properties>
</file>