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</p:sldMasterIdLst>
  <p:notesMasterIdLst>
    <p:notesMasterId r:id="rId15"/>
  </p:notesMasterIdLst>
  <p:sldIdLst>
    <p:sldId id="276" r:id="rId3"/>
    <p:sldId id="314" r:id="rId4"/>
    <p:sldId id="315" r:id="rId5"/>
    <p:sldId id="316" r:id="rId6"/>
    <p:sldId id="297" r:id="rId7"/>
    <p:sldId id="320" r:id="rId8"/>
    <p:sldId id="301" r:id="rId9"/>
    <p:sldId id="318" r:id="rId10"/>
    <p:sldId id="319" r:id="rId11"/>
    <p:sldId id="296" r:id="rId12"/>
    <p:sldId id="317" r:id="rId13"/>
    <p:sldId id="264" r:id="rId14"/>
  </p:sldIdLst>
  <p:sldSz cx="9144000" cy="6858000" type="screen4x3"/>
  <p:notesSz cx="6797675" cy="9926638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jandro Orellana" initials="AO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3123" autoAdjust="0"/>
  </p:normalViewPr>
  <p:slideViewPr>
    <p:cSldViewPr>
      <p:cViewPr>
        <p:scale>
          <a:sx n="66" d="100"/>
          <a:sy n="66" d="100"/>
        </p:scale>
        <p:origin x="-883" y="-58"/>
      </p:cViewPr>
      <p:guideLst>
        <p:guide orient="horz" pos="482"/>
        <p:guide orient="horz" pos="4201"/>
        <p:guide pos="2835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80C6A-E673-4D28-BF84-FE6E44F3D782}" type="datetimeFigureOut">
              <a:rPr lang="es-CL" smtClean="0"/>
              <a:t>01-06-2017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FA4E5-A4F3-4F23-8228-36F16619FC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399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3ABF-3AA7-4758-A59E-ED5C34CC9E25}" type="slidenum">
              <a:rPr lang="es-CL" smtClean="0">
                <a:solidFill>
                  <a:prstClr val="black"/>
                </a:solidFill>
              </a:rPr>
              <a:pPr/>
              <a:t>2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27-02-2017</a:t>
            </a:r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Discurso Cuenta Pública RAH</a:t>
            </a:r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3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4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3ABF-3AA7-4758-A59E-ED5C34CC9E25}" type="slidenum">
              <a:rPr lang="es-CL" smtClean="0">
                <a:solidFill>
                  <a:prstClr val="black"/>
                </a:solidFill>
              </a:rPr>
              <a:pPr/>
              <a:t>11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27-02-2017</a:t>
            </a:r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Discurso Cuenta Pública RAH</a:t>
            </a:r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4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3ABF-3AA7-4758-A59E-ED5C34CC9E25}" type="slidenum">
              <a:rPr lang="es-CL" smtClean="0">
                <a:solidFill>
                  <a:prstClr val="black"/>
                </a:solidFill>
              </a:rPr>
              <a:pPr/>
              <a:t>3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27-02-2017</a:t>
            </a:r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Discurso Cuenta Pública RAH</a:t>
            </a:r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4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3ABF-3AA7-4758-A59E-ED5C34CC9E25}" type="slidenum">
              <a:rPr lang="es-CL" smtClean="0">
                <a:solidFill>
                  <a:prstClr val="black"/>
                </a:solidFill>
              </a:rPr>
              <a:pPr/>
              <a:t>4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27-02-2017</a:t>
            </a:r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CL" smtClean="0">
                <a:solidFill>
                  <a:prstClr val="black"/>
                </a:solidFill>
              </a:rPr>
              <a:t>Discurso Cuenta Pública RAH</a:t>
            </a:r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A4E5-A4F3-4F23-8228-36F16619FC39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434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15F1C-1E64-4375-BAA6-19A8153E1385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1558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A4E5-A4F3-4F23-8228-36F16619FC39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6998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A4E5-A4F3-4F23-8228-36F16619FC39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0812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A4E5-A4F3-4F23-8228-36F16619FC39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561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FA4E5-A4F3-4F23-8228-36F16619FC39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990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3_portad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2046" y="3429000"/>
            <a:ext cx="4750796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2046" y="4780772"/>
            <a:ext cx="5929488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302221" y="5902325"/>
            <a:ext cx="5929313" cy="611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autor / 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082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8507412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8507412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92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799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fondo_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ntilla_ppt_2016_02_portad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2046" y="3429000"/>
            <a:ext cx="4750796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2046" y="4780772"/>
            <a:ext cx="5929488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302221" y="5902325"/>
            <a:ext cx="5929313" cy="611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autor / 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88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2_portadill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0" y="2152761"/>
            <a:ext cx="4230688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800"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73200" y="3556497"/>
            <a:ext cx="5929488" cy="102083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6921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ntilla_ppt_2016_02_portadilla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28463" y="900113"/>
            <a:ext cx="4974223" cy="11921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828464" y="2207167"/>
            <a:ext cx="4974223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6993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2_indi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5" y="484228"/>
            <a:ext cx="4276725" cy="6075697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14400" indent="-457200">
              <a:buFont typeface="+mj-lt"/>
              <a:buAutoNum type="arabicPeriod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2573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17145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324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295274" y="900113"/>
            <a:ext cx="8507413" cy="5662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679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95275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0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467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295275" y="3554054"/>
            <a:ext cx="8507411" cy="289623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11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3_portadill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0" y="2152761"/>
            <a:ext cx="4230688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73200" y="3556497"/>
            <a:ext cx="5929488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2036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4172790" cy="2951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278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5568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60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8507412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8507412" cy="29510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43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759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fondo_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8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95536" y="1"/>
            <a:ext cx="7992888" cy="6926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2400">
                <a:solidFill>
                  <a:srgbClr val="3C3C3C"/>
                </a:solidFill>
              </a:defRPr>
            </a:lvl1pPr>
          </a:lstStyle>
          <a:p>
            <a:r>
              <a:rPr lang="es-ES" dirty="0" smtClean="0"/>
              <a:t>Clic para modificar el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810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3_portadilla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28463" y="900113"/>
            <a:ext cx="4974223" cy="11921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828464" y="2207167"/>
            <a:ext cx="4974223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418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illa_ppt_2016_03_indi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5" y="484228"/>
            <a:ext cx="4276725" cy="6075697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14400" indent="-457200">
              <a:buFont typeface="+mj-lt"/>
              <a:buAutoNum type="arabicPeriod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2573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17145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311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295274" y="900113"/>
            <a:ext cx="8507413" cy="566261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23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95275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0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74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295275" y="3554054"/>
            <a:ext cx="8507411" cy="289623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7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4172790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99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5568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1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lantilla_ppt_2016_01_contenidos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95274" y="905835"/>
            <a:ext cx="8485523" cy="5656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3124200" y="6562725"/>
            <a:ext cx="2895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6553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457200"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457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 defTabSz="457200"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295274" y="82774"/>
            <a:ext cx="7325107" cy="45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23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58"/>
          <a:stretch/>
        </p:blipFill>
        <p:spPr>
          <a:xfrm>
            <a:off x="-1" y="0"/>
            <a:ext cx="9179305" cy="79157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95274" y="905835"/>
            <a:ext cx="8485523" cy="5656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3124200" y="6562725"/>
            <a:ext cx="2895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6553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457200"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457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 defTabSz="457200"/>
              <a:t>01/06/2017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395536" y="82774"/>
            <a:ext cx="7992888" cy="45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50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2" r:id="rId13"/>
  </p:sldLayoutIdLst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18.emf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notesSlide" Target="../notesSlides/notesSlide9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etro_01_06_2017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28.jpeg"/><Relationship Id="rId5" Type="http://schemas.openxmlformats.org/officeDocument/2006/relationships/image" Target="../media/image25.jpe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" r="-1" b="25600"/>
          <a:stretch/>
        </p:blipFill>
        <p:spPr>
          <a:xfrm>
            <a:off x="0" y="0"/>
            <a:ext cx="9144000" cy="51023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059832" y="5102352"/>
            <a:ext cx="5040560" cy="1192119"/>
          </a:xfrm>
        </p:spPr>
        <p:txBody>
          <a:bodyPr anchor="t" anchorCtr="0">
            <a:normAutofit/>
          </a:bodyPr>
          <a:lstStyle/>
          <a:p>
            <a:pPr algn="r"/>
            <a:r>
              <a:rPr lang="es-CL" sz="2000" dirty="0" smtClean="0"/>
              <a:t>Junio 2017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3191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50 Objeto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41320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s-CL" sz="2000" b="1" dirty="0" smtClean="0"/>
              <a:t>Programa Línea 7</a:t>
            </a:r>
            <a:endParaRPr lang="es-CL" sz="2000" b="1" dirty="0"/>
          </a:p>
        </p:txBody>
      </p:sp>
      <p:cxnSp>
        <p:nvCxnSpPr>
          <p:cNvPr id="67" name="66 Conector recto"/>
          <p:cNvCxnSpPr/>
          <p:nvPr>
            <p:custDataLst>
              <p:tags r:id="rId4"/>
            </p:custDataLst>
          </p:nvPr>
        </p:nvCxnSpPr>
        <p:spPr>
          <a:xfrm>
            <a:off x="885804" y="770356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>
            <p:custDataLst>
              <p:tags r:id="rId5"/>
            </p:custDataLst>
          </p:nvPr>
        </p:nvCxnSpPr>
        <p:spPr>
          <a:xfrm>
            <a:off x="8203986" y="776530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0" name="79 Conector recto"/>
          <p:cNvCxnSpPr/>
          <p:nvPr>
            <p:custDataLst>
              <p:tags r:id="rId6"/>
            </p:custDataLst>
          </p:nvPr>
        </p:nvCxnSpPr>
        <p:spPr>
          <a:xfrm>
            <a:off x="7258020" y="783934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>
            <p:custDataLst>
              <p:tags r:id="rId7"/>
            </p:custDataLst>
          </p:nvPr>
        </p:nvCxnSpPr>
        <p:spPr>
          <a:xfrm>
            <a:off x="6358412" y="783934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5" name="94 Conector recto"/>
          <p:cNvCxnSpPr/>
          <p:nvPr>
            <p:custDataLst>
              <p:tags r:id="rId8"/>
            </p:custDataLst>
          </p:nvPr>
        </p:nvCxnSpPr>
        <p:spPr>
          <a:xfrm>
            <a:off x="5448942" y="764704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6" name="95 Conector recto"/>
          <p:cNvCxnSpPr/>
          <p:nvPr>
            <p:custDataLst>
              <p:tags r:id="rId9"/>
            </p:custDataLst>
          </p:nvPr>
        </p:nvCxnSpPr>
        <p:spPr>
          <a:xfrm>
            <a:off x="4549334" y="764704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2" name="121 Conector recto"/>
          <p:cNvCxnSpPr/>
          <p:nvPr>
            <p:custDataLst>
              <p:tags r:id="rId10"/>
            </p:custDataLst>
          </p:nvPr>
        </p:nvCxnSpPr>
        <p:spPr>
          <a:xfrm>
            <a:off x="3657620" y="789586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3" name="122 Conector recto"/>
          <p:cNvCxnSpPr/>
          <p:nvPr>
            <p:custDataLst>
              <p:tags r:id="rId11"/>
            </p:custDataLst>
          </p:nvPr>
        </p:nvCxnSpPr>
        <p:spPr>
          <a:xfrm>
            <a:off x="2694882" y="789586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>
            <p:custDataLst>
              <p:tags r:id="rId12"/>
            </p:custDataLst>
          </p:nvPr>
        </p:nvCxnSpPr>
        <p:spPr>
          <a:xfrm>
            <a:off x="8618278" y="1177963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>
            <p:custDataLst>
              <p:tags r:id="rId13"/>
            </p:custDataLst>
          </p:nvPr>
        </p:nvCxnSpPr>
        <p:spPr>
          <a:xfrm>
            <a:off x="7645678" y="1185141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>
            <p:custDataLst>
              <p:tags r:id="rId14"/>
            </p:custDataLst>
          </p:nvPr>
        </p:nvCxnSpPr>
        <p:spPr>
          <a:xfrm>
            <a:off x="6772704" y="1185141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>
            <p:custDataLst>
              <p:tags r:id="rId15"/>
            </p:custDataLst>
          </p:nvPr>
        </p:nvCxnSpPr>
        <p:spPr>
          <a:xfrm>
            <a:off x="5836600" y="1166500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4" name="93 Conector recto"/>
          <p:cNvCxnSpPr/>
          <p:nvPr>
            <p:custDataLst>
              <p:tags r:id="rId16"/>
            </p:custDataLst>
          </p:nvPr>
        </p:nvCxnSpPr>
        <p:spPr>
          <a:xfrm>
            <a:off x="4963626" y="1166500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0" name="119 Conector recto"/>
          <p:cNvCxnSpPr/>
          <p:nvPr>
            <p:custDataLst>
              <p:tags r:id="rId17"/>
            </p:custDataLst>
          </p:nvPr>
        </p:nvCxnSpPr>
        <p:spPr>
          <a:xfrm>
            <a:off x="4045278" y="1190619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1" name="120 Conector recto"/>
          <p:cNvCxnSpPr/>
          <p:nvPr>
            <p:custDataLst>
              <p:tags r:id="rId18"/>
            </p:custDataLst>
          </p:nvPr>
        </p:nvCxnSpPr>
        <p:spPr>
          <a:xfrm>
            <a:off x="3172304" y="1190619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4" name="123 Conector recto"/>
          <p:cNvCxnSpPr/>
          <p:nvPr>
            <p:custDataLst>
              <p:tags r:id="rId19"/>
            </p:custDataLst>
          </p:nvPr>
        </p:nvCxnSpPr>
        <p:spPr>
          <a:xfrm>
            <a:off x="2236200" y="1171979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5" name="124 Conector recto"/>
          <p:cNvCxnSpPr/>
          <p:nvPr>
            <p:custDataLst>
              <p:tags r:id="rId20"/>
            </p:custDataLst>
          </p:nvPr>
        </p:nvCxnSpPr>
        <p:spPr>
          <a:xfrm>
            <a:off x="1363226" y="1171979"/>
            <a:ext cx="0" cy="5478741"/>
          </a:xfrm>
          <a:prstGeom prst="line">
            <a:avLst/>
          </a:prstGeom>
          <a:ln>
            <a:solidFill>
              <a:schemeClr val="bg1">
                <a:lumMod val="25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6" name="125 Conector recto"/>
          <p:cNvCxnSpPr/>
          <p:nvPr>
            <p:custDataLst>
              <p:tags r:id="rId21"/>
            </p:custDataLst>
          </p:nvPr>
        </p:nvCxnSpPr>
        <p:spPr>
          <a:xfrm>
            <a:off x="1848542" y="770356"/>
            <a:ext cx="0" cy="536400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7" name="126 Forma libre"/>
          <p:cNvSpPr/>
          <p:nvPr/>
        </p:nvSpPr>
        <p:spPr>
          <a:xfrm>
            <a:off x="417804" y="1346420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8" name="127 Forma libre"/>
          <p:cNvSpPr/>
          <p:nvPr/>
        </p:nvSpPr>
        <p:spPr>
          <a:xfrm>
            <a:off x="886348" y="1346420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9" name="128 CuadroTexto"/>
          <p:cNvSpPr txBox="1"/>
          <p:nvPr>
            <p:custDataLst>
              <p:tags r:id="rId22"/>
            </p:custDataLst>
          </p:nvPr>
        </p:nvSpPr>
        <p:spPr>
          <a:xfrm>
            <a:off x="944309" y="4254045"/>
            <a:ext cx="3624205" cy="36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s-CL"/>
            </a:defPPr>
            <a:lvl1pPr marL="36000" algn="r">
              <a:defRPr sz="1600" b="1">
                <a:solidFill>
                  <a:schemeClr val="tx1"/>
                </a:solidFill>
                <a:latin typeface="Swis721 Cn BT" pitchFamily="34" charset="0"/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s-CL" sz="1200" b="0" dirty="0" smtClean="0">
                <a:latin typeface="+mn-lt"/>
              </a:rPr>
              <a:t>Ingeniería</a:t>
            </a:r>
            <a:endParaRPr lang="es-CL" sz="1200" b="0" dirty="0">
              <a:latin typeface="+mn-lt"/>
            </a:endParaRPr>
          </a:p>
        </p:txBody>
      </p:sp>
      <p:sp>
        <p:nvSpPr>
          <p:cNvPr id="130" name="129 CuadroTexto"/>
          <p:cNvSpPr txBox="1"/>
          <p:nvPr>
            <p:custDataLst>
              <p:tags r:id="rId23"/>
            </p:custDataLst>
          </p:nvPr>
        </p:nvSpPr>
        <p:spPr>
          <a:xfrm>
            <a:off x="1838966" y="4734222"/>
            <a:ext cx="1339814" cy="4949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s-CL"/>
            </a:defPPr>
            <a:lvl1pPr marL="36000" algn="r">
              <a:defRPr sz="1600" b="1">
                <a:solidFill>
                  <a:schemeClr val="tx1"/>
                </a:solidFill>
                <a:latin typeface="Swis721 Cn BT" pitchFamily="34" charset="0"/>
                <a:cs typeface="Arial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s-CL" sz="1200" b="0" dirty="0" smtClean="0">
                <a:latin typeface="+mn-lt"/>
              </a:rPr>
              <a:t>Estudio de Impacto Ambiental</a:t>
            </a:r>
            <a:endParaRPr lang="es-CL" sz="1200" b="0" dirty="0">
              <a:latin typeface="+mn-lt"/>
            </a:endParaRPr>
          </a:p>
        </p:txBody>
      </p:sp>
      <p:sp>
        <p:nvSpPr>
          <p:cNvPr id="132" name="131 CuadroTexto"/>
          <p:cNvSpPr txBox="1"/>
          <p:nvPr>
            <p:custDataLst>
              <p:tags r:id="rId24"/>
            </p:custDataLst>
          </p:nvPr>
        </p:nvSpPr>
        <p:spPr>
          <a:xfrm>
            <a:off x="3669048" y="5270059"/>
            <a:ext cx="3855107" cy="36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s-CL"/>
            </a:defPPr>
            <a:lvl1pPr marL="36000" algn="ctr">
              <a:defRPr sz="1200" b="0">
                <a:cs typeface="Arial"/>
              </a:defRPr>
            </a:lvl1pPr>
          </a:lstStyle>
          <a:p>
            <a:r>
              <a:rPr lang="es-CL" dirty="0"/>
              <a:t>Obras Civiles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862" y="1058388"/>
            <a:ext cx="9145016" cy="256160"/>
          </a:xfrm>
          <a:prstGeom prst="rect">
            <a:avLst/>
          </a:prstGeom>
          <a:ln w="3175"/>
        </p:spPr>
      </p:sp>
      <p:sp>
        <p:nvSpPr>
          <p:cNvPr id="4" name="3 Forma libre"/>
          <p:cNvSpPr/>
          <p:nvPr/>
        </p:nvSpPr>
        <p:spPr>
          <a:xfrm>
            <a:off x="427122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1332469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6 Forma libre"/>
          <p:cNvSpPr/>
          <p:nvPr/>
        </p:nvSpPr>
        <p:spPr>
          <a:xfrm>
            <a:off x="2236700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7 Forma libre"/>
          <p:cNvSpPr/>
          <p:nvPr/>
        </p:nvSpPr>
        <p:spPr>
          <a:xfrm>
            <a:off x="3140932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8 Forma libre"/>
          <p:cNvSpPr/>
          <p:nvPr/>
        </p:nvSpPr>
        <p:spPr>
          <a:xfrm>
            <a:off x="4045163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2021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4949394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2022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5853626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2023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11 Forma libre"/>
          <p:cNvSpPr/>
          <p:nvPr/>
        </p:nvSpPr>
        <p:spPr>
          <a:xfrm>
            <a:off x="6757857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2024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Forma libre"/>
          <p:cNvSpPr/>
          <p:nvPr/>
        </p:nvSpPr>
        <p:spPr>
          <a:xfrm>
            <a:off x="7662088" y="1058388"/>
            <a:ext cx="1004701" cy="256160"/>
          </a:xfrm>
          <a:custGeom>
            <a:avLst/>
            <a:gdLst>
              <a:gd name="connsiteX0" fmla="*/ 0 w 1004701"/>
              <a:gd name="connsiteY0" fmla="*/ 0 h 256160"/>
              <a:gd name="connsiteX1" fmla="*/ 876621 w 1004701"/>
              <a:gd name="connsiteY1" fmla="*/ 0 h 256160"/>
              <a:gd name="connsiteX2" fmla="*/ 1004701 w 1004701"/>
              <a:gd name="connsiteY2" fmla="*/ 128080 h 256160"/>
              <a:gd name="connsiteX3" fmla="*/ 876621 w 1004701"/>
              <a:gd name="connsiteY3" fmla="*/ 256160 h 256160"/>
              <a:gd name="connsiteX4" fmla="*/ 0 w 1004701"/>
              <a:gd name="connsiteY4" fmla="*/ 256160 h 256160"/>
              <a:gd name="connsiteX5" fmla="*/ 128080 w 1004701"/>
              <a:gd name="connsiteY5" fmla="*/ 128080 h 256160"/>
              <a:gd name="connsiteX6" fmla="*/ 0 w 1004701"/>
              <a:gd name="connsiteY6" fmla="*/ 0 h 25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01" h="256160">
                <a:moveTo>
                  <a:pt x="0" y="0"/>
                </a:moveTo>
                <a:lnTo>
                  <a:pt x="876621" y="0"/>
                </a:lnTo>
                <a:lnTo>
                  <a:pt x="1004701" y="128080"/>
                </a:lnTo>
                <a:lnTo>
                  <a:pt x="876621" y="256160"/>
                </a:lnTo>
                <a:lnTo>
                  <a:pt x="0" y="256160"/>
                </a:lnTo>
                <a:lnTo>
                  <a:pt x="128080" y="1280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6086" tIns="16002" rIns="144082" bIns="160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2025</a:t>
            </a:r>
            <a:endParaRPr lang="es-CL" sz="12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6" name="135 Rectángulo"/>
          <p:cNvSpPr/>
          <p:nvPr/>
        </p:nvSpPr>
        <p:spPr>
          <a:xfrm>
            <a:off x="395536" y="1317965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37" name="136 Forma libre"/>
          <p:cNvSpPr/>
          <p:nvPr/>
        </p:nvSpPr>
        <p:spPr>
          <a:xfrm>
            <a:off x="1380542" y="1348512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8" name="137 Forma libre"/>
          <p:cNvSpPr/>
          <p:nvPr/>
        </p:nvSpPr>
        <p:spPr>
          <a:xfrm>
            <a:off x="1849086" y="1348512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9" name="138 Rectángulo"/>
          <p:cNvSpPr/>
          <p:nvPr/>
        </p:nvSpPr>
        <p:spPr>
          <a:xfrm>
            <a:off x="1358274" y="1320057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40" name="139 Forma libre"/>
          <p:cNvSpPr/>
          <p:nvPr/>
        </p:nvSpPr>
        <p:spPr>
          <a:xfrm>
            <a:off x="2293980" y="1345407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1" name="140 Forma libre"/>
          <p:cNvSpPr/>
          <p:nvPr/>
        </p:nvSpPr>
        <p:spPr>
          <a:xfrm>
            <a:off x="2762524" y="1345407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2" name="141 Rectángulo"/>
          <p:cNvSpPr/>
          <p:nvPr/>
        </p:nvSpPr>
        <p:spPr>
          <a:xfrm>
            <a:off x="2271712" y="1316952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43" name="142 Forma libre"/>
          <p:cNvSpPr/>
          <p:nvPr/>
        </p:nvSpPr>
        <p:spPr>
          <a:xfrm>
            <a:off x="3201047" y="1349984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4" name="143 Forma libre"/>
          <p:cNvSpPr/>
          <p:nvPr/>
        </p:nvSpPr>
        <p:spPr>
          <a:xfrm>
            <a:off x="3669591" y="1349984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5" name="144 Rectángulo"/>
          <p:cNvSpPr/>
          <p:nvPr/>
        </p:nvSpPr>
        <p:spPr>
          <a:xfrm>
            <a:off x="3178779" y="1321529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46" name="145 Forma libre"/>
          <p:cNvSpPr/>
          <p:nvPr/>
        </p:nvSpPr>
        <p:spPr>
          <a:xfrm>
            <a:off x="4100514" y="1343315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7" name="146 Forma libre"/>
          <p:cNvSpPr/>
          <p:nvPr/>
        </p:nvSpPr>
        <p:spPr>
          <a:xfrm>
            <a:off x="4540016" y="1343315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8" name="147 Rectángulo"/>
          <p:cNvSpPr/>
          <p:nvPr/>
        </p:nvSpPr>
        <p:spPr>
          <a:xfrm>
            <a:off x="4078246" y="1314860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49" name="148 Forma libre"/>
          <p:cNvSpPr/>
          <p:nvPr/>
        </p:nvSpPr>
        <p:spPr>
          <a:xfrm>
            <a:off x="5001106" y="1345407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0" name="149 Forma libre"/>
          <p:cNvSpPr/>
          <p:nvPr/>
        </p:nvSpPr>
        <p:spPr>
          <a:xfrm>
            <a:off x="5469650" y="1345407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1" name="150 Rectángulo"/>
          <p:cNvSpPr/>
          <p:nvPr/>
        </p:nvSpPr>
        <p:spPr>
          <a:xfrm>
            <a:off x="4978838" y="1316952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52" name="151 Forma libre"/>
          <p:cNvSpPr/>
          <p:nvPr/>
        </p:nvSpPr>
        <p:spPr>
          <a:xfrm>
            <a:off x="5914544" y="1342302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" name="152 Forma libre"/>
          <p:cNvSpPr/>
          <p:nvPr/>
        </p:nvSpPr>
        <p:spPr>
          <a:xfrm>
            <a:off x="6383088" y="1342302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4" name="153 Rectángulo"/>
          <p:cNvSpPr/>
          <p:nvPr/>
        </p:nvSpPr>
        <p:spPr>
          <a:xfrm>
            <a:off x="5892276" y="1313847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55" name="154 Forma libre"/>
          <p:cNvSpPr/>
          <p:nvPr/>
        </p:nvSpPr>
        <p:spPr>
          <a:xfrm>
            <a:off x="6821611" y="1346879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6" name="155 Forma libre"/>
          <p:cNvSpPr/>
          <p:nvPr/>
        </p:nvSpPr>
        <p:spPr>
          <a:xfrm>
            <a:off x="7290155" y="1346879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7" name="156 Rectángulo"/>
          <p:cNvSpPr/>
          <p:nvPr/>
        </p:nvSpPr>
        <p:spPr>
          <a:xfrm>
            <a:off x="6799343" y="1318424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58" name="157 Forma libre"/>
          <p:cNvSpPr/>
          <p:nvPr/>
        </p:nvSpPr>
        <p:spPr>
          <a:xfrm>
            <a:off x="7727561" y="1347871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9" name="158 Forma libre"/>
          <p:cNvSpPr/>
          <p:nvPr/>
        </p:nvSpPr>
        <p:spPr>
          <a:xfrm>
            <a:off x="8196105" y="1347871"/>
            <a:ext cx="468000" cy="169738"/>
          </a:xfrm>
          <a:custGeom>
            <a:avLst/>
            <a:gdLst>
              <a:gd name="connsiteX0" fmla="*/ 0 w 582268"/>
              <a:gd name="connsiteY0" fmla="*/ 0 h 169738"/>
              <a:gd name="connsiteX1" fmla="*/ 497399 w 582268"/>
              <a:gd name="connsiteY1" fmla="*/ 0 h 169738"/>
              <a:gd name="connsiteX2" fmla="*/ 582268 w 582268"/>
              <a:gd name="connsiteY2" fmla="*/ 84869 h 169738"/>
              <a:gd name="connsiteX3" fmla="*/ 497399 w 582268"/>
              <a:gd name="connsiteY3" fmla="*/ 169738 h 169738"/>
              <a:gd name="connsiteX4" fmla="*/ 0 w 582268"/>
              <a:gd name="connsiteY4" fmla="*/ 169738 h 169738"/>
              <a:gd name="connsiteX5" fmla="*/ 84869 w 582268"/>
              <a:gd name="connsiteY5" fmla="*/ 84869 h 169738"/>
              <a:gd name="connsiteX6" fmla="*/ 0 w 582268"/>
              <a:gd name="connsiteY6" fmla="*/ 0 h 16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68" h="169738">
                <a:moveTo>
                  <a:pt x="0" y="0"/>
                </a:moveTo>
                <a:lnTo>
                  <a:pt x="497399" y="0"/>
                </a:lnTo>
                <a:lnTo>
                  <a:pt x="582268" y="84869"/>
                </a:lnTo>
                <a:lnTo>
                  <a:pt x="497399" y="169738"/>
                </a:lnTo>
                <a:lnTo>
                  <a:pt x="0" y="169738"/>
                </a:lnTo>
                <a:lnTo>
                  <a:pt x="84869" y="8486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4874" tIns="13335" rIns="98204" bIns="1333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CL" sz="1000" b="1" kern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0" name="159 Rectángulo"/>
          <p:cNvSpPr/>
          <p:nvPr/>
        </p:nvSpPr>
        <p:spPr>
          <a:xfrm>
            <a:off x="7705293" y="1319416"/>
            <a:ext cx="4680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64" name="163 CuadroTexto"/>
          <p:cNvSpPr txBox="1"/>
          <p:nvPr>
            <p:custDataLst>
              <p:tags r:id="rId25"/>
            </p:custDataLst>
          </p:nvPr>
        </p:nvSpPr>
        <p:spPr>
          <a:xfrm>
            <a:off x="3673414" y="5733296"/>
            <a:ext cx="4265880" cy="36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s-CL"/>
            </a:defPPr>
            <a:lvl1pPr marL="36000" algn="ctr">
              <a:defRPr sz="1200" b="0">
                <a:cs typeface="Arial"/>
              </a:defRPr>
            </a:lvl1pPr>
          </a:lstStyle>
          <a:p>
            <a:r>
              <a:rPr lang="es-CL" dirty="0"/>
              <a:t>Sistemas- Equipamientos y Material Rodante</a:t>
            </a:r>
          </a:p>
        </p:txBody>
      </p:sp>
      <p:grpSp>
        <p:nvGrpSpPr>
          <p:cNvPr id="20" name="19 Grupo"/>
          <p:cNvGrpSpPr/>
          <p:nvPr/>
        </p:nvGrpSpPr>
        <p:grpSpPr>
          <a:xfrm>
            <a:off x="418261" y="2771061"/>
            <a:ext cx="4454276" cy="360000"/>
            <a:chOff x="1" y="2684615"/>
            <a:chExt cx="4454276" cy="360000"/>
          </a:xfrm>
        </p:grpSpPr>
        <p:sp>
          <p:nvSpPr>
            <p:cNvPr id="166" name="165 CuadroTexto"/>
            <p:cNvSpPr txBox="1"/>
            <p:nvPr>
              <p:custDataLst>
                <p:tags r:id="rId30"/>
              </p:custDataLst>
            </p:nvPr>
          </p:nvSpPr>
          <p:spPr>
            <a:xfrm>
              <a:off x="1" y="2684615"/>
              <a:ext cx="4333118" cy="360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s-CL"/>
              </a:defPPr>
              <a:lvl1pPr marL="36000" algn="r">
                <a:defRPr sz="1600" b="1">
                  <a:solidFill>
                    <a:schemeClr val="tx1"/>
                  </a:solidFill>
                  <a:latin typeface="Swis721 Cn BT" pitchFamily="34" charset="0"/>
                  <a:cs typeface="Arial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s-CL" b="0" dirty="0">
                  <a:solidFill>
                    <a:schemeClr val="bg1"/>
                  </a:solidFill>
                </a:rPr>
                <a:t>Extensión L3</a:t>
              </a:r>
            </a:p>
          </p:txBody>
        </p:sp>
        <p:sp>
          <p:nvSpPr>
            <p:cNvPr id="18" name="17 Rombo"/>
            <p:cNvSpPr/>
            <p:nvPr/>
          </p:nvSpPr>
          <p:spPr>
            <a:xfrm>
              <a:off x="4211960" y="2734291"/>
              <a:ext cx="242317" cy="242317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67" name="166 Grupo"/>
          <p:cNvGrpSpPr/>
          <p:nvPr/>
        </p:nvGrpSpPr>
        <p:grpSpPr>
          <a:xfrm>
            <a:off x="418261" y="3173285"/>
            <a:ext cx="5364087" cy="360000"/>
            <a:chOff x="-900957" y="2675449"/>
            <a:chExt cx="5364087" cy="360000"/>
          </a:xfrm>
        </p:grpSpPr>
        <p:sp>
          <p:nvSpPr>
            <p:cNvPr id="168" name="167 CuadroTexto"/>
            <p:cNvSpPr txBox="1"/>
            <p:nvPr>
              <p:custDataLst>
                <p:tags r:id="rId29"/>
              </p:custDataLst>
            </p:nvPr>
          </p:nvSpPr>
          <p:spPr>
            <a:xfrm>
              <a:off x="-900957" y="2675449"/>
              <a:ext cx="5242928" cy="360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s-CL"/>
              </a:defPPr>
              <a:lvl1pPr marL="36000" algn="r">
                <a:defRPr sz="1600" b="1">
                  <a:solidFill>
                    <a:schemeClr val="tx1"/>
                  </a:solidFill>
                  <a:latin typeface="Swis721 Cn BT" pitchFamily="34" charset="0"/>
                  <a:cs typeface="Arial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s-CL" b="0" dirty="0"/>
                <a:t>Extensión </a:t>
              </a:r>
              <a:r>
                <a:rPr lang="es-CL" b="0" dirty="0" smtClean="0"/>
                <a:t>L2</a:t>
              </a:r>
              <a:endParaRPr lang="es-CL" b="0" dirty="0"/>
            </a:p>
          </p:txBody>
        </p:sp>
        <p:sp>
          <p:nvSpPr>
            <p:cNvPr id="169" name="168 Rombo"/>
            <p:cNvSpPr/>
            <p:nvPr/>
          </p:nvSpPr>
          <p:spPr>
            <a:xfrm>
              <a:off x="4220813" y="2734291"/>
              <a:ext cx="242317" cy="242317"/>
            </a:xfrm>
            <a:prstGeom prst="diamond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70" name="169 Grupo"/>
          <p:cNvGrpSpPr/>
          <p:nvPr/>
        </p:nvGrpSpPr>
        <p:grpSpPr>
          <a:xfrm>
            <a:off x="920809" y="3707125"/>
            <a:ext cx="7093787" cy="360000"/>
            <a:chOff x="-403407" y="2675449"/>
            <a:chExt cx="7093787" cy="360000"/>
          </a:xfrm>
        </p:grpSpPr>
        <p:sp>
          <p:nvSpPr>
            <p:cNvPr id="171" name="170 CuadroTexto"/>
            <p:cNvSpPr txBox="1"/>
            <p:nvPr>
              <p:custDataLst>
                <p:tags r:id="rId28"/>
              </p:custDataLst>
            </p:nvPr>
          </p:nvSpPr>
          <p:spPr>
            <a:xfrm>
              <a:off x="-403407" y="2675449"/>
              <a:ext cx="6972628" cy="360000"/>
            </a:xfrm>
            <a:prstGeom prst="roundRect">
              <a:avLst/>
            </a:prstGeom>
            <a:solidFill>
              <a:schemeClr val="bg1">
                <a:lumMod val="25000"/>
              </a:schemeClr>
            </a:solidFill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s-CL"/>
              </a:defPPr>
              <a:lvl1pPr marL="36000" algn="r">
                <a:defRPr sz="1600" b="1">
                  <a:solidFill>
                    <a:schemeClr val="tx1"/>
                  </a:solidFill>
                  <a:latin typeface="Swis721 Cn BT" pitchFamily="34" charset="0"/>
                  <a:cs typeface="Arial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s-CL" b="0" dirty="0" smtClean="0">
                  <a:solidFill>
                    <a:schemeClr val="bg1"/>
                  </a:solidFill>
                </a:rPr>
                <a:t>Nueva L7</a:t>
              </a:r>
              <a:endParaRPr lang="es-CL" b="0" dirty="0">
                <a:solidFill>
                  <a:schemeClr val="bg1"/>
                </a:solidFill>
              </a:endParaRPr>
            </a:p>
          </p:txBody>
        </p:sp>
        <p:sp>
          <p:nvSpPr>
            <p:cNvPr id="172" name="171 Rombo"/>
            <p:cNvSpPr/>
            <p:nvPr/>
          </p:nvSpPr>
          <p:spPr>
            <a:xfrm>
              <a:off x="6448063" y="2734291"/>
              <a:ext cx="242317" cy="242317"/>
            </a:xfrm>
            <a:prstGeom prst="diamond">
              <a:avLst/>
            </a:prstGeom>
            <a:solidFill>
              <a:schemeClr val="bg1">
                <a:lumMod val="25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73" name="172 Grupo"/>
          <p:cNvGrpSpPr/>
          <p:nvPr/>
        </p:nvGrpSpPr>
        <p:grpSpPr>
          <a:xfrm>
            <a:off x="418261" y="2338973"/>
            <a:ext cx="1789980" cy="360000"/>
            <a:chOff x="36514" y="2684615"/>
            <a:chExt cx="1789980" cy="360000"/>
          </a:xfrm>
        </p:grpSpPr>
        <p:sp>
          <p:nvSpPr>
            <p:cNvPr id="174" name="173 CuadroTexto"/>
            <p:cNvSpPr txBox="1"/>
            <p:nvPr>
              <p:custDataLst>
                <p:tags r:id="rId27"/>
              </p:custDataLst>
            </p:nvPr>
          </p:nvSpPr>
          <p:spPr>
            <a:xfrm>
              <a:off x="36514" y="2684615"/>
              <a:ext cx="1668822" cy="360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s-CL"/>
              </a:defPPr>
              <a:lvl1pPr marL="36000" algn="r">
                <a:defRPr sz="1600" b="1">
                  <a:solidFill>
                    <a:schemeClr val="tx1"/>
                  </a:solidFill>
                  <a:latin typeface="Swis721 Cn BT" pitchFamily="34" charset="0"/>
                  <a:cs typeface="Arial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s-CL" b="0" dirty="0" smtClean="0">
                  <a:solidFill>
                    <a:schemeClr val="bg1"/>
                  </a:solidFill>
                </a:rPr>
                <a:t>Inauguración L3</a:t>
              </a:r>
              <a:endParaRPr lang="es-CL" b="0" dirty="0">
                <a:solidFill>
                  <a:schemeClr val="bg1"/>
                </a:solidFill>
              </a:endParaRPr>
            </a:p>
          </p:txBody>
        </p:sp>
        <p:sp>
          <p:nvSpPr>
            <p:cNvPr id="175" name="174 Rombo"/>
            <p:cNvSpPr/>
            <p:nvPr/>
          </p:nvSpPr>
          <p:spPr>
            <a:xfrm>
              <a:off x="1584177" y="2734291"/>
              <a:ext cx="242317" cy="242317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418260" y="1908257"/>
            <a:ext cx="834412" cy="360000"/>
            <a:chOff x="992082" y="2684615"/>
            <a:chExt cx="834412" cy="360000"/>
          </a:xfrm>
        </p:grpSpPr>
        <p:sp>
          <p:nvSpPr>
            <p:cNvPr id="79" name="78 CuadroTexto"/>
            <p:cNvSpPr txBox="1"/>
            <p:nvPr>
              <p:custDataLst>
                <p:tags r:id="rId26"/>
              </p:custDataLst>
            </p:nvPr>
          </p:nvSpPr>
          <p:spPr>
            <a:xfrm>
              <a:off x="992082" y="2684615"/>
              <a:ext cx="713253" cy="360000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accent2">
                  <a:lumMod val="25000"/>
                  <a:lumOff val="75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s-CL"/>
              </a:defPPr>
              <a:lvl1pPr marL="36000" algn="r">
                <a:defRPr sz="1600" b="1">
                  <a:solidFill>
                    <a:schemeClr val="tx1"/>
                  </a:solidFill>
                  <a:latin typeface="Swis721 Cn BT" pitchFamily="34" charset="0"/>
                  <a:cs typeface="Arial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s-CL" b="0" dirty="0" smtClean="0">
                  <a:solidFill>
                    <a:schemeClr val="bg1"/>
                  </a:solidFill>
                </a:rPr>
                <a:t>L6</a:t>
              </a:r>
              <a:endParaRPr lang="es-CL" b="0" dirty="0">
                <a:solidFill>
                  <a:schemeClr val="bg1"/>
                </a:solidFill>
              </a:endParaRPr>
            </a:p>
          </p:txBody>
        </p:sp>
        <p:sp>
          <p:nvSpPr>
            <p:cNvPr id="81" name="80 Rombo"/>
            <p:cNvSpPr/>
            <p:nvPr/>
          </p:nvSpPr>
          <p:spPr>
            <a:xfrm>
              <a:off x="1584177" y="2734291"/>
              <a:ext cx="242317" cy="242317"/>
            </a:xfrm>
            <a:prstGeom prst="diamond">
              <a:avLst/>
            </a:prstGeom>
            <a:solidFill>
              <a:srgbClr val="7030A0"/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2726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Red de Metro al 2025</a:t>
            </a:r>
            <a:endParaRPr lang="es-ES" dirty="0"/>
          </a:p>
        </p:txBody>
      </p:sp>
      <p:pic>
        <p:nvPicPr>
          <p:cNvPr id="6" name="Marcador de contenido 5" descr="_DSC012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2"/>
                    </a14:imgEffect>
                    <a14:imgEffect>
                      <a14:saturation sat="61000"/>
                    </a14:imgEffect>
                    <a14:imgEffect>
                      <a14:brightnessContrast bright="5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4644160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err="1">
                <a:solidFill>
                  <a:srgbClr val="000000"/>
                </a:solidFill>
              </a:rPr>
              <a:t>Kms</a:t>
            </a:r>
            <a:r>
              <a:rPr lang="es-CL" sz="1600" dirty="0">
                <a:solidFill>
                  <a:srgbClr val="000000"/>
                </a:solidFill>
              </a:rPr>
              <a:t>. Red: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bg1">
                    <a:lumMod val="10000"/>
                  </a:schemeClr>
                </a:solidFill>
              </a:rPr>
              <a:t>174</a:t>
            </a:r>
          </a:p>
        </p:txBody>
      </p:sp>
      <p:sp>
        <p:nvSpPr>
          <p:cNvPr id="16" name="Rectángulo 6"/>
          <p:cNvSpPr/>
          <p:nvPr/>
        </p:nvSpPr>
        <p:spPr>
          <a:xfrm>
            <a:off x="4644160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subterráneo: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135</a:t>
            </a:r>
            <a:r>
              <a:rPr lang="es-CL" sz="16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sz="1600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sz="16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sz="28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6156252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superficie o trinchera: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19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9" name="Rectángulo 6"/>
          <p:cNvSpPr/>
          <p:nvPr/>
        </p:nvSpPr>
        <p:spPr>
          <a:xfrm>
            <a:off x="7668344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en viaducto: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20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Rectángulo 6"/>
          <p:cNvSpPr/>
          <p:nvPr/>
        </p:nvSpPr>
        <p:spPr>
          <a:xfrm>
            <a:off x="6156252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smtClean="0">
                <a:solidFill>
                  <a:srgbClr val="000000"/>
                </a:solidFill>
              </a:rPr>
              <a:t>Estaciones:</a:t>
            </a:r>
            <a:endParaRPr lang="es-CL" sz="16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bg1">
                    <a:lumMod val="10000"/>
                  </a:schemeClr>
                </a:solidFill>
              </a:rPr>
              <a:t>164</a:t>
            </a:r>
          </a:p>
        </p:txBody>
      </p:sp>
      <p:sp>
        <p:nvSpPr>
          <p:cNvPr id="21" name="Rectángulo 6"/>
          <p:cNvSpPr/>
          <p:nvPr/>
        </p:nvSpPr>
        <p:spPr>
          <a:xfrm>
            <a:off x="6862906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Afluencia Red (</a:t>
            </a:r>
            <a:r>
              <a:rPr lang="es-CL" sz="1400" dirty="0" err="1">
                <a:solidFill>
                  <a:srgbClr val="000000"/>
                </a:solidFill>
              </a:rPr>
              <a:t>MMpax</a:t>
            </a:r>
            <a:r>
              <a:rPr lang="es-CL" sz="1400" dirty="0">
                <a:solidFill>
                  <a:srgbClr val="000000"/>
                </a:solidFill>
              </a:rPr>
              <a:t>):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200" b="1" dirty="0">
                <a:solidFill>
                  <a:srgbClr val="FF0000"/>
                </a:solidFill>
              </a:rPr>
              <a:t>950</a:t>
            </a:r>
            <a:endParaRPr lang="es-CL" sz="2000" b="1" dirty="0">
              <a:solidFill>
                <a:srgbClr val="FF0000"/>
              </a:solidFill>
            </a:endParaRPr>
          </a:p>
        </p:txBody>
      </p:sp>
      <p:sp>
        <p:nvSpPr>
          <p:cNvPr id="22" name="Rectángulo 6"/>
          <p:cNvSpPr/>
          <p:nvPr/>
        </p:nvSpPr>
        <p:spPr>
          <a:xfrm>
            <a:off x="7683276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>
                <a:solidFill>
                  <a:srgbClr val="000000"/>
                </a:solidFill>
              </a:rPr>
              <a:t>Comunas: </a:t>
            </a:r>
            <a:r>
              <a:rPr lang="es-CL" sz="3600" b="1" dirty="0">
                <a:solidFill>
                  <a:schemeClr val="bg1">
                    <a:lumMod val="10000"/>
                  </a:schemeClr>
                </a:solidFill>
              </a:rPr>
              <a:t>31</a:t>
            </a:r>
          </a:p>
        </p:txBody>
      </p:sp>
      <p:sp>
        <p:nvSpPr>
          <p:cNvPr id="23" name="Rectángulo 6"/>
          <p:cNvSpPr/>
          <p:nvPr/>
        </p:nvSpPr>
        <p:spPr>
          <a:xfrm>
            <a:off x="5350814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Población Beneficiada:</a:t>
            </a:r>
            <a:r>
              <a:rPr lang="es-CL" sz="1400" dirty="0">
                <a:solidFill>
                  <a:srgbClr val="F2F2F2"/>
                </a:solidFill>
              </a:rPr>
              <a:t> </a:t>
            </a:r>
            <a:r>
              <a:rPr lang="es-CL" sz="1400" dirty="0">
                <a:solidFill>
                  <a:srgbClr val="000000"/>
                </a:solidFill>
              </a:rPr>
              <a:t>(MM Habs. 2017)</a:t>
            </a:r>
            <a:r>
              <a:rPr lang="es-CL" sz="1600" dirty="0">
                <a:solidFill>
                  <a:srgbClr val="000000"/>
                </a:solidFill>
              </a:rPr>
              <a:t/>
            </a:r>
            <a:br>
              <a:rPr lang="es-CL" sz="1600" dirty="0">
                <a:solidFill>
                  <a:srgbClr val="000000"/>
                </a:solidFill>
              </a:rPr>
            </a:br>
            <a:r>
              <a:rPr lang="es-CL" sz="3200" b="1" dirty="0">
                <a:solidFill>
                  <a:srgbClr val="FF0000"/>
                </a:solidFill>
              </a:rPr>
              <a:t>6,1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0" t="10190" r="21895" b="11191"/>
          <a:stretch/>
        </p:blipFill>
        <p:spPr>
          <a:xfrm>
            <a:off x="179388" y="765175"/>
            <a:ext cx="4321175" cy="5903913"/>
          </a:xfrm>
          <a:prstGeom prst="rect">
            <a:avLst/>
          </a:prstGeom>
        </p:spPr>
      </p:pic>
      <p:sp>
        <p:nvSpPr>
          <p:cNvPr id="24" name="23 Elipse"/>
          <p:cNvSpPr/>
          <p:nvPr/>
        </p:nvSpPr>
        <p:spPr>
          <a:xfrm>
            <a:off x="4644160" y="1297696"/>
            <a:ext cx="504056" cy="50405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670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Red de Metro al 2017</a:t>
            </a:r>
            <a:endParaRPr lang="es-ES" dirty="0"/>
          </a:p>
        </p:txBody>
      </p:sp>
      <p:pic>
        <p:nvPicPr>
          <p:cNvPr id="6" name="Marcador de contenido 5" descr="_DSC012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2"/>
                    </a14:imgEffect>
                    <a14:imgEffect>
                      <a14:saturation sat="61000"/>
                    </a14:imgEffect>
                    <a14:imgEffect>
                      <a14:brightnessContrast bright="5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4644160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err="1">
                <a:solidFill>
                  <a:srgbClr val="000000"/>
                </a:solidFill>
              </a:rPr>
              <a:t>Kms</a:t>
            </a:r>
            <a:r>
              <a:rPr lang="es-CL" sz="1600" dirty="0">
                <a:solidFill>
                  <a:srgbClr val="000000"/>
                </a:solidFill>
              </a:rPr>
              <a:t>. Red: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rgbClr val="7030A0"/>
                </a:solidFill>
              </a:rPr>
              <a:t>118</a:t>
            </a:r>
          </a:p>
        </p:txBody>
      </p:sp>
      <p:sp>
        <p:nvSpPr>
          <p:cNvPr id="16" name="Rectángulo 6"/>
          <p:cNvSpPr/>
          <p:nvPr/>
        </p:nvSpPr>
        <p:spPr>
          <a:xfrm>
            <a:off x="4644160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subterráneo: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79 </a:t>
            </a:r>
            <a:r>
              <a:rPr lang="es-CL" sz="2000" b="1" dirty="0" err="1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sz="20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sz="28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6156252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superficie o trinchera: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19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9" name="Rectángulo 6"/>
          <p:cNvSpPr/>
          <p:nvPr/>
        </p:nvSpPr>
        <p:spPr>
          <a:xfrm>
            <a:off x="7668344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en viaducto: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20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Rectángulo 6"/>
          <p:cNvSpPr/>
          <p:nvPr/>
        </p:nvSpPr>
        <p:spPr>
          <a:xfrm>
            <a:off x="6156252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smtClean="0">
                <a:solidFill>
                  <a:srgbClr val="000000"/>
                </a:solidFill>
              </a:rPr>
              <a:t>Estaciones:</a:t>
            </a:r>
            <a:endParaRPr lang="es-CL" sz="16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rgbClr val="7030A0"/>
                </a:solidFill>
              </a:rPr>
              <a:t>118</a:t>
            </a:r>
            <a:endParaRPr lang="es-CL" sz="3600" dirty="0">
              <a:solidFill>
                <a:srgbClr val="7030A0"/>
              </a:solidFill>
            </a:endParaRPr>
          </a:p>
        </p:txBody>
      </p:sp>
      <p:sp>
        <p:nvSpPr>
          <p:cNvPr id="21" name="Rectángulo 6"/>
          <p:cNvSpPr/>
          <p:nvPr/>
        </p:nvSpPr>
        <p:spPr>
          <a:xfrm>
            <a:off x="6862906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Afluencia Red (</a:t>
            </a:r>
            <a:r>
              <a:rPr lang="es-CL" sz="1400" dirty="0" err="1">
                <a:solidFill>
                  <a:srgbClr val="000000"/>
                </a:solidFill>
              </a:rPr>
              <a:t>MMpax</a:t>
            </a:r>
            <a:r>
              <a:rPr lang="es-CL" sz="1400" dirty="0">
                <a:solidFill>
                  <a:srgbClr val="000000"/>
                </a:solidFill>
              </a:rPr>
              <a:t>):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200" b="1" dirty="0">
                <a:solidFill>
                  <a:srgbClr val="FF0000"/>
                </a:solidFill>
              </a:rPr>
              <a:t>686</a:t>
            </a:r>
            <a:endParaRPr lang="es-CL" sz="2000" b="1" dirty="0">
              <a:solidFill>
                <a:srgbClr val="FF0000"/>
              </a:solidFill>
            </a:endParaRPr>
          </a:p>
        </p:txBody>
      </p:sp>
      <p:sp>
        <p:nvSpPr>
          <p:cNvPr id="22" name="Rectángulo 6"/>
          <p:cNvSpPr/>
          <p:nvPr/>
        </p:nvSpPr>
        <p:spPr>
          <a:xfrm>
            <a:off x="7683276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>
                <a:solidFill>
                  <a:srgbClr val="000000"/>
                </a:solidFill>
              </a:rPr>
              <a:t>Comunas: </a:t>
            </a:r>
            <a:r>
              <a:rPr lang="es-CL" sz="3600" b="1" dirty="0">
                <a:solidFill>
                  <a:srgbClr val="7030A0"/>
                </a:solidFill>
              </a:rPr>
              <a:t>23</a:t>
            </a:r>
          </a:p>
        </p:txBody>
      </p:sp>
      <p:sp>
        <p:nvSpPr>
          <p:cNvPr id="23" name="Rectángulo 6"/>
          <p:cNvSpPr/>
          <p:nvPr/>
        </p:nvSpPr>
        <p:spPr>
          <a:xfrm>
            <a:off x="5350814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Población Beneficiada:</a:t>
            </a:r>
            <a:r>
              <a:rPr lang="es-CL" sz="1400" dirty="0">
                <a:solidFill>
                  <a:srgbClr val="F2F2F2"/>
                </a:solidFill>
              </a:rPr>
              <a:t> </a:t>
            </a:r>
            <a:r>
              <a:rPr lang="es-CL" sz="1400" dirty="0">
                <a:solidFill>
                  <a:srgbClr val="000000"/>
                </a:solidFill>
              </a:rPr>
              <a:t>(MM Habs. 2017)</a:t>
            </a:r>
            <a:r>
              <a:rPr lang="es-CL" sz="1600" dirty="0">
                <a:solidFill>
                  <a:srgbClr val="000000"/>
                </a:solidFill>
              </a:rPr>
              <a:t/>
            </a:r>
            <a:br>
              <a:rPr lang="es-CL" sz="1600" dirty="0">
                <a:solidFill>
                  <a:srgbClr val="000000"/>
                </a:solidFill>
              </a:rPr>
            </a:br>
            <a:r>
              <a:rPr lang="es-CL" sz="3200" b="1" dirty="0">
                <a:solidFill>
                  <a:srgbClr val="FF0000"/>
                </a:solidFill>
              </a:rPr>
              <a:t>4,7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0" t="10190" r="21895" b="11191"/>
          <a:stretch/>
        </p:blipFill>
        <p:spPr>
          <a:xfrm>
            <a:off x="179388" y="765175"/>
            <a:ext cx="4321175" cy="5903913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4644160" y="1297696"/>
            <a:ext cx="504056" cy="504056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6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7344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Red de Metro al 2018</a:t>
            </a:r>
            <a:endParaRPr lang="es-ES" dirty="0"/>
          </a:p>
        </p:txBody>
      </p:sp>
      <p:pic>
        <p:nvPicPr>
          <p:cNvPr id="6" name="Marcador de contenido 5" descr="_DSC012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2"/>
                    </a14:imgEffect>
                    <a14:imgEffect>
                      <a14:saturation sat="61000"/>
                    </a14:imgEffect>
                    <a14:imgEffect>
                      <a14:brightnessContrast bright="5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4644160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err="1">
                <a:solidFill>
                  <a:srgbClr val="000000"/>
                </a:solidFill>
              </a:rPr>
              <a:t>Kms</a:t>
            </a:r>
            <a:r>
              <a:rPr lang="es-CL" sz="1600" dirty="0">
                <a:solidFill>
                  <a:srgbClr val="000000"/>
                </a:solidFill>
              </a:rPr>
              <a:t>. Red: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accent3">
                    <a:lumMod val="50000"/>
                  </a:schemeClr>
                </a:solidFill>
              </a:rPr>
              <a:t>140</a:t>
            </a:r>
            <a:endParaRPr lang="es-CL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4644160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subterráneo: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101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sz="28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6156252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superficie o trinchera: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19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9" name="Rectángulo 6"/>
          <p:cNvSpPr/>
          <p:nvPr/>
        </p:nvSpPr>
        <p:spPr>
          <a:xfrm>
            <a:off x="7668344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en viaducto: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20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Rectángulo 6"/>
          <p:cNvSpPr/>
          <p:nvPr/>
        </p:nvSpPr>
        <p:spPr>
          <a:xfrm>
            <a:off x="6156252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smtClean="0">
                <a:solidFill>
                  <a:srgbClr val="000000"/>
                </a:solidFill>
              </a:rPr>
              <a:t>Estaciones:</a:t>
            </a:r>
            <a:endParaRPr lang="es-CL" sz="16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accent3">
                    <a:lumMod val="50000"/>
                  </a:schemeClr>
                </a:solidFill>
              </a:rPr>
              <a:t>136</a:t>
            </a:r>
          </a:p>
        </p:txBody>
      </p:sp>
      <p:sp>
        <p:nvSpPr>
          <p:cNvPr id="21" name="Rectángulo 6"/>
          <p:cNvSpPr/>
          <p:nvPr/>
        </p:nvSpPr>
        <p:spPr>
          <a:xfrm>
            <a:off x="6862906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Afluencia Red (</a:t>
            </a:r>
            <a:r>
              <a:rPr lang="es-CL" sz="1400" dirty="0" err="1">
                <a:solidFill>
                  <a:srgbClr val="000000"/>
                </a:solidFill>
              </a:rPr>
              <a:t>MMpax</a:t>
            </a:r>
            <a:r>
              <a:rPr lang="es-CL" sz="1400" dirty="0">
                <a:solidFill>
                  <a:srgbClr val="000000"/>
                </a:solidFill>
              </a:rPr>
              <a:t>):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200" b="1" dirty="0">
                <a:solidFill>
                  <a:srgbClr val="FF0000"/>
                </a:solidFill>
              </a:rPr>
              <a:t>706</a:t>
            </a:r>
            <a:endParaRPr lang="es-CL" sz="2000" b="1" dirty="0">
              <a:solidFill>
                <a:srgbClr val="FF0000"/>
              </a:solidFill>
            </a:endParaRPr>
          </a:p>
        </p:txBody>
      </p:sp>
      <p:sp>
        <p:nvSpPr>
          <p:cNvPr id="22" name="Rectángulo 6"/>
          <p:cNvSpPr/>
          <p:nvPr/>
        </p:nvSpPr>
        <p:spPr>
          <a:xfrm>
            <a:off x="7683276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>
                <a:solidFill>
                  <a:srgbClr val="000000"/>
                </a:solidFill>
              </a:rPr>
              <a:t>Comunas: </a:t>
            </a:r>
            <a:r>
              <a:rPr lang="es-CL" sz="3600" b="1" dirty="0">
                <a:solidFill>
                  <a:schemeClr val="accent3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23" name="Rectángulo 6"/>
          <p:cNvSpPr/>
          <p:nvPr/>
        </p:nvSpPr>
        <p:spPr>
          <a:xfrm>
            <a:off x="5350814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Población Beneficiada:</a:t>
            </a:r>
            <a:r>
              <a:rPr lang="es-CL" sz="1400" dirty="0">
                <a:solidFill>
                  <a:srgbClr val="F2F2F2"/>
                </a:solidFill>
              </a:rPr>
              <a:t> </a:t>
            </a:r>
            <a:r>
              <a:rPr lang="es-CL" sz="1400" dirty="0">
                <a:solidFill>
                  <a:srgbClr val="000000"/>
                </a:solidFill>
              </a:rPr>
              <a:t>(MM Habs. 2017)</a:t>
            </a:r>
            <a:r>
              <a:rPr lang="es-CL" sz="1600" dirty="0">
                <a:solidFill>
                  <a:srgbClr val="000000"/>
                </a:solidFill>
              </a:rPr>
              <a:t/>
            </a:r>
            <a:br>
              <a:rPr lang="es-CL" sz="1600" dirty="0">
                <a:solidFill>
                  <a:srgbClr val="000000"/>
                </a:solidFill>
              </a:rPr>
            </a:br>
            <a:r>
              <a:rPr lang="es-CL" sz="3200" b="1" dirty="0">
                <a:solidFill>
                  <a:srgbClr val="FF0000"/>
                </a:solidFill>
              </a:rPr>
              <a:t>5,2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0" t="10190" r="21895" b="11191"/>
          <a:stretch/>
        </p:blipFill>
        <p:spPr>
          <a:xfrm>
            <a:off x="179388" y="765175"/>
            <a:ext cx="4321175" cy="5903914"/>
          </a:xfrm>
          <a:prstGeom prst="rect">
            <a:avLst/>
          </a:prstGeom>
        </p:spPr>
      </p:pic>
      <p:sp>
        <p:nvSpPr>
          <p:cNvPr id="24" name="23 Elipse"/>
          <p:cNvSpPr/>
          <p:nvPr/>
        </p:nvSpPr>
        <p:spPr>
          <a:xfrm>
            <a:off x="4644160" y="1297696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254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Red de Metro al 2022</a:t>
            </a:r>
            <a:endParaRPr lang="es-ES" dirty="0"/>
          </a:p>
        </p:txBody>
      </p:sp>
      <p:pic>
        <p:nvPicPr>
          <p:cNvPr id="6" name="Marcador de contenido 5" descr="_DSC0128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2"/>
                    </a14:imgEffect>
                    <a14:imgEffect>
                      <a14:saturation sat="61000"/>
                    </a14:imgEffect>
                    <a14:imgEffect>
                      <a14:brightnessContrast bright="5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3263"/>
            <a:ext cx="9144000" cy="6154737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4644160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err="1">
                <a:solidFill>
                  <a:srgbClr val="000000"/>
                </a:solidFill>
              </a:rPr>
              <a:t>Kms</a:t>
            </a:r>
            <a:r>
              <a:rPr lang="es-CL" sz="1600" dirty="0">
                <a:solidFill>
                  <a:srgbClr val="000000"/>
                </a:solidFill>
              </a:rPr>
              <a:t>. Red: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accent3">
                    <a:lumMod val="75000"/>
                  </a:schemeClr>
                </a:solidFill>
              </a:rPr>
              <a:t>149</a:t>
            </a:r>
          </a:p>
        </p:txBody>
      </p:sp>
      <p:sp>
        <p:nvSpPr>
          <p:cNvPr id="16" name="Rectángulo 6"/>
          <p:cNvSpPr/>
          <p:nvPr/>
        </p:nvSpPr>
        <p:spPr>
          <a:xfrm>
            <a:off x="4644160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subterráneo: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110</a:t>
            </a:r>
            <a:r>
              <a:rPr lang="es-CL" sz="16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sz="1600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sz="16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sz="28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8" name="Rectángulo 6"/>
          <p:cNvSpPr/>
          <p:nvPr/>
        </p:nvSpPr>
        <p:spPr>
          <a:xfrm>
            <a:off x="6156252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superficie o trinchera: 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19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9" name="Rectángulo 6"/>
          <p:cNvSpPr/>
          <p:nvPr/>
        </p:nvSpPr>
        <p:spPr>
          <a:xfrm>
            <a:off x="7668344" y="3140968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Trazado en viaducto:</a:t>
            </a: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2800" b="1" dirty="0" smtClean="0">
                <a:solidFill>
                  <a:srgbClr val="002060">
                    <a:lumMod val="90000"/>
                    <a:lumOff val="10000"/>
                  </a:srgbClr>
                </a:solidFill>
              </a:rPr>
              <a:t>20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</a:t>
            </a:r>
            <a:r>
              <a:rPr lang="es-CL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kms</a:t>
            </a:r>
            <a:r>
              <a:rPr lang="es-CL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.</a:t>
            </a:r>
            <a:endParaRPr lang="es-CL" dirty="0">
              <a:solidFill>
                <a:srgbClr val="00206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0" name="Rectángulo 6"/>
          <p:cNvSpPr/>
          <p:nvPr/>
        </p:nvSpPr>
        <p:spPr>
          <a:xfrm>
            <a:off x="6156252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 smtClean="0">
                <a:solidFill>
                  <a:srgbClr val="000000"/>
                </a:solidFill>
              </a:rPr>
              <a:t>Estaciones:</a:t>
            </a:r>
            <a:endParaRPr lang="es-CL" sz="16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600" b="1" dirty="0">
                <a:solidFill>
                  <a:schemeClr val="accent3">
                    <a:lumMod val="75000"/>
                  </a:schemeClr>
                </a:solidFill>
              </a:rPr>
              <a:t>143</a:t>
            </a:r>
            <a:endParaRPr lang="es-CL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ctángulo 6"/>
          <p:cNvSpPr/>
          <p:nvPr/>
        </p:nvSpPr>
        <p:spPr>
          <a:xfrm>
            <a:off x="6862906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Afluencia Red (</a:t>
            </a:r>
            <a:r>
              <a:rPr lang="es-CL" sz="1400" dirty="0" err="1">
                <a:solidFill>
                  <a:srgbClr val="000000"/>
                </a:solidFill>
              </a:rPr>
              <a:t>MMpax</a:t>
            </a:r>
            <a:r>
              <a:rPr lang="es-CL" sz="1400" dirty="0">
                <a:solidFill>
                  <a:srgbClr val="000000"/>
                </a:solidFill>
              </a:rPr>
              <a:t>):</a:t>
            </a: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endParaRPr lang="es-CL" sz="1400" dirty="0">
              <a:solidFill>
                <a:srgbClr val="000000"/>
              </a:solidFill>
            </a:endParaRPr>
          </a:p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3200" b="1" dirty="0">
                <a:solidFill>
                  <a:srgbClr val="FF0000"/>
                </a:solidFill>
              </a:rPr>
              <a:t>814</a:t>
            </a:r>
            <a:endParaRPr lang="es-CL" sz="2000" b="1" dirty="0">
              <a:solidFill>
                <a:srgbClr val="FF0000"/>
              </a:solidFill>
            </a:endParaRPr>
          </a:p>
        </p:txBody>
      </p:sp>
      <p:sp>
        <p:nvSpPr>
          <p:cNvPr id="22" name="Rectángulo 6"/>
          <p:cNvSpPr/>
          <p:nvPr/>
        </p:nvSpPr>
        <p:spPr>
          <a:xfrm>
            <a:off x="7683276" y="1916832"/>
            <a:ext cx="1368000" cy="1125780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600" dirty="0">
                <a:solidFill>
                  <a:srgbClr val="000000"/>
                </a:solidFill>
              </a:rPr>
              <a:t>Comunas: </a:t>
            </a:r>
            <a:r>
              <a:rPr lang="es-CL" sz="3600" b="1" dirty="0">
                <a:solidFill>
                  <a:schemeClr val="accent3">
                    <a:lumMod val="75000"/>
                  </a:schemeClr>
                </a:solidFill>
              </a:rPr>
              <a:t>28</a:t>
            </a:r>
          </a:p>
        </p:txBody>
      </p:sp>
      <p:sp>
        <p:nvSpPr>
          <p:cNvPr id="23" name="Rectángulo 6"/>
          <p:cNvSpPr/>
          <p:nvPr/>
        </p:nvSpPr>
        <p:spPr>
          <a:xfrm>
            <a:off x="5350814" y="4405210"/>
            <a:ext cx="1368000" cy="1472061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>
                <a:srgbClr val="7F7F7F"/>
              </a:buClr>
              <a:buSzPct val="120000"/>
              <a:tabLst>
                <a:tab pos="3587750" algn="dec"/>
              </a:tabLst>
            </a:pPr>
            <a:r>
              <a:rPr lang="es-CL" sz="1400" dirty="0">
                <a:solidFill>
                  <a:srgbClr val="000000"/>
                </a:solidFill>
              </a:rPr>
              <a:t>Población Beneficiada:</a:t>
            </a:r>
            <a:r>
              <a:rPr lang="es-CL" sz="1400" dirty="0">
                <a:solidFill>
                  <a:srgbClr val="F2F2F2"/>
                </a:solidFill>
              </a:rPr>
              <a:t> </a:t>
            </a:r>
            <a:r>
              <a:rPr lang="es-CL" sz="1400" dirty="0">
                <a:solidFill>
                  <a:srgbClr val="000000"/>
                </a:solidFill>
              </a:rPr>
              <a:t>(MM Habs. 2017)</a:t>
            </a:r>
            <a:r>
              <a:rPr lang="es-CL" sz="1600" dirty="0">
                <a:solidFill>
                  <a:srgbClr val="000000"/>
                </a:solidFill>
              </a:rPr>
              <a:t/>
            </a:r>
            <a:br>
              <a:rPr lang="es-CL" sz="1600" dirty="0">
                <a:solidFill>
                  <a:srgbClr val="000000"/>
                </a:solidFill>
              </a:rPr>
            </a:br>
            <a:r>
              <a:rPr lang="es-CL" sz="3200" b="1" dirty="0">
                <a:solidFill>
                  <a:srgbClr val="FF0000"/>
                </a:solidFill>
              </a:rPr>
              <a:t>5,7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0" t="10190" r="21895" b="11191"/>
          <a:stretch/>
        </p:blipFill>
        <p:spPr>
          <a:xfrm>
            <a:off x="179388" y="765175"/>
            <a:ext cx="4321175" cy="5903913"/>
          </a:xfrm>
          <a:prstGeom prst="rect">
            <a:avLst/>
          </a:prstGeom>
        </p:spPr>
      </p:pic>
      <p:sp>
        <p:nvSpPr>
          <p:cNvPr id="17" name="16 Elipse"/>
          <p:cNvSpPr/>
          <p:nvPr/>
        </p:nvSpPr>
        <p:spPr>
          <a:xfrm>
            <a:off x="5291661" y="1297696"/>
            <a:ext cx="504056" cy="50405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2</a:t>
            </a:r>
            <a:endParaRPr lang="es-CL" sz="2400" b="1" dirty="0"/>
          </a:p>
        </p:txBody>
      </p:sp>
      <p:sp>
        <p:nvSpPr>
          <p:cNvPr id="24" name="23 Elipse"/>
          <p:cNvSpPr/>
          <p:nvPr/>
        </p:nvSpPr>
        <p:spPr>
          <a:xfrm>
            <a:off x="4644008" y="1297696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01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6" descr="_DSC0310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64704"/>
            <a:ext cx="9144000" cy="6093296"/>
          </a:xfrm>
          <a:prstGeom prst="rect">
            <a:avLst/>
          </a:prstGeom>
        </p:spPr>
      </p:pic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179388" y="985280"/>
            <a:ext cx="8569076" cy="3929071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Trazado 100% subterráneo.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24,8 kilómetros a la red.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Beneficia a 1.350.000 habitantes.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26 millones de viajes provenientes de L1.</a:t>
            </a:r>
          </a:p>
          <a:p>
            <a:endParaRPr lang="es-CL" dirty="0" smtClean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Comunas beneficiadas:</a:t>
            </a:r>
          </a:p>
          <a:p>
            <a:pPr lvl="1"/>
            <a:r>
              <a:rPr lang="es-CL" dirty="0" smtClean="0">
                <a:solidFill>
                  <a:schemeClr val="bg1"/>
                </a:solidFill>
              </a:rPr>
              <a:t>Renca, Cerro Navia, Quinta Normal, Santiago, Providencia, Las Condes y Vitacura</a:t>
            </a:r>
          </a:p>
          <a:p>
            <a:endParaRPr lang="es-CL" dirty="0" smtClean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Nuevas comunas:</a:t>
            </a:r>
          </a:p>
          <a:p>
            <a:pPr lvl="1"/>
            <a:r>
              <a:rPr lang="es-CL" dirty="0" smtClean="0">
                <a:solidFill>
                  <a:schemeClr val="bg1"/>
                </a:solidFill>
              </a:rPr>
              <a:t>Renca, Cerro Navia y Vitacura</a:t>
            </a:r>
          </a:p>
          <a:p>
            <a:endParaRPr lang="es-CL" dirty="0" smtClean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Afluencia anual de 122 millones de viajes por año en la nueva Línea al 2025.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Aumento de 96 millones de nuevos viajes en la red al año 2025.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Características Línea 7</a:t>
            </a:r>
          </a:p>
        </p:txBody>
      </p:sp>
      <p:sp>
        <p:nvSpPr>
          <p:cNvPr id="11" name="Rectángulo 7"/>
          <p:cNvSpPr/>
          <p:nvPr/>
        </p:nvSpPr>
        <p:spPr>
          <a:xfrm>
            <a:off x="3779912" y="4914352"/>
            <a:ext cx="5188110" cy="1104527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4800" b="1" dirty="0">
                <a:solidFill>
                  <a:schemeClr val="bg1"/>
                </a:solidFill>
              </a:rPr>
              <a:t>60</a:t>
            </a:r>
            <a:r>
              <a:rPr lang="es-CL" sz="2000" b="1" dirty="0">
                <a:solidFill>
                  <a:schemeClr val="bg1"/>
                </a:solidFill>
              </a:rPr>
              <a:t> </a:t>
            </a:r>
            <a:r>
              <a:rPr lang="es-CL" sz="2000" b="1" dirty="0" smtClean="0">
                <a:solidFill>
                  <a:schemeClr val="bg1"/>
                </a:solidFill>
              </a:rPr>
              <a:t>	</a:t>
            </a:r>
            <a:r>
              <a:rPr lang="es-CL" sz="2800" b="1" dirty="0" smtClean="0">
                <a:solidFill>
                  <a:schemeClr val="bg1"/>
                </a:solidFill>
              </a:rPr>
              <a:t>minutos </a:t>
            </a:r>
            <a:r>
              <a:rPr lang="es-CL" sz="2800" b="1" dirty="0">
                <a:solidFill>
                  <a:schemeClr val="bg1"/>
                </a:solidFill>
              </a:rPr>
              <a:t>menos de viaje </a:t>
            </a:r>
            <a:endParaRPr lang="es-CL" sz="1400" b="1" dirty="0" smtClean="0">
              <a:solidFill>
                <a:schemeClr val="bg1"/>
              </a:solidFill>
            </a:endParaRPr>
          </a:p>
          <a:p>
            <a:r>
              <a:rPr lang="es-CL" sz="1400" b="1" dirty="0" smtClean="0">
                <a:solidFill>
                  <a:schemeClr val="bg1"/>
                </a:solidFill>
              </a:rPr>
              <a:t>	de Cerro </a:t>
            </a:r>
            <a:r>
              <a:rPr lang="es-CL" sz="1400" b="1" dirty="0">
                <a:solidFill>
                  <a:schemeClr val="bg1"/>
                </a:solidFill>
              </a:rPr>
              <a:t>Navia a Las </a:t>
            </a:r>
            <a:r>
              <a:rPr lang="es-CL" sz="1400" b="1" dirty="0" smtClean="0">
                <a:solidFill>
                  <a:schemeClr val="bg1"/>
                </a:solidFill>
              </a:rPr>
              <a:t>Condes</a:t>
            </a:r>
            <a:endParaRPr lang="es-CL" sz="1400" b="1" dirty="0">
              <a:solidFill>
                <a:schemeClr val="bg1"/>
              </a:solidFill>
            </a:endParaRPr>
          </a:p>
        </p:txBody>
      </p:sp>
      <p:sp>
        <p:nvSpPr>
          <p:cNvPr id="12" name="Rectángulo 7"/>
          <p:cNvSpPr/>
          <p:nvPr/>
        </p:nvSpPr>
        <p:spPr>
          <a:xfrm>
            <a:off x="-21232" y="6049463"/>
            <a:ext cx="3815992" cy="808537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457200"/>
            <a:r>
              <a:rPr lang="es-CL" sz="1600" b="1" dirty="0">
                <a:solidFill>
                  <a:schemeClr val="accent1"/>
                </a:solidFill>
              </a:rPr>
              <a:t>Inversión </a:t>
            </a:r>
            <a:r>
              <a:rPr lang="es-CL" sz="1600" b="1" dirty="0" smtClean="0">
                <a:solidFill>
                  <a:schemeClr val="accent1"/>
                </a:solidFill>
              </a:rPr>
              <a:t>Total </a:t>
            </a:r>
            <a:r>
              <a:rPr lang="es-CL" sz="2800" b="1" dirty="0" smtClean="0">
                <a:solidFill>
                  <a:schemeClr val="accent1"/>
                </a:solidFill>
              </a:rPr>
              <a:t/>
            </a:r>
            <a:br>
              <a:rPr lang="es-CL" sz="2800" b="1" dirty="0" smtClean="0">
                <a:solidFill>
                  <a:schemeClr val="accent1"/>
                </a:solidFill>
              </a:rPr>
            </a:br>
            <a:r>
              <a:rPr lang="es-CL" sz="36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USD </a:t>
            </a:r>
            <a:r>
              <a:rPr lang="es-CL" sz="3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2.528 millones</a:t>
            </a:r>
            <a:endParaRPr lang="es-CL" sz="28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2244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dirty="0"/>
              <a:t>Descripción Trazado </a:t>
            </a:r>
            <a:r>
              <a:rPr lang="es-CL" dirty="0" smtClean="0"/>
              <a:t>L7</a:t>
            </a:r>
            <a:endParaRPr lang="es-CL" dirty="0"/>
          </a:p>
        </p:txBody>
      </p:sp>
      <p:pic>
        <p:nvPicPr>
          <p:cNvPr id="10" name="Marcador de contenido 7" descr="Captura de pantalla 2017-01-24 a las 14.56.24.png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72" y="778924"/>
            <a:ext cx="9143999" cy="6079075"/>
          </a:xfrm>
          <a:prstGeom prst="rect">
            <a:avLst/>
          </a:prstGeom>
        </p:spPr>
      </p:pic>
      <p:sp>
        <p:nvSpPr>
          <p:cNvPr id="11" name="5 Marcador de contenido"/>
          <p:cNvSpPr>
            <a:spLocks noGrp="1"/>
          </p:cNvSpPr>
          <p:nvPr>
            <p:ph sz="quarter" idx="10"/>
          </p:nvPr>
        </p:nvSpPr>
        <p:spPr>
          <a:xfrm>
            <a:off x="185585" y="908720"/>
            <a:ext cx="4170391" cy="1969284"/>
          </a:xfrm>
          <a:solidFill>
            <a:schemeClr val="bg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1900" dirty="0" err="1" smtClean="0"/>
              <a:t>Longitud</a:t>
            </a:r>
            <a:r>
              <a:rPr lang="pt-BR" sz="1900" dirty="0" smtClean="0"/>
              <a:t> Total: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600" b="1" dirty="0" smtClean="0">
                <a:solidFill>
                  <a:schemeClr val="accent6">
                    <a:lumMod val="50000"/>
                  </a:schemeClr>
                </a:solidFill>
              </a:rPr>
              <a:t>24,8 Km</a:t>
            </a:r>
          </a:p>
          <a:p>
            <a:pPr marL="0" indent="0">
              <a:spcBef>
                <a:spcPts val="0"/>
              </a:spcBef>
              <a:buNone/>
            </a:pPr>
            <a:endParaRPr lang="pt-BR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t-BR" dirty="0" err="1" smtClean="0"/>
              <a:t>Velocidad</a:t>
            </a:r>
            <a:r>
              <a:rPr lang="pt-BR" dirty="0" smtClean="0"/>
              <a:t> Comercial: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3900" b="1" dirty="0" smtClean="0">
                <a:solidFill>
                  <a:schemeClr val="accent4">
                    <a:lumMod val="50000"/>
                  </a:schemeClr>
                </a:solidFill>
              </a:rPr>
              <a:t>40 Km/</a:t>
            </a:r>
            <a:r>
              <a:rPr lang="pt-BR" sz="3900" b="1" dirty="0" err="1" smtClean="0">
                <a:solidFill>
                  <a:schemeClr val="accent4">
                    <a:lumMod val="50000"/>
                  </a:schemeClr>
                </a:solidFill>
              </a:rPr>
              <a:t>hr</a:t>
            </a:r>
            <a:r>
              <a:rPr lang="pt-BR" sz="3900" b="1" dirty="0" smtClean="0">
                <a:solidFill>
                  <a:schemeClr val="accent4">
                    <a:lumMod val="50000"/>
                  </a:schemeClr>
                </a:solidFill>
              </a:rPr>
              <a:t> aprox</a:t>
            </a:r>
            <a:r>
              <a:rPr lang="pt-BR" dirty="0" smtClean="0"/>
              <a:t>.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3050678"/>
            <a:ext cx="8713092" cy="359427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" b="99497" l="0" r="99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84" y="836712"/>
            <a:ext cx="19823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52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86"/>
          <a:stretch/>
        </p:blipFill>
        <p:spPr bwMode="auto">
          <a:xfrm>
            <a:off x="234950" y="1628800"/>
            <a:ext cx="8674100" cy="44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Virtual </a:t>
            </a:r>
            <a:r>
              <a:rPr lang="en-US" dirty="0" err="1" smtClean="0"/>
              <a:t>trazado</a:t>
            </a:r>
            <a:r>
              <a:rPr lang="en-US" dirty="0" smtClean="0"/>
              <a:t> L7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07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arcador de contenido 3" descr="_MG_9138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1" y="764704"/>
            <a:ext cx="9143999" cy="6093296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Características tecnológicas de Línea 7 - Trenes</a:t>
            </a:r>
            <a:endParaRPr lang="es-CL" dirty="0"/>
          </a:p>
        </p:txBody>
      </p:sp>
      <p:sp>
        <p:nvSpPr>
          <p:cNvPr id="15" name="31 CuadroTexto"/>
          <p:cNvSpPr txBox="1"/>
          <p:nvPr/>
        </p:nvSpPr>
        <p:spPr>
          <a:xfrm>
            <a:off x="4929897" y="878250"/>
            <a:ext cx="2340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  <a:latin typeface="+mj-lt"/>
                <a:cs typeface="Due Light"/>
              </a:rPr>
              <a:t>Espacios Reservados para Movilidad Reducida</a:t>
            </a:r>
            <a:endParaRPr lang="es-CL" b="1" dirty="0">
              <a:solidFill>
                <a:schemeClr val="bg1"/>
              </a:solidFill>
              <a:latin typeface="+mj-lt"/>
              <a:cs typeface="Due Light"/>
            </a:endParaRPr>
          </a:p>
        </p:txBody>
      </p:sp>
      <p:sp>
        <p:nvSpPr>
          <p:cNvPr id="18" name="23 CuadroTexto"/>
          <p:cNvSpPr txBox="1"/>
          <p:nvPr/>
        </p:nvSpPr>
        <p:spPr>
          <a:xfrm>
            <a:off x="3272050" y="3913809"/>
            <a:ext cx="2340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s-CL"/>
            </a:defPPr>
            <a:lvl1pPr lvl="0" algn="ctr">
              <a:defRPr sz="1400" b="1">
                <a:solidFill>
                  <a:schemeClr val="bg1"/>
                </a:solidFill>
                <a:latin typeface="+mj-lt"/>
                <a:cs typeface="Due Light"/>
              </a:defRPr>
            </a:lvl1pPr>
          </a:lstStyle>
          <a:p>
            <a:r>
              <a:rPr lang="es-CL" sz="1800" dirty="0"/>
              <a:t>Cámaras de Seguridad</a:t>
            </a:r>
          </a:p>
          <a:p>
            <a:r>
              <a:rPr lang="es-CL" sz="1800" dirty="0"/>
              <a:t>en Trenes</a:t>
            </a:r>
          </a:p>
        </p:txBody>
      </p:sp>
      <p:sp>
        <p:nvSpPr>
          <p:cNvPr id="19" name="25 CuadroTexto"/>
          <p:cNvSpPr txBox="1"/>
          <p:nvPr/>
        </p:nvSpPr>
        <p:spPr>
          <a:xfrm>
            <a:off x="6602155" y="3913809"/>
            <a:ext cx="2340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s-CL"/>
            </a:defPPr>
            <a:lvl1pPr lvl="0" algn="ctr">
              <a:defRPr sz="1400" b="1">
                <a:solidFill>
                  <a:schemeClr val="bg1"/>
                </a:solidFill>
                <a:latin typeface="+mj-lt"/>
                <a:cs typeface="Due Light"/>
              </a:defRPr>
            </a:lvl1pPr>
          </a:lstStyle>
          <a:p>
            <a:r>
              <a:rPr lang="es-CL" sz="1800" dirty="0"/>
              <a:t>Aire Acondicionado</a:t>
            </a:r>
          </a:p>
          <a:p>
            <a:r>
              <a:rPr lang="es-CL" sz="1800" dirty="0"/>
              <a:t>en Vagones</a:t>
            </a:r>
          </a:p>
        </p:txBody>
      </p:sp>
      <p:grpSp>
        <p:nvGrpSpPr>
          <p:cNvPr id="17" name="16 Grupo"/>
          <p:cNvGrpSpPr/>
          <p:nvPr/>
        </p:nvGrpSpPr>
        <p:grpSpPr>
          <a:xfrm>
            <a:off x="7044363" y="5085184"/>
            <a:ext cx="1620000" cy="1620000"/>
            <a:chOff x="5127740" y="4048784"/>
            <a:chExt cx="1471744" cy="1469652"/>
          </a:xfrm>
        </p:grpSpPr>
        <p:pic>
          <p:nvPicPr>
            <p:cNvPr id="11" name="Imagen 10" descr="06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740" y="4048784"/>
              <a:ext cx="1458081" cy="1450199"/>
            </a:xfrm>
            <a:prstGeom prst="rect">
              <a:avLst/>
            </a:prstGeom>
          </p:spPr>
        </p:pic>
        <p:sp>
          <p:nvSpPr>
            <p:cNvPr id="27" name="26 Elipse"/>
            <p:cNvSpPr/>
            <p:nvPr/>
          </p:nvSpPr>
          <p:spPr>
            <a:xfrm>
              <a:off x="5141403" y="4060355"/>
              <a:ext cx="1458081" cy="1458081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29 CuadroTexto"/>
          <p:cNvSpPr txBox="1"/>
          <p:nvPr/>
        </p:nvSpPr>
        <p:spPr>
          <a:xfrm>
            <a:off x="2020255" y="865577"/>
            <a:ext cx="2340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s-CL" b="1" dirty="0" smtClean="0">
                <a:solidFill>
                  <a:schemeClr val="bg1"/>
                </a:solidFill>
                <a:latin typeface="+mj-lt"/>
                <a:cs typeface="Due Light"/>
              </a:rPr>
              <a:t>Conducción UTO</a:t>
            </a:r>
            <a:endParaRPr lang="es-CL" b="1" dirty="0">
              <a:solidFill>
                <a:schemeClr val="bg1"/>
              </a:solidFill>
              <a:latin typeface="+mj-lt"/>
              <a:cs typeface="Due Light"/>
            </a:endParaRPr>
          </a:p>
        </p:txBody>
      </p:sp>
      <p:sp>
        <p:nvSpPr>
          <p:cNvPr id="16" name="3 CuadroTexto"/>
          <p:cNvSpPr txBox="1"/>
          <p:nvPr/>
        </p:nvSpPr>
        <p:spPr>
          <a:xfrm>
            <a:off x="429288" y="3913809"/>
            <a:ext cx="2340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s-CL"/>
            </a:defPPr>
            <a:lvl1pPr lvl="0" algn="ctr">
              <a:defRPr sz="1400" b="1">
                <a:solidFill>
                  <a:schemeClr val="bg1"/>
                </a:solidFill>
                <a:latin typeface="+mj-lt"/>
                <a:cs typeface="Due Light"/>
              </a:defRPr>
            </a:lvl1pPr>
          </a:lstStyle>
          <a:p>
            <a:r>
              <a:rPr lang="es-CL" sz="1800" dirty="0"/>
              <a:t>Mayor capacidad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148064" y="2132856"/>
            <a:ext cx="1656228" cy="1655213"/>
            <a:chOff x="4787980" y="2132855"/>
            <a:chExt cx="1656228" cy="1655213"/>
          </a:xfrm>
        </p:grpSpPr>
        <p:pic>
          <p:nvPicPr>
            <p:cNvPr id="30" name="Imagen 29" descr="V_14.jpg"/>
            <p:cNvPicPr>
              <a:picLocks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7980" y="2132855"/>
              <a:ext cx="1656228" cy="165521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" name="22 Elipse"/>
            <p:cNvSpPr/>
            <p:nvPr/>
          </p:nvSpPr>
          <p:spPr>
            <a:xfrm>
              <a:off x="4813659" y="2154420"/>
              <a:ext cx="1604870" cy="1612082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827584" y="5013176"/>
            <a:ext cx="1590967" cy="1607245"/>
            <a:chOff x="528899" y="4684553"/>
            <a:chExt cx="1590967" cy="1607245"/>
          </a:xfrm>
        </p:grpSpPr>
        <p:pic>
          <p:nvPicPr>
            <p:cNvPr id="20" name="Imagen 19" descr="Unknown-1.jpeg"/>
            <p:cNvPicPr>
              <a:picLocks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449" y="4699612"/>
              <a:ext cx="1583867" cy="1577126"/>
            </a:xfrm>
            <a:prstGeom prst="ellipse">
              <a:avLst/>
            </a:prstGeom>
          </p:spPr>
        </p:pic>
        <p:sp>
          <p:nvSpPr>
            <p:cNvPr id="39" name="38 Elipse"/>
            <p:cNvSpPr/>
            <p:nvPr/>
          </p:nvSpPr>
          <p:spPr>
            <a:xfrm>
              <a:off x="528899" y="4684553"/>
              <a:ext cx="1590967" cy="1607245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3923928" y="5013176"/>
            <a:ext cx="1620000" cy="1613012"/>
            <a:chOff x="3940766" y="5088678"/>
            <a:chExt cx="1620000" cy="1613012"/>
          </a:xfrm>
        </p:grpSpPr>
        <p:pic>
          <p:nvPicPr>
            <p:cNvPr id="24" name="Imagen 23" descr="CAMARA DE VIGILANCIA.png"/>
            <p:cNvPicPr>
              <a:picLocks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0810" y="5088678"/>
              <a:ext cx="1619912" cy="1613012"/>
            </a:xfrm>
            <a:prstGeom prst="ellipse">
              <a:avLst/>
            </a:prstGeom>
          </p:spPr>
        </p:pic>
        <p:sp>
          <p:nvSpPr>
            <p:cNvPr id="26" name="25 Elipse"/>
            <p:cNvSpPr/>
            <p:nvPr/>
          </p:nvSpPr>
          <p:spPr>
            <a:xfrm>
              <a:off x="3940766" y="5091562"/>
              <a:ext cx="1620000" cy="1607245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2232122" y="2128166"/>
            <a:ext cx="1659730" cy="1656183"/>
            <a:chOff x="2232122" y="2128166"/>
            <a:chExt cx="1659730" cy="1656183"/>
          </a:xfrm>
        </p:grpSpPr>
        <p:pic>
          <p:nvPicPr>
            <p:cNvPr id="32" name="Imagen 31" descr="V_15.jpg"/>
            <p:cNvPicPr>
              <a:picLocks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2122" y="2128166"/>
              <a:ext cx="1659730" cy="1656183"/>
            </a:xfrm>
            <a:prstGeom prst="ellipse">
              <a:avLst/>
            </a:prstGeom>
          </p:spPr>
        </p:pic>
        <p:sp>
          <p:nvSpPr>
            <p:cNvPr id="22" name="21 Elipse"/>
            <p:cNvSpPr/>
            <p:nvPr/>
          </p:nvSpPr>
          <p:spPr>
            <a:xfrm>
              <a:off x="2258865" y="2150217"/>
              <a:ext cx="1606245" cy="1612080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234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cador de contenido 4" descr="_MG_9702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9888" y="764704"/>
            <a:ext cx="9143999" cy="6093296"/>
          </a:xfrm>
          <a:prstGeom prst="rect">
            <a:avLst/>
          </a:prstGeom>
        </p:spPr>
      </p:pic>
      <p:sp>
        <p:nvSpPr>
          <p:cNvPr id="7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Características tecnológicas de Línea 7 - Estaciones</a:t>
            </a:r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001487" y="764704"/>
            <a:ext cx="2484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1600">
                <a:latin typeface="+mj-lt"/>
                <a:cs typeface="Due Light"/>
              </a:defRPr>
            </a:lvl1pPr>
          </a:lstStyle>
          <a:p>
            <a:r>
              <a:rPr lang="es-CL" sz="1800" b="1" dirty="0">
                <a:solidFill>
                  <a:schemeClr val="bg1"/>
                </a:solidFill>
              </a:rPr>
              <a:t>Escaleras Mecánicas y Ascensores en todas las Estaciones</a:t>
            </a:r>
          </a:p>
        </p:txBody>
      </p:sp>
      <p:sp>
        <p:nvSpPr>
          <p:cNvPr id="25" name="22 CuadroTexto"/>
          <p:cNvSpPr txBox="1"/>
          <p:nvPr/>
        </p:nvSpPr>
        <p:spPr>
          <a:xfrm>
            <a:off x="1658514" y="3736933"/>
            <a:ext cx="2484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s-CL"/>
            </a:defPPr>
            <a:lvl1pPr lvl="0" algn="ctr">
              <a:defRPr sz="1400" b="1">
                <a:solidFill>
                  <a:schemeClr val="bg1"/>
                </a:solidFill>
                <a:latin typeface="+mj-lt"/>
                <a:cs typeface="Due Light"/>
              </a:defRPr>
            </a:lvl1pPr>
          </a:lstStyle>
          <a:p>
            <a:r>
              <a:rPr lang="es-CL" sz="1800" dirty="0"/>
              <a:t>Puertas de Andén 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658514" y="764704"/>
            <a:ext cx="2484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>
            <a:defPPr>
              <a:defRPr lang="es-CL"/>
            </a:defPPr>
            <a:lvl1pPr algn="ctr">
              <a:defRPr sz="1600">
                <a:latin typeface="+mj-lt"/>
                <a:cs typeface="Due Light"/>
              </a:defRPr>
            </a:lvl1pPr>
          </a:lstStyle>
          <a:p>
            <a:r>
              <a:rPr lang="es-CL" sz="1800" b="1" dirty="0">
                <a:solidFill>
                  <a:schemeClr val="bg1"/>
                </a:solidFill>
              </a:rPr>
              <a:t>Peajes Bidireccionales</a:t>
            </a:r>
          </a:p>
        </p:txBody>
      </p:sp>
      <p:sp>
        <p:nvSpPr>
          <p:cNvPr id="35" name="24 CuadroTexto"/>
          <p:cNvSpPr txBox="1"/>
          <p:nvPr/>
        </p:nvSpPr>
        <p:spPr>
          <a:xfrm>
            <a:off x="5001487" y="3695863"/>
            <a:ext cx="2484000" cy="100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>
            <a:defPPr>
              <a:defRPr lang="es-CL"/>
            </a:defPPr>
            <a:lvl1pPr lvl="0" algn="ctr">
              <a:defRPr sz="1400" b="1">
                <a:solidFill>
                  <a:schemeClr val="bg1"/>
                </a:solidFill>
                <a:latin typeface="+mj-lt"/>
                <a:cs typeface="Due Light"/>
              </a:defRPr>
            </a:lvl1pPr>
          </a:lstStyle>
          <a:p>
            <a:r>
              <a:rPr lang="es-CL" sz="1800" dirty="0"/>
              <a:t>Pago Automático 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2091481" y="1812489"/>
            <a:ext cx="1619033" cy="1613022"/>
            <a:chOff x="2091481" y="1812489"/>
            <a:chExt cx="1619033" cy="1613022"/>
          </a:xfrm>
        </p:grpSpPr>
        <p:pic>
          <p:nvPicPr>
            <p:cNvPr id="3" name="Imagen 2" descr="IMG_4262.JPG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8411" y="1826912"/>
              <a:ext cx="1585172" cy="1584176"/>
            </a:xfrm>
            <a:prstGeom prst="ellipse">
              <a:avLst/>
            </a:prstGeom>
          </p:spPr>
        </p:pic>
        <p:sp>
          <p:nvSpPr>
            <p:cNvPr id="30" name="29 Elipse"/>
            <p:cNvSpPr/>
            <p:nvPr/>
          </p:nvSpPr>
          <p:spPr>
            <a:xfrm>
              <a:off x="2091481" y="1812489"/>
              <a:ext cx="1619033" cy="1613022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5436096" y="1844824"/>
            <a:ext cx="1620000" cy="1613022"/>
            <a:chOff x="5524891" y="1812489"/>
            <a:chExt cx="1620000" cy="1613022"/>
          </a:xfrm>
        </p:grpSpPr>
        <p:pic>
          <p:nvPicPr>
            <p:cNvPr id="5" name="Imagen 4" descr="ASCENSOR Y SALIDA copia.jpg"/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2803" y="1826912"/>
              <a:ext cx="1584176" cy="1584176"/>
            </a:xfrm>
            <a:prstGeom prst="ellipse">
              <a:avLst/>
            </a:prstGeom>
          </p:spPr>
        </p:pic>
        <p:sp>
          <p:nvSpPr>
            <p:cNvPr id="21" name="20 Elipse"/>
            <p:cNvSpPr/>
            <p:nvPr/>
          </p:nvSpPr>
          <p:spPr>
            <a:xfrm>
              <a:off x="5524891" y="1812489"/>
              <a:ext cx="1620000" cy="1613022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2123728" y="4869160"/>
            <a:ext cx="1591698" cy="1617262"/>
            <a:chOff x="2211372" y="4870529"/>
            <a:chExt cx="1591698" cy="1617262"/>
          </a:xfrm>
        </p:grpSpPr>
        <p:pic>
          <p:nvPicPr>
            <p:cNvPr id="8" name="Imagen 7" descr="V_13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5133" y="4881673"/>
              <a:ext cx="1584176" cy="1594975"/>
            </a:xfrm>
            <a:prstGeom prst="ellipse">
              <a:avLst/>
            </a:prstGeom>
          </p:spPr>
        </p:pic>
        <p:sp>
          <p:nvSpPr>
            <p:cNvPr id="33" name="32 Elipse"/>
            <p:cNvSpPr/>
            <p:nvPr/>
          </p:nvSpPr>
          <p:spPr>
            <a:xfrm>
              <a:off x="2211372" y="4870529"/>
              <a:ext cx="1591698" cy="1617262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436096" y="4869160"/>
            <a:ext cx="1620000" cy="1613022"/>
            <a:chOff x="5488887" y="4860761"/>
            <a:chExt cx="1620000" cy="1613022"/>
          </a:xfrm>
        </p:grpSpPr>
        <p:pic>
          <p:nvPicPr>
            <p:cNvPr id="10" name="Imagen 9" descr="_DSC0070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6799" y="4872411"/>
              <a:ext cx="1584176" cy="1589722"/>
            </a:xfrm>
            <a:prstGeom prst="ellipse">
              <a:avLst/>
            </a:prstGeom>
          </p:spPr>
        </p:pic>
        <p:sp>
          <p:nvSpPr>
            <p:cNvPr id="38" name="37 Elipse"/>
            <p:cNvSpPr/>
            <p:nvPr/>
          </p:nvSpPr>
          <p:spPr>
            <a:xfrm>
              <a:off x="5488887" y="4860761"/>
              <a:ext cx="1620000" cy="1613022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4540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hBYYPFt0GInKp1Oo2YA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DYxdc0HkCOO12vxuKD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hBYYPFt0GInKp1Oo2YA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DYxdc0HkCOO12vxuKD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hBYYPFt0GInKp1Oo2YA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DYxdc0HkCOO12vxuKD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hBYYPFt0GInKp1Oo2YA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DYxdc0HkCOO12vxuKD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hBYYPFt0GInKp1Oo2YA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cEhBOozEGc9Ooai19K2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qQy6vTFkqQTfYEanEdJ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W.CbuaK0WyuHyzbaQ3l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gSTHrPk.DalwikeTJJ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5CFqB4gUusx5brD5Xm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QzouL2vkq_ZM_f.LOJoQ"/>
</p:tagLst>
</file>

<file path=ppt/theme/theme1.xml><?xml version="1.0" encoding="utf-8"?>
<a:theme xmlns:a="http://schemas.openxmlformats.org/drawingml/2006/main" name="1_Tema de Office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cion_metro2016_B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454</Words>
  <Application>Microsoft Office PowerPoint</Application>
  <PresentationFormat>Presentación en pantalla (4:3)</PresentationFormat>
  <Paragraphs>174</Paragraphs>
  <Slides>12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1_Tema de Office</vt:lpstr>
      <vt:lpstr>Presentacion_metro2016_B</vt:lpstr>
      <vt:lpstr>think-cell Slide</vt:lpstr>
      <vt:lpstr>Junio 2017</vt:lpstr>
      <vt:lpstr>Red de Metro al 2017</vt:lpstr>
      <vt:lpstr>Red de Metro al 2018</vt:lpstr>
      <vt:lpstr>Red de Metro al 2022</vt:lpstr>
      <vt:lpstr>Características Línea 7</vt:lpstr>
      <vt:lpstr>Descripción Trazado L7</vt:lpstr>
      <vt:lpstr>Video Virtual trazado L7</vt:lpstr>
      <vt:lpstr>Características tecnológicas de Línea 7 - Trenes</vt:lpstr>
      <vt:lpstr>Características tecnológicas de Línea 7 - Estaciones</vt:lpstr>
      <vt:lpstr>Programa Línea 7</vt:lpstr>
      <vt:lpstr>Red de Metro al 2025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Comunicaciones e hitos</dc:title>
  <dc:creator>Cesar Rodriguez</dc:creator>
  <cp:lastModifiedBy>Alejandro Orellana</cp:lastModifiedBy>
  <cp:revision>276</cp:revision>
  <cp:lastPrinted>2017-05-29T16:09:57Z</cp:lastPrinted>
  <dcterms:created xsi:type="dcterms:W3CDTF">2017-04-10T13:35:20Z</dcterms:created>
  <dcterms:modified xsi:type="dcterms:W3CDTF">2017-06-01T23:12:14Z</dcterms:modified>
</cp:coreProperties>
</file>