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5" r:id="rId9"/>
    <p:sldId id="266" r:id="rId10"/>
    <p:sldId id="262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9" d="100"/>
          <a:sy n="69" d="100"/>
        </p:scale>
        <p:origin x="-14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509EBEC3-D6A8-4F56-85D4-1AF4923A28D1}" type="datetimeFigureOut">
              <a:rPr lang="en-US" smtClean="0"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3879AD9-1F6B-4CCA-BB9B-E930684822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76200"/>
            <a:ext cx="7772400" cy="4343400"/>
          </a:xfrm>
        </p:spPr>
        <p:txBody>
          <a:bodyPr/>
          <a:lstStyle/>
          <a:p>
            <a:r>
              <a:rPr lang="en-US" sz="6000" dirty="0" smtClean="0">
                <a:solidFill>
                  <a:schemeClr val="bg1"/>
                </a:solidFill>
              </a:rPr>
              <a:t>COM 3105</a:t>
            </a:r>
            <a:br>
              <a:rPr lang="en-US" sz="6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bg1"/>
                </a:solidFill>
              </a:rPr>
              <a:t>KOMUNIKASI </a:t>
            </a:r>
            <a:r>
              <a:rPr lang="en-US" sz="6000" dirty="0" smtClean="0"/>
              <a:t>ANTARABUDAYA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C000"/>
                </a:solidFill>
              </a:rPr>
              <a:t>A</a:t>
            </a:r>
            <a:r>
              <a:rPr lang="en-US" dirty="0" smtClean="0">
                <a:solidFill>
                  <a:srgbClr val="FFFF00"/>
                </a:solidFill>
              </a:rPr>
              <a:t>I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70C0"/>
                </a:solidFill>
              </a:rPr>
              <a:t>B</a:t>
            </a:r>
            <a:r>
              <a:rPr lang="en-US" dirty="0" smtClean="0">
                <a:solidFill>
                  <a:srgbClr val="002060"/>
                </a:solidFill>
              </a:rPr>
              <a:t>O</a:t>
            </a:r>
            <a:r>
              <a:rPr lang="en-US" dirty="0" smtClean="0">
                <a:solidFill>
                  <a:srgbClr val="7030A0"/>
                </a:solidFill>
              </a:rPr>
              <a:t>W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5257800"/>
            <a:ext cx="6858000" cy="990600"/>
          </a:xfrm>
        </p:spPr>
        <p:txBody>
          <a:bodyPr/>
          <a:lstStyle/>
          <a:p>
            <a:r>
              <a:rPr lang="en-US" dirty="0" smtClean="0"/>
              <a:t>MADAM ISMA </a:t>
            </a:r>
            <a:r>
              <a:rPr lang="en-US" dirty="0"/>
              <a:t>ROSILA BINTI ISMAIL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48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KEPENTINGAN  DAN FUNGSI BAHASA MELAYU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 smtClean="0">
                <a:solidFill>
                  <a:schemeClr val="bg1"/>
                </a:solidFill>
              </a:rPr>
              <a:t>Bahasa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Kebangsaan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Bahasa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Rasmi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Bahasa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Perpaduan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Bahasa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Pengantar</a:t>
            </a:r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Bahasa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Ilmu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000"/>
                    </a14:imgEffect>
                    <a14:imgEffect>
                      <a14:brightnessContrast bright="33000" contrast="-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"/>
            <a:ext cx="9143999" cy="6858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10000"/>
              <a:lumOff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CARA MEMPERKASAKAN BAHASA MELAYU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2133600"/>
            <a:ext cx="2743200" cy="2438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4000" dirty="0" err="1" smtClean="0"/>
              <a:t>Kerajaan</a:t>
            </a:r>
            <a:endParaRPr lang="en-US" sz="4000" dirty="0" smtClean="0"/>
          </a:p>
          <a:p>
            <a:r>
              <a:rPr lang="en-US" sz="4000" dirty="0" err="1" smtClean="0"/>
              <a:t>Masyarakat</a:t>
            </a:r>
            <a:endParaRPr lang="en-US" sz="4000" dirty="0" smtClean="0"/>
          </a:p>
          <a:p>
            <a:r>
              <a:rPr lang="en-US" sz="4000" dirty="0" err="1" smtClean="0"/>
              <a:t>Individu</a:t>
            </a:r>
            <a:endParaRPr lang="en-US" sz="4000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981200"/>
            <a:ext cx="67818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KESIMPULAN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Rujukan</a:t>
            </a:r>
            <a:r>
              <a:rPr lang="en-US" dirty="0" smtClean="0"/>
              <a:t>/</a:t>
            </a:r>
            <a:r>
              <a:rPr lang="en-US" dirty="0" err="1" smtClean="0"/>
              <a:t>Bibliografi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Dan </a:t>
            </a:r>
            <a:r>
              <a:rPr lang="en-US" dirty="0" err="1" smtClean="0"/>
              <a:t>Pustaka</a:t>
            </a:r>
            <a:endParaRPr lang="en-US" dirty="0" smtClean="0"/>
          </a:p>
          <a:p>
            <a:r>
              <a:rPr lang="en-US" dirty="0" err="1" smtClean="0"/>
              <a:t>Bahasa</a:t>
            </a:r>
            <a:r>
              <a:rPr lang="en-US" dirty="0" smtClean="0"/>
              <a:t>,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r>
              <a:rPr lang="en-US" dirty="0" smtClean="0"/>
              <a:t> </a:t>
            </a:r>
            <a:r>
              <a:rPr lang="en-US" dirty="0" err="1" smtClean="0"/>
              <a:t>cetakan</a:t>
            </a:r>
            <a:r>
              <a:rPr lang="en-US" dirty="0" smtClean="0"/>
              <a:t> </a:t>
            </a:r>
            <a:r>
              <a:rPr lang="en-US" dirty="0" err="1" smtClean="0"/>
              <a:t>kedua</a:t>
            </a:r>
            <a:r>
              <a:rPr lang="en-US" dirty="0" smtClean="0"/>
              <a:t> 2014 ( Noor </a:t>
            </a:r>
            <a:r>
              <a:rPr lang="en-US" dirty="0" err="1" smtClean="0"/>
              <a:t>Rohana</a:t>
            </a:r>
            <a:r>
              <a:rPr lang="en-US" dirty="0" smtClean="0"/>
              <a:t> </a:t>
            </a:r>
            <a:r>
              <a:rPr lang="en-US" dirty="0" err="1" smtClean="0"/>
              <a:t>Mansor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STPM TEKS PRA-U </a:t>
            </a:r>
            <a:r>
              <a:rPr lang="en-US" dirty="0" err="1" smtClean="0"/>
              <a:t>Bahasa</a:t>
            </a:r>
            <a:r>
              <a:rPr lang="en-US" dirty="0" smtClean="0"/>
              <a:t> Malaysia ( Abdul Aziz Abdul </a:t>
            </a:r>
            <a:r>
              <a:rPr lang="en-US" dirty="0" err="1" smtClean="0"/>
              <a:t>Rahman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Tatabahasa</a:t>
            </a:r>
            <a:r>
              <a:rPr lang="en-US" dirty="0" smtClean="0"/>
              <a:t> </a:t>
            </a:r>
            <a:r>
              <a:rPr lang="en-US" dirty="0" err="1" smtClean="0"/>
              <a:t>Dewan</a:t>
            </a:r>
            <a:r>
              <a:rPr lang="en-US" dirty="0" smtClean="0"/>
              <a:t> </a:t>
            </a:r>
            <a:r>
              <a:rPr lang="en-US" dirty="0" err="1" smtClean="0"/>
              <a:t>Edisi</a:t>
            </a:r>
            <a:r>
              <a:rPr lang="en-US" dirty="0" smtClean="0"/>
              <a:t> </a:t>
            </a:r>
            <a:r>
              <a:rPr lang="en-US" dirty="0" err="1" smtClean="0"/>
              <a:t>ketiga</a:t>
            </a:r>
            <a:r>
              <a:rPr lang="en-US" dirty="0" smtClean="0"/>
              <a:t> ( </a:t>
            </a:r>
            <a:r>
              <a:rPr lang="en-US" dirty="0" err="1" smtClean="0"/>
              <a:t>Nik</a:t>
            </a:r>
            <a:r>
              <a:rPr lang="en-US" dirty="0" smtClean="0"/>
              <a:t> </a:t>
            </a:r>
            <a:r>
              <a:rPr lang="en-US" dirty="0" err="1" smtClean="0"/>
              <a:t>Safiah</a:t>
            </a:r>
            <a:r>
              <a:rPr lang="en-US" dirty="0" smtClean="0"/>
              <a:t> </a:t>
            </a:r>
            <a:r>
              <a:rPr lang="en-US" dirty="0" err="1" smtClean="0"/>
              <a:t>Karim</a:t>
            </a:r>
            <a:r>
              <a:rPr lang="en-US" dirty="0" smtClean="0"/>
              <a:t>, </a:t>
            </a:r>
            <a:r>
              <a:rPr lang="en-US" dirty="0" err="1" smtClean="0"/>
              <a:t>Farid</a:t>
            </a:r>
            <a:r>
              <a:rPr lang="en-US" dirty="0" smtClean="0"/>
              <a:t> M. </a:t>
            </a:r>
            <a:r>
              <a:rPr lang="en-US" dirty="0" err="1" smtClean="0"/>
              <a:t>Onn</a:t>
            </a:r>
            <a:r>
              <a:rPr lang="en-US" dirty="0" smtClean="0"/>
              <a:t>, </a:t>
            </a:r>
            <a:r>
              <a:rPr lang="en-US" dirty="0" err="1" smtClean="0"/>
              <a:t>Hashim</a:t>
            </a:r>
            <a:r>
              <a:rPr lang="en-US" dirty="0" smtClean="0"/>
              <a:t> Haji Musa, Abdul Hamid </a:t>
            </a:r>
            <a:r>
              <a:rPr lang="en-US" dirty="0" err="1" smtClean="0"/>
              <a:t>Mahmood</a:t>
            </a:r>
            <a:r>
              <a:rPr lang="en-US" dirty="0" smtClean="0"/>
              <a:t>)</a:t>
            </a:r>
          </a:p>
          <a:p>
            <a:r>
              <a:rPr lang="en-US" dirty="0" smtClean="0"/>
              <a:t>Smp.townplan.gov.my/?p=8217</a:t>
            </a: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029200"/>
            <a:ext cx="6781800" cy="1143000"/>
          </a:xfrm>
        </p:spPr>
        <p:txBody>
          <a:bodyPr/>
          <a:lstStyle/>
          <a:p>
            <a:r>
              <a:rPr lang="en-US" dirty="0" smtClean="0"/>
              <a:t>DEFINISI BAHASA LISAN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521520"/>
            <a:ext cx="8832850" cy="450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chemeClr val="bg1"/>
                </a:solidFill>
              </a:rPr>
              <a:t>Bahasa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digunakan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dalam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percakapan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semasa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berkomunikasi</a:t>
            </a:r>
            <a:endParaRPr lang="en-US" sz="3200" b="1" dirty="0" smtClean="0">
              <a:solidFill>
                <a:schemeClr val="bg1"/>
              </a:solidFill>
            </a:endParaRP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Tidak</a:t>
            </a:r>
            <a:r>
              <a:rPr lang="en-US" sz="3200" b="1" dirty="0" smtClean="0">
                <a:solidFill>
                  <a:schemeClr val="bg1"/>
                </a:solidFill>
              </a:rPr>
              <a:t> formal</a:t>
            </a:r>
          </a:p>
          <a:p>
            <a:r>
              <a:rPr lang="en-US" sz="3200" b="1" dirty="0" err="1" smtClean="0">
                <a:solidFill>
                  <a:schemeClr val="bg1"/>
                </a:solidFill>
              </a:rPr>
              <a:t>Sesuatu</a:t>
            </a:r>
            <a:r>
              <a:rPr lang="en-US" sz="3200" b="1" dirty="0" smtClean="0">
                <a:solidFill>
                  <a:schemeClr val="bg1"/>
                </a:solidFill>
              </a:rPr>
              <a:t> yang </a:t>
            </a:r>
            <a:r>
              <a:rPr lang="en-US" sz="3200" b="1" dirty="0" err="1" smtClean="0">
                <a:solidFill>
                  <a:schemeClr val="bg1"/>
                </a:solidFill>
              </a:rPr>
              <a:t>diucapkan</a:t>
            </a:r>
            <a:r>
              <a:rPr lang="en-US" sz="3200" b="1" dirty="0" smtClean="0">
                <a:solidFill>
                  <a:schemeClr val="bg1"/>
                </a:solidFill>
              </a:rPr>
              <a:t> (</a:t>
            </a:r>
            <a:r>
              <a:rPr lang="en-US" sz="3200" b="1" dirty="0" err="1" smtClean="0">
                <a:solidFill>
                  <a:schemeClr val="bg1"/>
                </a:solidFill>
              </a:rPr>
              <a:t>tidak</a:t>
            </a:r>
            <a:r>
              <a:rPr lang="en-US" sz="3200" b="1" dirty="0" smtClean="0">
                <a:solidFill>
                  <a:schemeClr val="bg1"/>
                </a:solidFill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</a:rPr>
              <a:t>bertulis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AutoShape 2" descr="http://emilayusof.com/wp-content/uploads/2011/11/melayu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MY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0"/>
            <a:ext cx="6781800" cy="9905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KOMUNIKASI ANTARABUDAYA</a:t>
            </a:r>
            <a:endParaRPr lang="en-US" sz="4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399"/>
            <a:ext cx="8763000" cy="495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endParaRPr lang="en-US" sz="2800" b="1" dirty="0" smtClean="0"/>
          </a:p>
          <a:p>
            <a:pPr lvl="1" algn="ctr"/>
            <a:r>
              <a:rPr lang="en-US" b="1" dirty="0" smtClean="0"/>
              <a:t>CINA </a:t>
            </a:r>
          </a:p>
          <a:p>
            <a:pPr lvl="1" algn="ctr"/>
            <a:r>
              <a:rPr lang="en-US" b="1" dirty="0" smtClean="0"/>
              <a:t>INDIA</a:t>
            </a:r>
          </a:p>
          <a:p>
            <a:pPr lvl="1" algn="ctr"/>
            <a:r>
              <a:rPr lang="en-US" b="1" dirty="0" smtClean="0"/>
              <a:t>INGGERIS</a:t>
            </a:r>
          </a:p>
          <a:p>
            <a:pPr lvl="1" algn="ctr"/>
            <a:r>
              <a:rPr lang="en-US" b="1" dirty="0" smtClean="0"/>
              <a:t>MELAYU</a:t>
            </a:r>
          </a:p>
          <a:p>
            <a:pPr lvl="1" algn="ctr"/>
            <a:r>
              <a:rPr lang="en-US" b="1" dirty="0" smtClean="0"/>
              <a:t>ARAB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914400" y="2209801"/>
            <a:ext cx="2507343" cy="118835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sz="3200" b="1" dirty="0" smtClean="0"/>
              <a:t>CONTOH</a:t>
            </a:r>
            <a:endParaRPr lang="en-MY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953000"/>
            <a:ext cx="6781800" cy="12192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ASAL USUL BAHASA MELAYU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7000"/>
                    </a14:imgEffect>
                    <a14:imgEffect>
                      <a14:brightnessContrast bright="-46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6" y="0"/>
            <a:ext cx="9136744" cy="5334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534400" cy="4191000"/>
          </a:xfrm>
        </p:spPr>
        <p:txBody>
          <a:bodyPr>
            <a:normAutofit fontScale="85000" lnSpcReduction="20000"/>
          </a:bodyPr>
          <a:lstStyle/>
          <a:p>
            <a:endParaRPr lang="ms-MY" sz="2800" b="1" dirty="0" smtClean="0"/>
          </a:p>
          <a:p>
            <a:r>
              <a:rPr lang="ms-MY" sz="2800" b="1" dirty="0" smtClean="0">
                <a:solidFill>
                  <a:schemeClr val="bg1"/>
                </a:solidFill>
              </a:rPr>
              <a:t>Teori mengatakan bahawa penutur bahasa Melayu </a:t>
            </a:r>
            <a:r>
              <a:rPr lang="ms-MY" sz="2800" b="1" dirty="0" smtClean="0">
                <a:solidFill>
                  <a:schemeClr val="bg1"/>
                </a:solidFill>
                <a:ea typeface="Arial Unicode MS" pitchFamily="34" charset="-128"/>
                <a:cs typeface="Arial Unicode MS" pitchFamily="34" charset="-128"/>
              </a:rPr>
              <a:t>dikenali sebagai Austronesia dan  dikatakan berasal dari daerah Yunan.</a:t>
            </a:r>
          </a:p>
          <a:p>
            <a:endParaRPr lang="ms-MY" sz="2800" b="1" dirty="0" smtClean="0">
              <a:solidFill>
                <a:schemeClr val="bg1"/>
              </a:solidFill>
              <a:ea typeface="Arial Unicode MS" pitchFamily="34" charset="-128"/>
              <a:cs typeface="Arial Unicode MS" pitchFamily="34" charset="-128"/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                                Kumpulan Bahasa Austris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ms-MY" sz="2800" b="1" dirty="0" smtClean="0">
              <a:solidFill>
                <a:schemeClr val="bg1"/>
              </a:solidFill>
            </a:endParaRP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Rumpun Bahasa 			                   Rumpun Bahasa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Austroasia			  	                      Tibet-China			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			           Rumpun bahasa </a:t>
            </a:r>
          </a:p>
          <a:p>
            <a:pPr algn="just" fontAlgn="auto">
              <a:lnSpc>
                <a:spcPct val="9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ms-MY" sz="2800" b="1" dirty="0" smtClean="0">
                <a:solidFill>
                  <a:schemeClr val="bg1"/>
                </a:solidFill>
              </a:rPr>
              <a:t>			               Austronesia</a:t>
            </a:r>
          </a:p>
          <a:p>
            <a:pPr>
              <a:buNone/>
            </a:pPr>
            <a:endParaRPr lang="en-US" b="1" u="sng" dirty="0" smtClean="0"/>
          </a:p>
          <a:p>
            <a:pPr>
              <a:buNone/>
            </a:pPr>
            <a:endParaRPr lang="en-US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07" y="2514600"/>
            <a:ext cx="20955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BUKTI KEWUJUDAN BAHASA MELAYU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M</a:t>
            </a:r>
            <a:r>
              <a:rPr lang="en-US" dirty="0" err="1" smtClean="0"/>
              <a:t>elalui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Batu</a:t>
            </a:r>
            <a:r>
              <a:rPr lang="en-US" dirty="0" smtClean="0"/>
              <a:t> </a:t>
            </a:r>
            <a:r>
              <a:rPr lang="en-US" dirty="0" err="1" smtClean="0"/>
              <a:t>Bersurat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abad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7: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MY" dirty="0" smtClean="0"/>
              <a:t>a) </a:t>
            </a:r>
            <a:r>
              <a:rPr lang="en-MY" dirty="0" err="1" smtClean="0"/>
              <a:t>Kedukan</a:t>
            </a:r>
            <a:r>
              <a:rPr lang="en-MY" dirty="0" smtClean="0"/>
              <a:t> Bukit, Palembang (683 M) </a:t>
            </a:r>
          </a:p>
          <a:p>
            <a:pPr>
              <a:buNone/>
            </a:pPr>
            <a:r>
              <a:rPr lang="en-MY" dirty="0" smtClean="0"/>
              <a:t>b) </a:t>
            </a:r>
            <a:r>
              <a:rPr lang="en-MY" dirty="0" err="1" smtClean="0"/>
              <a:t>Talang</a:t>
            </a:r>
            <a:r>
              <a:rPr lang="en-MY" dirty="0" smtClean="0"/>
              <a:t> </a:t>
            </a:r>
            <a:r>
              <a:rPr lang="en-MY" dirty="0" err="1" smtClean="0"/>
              <a:t>Tuwo</a:t>
            </a:r>
            <a:r>
              <a:rPr lang="en-MY" dirty="0" smtClean="0"/>
              <a:t>, Palembang (684 M)</a:t>
            </a:r>
          </a:p>
          <a:p>
            <a:pPr>
              <a:buNone/>
            </a:pPr>
            <a:r>
              <a:rPr lang="en-MY" dirty="0" smtClean="0"/>
              <a:t>c) Kota </a:t>
            </a:r>
            <a:r>
              <a:rPr lang="en-MY" dirty="0" err="1" smtClean="0"/>
              <a:t>Kapur</a:t>
            </a:r>
            <a:r>
              <a:rPr lang="en-MY" dirty="0" smtClean="0"/>
              <a:t>, </a:t>
            </a:r>
            <a:r>
              <a:rPr lang="en-MY" dirty="0" err="1" smtClean="0"/>
              <a:t>Pulau</a:t>
            </a:r>
            <a:r>
              <a:rPr lang="en-MY" dirty="0" smtClean="0"/>
              <a:t> Bangka (686 M)</a:t>
            </a:r>
          </a:p>
          <a:p>
            <a:pPr>
              <a:buNone/>
            </a:pPr>
            <a:r>
              <a:rPr lang="en-MY" dirty="0" smtClean="0"/>
              <a:t>d) </a:t>
            </a:r>
            <a:r>
              <a:rPr lang="en-MY" dirty="0" err="1" smtClean="0"/>
              <a:t>Karang</a:t>
            </a:r>
            <a:r>
              <a:rPr lang="en-MY" dirty="0" smtClean="0"/>
              <a:t> </a:t>
            </a:r>
            <a:r>
              <a:rPr lang="en-MY" dirty="0" err="1" smtClean="0"/>
              <a:t>Brahi</a:t>
            </a:r>
            <a:r>
              <a:rPr lang="en-MY" dirty="0" smtClean="0"/>
              <a:t>, </a:t>
            </a:r>
            <a:r>
              <a:rPr lang="en-MY" dirty="0" err="1" smtClean="0"/>
              <a:t>Meringin</a:t>
            </a:r>
            <a:r>
              <a:rPr lang="en-MY" dirty="0" smtClean="0"/>
              <a:t>, </a:t>
            </a:r>
            <a:r>
              <a:rPr lang="en-MY" dirty="0" err="1" smtClean="0"/>
              <a:t>daerah</a:t>
            </a:r>
            <a:r>
              <a:rPr lang="en-MY" dirty="0" smtClean="0"/>
              <a:t> </a:t>
            </a:r>
            <a:r>
              <a:rPr lang="en-MY" dirty="0" err="1" smtClean="0"/>
              <a:t>Hulu</a:t>
            </a:r>
            <a:r>
              <a:rPr lang="en-MY" dirty="0" smtClean="0"/>
              <a:t> Jambi,   (</a:t>
            </a:r>
            <a:br>
              <a:rPr lang="en-MY" dirty="0" smtClean="0"/>
            </a:br>
            <a:r>
              <a:rPr lang="en-MY" dirty="0" smtClean="0"/>
              <a:t>686 M)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684873"/>
            <a:ext cx="1998582" cy="14427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730" y="4259376"/>
            <a:ext cx="2845613" cy="17672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1"/>
            <a:ext cx="550545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0" y="4191000"/>
            <a:ext cx="4724400" cy="1981200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b="1" dirty="0" smtClean="0"/>
              <a:t>PERKEMBANGAN BAHASA MELAYU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85800"/>
            <a:ext cx="4191000" cy="1752600"/>
          </a:xfrm>
        </p:spPr>
        <p:txBody>
          <a:bodyPr>
            <a:normAutofit/>
          </a:bodyPr>
          <a:lstStyle/>
          <a:p>
            <a:r>
              <a:rPr lang="ms-MY" sz="2800" b="1" dirty="0" smtClean="0"/>
              <a:t>Bahasa Melayu Kuno</a:t>
            </a:r>
          </a:p>
          <a:p>
            <a:r>
              <a:rPr lang="ms-MY" sz="2800" b="1" dirty="0" smtClean="0"/>
              <a:t>Bahasa Melayu Klasik </a:t>
            </a:r>
          </a:p>
          <a:p>
            <a:r>
              <a:rPr lang="ms-MY" sz="2800" b="1" dirty="0" smtClean="0"/>
              <a:t>Bahasa melayu Moden</a:t>
            </a:r>
            <a:endParaRPr lang="ms-MY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257800"/>
            <a:ext cx="6781800" cy="914400"/>
          </a:xfrm>
        </p:spPr>
        <p:txBody>
          <a:bodyPr/>
          <a:lstStyle/>
          <a:p>
            <a:r>
              <a:rPr lang="en-MY" dirty="0"/>
              <a:t>BAHASA PINJAMAN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1143000" y="457200"/>
            <a:ext cx="6400800" cy="990600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MY" sz="2800" b="1" dirty="0" smtClean="0">
                <a:solidFill>
                  <a:schemeClr val="tx1"/>
                </a:solidFill>
              </a:rPr>
              <a:t>BAHASA </a:t>
            </a:r>
            <a:r>
              <a:rPr lang="en-MY" sz="2800" b="1" dirty="0">
                <a:solidFill>
                  <a:schemeClr val="tx1"/>
                </a:solidFill>
              </a:rPr>
              <a:t>SUMBER   CONTOH PERKATAAN</a:t>
            </a:r>
          </a:p>
          <a:p>
            <a:pPr algn="ctr"/>
            <a:r>
              <a:rPr lang="en-MY" dirty="0" smtClean="0">
                <a:solidFill>
                  <a:schemeClr val="tx1"/>
                </a:solidFill>
              </a:rPr>
              <a:t>    </a:t>
            </a:r>
            <a:endParaRPr lang="en-MY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0" b="90000" l="6875" r="6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3429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32496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5174" y="1828800"/>
            <a:ext cx="32496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0" y="2101011"/>
            <a:ext cx="1905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</a:rPr>
              <a:t>Dunia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Dosa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Suami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Syurga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Putera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14400" y="4267200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Sanskrit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886200" y="4267200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Arab</a:t>
            </a:r>
          </a:p>
        </p:txBody>
      </p:sp>
      <p:sp>
        <p:nvSpPr>
          <p:cNvPr id="9" name="Rectangle 8"/>
          <p:cNvSpPr/>
          <p:nvPr/>
        </p:nvSpPr>
        <p:spPr>
          <a:xfrm>
            <a:off x="3505200" y="2087157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</a:rPr>
              <a:t>Baligh</a:t>
            </a:r>
            <a:r>
              <a:rPr lang="en-US" sz="2400" b="1" dirty="0">
                <a:solidFill>
                  <a:prstClr val="black"/>
                </a:solidFill>
              </a:rPr>
              <a:t>, Fakir, </a:t>
            </a:r>
            <a:r>
              <a:rPr lang="en-US" sz="2400" b="1" dirty="0" err="1">
                <a:solidFill>
                  <a:prstClr val="black"/>
                </a:solidFill>
              </a:rPr>
              <a:t>Mukjizat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Zahir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Mesyuarat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2057400"/>
            <a:ext cx="2133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 err="1">
                <a:solidFill>
                  <a:prstClr val="black"/>
                </a:solidFill>
              </a:rPr>
              <a:t>Epal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Televisyen</a:t>
            </a:r>
            <a:r>
              <a:rPr lang="en-US" sz="2400" b="1" dirty="0">
                <a:solidFill>
                  <a:prstClr val="black"/>
                </a:solidFill>
              </a:rPr>
              <a:t>, </a:t>
            </a:r>
            <a:r>
              <a:rPr lang="en-US" sz="2400" b="1" dirty="0" err="1">
                <a:solidFill>
                  <a:prstClr val="black"/>
                </a:solidFill>
              </a:rPr>
              <a:t>Filem</a:t>
            </a:r>
            <a:r>
              <a:rPr lang="en-US" sz="2400" b="1" dirty="0">
                <a:solidFill>
                  <a:prstClr val="black"/>
                </a:solidFill>
              </a:rPr>
              <a:t>, Radio, </a:t>
            </a:r>
            <a:r>
              <a:rPr lang="en-US" sz="2400" b="1" dirty="0" err="1">
                <a:solidFill>
                  <a:prstClr val="black"/>
                </a:solidFill>
              </a:rPr>
              <a:t>Muzik</a:t>
            </a:r>
            <a:endParaRPr lang="en-US" sz="2400" b="1" dirty="0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223071" y="4267200"/>
            <a:ext cx="12954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dirty="0" err="1" smtClean="0">
                <a:solidFill>
                  <a:prstClr val="black"/>
                </a:solidFill>
              </a:rPr>
              <a:t>Inggeris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/>
      <p:bldP spid="8" grpId="0" animBg="1"/>
      <p:bldP spid="13" grpId="0" animBg="1"/>
      <p:bldP spid="9" grpId="0"/>
      <p:bldP spid="10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372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298439"/>
              </p:ext>
            </p:extLst>
          </p:nvPr>
        </p:nvGraphicFramePr>
        <p:xfrm>
          <a:off x="76200" y="609600"/>
          <a:ext cx="9258300" cy="5394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276600"/>
                <a:gridCol w="5981700"/>
              </a:tblGrid>
              <a:tr h="887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PERIBAHASA</a:t>
                      </a:r>
                      <a:r>
                        <a:rPr lang="en-US" sz="2400" baseline="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 SUMBER</a:t>
                      </a:r>
                      <a:endParaRPr lang="en-US" sz="2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n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</a:rPr>
                        <a:t>PERIBAHASA PINJAMAN</a:t>
                      </a:r>
                      <a:endParaRPr lang="en-US" sz="2400" dirty="0">
                        <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Bookworm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Ulat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Buku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Sky-Scraper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Pencakar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Langit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Black Sheep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Kambing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Hitam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8732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Cold war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Perang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Dingin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95831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Where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there is a will there is a way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Di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mana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tx1"/>
                          </a:solidFill>
                        </a:rPr>
                        <a:t>kemahuan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di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situ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</a:rPr>
                        <a:t>jalan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5867400" cy="4495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PUNCA PENYALAHGUNAAN BAHASA MELAYU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752600"/>
            <a:ext cx="4495800" cy="3886200"/>
          </a:xfrm>
        </p:spPr>
        <p:txBody>
          <a:bodyPr/>
          <a:lstStyle/>
          <a:p>
            <a:r>
              <a:rPr lang="en-US" dirty="0" err="1" smtClean="0"/>
              <a:t>Pengaruh</a:t>
            </a:r>
            <a:r>
              <a:rPr lang="en-US" dirty="0" smtClean="0"/>
              <a:t> Media </a:t>
            </a:r>
            <a:r>
              <a:rPr lang="en-US" dirty="0" err="1" smtClean="0"/>
              <a:t>sosial</a:t>
            </a:r>
            <a:endParaRPr lang="en-US" dirty="0" smtClean="0"/>
          </a:p>
          <a:p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Ejaan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err="1" smtClean="0"/>
              <a:t>Tatabahasa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Rojak</a:t>
            </a:r>
            <a:r>
              <a:rPr lang="en-US" dirty="0" smtClean="0"/>
              <a:t> 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/>
              <a:t>Bahasa</a:t>
            </a:r>
            <a:r>
              <a:rPr lang="en-US" dirty="0" smtClean="0"/>
              <a:t> </a:t>
            </a:r>
            <a:r>
              <a:rPr lang="en-US" dirty="0" err="1" smtClean="0"/>
              <a:t>Pasar</a:t>
            </a: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pPr lvl="1">
              <a:buFont typeface="Wingdings" pitchFamily="2" charset="2"/>
              <a:buChar char="Ø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837</TotalTime>
  <Words>294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NewsPrint</vt:lpstr>
      <vt:lpstr>COM 3105 KOMUNIKASI ANTARABUDAYA RAINBOW</vt:lpstr>
      <vt:lpstr>DEFINISI BAHASA LISAN</vt:lpstr>
      <vt:lpstr>KOMUNIKASI ANTARABUDAYA</vt:lpstr>
      <vt:lpstr>ASAL USUL BAHASA MELAYU</vt:lpstr>
      <vt:lpstr>BUKTI KEWUJUDAN BAHASA MELAYU</vt:lpstr>
      <vt:lpstr>PERKEMBANGAN BAHASA MELAYU</vt:lpstr>
      <vt:lpstr>BAHASA PINJAMAN</vt:lpstr>
      <vt:lpstr>PowerPoint Presentation</vt:lpstr>
      <vt:lpstr>PUNCA PENYALAHGUNAAN BAHASA MELAYU</vt:lpstr>
      <vt:lpstr>KEPENTINGAN  DAN FUNGSI BAHASA MELAYU</vt:lpstr>
      <vt:lpstr>CARA MEMPERKASAKAN BAHASA MELAYU</vt:lpstr>
      <vt:lpstr>KESIMPULAN</vt:lpstr>
      <vt:lpstr>Rujukan/Bibliografi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eriniey chee</cp:lastModifiedBy>
  <cp:revision>44</cp:revision>
  <dcterms:created xsi:type="dcterms:W3CDTF">2015-10-04T06:19:56Z</dcterms:created>
  <dcterms:modified xsi:type="dcterms:W3CDTF">2015-10-10T15:02:28Z</dcterms:modified>
</cp:coreProperties>
</file>