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18" r:id="rId4"/>
    <p:sldId id="317" r:id="rId5"/>
    <p:sldId id="316" r:id="rId6"/>
    <p:sldId id="259" r:id="rId7"/>
    <p:sldId id="304" r:id="rId8"/>
    <p:sldId id="261" r:id="rId9"/>
    <p:sldId id="305" r:id="rId10"/>
    <p:sldId id="307" r:id="rId11"/>
    <p:sldId id="308" r:id="rId12"/>
    <p:sldId id="266" r:id="rId13"/>
    <p:sldId id="267" r:id="rId14"/>
    <p:sldId id="268" r:id="rId15"/>
    <p:sldId id="306" r:id="rId16"/>
    <p:sldId id="309" r:id="rId17"/>
    <p:sldId id="272" r:id="rId18"/>
    <p:sldId id="273" r:id="rId19"/>
    <p:sldId id="274" r:id="rId20"/>
    <p:sldId id="281" r:id="rId21"/>
    <p:sldId id="282" r:id="rId22"/>
    <p:sldId id="283" r:id="rId23"/>
    <p:sldId id="300" r:id="rId24"/>
    <p:sldId id="284" r:id="rId25"/>
    <p:sldId id="301" r:id="rId26"/>
    <p:sldId id="292" r:id="rId27"/>
    <p:sldId id="310" r:id="rId28"/>
    <p:sldId id="311" r:id="rId29"/>
    <p:sldId id="289" r:id="rId30"/>
    <p:sldId id="322" r:id="rId31"/>
    <p:sldId id="323" r:id="rId32"/>
    <p:sldId id="294" r:id="rId33"/>
    <p:sldId id="285" r:id="rId34"/>
    <p:sldId id="286" r:id="rId35"/>
    <p:sldId id="302" r:id="rId36"/>
    <p:sldId id="287" r:id="rId37"/>
    <p:sldId id="288" r:id="rId38"/>
    <p:sldId id="291" r:id="rId39"/>
    <p:sldId id="295" r:id="rId40"/>
    <p:sldId id="296" r:id="rId41"/>
    <p:sldId id="297" r:id="rId42"/>
    <p:sldId id="298" r:id="rId43"/>
    <p:sldId id="277" r:id="rId44"/>
    <p:sldId id="312" r:id="rId45"/>
    <p:sldId id="319" r:id="rId46"/>
    <p:sldId id="320" r:id="rId47"/>
    <p:sldId id="321" r:id="rId48"/>
    <p:sldId id="313" r:id="rId4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lina" initials="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 varScale="1">
        <p:scale>
          <a:sx n="101" d="100"/>
          <a:sy n="101" d="100"/>
        </p:scale>
        <p:origin x="-70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8F381-CFC2-49BC-8528-9EED23D79B56}" type="datetimeFigureOut">
              <a:rPr lang="pl-PL" smtClean="0"/>
              <a:t>2016-05-19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2430-DEB8-47DF-931F-9C84990ED1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782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6BBC0-4C33-45DC-81BA-441EE9C4207D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DD01-BF4E-4015-BC46-3B59E22B6C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262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DD01-BF4E-4015-BC46-3B59E22B6CC1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84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DD01-BF4E-4015-BC46-3B59E22B6CC1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563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DD01-BF4E-4015-BC46-3B59E22B6CC1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819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DD01-BF4E-4015-BC46-3B59E22B6CC1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798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DD01-BF4E-4015-BC46-3B59E22B6CC1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78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F63BBF-DC67-4149-8D11-938AD0C85C80}" type="datetimeFigureOut">
              <a:rPr lang="pl-PL" smtClean="0"/>
              <a:t>2016-05-19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5CFCE6-F262-488F-8D36-D612CA3AB65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>
                <a:solidFill>
                  <a:schemeClr val="tx1"/>
                </a:solidFill>
              </a:rPr>
              <a:t>Bajkoterapia</a:t>
            </a:r>
            <a:r>
              <a:rPr lang="pl-PL" b="1" dirty="0">
                <a:solidFill>
                  <a:schemeClr val="tx1"/>
                </a:solidFill>
              </a:rPr>
              <a:t> w pracy z dzieckiem i młodzieżą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Genowefa </a:t>
            </a:r>
            <a:r>
              <a:rPr lang="pl-PL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Surniak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Bajki terapeutyczne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przeznaczone dla dzieci 4 – 9 – letnich,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Dają wsparcie, poczucie siły i nadzieję,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Służą jako wzorzec konkretnych </a:t>
            </a:r>
            <a:r>
              <a:rPr lang="pl-PL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zachowań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Wzmacniają poczucie własnej wartości,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Uczą pozytywnego myślenia,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Wywołują pozytywne reakcje emocjonalne.</a:t>
            </a: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5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92696" y="665922"/>
            <a:ext cx="99689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Oswajają z osobami, przedmiotami lub sytuacjami wzbudzającymi lęk,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Wskazują możliwość rozwiązywania trudności 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problemów,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Odprężają i wyciszają emocje.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Cechy bajek terapeutycznych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Bajka terapeutyczna posiada określoną strukturę oraz określone cechy. </a:t>
            </a:r>
            <a:endParaRPr lang="pl-PL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Bohater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(dziecko, zwierzątko, wymyślona postać) przeżywa trudną sytuację a wprowadzona dodatkowa postać (ekspert) konkretyzuje i racjonalizuje problem oraz pokazuje jak sobie z tym poradzić.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 ważne – w jednej bajce poruszany i rozwiązywany jest jeden problem. Dzięki temu bajka porządkuje świat dziecka</a:t>
            </a:r>
            <a:r>
              <a:rPr lang="pl-PL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7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Cechy bajek terapeutycznych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endParaRPr lang="pl-PL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Fabuła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rozgrywa się w baśniowym świecie, ale przeżywane przez bohatera trudności są jak najbardziej realne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Bohater (a w efekcie odbiorca bajki) otrzymuje wsparcie:</a:t>
            </a:r>
          </a:p>
          <a:p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mocjonalne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zrozumienie i 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akceptacja,</a:t>
            </a:r>
            <a:endParaRPr lang="pl-PL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nformacyjne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racjonalizacja przeżywanego 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problemu,</a:t>
            </a:r>
            <a:endParaRPr lang="pl-PL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nstrumentalne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konkretyzacja i strategia 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rozwiązania problemu.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0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Podział bajek </a:t>
            </a:r>
            <a:r>
              <a:rPr lang="pl-PL" b="1" dirty="0" smtClean="0"/>
              <a:t>terapeutycznych- </a:t>
            </a:r>
            <a:r>
              <a:rPr lang="pl-PL" sz="4000" b="1" dirty="0" smtClean="0"/>
              <a:t>wg. M. </a:t>
            </a:r>
            <a:r>
              <a:rPr lang="pl-PL" sz="4000" b="1" dirty="0" err="1" smtClean="0"/>
              <a:t>Molickiej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2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Bajki terapeutyczne dzielimy na: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Bajki relaksacyjne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Bajki </a:t>
            </a:r>
            <a:r>
              <a:rPr lang="pl-PL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psychoedukacyjne</a:t>
            </a:r>
            <a:endParaRPr lang="pl-PL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</a:pP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Bajki psychoterapeutyczne</a:t>
            </a:r>
          </a:p>
        </p:txBody>
      </p:sp>
    </p:spTree>
    <p:extLst>
      <p:ext uri="{BB962C8B-B14F-4D97-AF65-F5344CB8AC3E}">
        <p14:creationId xmlns:p14="http://schemas.microsoft.com/office/powerpoint/2010/main" val="203925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94944" y="1402080"/>
            <a:ext cx="101681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to bajki, których celem jest odprężenie i wyciszenie dziecka,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Posługują się wizualizacją,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Oddziałują na zmysły wzroku, słuchu, smaku i węchu,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Wywołują określony stan emocjonalny,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Pozytywnie wpływają na system nerwowy dziecka,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Wyciszają emocje,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Rozwijają wyobraźnię.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1600200"/>
          </a:xfrm>
        </p:spPr>
        <p:txBody>
          <a:bodyPr/>
          <a:lstStyle/>
          <a:p>
            <a:r>
              <a:rPr lang="pl-PL" dirty="0" smtClean="0"/>
              <a:t>Bajki relaksacyjne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7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99336" y="2024008"/>
            <a:ext cx="9441950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Pomagają </a:t>
            </a: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rozpoznawać i nazywać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emocje,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Pomagają poznawać nowe sposoby radzenia sobie w sytuacjach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trudnych,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Podpowiadają właściwe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zachowanie, 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korzyści z tego płynące, ale nie 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umoralniają,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Bajki </a:t>
            </a:r>
            <a:r>
              <a:rPr lang="pl-PL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psychoedukacyjne</a:t>
            </a: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koncentrują się na </a:t>
            </a:r>
            <a:r>
              <a:rPr lang="pl-PL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zachowaniach</a:t>
            </a:r>
            <a:r>
              <a:rPr lang="pl-PL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dzieci.</a:t>
            </a:r>
            <a:endParaRPr lang="pl-PL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972800" cy="1600200"/>
          </a:xfrm>
        </p:spPr>
        <p:txBody>
          <a:bodyPr/>
          <a:lstStyle/>
          <a:p>
            <a:r>
              <a:rPr lang="pl-PL" dirty="0" smtClean="0"/>
              <a:t>Bajki </a:t>
            </a:r>
            <a:r>
              <a:rPr lang="pl-PL" dirty="0" err="1" smtClean="0"/>
              <a:t>psychoedukacyjne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48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252" y="0"/>
            <a:ext cx="10807148" cy="1252330"/>
          </a:xfrm>
        </p:spPr>
        <p:txBody>
          <a:bodyPr/>
          <a:lstStyle/>
          <a:p>
            <a:r>
              <a:rPr lang="pl-PL" b="1" dirty="0"/>
              <a:t>Bajki psychoterapeutyczne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Mają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zadanie obniżać lęki dziecka. Wg. M. </a:t>
            </a:r>
            <a:r>
              <a:rPr lang="pl-PL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Molickiej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cechą charakterystyczną jest to, że bohater zawsze znajduje się w sytuacji wzbudzającej lęk, a wprowadzone postacie pomagają mu znaleźć sposób na jego przezwyciężenie. </a:t>
            </a:r>
            <a:r>
              <a:rPr 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 </a:t>
            </a:r>
            <a:r>
              <a:rPr 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bajce powinny występować metafory i symbole. Bajki psychoterapeutyczne koncentrują się na emocjach</a:t>
            </a:r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41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Bajki psychoterapeutyczne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endParaRPr lang="pl-PL" altLang="pl-PL" sz="3200" dirty="0" smtClean="0">
              <a:solidFill>
                <a:prstClr val="black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pl-PL" altLang="pl-PL" sz="3200" dirty="0" smtClean="0">
                <a:solidFill>
                  <a:prstClr val="black"/>
                </a:solidFill>
              </a:rPr>
              <a:t> </a:t>
            </a:r>
            <a:r>
              <a:rPr lang="pl-PL" alt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Mają na celu zastępczo zaspokoić potrzeby dziecka, dowartościować je, dać wsparcie poprzez </a:t>
            </a:r>
            <a:r>
              <a:rPr lang="pl-PL" alt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zrozumienie i </a:t>
            </a:r>
            <a:r>
              <a:rPr lang="pl-PL" alt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akceptację</a:t>
            </a:r>
            <a:r>
              <a:rPr lang="pl-PL" altLang="pl-PL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ct val="20000"/>
              </a:spcBef>
              <a:buNone/>
            </a:pPr>
            <a:endParaRPr lang="pl-PL" altLang="pl-PL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</a:pPr>
            <a:r>
              <a:rPr lang="pl-PL" altLang="pl-P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celem jest przepracowanie m.in. traumatycznych przeżyć, np. rozwód rodziców, śmierć kogoś bliskiego, rozstanie, choroba własna lub bliskiej osoby.</a:t>
            </a:r>
          </a:p>
        </p:txBody>
      </p:sp>
    </p:spTree>
    <p:extLst>
      <p:ext uri="{BB962C8B-B14F-4D97-AF65-F5344CB8AC3E}">
        <p14:creationId xmlns:p14="http://schemas.microsoft.com/office/powerpoint/2010/main" val="268674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Kiedy stosować </a:t>
            </a:r>
            <a:r>
              <a:rPr lang="pl-PL" b="1" dirty="0" err="1"/>
              <a:t>bajkoterapię</a:t>
            </a:r>
            <a:r>
              <a:rPr lang="pl-PL" b="1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pl-PL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Bajkę </a:t>
            </a:r>
            <a:r>
              <a:rPr lang="pl-PL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psychoterapeutyczną stosujemy, gdy chcemy przepracować z dzieckiem trudny problem, gdy chcemy pomóc dziecku zrozumieć trudne emocje, oswoić je z nimi, gdy chcemy dać dziecku wsparcie emocjonalne. Bajki te stosuje się również w diagnozie psychologicznej</a:t>
            </a:r>
            <a:r>
              <a:rPr lang="pl-PL" sz="32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84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Bajkoterapia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metodą, w której odpowiednio dobrane teksty (bajki terapeutyczne) stosuje się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realizacji zamierzonych celów.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cele to zapobieganie lub redukcja stresu </a:t>
            </a:r>
            <a:endPara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dziecka wywołanego sytuacjami trudnymi emocjonalnie.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metoda o charakterze profilaktycznym </a:t>
            </a:r>
            <a:endPara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terapeutycznym</a:t>
            </a:r>
            <a:r>
              <a:rPr lang="pl-P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3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8096"/>
            <a:ext cx="9720072" cy="1316736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>Początki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 - Gdańskie Wydawnictwo Psychologiczne  wydało książki Doris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POWIADANIA DLA TWOJEGO (NIECO STARSZEGO) DZIECKA Koją , leczą, rozwiązuja problemy cz.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078" y="2399542"/>
            <a:ext cx="3683442" cy="35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381" y="2420112"/>
            <a:ext cx="2547435" cy="36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– zmienił się tytuł książek Doris </a:t>
            </a:r>
            <a:r>
              <a:rPr lang="pl-PL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Brett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2172063"/>
            <a:ext cx="2829612" cy="4022725"/>
          </a:xfrm>
        </p:spPr>
      </p:pic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61" y="2133600"/>
            <a:ext cx="2816397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38" y="1840992"/>
            <a:ext cx="3235569" cy="4595980"/>
          </a:xfrm>
          <a:prstGeom prst="rect">
            <a:avLst/>
          </a:prstGeom>
        </p:spPr>
      </p:pic>
      <p:pic>
        <p:nvPicPr>
          <p:cNvPr id="3" name="Symbol zastępczy zawartości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39" y="1841580"/>
            <a:ext cx="3281117" cy="4638821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54764" y="0"/>
            <a:ext cx="10727635" cy="112312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– ukazały się pierwsze bajki Marii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Molickiej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78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tak się zaczęło. Z biegiem lat bajki terapeutyczne zyskiwały coraz większą popularność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Zaczęły pojawiać się zbiory bajek i opowiadań terapeutycznych, serie wydawnicze, bajki dla konkretnych odbiorców, np. dzieci chorych lub poruszające konkretny problem, np. inność, rozstanie.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Organizowane są konkursy na bajki terapeutyczne, warsztaty pisania bajek terapeutycznych a ich efekty wydawane są w formie drukowanej lub elektronicznej.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rezultacie na rynku wydawniczym w ostatnich latach znajdziemy wiele publikacji zawierających teksty mniej lub bardziej przydatne do pracy terapeutycznej z dzieckiem.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znaleźć wśród nich te „bardziej przydatne”? 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374" y="0"/>
            <a:ext cx="10827026" cy="1391478"/>
          </a:xfrm>
        </p:spPr>
        <p:txBody>
          <a:bodyPr>
            <a:normAutofit/>
          </a:bodyPr>
          <a:lstStyle/>
          <a:p>
            <a:pPr marL="0" indent="0"/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Jovanka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Tomaszewska i Wojciech Kołyszko</a:t>
            </a:r>
            <a:endParaRPr lang="pl-PL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ecsmedia.pl/c/smutek-i-zaklete-miasto-b-iext26444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179320"/>
            <a:ext cx="256540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smedia.pl/c/radosc-i-wyspa-hop-siup-b-iext26444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94" y="2179320"/>
            <a:ext cx="2494914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bImage" descr="http://ecsmedia.pl/c/strach-i-pogromca-potworow-b-iext2644449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9320"/>
            <a:ext cx="2499360" cy="386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58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Seria bajek o uczuciach wydana przez Gdańskie Wydawnictwo Psychologiczne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ecsmedia.pl/c/wstyd-i-latajacy-spiwor-b-iext26444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2560321"/>
            <a:ext cx="2087880" cy="30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csmedia.pl/c/zlosc-i-smok-lubomil-b-iext26439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560321"/>
            <a:ext cx="1996440" cy="30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csmedia.pl/c/zazdrosc-i-wyscigi-zolwi-b-iext26444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2560321"/>
            <a:ext cx="2005330" cy="30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1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4522" y="0"/>
            <a:ext cx="10687878" cy="1172817"/>
          </a:xfrm>
        </p:spPr>
        <p:txBody>
          <a:bodyPr/>
          <a:lstStyle/>
          <a:p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Bajki dla chorych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Okładka książki Opowieści z planety Holo. Opowiadania terapeutycz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704" y="1728216"/>
            <a:ext cx="2727960" cy="397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5364480" y="1728216"/>
            <a:ext cx="5388864" cy="452628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książka jest wyjątkowa. Powstała w wyniku projektu Bajka </a:t>
            </a:r>
            <a:r>
              <a:rPr lang="pl-PL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Pomagajka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Doktora </a:t>
            </a:r>
            <a:endPara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skierowana jest do dzieci chorujących na choroby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ciężkie,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przewlekłe, walczące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strachem przed operacją itp. Pomocna jest również w terapii osób dorosłych walczących </a:t>
            </a:r>
            <a:endPara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chorobą nowotworową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379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Bajki dla każdego</a:t>
            </a:r>
            <a:endParaRPr lang="pl-PL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36" y="2335696"/>
            <a:ext cx="3495519" cy="345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387009" y="2345635"/>
            <a:ext cx="5267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M. Chmielewska: Niebieska niedźwiedzica. Warszawa: Wydawnictwo Bajka, 2012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5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425799" y="1639130"/>
            <a:ext cx="5994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Roksana Jędrzejewska – Wróbel: Siedmiu wspaniałych i sześć innych, nie całkiem nieznanych historii. Warszawa: Wydawnictwo Bajka, 2010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http://1.bp.blogspot.com/_A0rINglNo9I/TPamxRdcVwI/AAAAAAAABN4/rQJu6OyOoaE/s1600/siedmiu+wspanialy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51" y="1639130"/>
            <a:ext cx="2922105" cy="41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62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ajkizbajki.pl/environment/cache/images/300_0_productGfx_1fbcb8117fb2ba6351957aca1fdb6c3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44" y="609343"/>
            <a:ext cx="2486050" cy="34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ajkizbajki.pl/environment/cache/images/300_0_productGfx_f64a72691e02bd2d67385a7b3d65514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989" y="695739"/>
            <a:ext cx="2467606" cy="33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52322" y="626165"/>
            <a:ext cx="58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2.bp.blogspot.com/-8IWSOZGcCmI/UImLogFJvgI/AAAAAAAACRw/eu6xDjQfxGQ/s1600/139x219_product_media_173001-174000_10103898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34" y="626165"/>
            <a:ext cx="2554357" cy="34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103244" y="4253948"/>
            <a:ext cx="7966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Małgorzata Strzałkowska: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Zielony i Nikt. Warszawa: Wydawnictwo Bajka, 2010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Zielony, Nikt i Gadające Drzewo, 2012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Zielony, Nikt i Ktoś, 2013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0836" y="4259710"/>
            <a:ext cx="5187332" cy="211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 flipV="1">
            <a:off x="1103244" y="4253948"/>
            <a:ext cx="5002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9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Lęk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837362" y="2741488"/>
            <a:ext cx="943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989762" y="2893888"/>
            <a:ext cx="943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1" name="Symbol zastępczy zawartości 10"/>
          <p:cNvSpPr txBox="1">
            <a:spLocks noGrp="1"/>
          </p:cNvSpPr>
          <p:nvPr>
            <p:ph idx="1"/>
          </p:nvPr>
        </p:nvSpPr>
        <p:spPr>
          <a:xfrm>
            <a:off x="482885" y="2270589"/>
            <a:ext cx="110995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negatywny stan emocjonalny związany z przewidywaniem nadchodzącego z zewnątrz lub pochodzącego z wewnątrz organizmu niebezpieczeństwa, objawiający się jako niepokój, uczucie napięcia, skrępowania, zagrożenia. W odróżnieniu od strachu jest on procesem wewnętrznym, nie związanym z bezpośrednim zagrożeniem lub bólem</a:t>
            </a: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6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Bajki dla dorosłych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10" y="2130458"/>
            <a:ext cx="2360602" cy="34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e-religijne.pl/environment/cache/images/0_0_productGfx_15f7b7633b9221556651153ab9e382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97" y="2121029"/>
            <a:ext cx="2327948" cy="34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-religijne.pl/environment/cache/images/0_0_productGfx_7390b947efafa3321dc0a77bc253c0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32" y="2121029"/>
            <a:ext cx="2378500" cy="34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5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14778" y="1197204"/>
            <a:ext cx="10558021" cy="4024084"/>
          </a:xfrm>
        </p:spPr>
        <p:txBody>
          <a:bodyPr>
            <a:normAutofit fontScale="92500" lnSpcReduction="10000"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Wojciech Eichelberger, Agnieszka </a:t>
            </a:r>
            <a:r>
              <a:rPr lang="pl-PL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Suchowierska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Bajka to życie albo z jakiej jesteś bajki. Warszawa: Czarna Owca, 2008</a:t>
            </a:r>
          </a:p>
          <a:p>
            <a:endParaRPr lang="pl-PL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Agnieszka Kozak, Aneta Pietrzak. W poszukiwaniu siebie: bajki terapeutyczne dla dorosłych. Kraków: Wydawnictwo Edycja Świętego Pawła, 2009</a:t>
            </a:r>
          </a:p>
          <a:p>
            <a:endParaRPr lang="pl-PL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Agnieszka Kozak, Wojtek Gackowski: W poszukiwaniu miłości: między bliskością a samotnością: bajki terapeutyczne dla dorosłych. Kraków: Wydawnictwo Edycja Świętego Pawła, 2011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0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3852" y="0"/>
            <a:ext cx="10578548" cy="1212574"/>
          </a:xfrm>
        </p:spPr>
        <p:txBody>
          <a:bodyPr/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Bajki, na które warto zwrócić uwagę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s.lubimyczytac.pl/upload/books/196000/196396/194752-352x50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56" y="1679712"/>
            <a:ext cx="2221405" cy="286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.lubimyczytac.pl/upload/books/136000/136925/352x50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8581" y="1620079"/>
            <a:ext cx="2196889" cy="29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44086" y="4810539"/>
            <a:ext cx="335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Paszkiewicz: Marzenie. Warszawa: Alegoria, 2012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82138" y="4810539"/>
            <a:ext cx="4611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M. Chmielewska: Muszla. Warszawa: Wydawnictwo Bajka, 2012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57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Zaczęły powstawać zbiory bajek pisane przez amatorów i profesjonalistów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1981994"/>
            <a:ext cx="2857500" cy="3762375"/>
          </a:xfrm>
        </p:spPr>
      </p:pic>
      <p:pic>
        <p:nvPicPr>
          <p:cNvPr id="18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94" y="1977231"/>
            <a:ext cx="2857500" cy="3771900"/>
          </a:xfrm>
        </p:spPr>
      </p:pic>
    </p:spTree>
    <p:extLst>
      <p:ext uri="{BB962C8B-B14F-4D97-AF65-F5344CB8AC3E}">
        <p14:creationId xmlns:p14="http://schemas.microsoft.com/office/powerpoint/2010/main" val="30375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07503" y="480060"/>
            <a:ext cx="9591260" cy="692757"/>
          </a:xfrm>
        </p:spPr>
        <p:txBody>
          <a:bodyPr/>
          <a:lstStyle/>
          <a:p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Powstają bajki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gandalf.com.pl/o/juz-sie-nie-boje,big,5052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551" y="1767840"/>
            <a:ext cx="448056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6156960" y="2590801"/>
            <a:ext cx="5654041" cy="400780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Julia </a:t>
            </a:r>
            <a:r>
              <a:rPr lang="pl-PL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Śniarowska</a:t>
            </a:r>
            <a:endParaRPr lang="pl-PL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Już się nie boję: bajki terapeutyczne dla przedszkolaków. Kraków: CEBP 24.12 Sp. </a:t>
            </a:r>
            <a:r>
              <a:rPr lang="pl-P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o.o. 2014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8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7626" y="387626"/>
            <a:ext cx="11499575" cy="725557"/>
          </a:xfrm>
        </p:spPr>
        <p:txBody>
          <a:bodyPr/>
          <a:lstStyle/>
          <a:p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nie bajki czyli opowiadania</a:t>
            </a:r>
          </a:p>
        </p:txBody>
      </p:sp>
      <p:pic>
        <p:nvPicPr>
          <p:cNvPr id="4" name="Picture 2" descr="http://ecsmedia.pl/c/kostka-i-bruno-bajki-wychowajki-b-iext23548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7035" y="1762107"/>
            <a:ext cx="3126925" cy="42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367130" y="1749287"/>
            <a:ext cx="6520071" cy="437687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Dominika Słomińska, Aneta Dmowska: Kostka i Bruno : bajki </a:t>
            </a:r>
            <a:r>
              <a:rPr lang="pl-PL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wychowajki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Warszawa: G + J, 2013</a:t>
            </a:r>
            <a:endParaRPr lang="pl-PL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35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224" y="320040"/>
            <a:ext cx="11314176" cy="169164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Małgorzata Żółtaszek: Jak Anitce uciekły zabawki. Poznań, 2012         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Mateuszku, który bał się ciemności. Poznań : G &amp; P, 2013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oklad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2" y="2080254"/>
            <a:ext cx="3050448" cy="39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kladk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64" y="2026907"/>
            <a:ext cx="2938272" cy="38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21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 warsztatów pisania bajek terapeutycznych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</a:t>
            </a:r>
          </a:p>
          <a:p>
            <a:pPr marL="0" indent="0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cwr-skawina.pl/wp-content/uploads/2012/05/OKLad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62" y="2011680"/>
            <a:ext cx="20855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ibped.skawina.net/clt/images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23" y="2011680"/>
            <a:ext cx="20288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613262" y="5030343"/>
            <a:ext cx="4056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Magiczne bajki na dziecięce smutki. Bajki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pomagajki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nieco starszych dzieci. Skawina: Wydaw. PROMO, 2012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29984" y="5120640"/>
            <a:ext cx="4437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Bajkowa niania. Bajki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pomagajki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najmłodszych. Skawina: Wydaw. PROMO, 2011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14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560" y="0"/>
            <a:ext cx="10911840" cy="1255776"/>
          </a:xfrm>
        </p:spPr>
        <p:txBody>
          <a:bodyPr/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 konkursów </a:t>
            </a:r>
            <a:r>
              <a:rPr lang="pl-PL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bajkoterapeutycznych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vigo-ortho.pl/files/fck/Image/wydarzenia2/bajk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2687" y="1711469"/>
            <a:ext cx="3720547" cy="25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kładka książki BLOGOWE DBAJKI - książka z audiobookie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27" y="1657473"/>
            <a:ext cx="2246508" cy="28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93304" y="4651150"/>
            <a:ext cx="3488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Blogowe </a:t>
            </a:r>
            <a:r>
              <a:rPr lang="pl-PL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dbajki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Praca zbiorowa. Warszawa: dbajki.pl, 2011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814391" y="4552122"/>
            <a:ext cx="4452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Bajki w naszych rękach. Praca zbiorowa. Warszawa: Stowarzyszenie na Rzecz Osób z Wadami Rąk „W Naszych Rękach”, 2011 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69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 wydawnicze dla dzieci nie omijają bajek terapeutycznych</a:t>
            </a: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258416" y="1600200"/>
            <a:ext cx="10624931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l-PL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Poczytajki</a:t>
            </a:r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Pomagajki</a:t>
            </a:r>
            <a:r>
              <a:rPr lang="pl-PL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Wydawnictwo Muza SA</a:t>
            </a:r>
            <a:endParaRPr lang="pl-PL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733675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5" y="2733675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15" y="2733675"/>
            <a:ext cx="2899410" cy="28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2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lęków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642" y="1273997"/>
            <a:ext cx="10883757" cy="4852168"/>
          </a:xfrm>
        </p:spPr>
        <p:txBody>
          <a:bodyPr>
            <a:normAutofit/>
          </a:bodyPr>
          <a:lstStyle/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 odtwórczy – wyrasta na bazie wcześniej przeżytego strachu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 wytwórczy – tworzy go wyobraźnia dziecka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 związany z niezaspokojonymi potrzebami (zarówno fizjologicznymi jak i psychicznymi), jest to bolesne odczuwanie braku</a:t>
            </a:r>
          </a:p>
          <a:p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 związany z obrazem własnej osoby – poczucie bycia gorszym</a:t>
            </a: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86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497" y="0"/>
            <a:ext cx="10846904" cy="1719470"/>
          </a:xfrm>
        </p:spPr>
        <p:txBody>
          <a:bodyPr/>
          <a:lstStyle/>
          <a:p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Aneta </a:t>
            </a:r>
            <a:r>
              <a:rPr lang="pl-PL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Krello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Moch: Królewna Lenka – Wydawnictwo Skrzat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452539"/>
            <a:ext cx="3099434" cy="29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452539"/>
            <a:ext cx="3068003" cy="2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37" y="2452539"/>
            <a:ext cx="2963767" cy="29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49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 Mądra Mysz – Wydawnictwo Media Rodzina</a:t>
            </a:r>
            <a:endParaRPr lang="pl-PL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4" y="2484120"/>
            <a:ext cx="3222816" cy="320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60" y="2484120"/>
            <a:ext cx="2953130" cy="320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325" y="2484120"/>
            <a:ext cx="3029730" cy="311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2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Anita Głowińska: Kicia Kocia – Wydawnictwo Media Rodzina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2" y="2453640"/>
            <a:ext cx="3012277" cy="30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80" y="2453640"/>
            <a:ext cx="2910840" cy="30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40" y="2453640"/>
            <a:ext cx="2803208" cy="30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83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/>
              <a:t>Bajki na które można zwrócić uwagę</a:t>
            </a:r>
            <a:endParaRPr lang="pl-PL" sz="4400" b="1" dirty="0"/>
          </a:p>
        </p:txBody>
      </p:sp>
      <p:pic>
        <p:nvPicPr>
          <p:cNvPr id="1026" name="Picture 2" descr="http://www.bajarka.pl/zasoby/images/ksiazkiedukacyjne/big/strzaszydla_m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6670" y="2076934"/>
            <a:ext cx="2455863" cy="244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zygody Fryderyki, czyl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7330" y="2067271"/>
            <a:ext cx="1795669" cy="25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 flipH="1">
            <a:off x="1834626" y="4661452"/>
            <a:ext cx="4089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Piekarska: Straszydła i Straszydełko. Poznań: Wydawnictwo Forum, 2011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 flipH="1">
            <a:off x="6301407" y="4860235"/>
            <a:ext cx="4591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Joanna Brodowska: Przygody Fryderyki czyli bajki terapeutyczne. </a:t>
            </a:r>
          </a:p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Gdańsk: Wydawnictwo Harmonia, 2010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3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2816" y="0"/>
            <a:ext cx="10409583" cy="1083365"/>
          </a:xfrm>
        </p:spPr>
        <p:txBody>
          <a:bodyPr/>
          <a:lstStyle/>
          <a:p>
            <a:r>
              <a:rPr lang="pl-PL" sz="4800" b="1" dirty="0" smtClean="0"/>
              <a:t>Bajki, które można pominąć</a:t>
            </a:r>
            <a:endParaRPr lang="pl-PL" sz="4800" b="1" dirty="0"/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63" y="1798982"/>
            <a:ext cx="3473461" cy="3061914"/>
          </a:xfrm>
          <a:prstGeom prst="rect">
            <a:avLst/>
          </a:prstGeom>
        </p:spPr>
      </p:pic>
      <p:pic>
        <p:nvPicPr>
          <p:cNvPr id="1026" name="Picture 2" descr="http://www.impulsoficyna.com.pl/okladki/big/978-83-7850-640-9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77" y="1798982"/>
            <a:ext cx="2062440" cy="27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flipH="1">
            <a:off x="1172815" y="4860896"/>
            <a:ext cx="3458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Maciejka Mazan: Bajki terapeutyczne dla najmłodszych. Warszawa: Dr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Jozef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Raabe, 2013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92686" y="4860896"/>
            <a:ext cx="4581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Hanna </a:t>
            </a:r>
            <a:r>
              <a:rPr lang="pl-PL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Szaga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Bajki terapeutyczne. Kraków: Wydawnictwo Impuls, 2014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13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Kraina  </a:t>
            </a:r>
            <a:r>
              <a:rPr lang="pl-PL" dirty="0"/>
              <a:t>U</a:t>
            </a:r>
            <a:r>
              <a:rPr lang="pl-PL" dirty="0" smtClean="0"/>
              <a:t>ważności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4" y="2384981"/>
            <a:ext cx="2813021" cy="28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10" y="2389693"/>
            <a:ext cx="2690987" cy="282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ktywuj.smyka.pl/wp-content/uploads/2015/04/Tygrysek-erwin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0" y="2389694"/>
            <a:ext cx="2821012" cy="28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0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ktywuj.smyka.pl/wp-content/uploads/2015/04/Szczurek-Rys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24" y="1153566"/>
            <a:ext cx="3247369" cy="339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ewsweek.pl/g/i.aspx/680/0/newsweek/635663309601908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40" y="1168054"/>
            <a:ext cx="3215163" cy="33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915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smedia.pl/c/opowiesc-o-blekitnym-psie-czyli-o-rzeczach-trudnych-dla-dzieci-b-iext23633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52" y="1113726"/>
            <a:ext cx="3058638" cy="44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5099901" y="1113726"/>
            <a:ext cx="7092099" cy="5012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Beata Majchrzak. Opowieść o Błękitnym Psie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czyli o rzeczach trudnych dla dzieci. 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Poznań: Grupa Wydawnicza PUBLICAT S.A., 2013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53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389376" y="2206752"/>
            <a:ext cx="61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5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5" y="473165"/>
            <a:ext cx="6540500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667927" y="1222625"/>
            <a:ext cx="530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Piramida potrzeb wg Abrahama Maslowa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5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6118" y="827903"/>
            <a:ext cx="1082451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Stosowanie bajkoterapii prowadzi do budowania zasobów osobowych dziecka w postaci wiedzy i samowiedzy </a:t>
            </a:r>
          </a:p>
          <a:p>
            <a:pPr lvl="0">
              <a:spcBef>
                <a:spcPct val="20000"/>
              </a:spcBef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 zakresie sytuacji trudnych, które dziecko doświadcza </a:t>
            </a:r>
          </a:p>
          <a:p>
            <a:pPr lvl="0">
              <a:spcBef>
                <a:spcPct val="20000"/>
              </a:spcBef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lub które potencjalnie mogą się wydarzyć.</a:t>
            </a:r>
          </a:p>
          <a:p>
            <a:pPr lvl="0">
              <a:spcBef>
                <a:spcPct val="20000"/>
              </a:spcBef>
            </a:pPr>
            <a:endParaRPr kumimoji="0" lang="pl-PL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Bajkoterapia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mieć charakter indywidualny </a:t>
            </a:r>
            <a:endParaRPr lang="pl-PL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grupowy.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92352" y="987552"/>
            <a:ext cx="8961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Poprzez identyfikację z bajkowym bohaterem dziecko: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się rozpoznawać emocje swoje i innych,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oznaje sytuacje emocjonalnie trudne,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oznaje wsparcia psychicznego,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oznaje strategie radzenia sobie z trudnościami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oznaje redukcji napięcia emocjonalnego. 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4294967295"/>
          </p:nvPr>
        </p:nvSpPr>
        <p:spPr>
          <a:xfrm>
            <a:off x="633984" y="341376"/>
            <a:ext cx="11207496" cy="6166103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Bajkoterapię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upowszechniła w Polsce  dr </a:t>
            </a:r>
            <a:r>
              <a:rPr lang="pl-PL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pl-PL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Molicka</a:t>
            </a: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Jest autorką książek z zakresu bajkoterapii oraz bajek terapeutycznych</a:t>
            </a:r>
            <a:r>
              <a:rPr lang="pl-PL" dirty="0"/>
              <a:t>.</a:t>
            </a:r>
          </a:p>
        </p:txBody>
      </p:sp>
      <p:pic>
        <p:nvPicPr>
          <p:cNvPr id="9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0" y="2731135"/>
            <a:ext cx="2778363" cy="39131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0" y="2731135"/>
            <a:ext cx="2834640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0" y="2731135"/>
            <a:ext cx="2778363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Bajki terapeutyczne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55904" y="1818861"/>
            <a:ext cx="10826496" cy="430730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to specjalnie układane opowiadania, których celem jest: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bniżanie napięcia emocjonalnego,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omoc w rozwiązywaniu problemów dziecka,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swajanie lęków,</a:t>
            </a:r>
          </a:p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wrażliwianie na trudności innych.</a:t>
            </a:r>
            <a:endParaRPr lang="pl-P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939</TotalTime>
  <Words>1336</Words>
  <Application>Microsoft Office PowerPoint</Application>
  <PresentationFormat>Niestandardowy</PresentationFormat>
  <Paragraphs>159</Paragraphs>
  <Slides>48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Kierownictwo</vt:lpstr>
      <vt:lpstr>Bajkoterapia w pracy z dzieckiem i młodzieżą</vt:lpstr>
      <vt:lpstr>Bajkoterapia</vt:lpstr>
      <vt:lpstr>Lęk</vt:lpstr>
      <vt:lpstr>Rodzaje lęków</vt:lpstr>
      <vt:lpstr>Prezentacja programu PowerPoint</vt:lpstr>
      <vt:lpstr>Prezentacja programu PowerPoint</vt:lpstr>
      <vt:lpstr>Prezentacja programu PowerPoint</vt:lpstr>
      <vt:lpstr>Prezentacja programu PowerPoint</vt:lpstr>
      <vt:lpstr>Bajki terapeutyczne</vt:lpstr>
      <vt:lpstr>Bajki terapeutyczne</vt:lpstr>
      <vt:lpstr>Prezentacja programu PowerPoint</vt:lpstr>
      <vt:lpstr>Cechy bajek terapeutycznych</vt:lpstr>
      <vt:lpstr>Cechy bajek terapeutycznych</vt:lpstr>
      <vt:lpstr>Podział bajek terapeutycznych- wg. M. Molickiej</vt:lpstr>
      <vt:lpstr>Bajki relaksacyjne</vt:lpstr>
      <vt:lpstr>Bajki psychoedukacyjne</vt:lpstr>
      <vt:lpstr>Bajki psychoterapeutyczne</vt:lpstr>
      <vt:lpstr>Bajki psychoterapeutyczne</vt:lpstr>
      <vt:lpstr>Kiedy stosować bajkoterapię?</vt:lpstr>
      <vt:lpstr>      Początki  1998  - Gdańskie Wydawnictwo Psychologiczne  wydało książki Doris Brett</vt:lpstr>
      <vt:lpstr>2005 – zmienił się tytuł książek Doris Brett</vt:lpstr>
      <vt:lpstr>1999 – ukazały się pierwsze bajki Marii Molickiej</vt:lpstr>
      <vt:lpstr>I tak się zaczęło. Z biegiem lat bajki terapeutyczne zyskiwały coraz większą popularność</vt:lpstr>
      <vt:lpstr>Jovanka Tomaszewska i Wojciech Kołyszko</vt:lpstr>
      <vt:lpstr>Seria bajek o uczuciach wydana przez Gdańskie Wydawnictwo Psychologiczne</vt:lpstr>
      <vt:lpstr>Bajki dla chorych</vt:lpstr>
      <vt:lpstr>Bajki dla każdego</vt:lpstr>
      <vt:lpstr>Prezentacja programu PowerPoint</vt:lpstr>
      <vt:lpstr>Prezentacja programu PowerPoint</vt:lpstr>
      <vt:lpstr>Bajki dla dorosłych</vt:lpstr>
      <vt:lpstr>Prezentacja programu PowerPoint</vt:lpstr>
      <vt:lpstr>Bajki, na które warto zwrócić uwagę</vt:lpstr>
      <vt:lpstr>Zaczęły powstawać zbiory bajek pisane przez amatorów i profesjonalistów</vt:lpstr>
      <vt:lpstr>Powstają bajki</vt:lpstr>
      <vt:lpstr>i nie bajki czyli opowiadania</vt:lpstr>
      <vt:lpstr>Małgorzata Żółtaszek: Jak Anitce uciekły zabawki. Poznań, 2012           O Mateuszku, który bał się ciemności. Poznań : G &amp; P, 2013</vt:lpstr>
      <vt:lpstr>Efekty warsztatów pisania bajek terapeutycznych</vt:lpstr>
      <vt:lpstr>Efekty konkursów bajkoterapeutycznych</vt:lpstr>
      <vt:lpstr>Serie wydawnicze dla dzieci nie omijają bajek terapeutycznych</vt:lpstr>
      <vt:lpstr>Aneta Krello – Moch: Królewna Lenka – Wydawnictwo Skrzat</vt:lpstr>
      <vt:lpstr>Seria Mądra Mysz – Wydawnictwo Media Rodzina</vt:lpstr>
      <vt:lpstr>Anita Głowińska: Kicia Kocia – Wydawnictwo Media Rodzina</vt:lpstr>
      <vt:lpstr>Bajki na które można zwrócić uwagę</vt:lpstr>
      <vt:lpstr>Bajki, które można pominąć</vt:lpstr>
      <vt:lpstr>Kraina  Uważności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Bajkoterapia w teorii i praktyce</dc:title>
  <dc:creator>Ewelina</dc:creator>
  <cp:lastModifiedBy>Ewelina</cp:lastModifiedBy>
  <cp:revision>95</cp:revision>
  <cp:lastPrinted>2015-03-20T11:33:30Z</cp:lastPrinted>
  <dcterms:created xsi:type="dcterms:W3CDTF">2015-02-24T14:23:47Z</dcterms:created>
  <dcterms:modified xsi:type="dcterms:W3CDTF">2016-05-19T18:00:38Z</dcterms:modified>
</cp:coreProperties>
</file>