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  <p:sldMasterId id="2147483671" r:id="rId5"/>
  </p:sldMasterIdLst>
  <p:notesMasterIdLst>
    <p:notesMasterId r:id="rId22"/>
  </p:notesMasterIdLst>
  <p:sldIdLst>
    <p:sldId id="264" r:id="rId6"/>
    <p:sldId id="820" r:id="rId7"/>
    <p:sldId id="281" r:id="rId8"/>
    <p:sldId id="824" r:id="rId9"/>
    <p:sldId id="272" r:id="rId10"/>
    <p:sldId id="265" r:id="rId11"/>
    <p:sldId id="266" r:id="rId12"/>
    <p:sldId id="283" r:id="rId13"/>
    <p:sldId id="822" r:id="rId14"/>
    <p:sldId id="827" r:id="rId15"/>
    <p:sldId id="292" r:id="rId16"/>
    <p:sldId id="812" r:id="rId17"/>
    <p:sldId id="290" r:id="rId18"/>
    <p:sldId id="815" r:id="rId19"/>
    <p:sldId id="817" r:id="rId20"/>
    <p:sldId id="82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28B1F09-25C0-5D14-F2BF-F3A8FCBBF242}" name="Babbidge, Tracy" initials="BT" userId="S::Tracy.Babbidge@ct.gov::91439e03-444c-4340-a877-e486cbf1a97c" providerId="AD"/>
  <p188:author id="{6D3FF458-E3D0-37B9-1D23-4E0A012EAAD5}" name="Babbidge, Tracy" initials="BT" userId="S::tracy.babbidge@ct.gov::91439e03-444c-4340-a877-e486cbf1a97c" providerId="AD"/>
  <p188:author id="{C81557F2-5151-F898-1970-BA776A74E9D7}" name="Babich, Pete" initials="BP" userId="S::pete.babich@ct.gov::64229ea4-0e5a-489f-b9e0-0ed0aa66d40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253A64"/>
    <a:srgbClr val="0D2C6C"/>
    <a:srgbClr val="00AAE7"/>
    <a:srgbClr val="23A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061" autoAdjust="0"/>
  </p:normalViewPr>
  <p:slideViewPr>
    <p:cSldViewPr snapToGrid="0">
      <p:cViewPr varScale="1">
        <p:scale>
          <a:sx n="85" d="100"/>
          <a:sy n="85" d="100"/>
        </p:scale>
        <p:origin x="1061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svg"/><Relationship Id="rId1" Type="http://schemas.openxmlformats.org/officeDocument/2006/relationships/image" Target="../media/image47.png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5F03F0-C7F8-4B50-9850-8D48562B40C2}" type="doc">
      <dgm:prSet loTypeId="urn:microsoft.com/office/officeart/2005/8/layout/hierarchy1" loCatId="hierarchy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0811155-36F3-46D9-9040-1AEEA69EC108}">
      <dgm:prSet/>
      <dgm:spPr/>
      <dgm:t>
        <a:bodyPr/>
        <a:lstStyle/>
        <a:p>
          <a:r>
            <a:rPr lang="en-US" dirty="0"/>
            <a:t>Attaining the NAAQs </a:t>
          </a:r>
        </a:p>
      </dgm:t>
    </dgm:pt>
    <dgm:pt modelId="{A56C64E2-C771-48A4-B503-405592531CD5}" type="parTrans" cxnId="{4AF27CED-1DFC-4594-97F7-35D5407A256C}">
      <dgm:prSet/>
      <dgm:spPr/>
      <dgm:t>
        <a:bodyPr/>
        <a:lstStyle/>
        <a:p>
          <a:endParaRPr lang="en-US"/>
        </a:p>
      </dgm:t>
    </dgm:pt>
    <dgm:pt modelId="{74DB7C56-0097-4E15-8BDB-3AF09057B468}" type="sibTrans" cxnId="{4AF27CED-1DFC-4594-97F7-35D5407A256C}">
      <dgm:prSet/>
      <dgm:spPr/>
      <dgm:t>
        <a:bodyPr/>
        <a:lstStyle/>
        <a:p>
          <a:endParaRPr lang="en-US"/>
        </a:p>
      </dgm:t>
    </dgm:pt>
    <dgm:pt modelId="{E05220D8-CE37-4C73-A926-5A2E96A33B5A}">
      <dgm:prSet/>
      <dgm:spPr/>
      <dgm:t>
        <a:bodyPr/>
        <a:lstStyle/>
        <a:p>
          <a:r>
            <a:rPr lang="en-US"/>
            <a:t>NAAQS Attainment Status</a:t>
          </a:r>
        </a:p>
      </dgm:t>
    </dgm:pt>
    <dgm:pt modelId="{E7C60CD5-9992-4F55-8389-8E3CB9579B72}" type="parTrans" cxnId="{164E75DD-8DEB-4FC1-BB73-D55ACD5E4E88}">
      <dgm:prSet/>
      <dgm:spPr/>
      <dgm:t>
        <a:bodyPr/>
        <a:lstStyle/>
        <a:p>
          <a:endParaRPr lang="en-US"/>
        </a:p>
      </dgm:t>
    </dgm:pt>
    <dgm:pt modelId="{BFD11B8D-824A-4AC3-99CA-A07488C69FCA}" type="sibTrans" cxnId="{164E75DD-8DEB-4FC1-BB73-D55ACD5E4E88}">
      <dgm:prSet/>
      <dgm:spPr/>
      <dgm:t>
        <a:bodyPr/>
        <a:lstStyle/>
        <a:p>
          <a:endParaRPr lang="en-US"/>
        </a:p>
      </dgm:t>
    </dgm:pt>
    <dgm:pt modelId="{48B8DACB-C0C5-4F51-AD83-70208B9D1C7F}" type="pres">
      <dgm:prSet presAssocID="{AC5F03F0-C7F8-4B50-9850-8D48562B40C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0E0C3E4-F383-4DF3-998B-17D388EB5144}" type="pres">
      <dgm:prSet presAssocID="{30811155-36F3-46D9-9040-1AEEA69EC108}" presName="hierRoot1" presStyleCnt="0"/>
      <dgm:spPr/>
    </dgm:pt>
    <dgm:pt modelId="{FBD8BFB3-311A-4F4F-931C-AC3BE46EE18D}" type="pres">
      <dgm:prSet presAssocID="{30811155-36F3-46D9-9040-1AEEA69EC108}" presName="composite" presStyleCnt="0"/>
      <dgm:spPr/>
    </dgm:pt>
    <dgm:pt modelId="{52ECD952-F38E-4345-9953-E0F5B5AA0171}" type="pres">
      <dgm:prSet presAssocID="{30811155-36F3-46D9-9040-1AEEA69EC108}" presName="background" presStyleLbl="node0" presStyleIdx="0" presStyleCnt="2"/>
      <dgm:spPr/>
    </dgm:pt>
    <dgm:pt modelId="{AA6C0878-AD2C-4BB4-ABF0-5CBF0BD0EB66}" type="pres">
      <dgm:prSet presAssocID="{30811155-36F3-46D9-9040-1AEEA69EC108}" presName="text" presStyleLbl="fgAcc0" presStyleIdx="0" presStyleCnt="2">
        <dgm:presLayoutVars>
          <dgm:chPref val="3"/>
        </dgm:presLayoutVars>
      </dgm:prSet>
      <dgm:spPr/>
    </dgm:pt>
    <dgm:pt modelId="{FA195945-FDA3-42C1-A38C-D530F8FE862F}" type="pres">
      <dgm:prSet presAssocID="{30811155-36F3-46D9-9040-1AEEA69EC108}" presName="hierChild2" presStyleCnt="0"/>
      <dgm:spPr/>
    </dgm:pt>
    <dgm:pt modelId="{CA825F60-B407-428A-BCE3-203C61952BBE}" type="pres">
      <dgm:prSet presAssocID="{E05220D8-CE37-4C73-A926-5A2E96A33B5A}" presName="hierRoot1" presStyleCnt="0"/>
      <dgm:spPr/>
    </dgm:pt>
    <dgm:pt modelId="{F6125F48-64F7-449C-B4C4-1B2D7589BF6F}" type="pres">
      <dgm:prSet presAssocID="{E05220D8-CE37-4C73-A926-5A2E96A33B5A}" presName="composite" presStyleCnt="0"/>
      <dgm:spPr/>
    </dgm:pt>
    <dgm:pt modelId="{B1626520-67A3-45A9-A7A0-FF3968924BD4}" type="pres">
      <dgm:prSet presAssocID="{E05220D8-CE37-4C73-A926-5A2E96A33B5A}" presName="background" presStyleLbl="node0" presStyleIdx="1" presStyleCnt="2"/>
      <dgm:spPr/>
    </dgm:pt>
    <dgm:pt modelId="{9EFC106A-F95C-420F-80EA-961D9415E132}" type="pres">
      <dgm:prSet presAssocID="{E05220D8-CE37-4C73-A926-5A2E96A33B5A}" presName="text" presStyleLbl="fgAcc0" presStyleIdx="1" presStyleCnt="2">
        <dgm:presLayoutVars>
          <dgm:chPref val="3"/>
        </dgm:presLayoutVars>
      </dgm:prSet>
      <dgm:spPr/>
    </dgm:pt>
    <dgm:pt modelId="{687BF5EF-73D8-4CE7-AF0C-E988F5990535}" type="pres">
      <dgm:prSet presAssocID="{E05220D8-CE37-4C73-A926-5A2E96A33B5A}" presName="hierChild2" presStyleCnt="0"/>
      <dgm:spPr/>
    </dgm:pt>
  </dgm:ptLst>
  <dgm:cxnLst>
    <dgm:cxn modelId="{69073721-0622-48FA-AE5D-9E6DDC735A13}" type="presOf" srcId="{AC5F03F0-C7F8-4B50-9850-8D48562B40C2}" destId="{48B8DACB-C0C5-4F51-AD83-70208B9D1C7F}" srcOrd="0" destOrd="0" presId="urn:microsoft.com/office/officeart/2005/8/layout/hierarchy1"/>
    <dgm:cxn modelId="{752EAD63-BDCF-4115-9B62-5A2914784502}" type="presOf" srcId="{30811155-36F3-46D9-9040-1AEEA69EC108}" destId="{AA6C0878-AD2C-4BB4-ABF0-5CBF0BD0EB66}" srcOrd="0" destOrd="0" presId="urn:microsoft.com/office/officeart/2005/8/layout/hierarchy1"/>
    <dgm:cxn modelId="{D1180DA5-A654-4410-837C-A3449157729F}" type="presOf" srcId="{E05220D8-CE37-4C73-A926-5A2E96A33B5A}" destId="{9EFC106A-F95C-420F-80EA-961D9415E132}" srcOrd="0" destOrd="0" presId="urn:microsoft.com/office/officeart/2005/8/layout/hierarchy1"/>
    <dgm:cxn modelId="{164E75DD-8DEB-4FC1-BB73-D55ACD5E4E88}" srcId="{AC5F03F0-C7F8-4B50-9850-8D48562B40C2}" destId="{E05220D8-CE37-4C73-A926-5A2E96A33B5A}" srcOrd="1" destOrd="0" parTransId="{E7C60CD5-9992-4F55-8389-8E3CB9579B72}" sibTransId="{BFD11B8D-824A-4AC3-99CA-A07488C69FCA}"/>
    <dgm:cxn modelId="{4AF27CED-1DFC-4594-97F7-35D5407A256C}" srcId="{AC5F03F0-C7F8-4B50-9850-8D48562B40C2}" destId="{30811155-36F3-46D9-9040-1AEEA69EC108}" srcOrd="0" destOrd="0" parTransId="{A56C64E2-C771-48A4-B503-405592531CD5}" sibTransId="{74DB7C56-0097-4E15-8BDB-3AF09057B468}"/>
    <dgm:cxn modelId="{77446A76-81A1-4A25-83ED-F099B1653334}" type="presParOf" srcId="{48B8DACB-C0C5-4F51-AD83-70208B9D1C7F}" destId="{90E0C3E4-F383-4DF3-998B-17D388EB5144}" srcOrd="0" destOrd="0" presId="urn:microsoft.com/office/officeart/2005/8/layout/hierarchy1"/>
    <dgm:cxn modelId="{1D6B8FFF-AD2C-4C23-8214-97DE8EA5C5A2}" type="presParOf" srcId="{90E0C3E4-F383-4DF3-998B-17D388EB5144}" destId="{FBD8BFB3-311A-4F4F-931C-AC3BE46EE18D}" srcOrd="0" destOrd="0" presId="urn:microsoft.com/office/officeart/2005/8/layout/hierarchy1"/>
    <dgm:cxn modelId="{6CD9BCF3-E32F-4819-BBB6-F520520D7561}" type="presParOf" srcId="{FBD8BFB3-311A-4F4F-931C-AC3BE46EE18D}" destId="{52ECD952-F38E-4345-9953-E0F5B5AA0171}" srcOrd="0" destOrd="0" presId="urn:microsoft.com/office/officeart/2005/8/layout/hierarchy1"/>
    <dgm:cxn modelId="{00E8A68C-5F88-4655-9D21-8171C3D33B5F}" type="presParOf" srcId="{FBD8BFB3-311A-4F4F-931C-AC3BE46EE18D}" destId="{AA6C0878-AD2C-4BB4-ABF0-5CBF0BD0EB66}" srcOrd="1" destOrd="0" presId="urn:microsoft.com/office/officeart/2005/8/layout/hierarchy1"/>
    <dgm:cxn modelId="{05433C25-BA2F-4531-9576-087546D6C694}" type="presParOf" srcId="{90E0C3E4-F383-4DF3-998B-17D388EB5144}" destId="{FA195945-FDA3-42C1-A38C-D530F8FE862F}" srcOrd="1" destOrd="0" presId="urn:microsoft.com/office/officeart/2005/8/layout/hierarchy1"/>
    <dgm:cxn modelId="{F88ABFC5-4AC3-4F5C-8B1A-AFCAEA687137}" type="presParOf" srcId="{48B8DACB-C0C5-4F51-AD83-70208B9D1C7F}" destId="{CA825F60-B407-428A-BCE3-203C61952BBE}" srcOrd="1" destOrd="0" presId="urn:microsoft.com/office/officeart/2005/8/layout/hierarchy1"/>
    <dgm:cxn modelId="{2603FD86-697F-4767-80F0-93FE8CA10BB9}" type="presParOf" srcId="{CA825F60-B407-428A-BCE3-203C61952BBE}" destId="{F6125F48-64F7-449C-B4C4-1B2D7589BF6F}" srcOrd="0" destOrd="0" presId="urn:microsoft.com/office/officeart/2005/8/layout/hierarchy1"/>
    <dgm:cxn modelId="{9CE03A99-E5F9-46B2-A7D8-24C592783613}" type="presParOf" srcId="{F6125F48-64F7-449C-B4C4-1B2D7589BF6F}" destId="{B1626520-67A3-45A9-A7A0-FF3968924BD4}" srcOrd="0" destOrd="0" presId="urn:microsoft.com/office/officeart/2005/8/layout/hierarchy1"/>
    <dgm:cxn modelId="{5085C609-F926-4D37-9514-C303937FDEC6}" type="presParOf" srcId="{F6125F48-64F7-449C-B4C4-1B2D7589BF6F}" destId="{9EFC106A-F95C-420F-80EA-961D9415E132}" srcOrd="1" destOrd="0" presId="urn:microsoft.com/office/officeart/2005/8/layout/hierarchy1"/>
    <dgm:cxn modelId="{5698E376-574D-4916-BD90-CF19CEB6BB62}" type="presParOf" srcId="{CA825F60-B407-428A-BCE3-203C61952BBE}" destId="{687BF5EF-73D8-4CE7-AF0C-E988F59905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57DF7E-99F5-4429-A0B4-B45501B3DE2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1AF1D7-7C56-4354-8358-6D27AEB1B764}">
      <dgm:prSet/>
      <dgm:spPr/>
      <dgm:t>
        <a:bodyPr/>
        <a:lstStyle/>
        <a:p>
          <a:r>
            <a:rPr lang="en-US" b="1"/>
            <a:t>SIP Revision Due Date</a:t>
          </a:r>
        </a:p>
        <a:p>
          <a:r>
            <a:rPr lang="en-US" b="1"/>
            <a:t>Jan. 1, 2017</a:t>
          </a:r>
        </a:p>
      </dgm:t>
    </dgm:pt>
    <dgm:pt modelId="{8D8D0B86-4F92-4FB2-81AC-95D490B1676F}" type="parTrans" cxnId="{8F5E2EB6-D865-484A-B22C-75DF6DC2A0B8}">
      <dgm:prSet/>
      <dgm:spPr/>
      <dgm:t>
        <a:bodyPr/>
        <a:lstStyle/>
        <a:p>
          <a:endParaRPr lang="en-US"/>
        </a:p>
      </dgm:t>
    </dgm:pt>
    <dgm:pt modelId="{AE06623B-DF4A-4879-AD47-9F046E863783}" type="sibTrans" cxnId="{8F5E2EB6-D865-484A-B22C-75DF6DC2A0B8}">
      <dgm:prSet/>
      <dgm:spPr/>
      <dgm:t>
        <a:bodyPr/>
        <a:lstStyle/>
        <a:p>
          <a:endParaRPr lang="en-US"/>
        </a:p>
      </dgm:t>
    </dgm:pt>
    <dgm:pt modelId="{697B30CD-2729-4E28-AE52-3EF1C7C56CBB}">
      <dgm:prSet/>
      <dgm:spPr/>
      <dgm:t>
        <a:bodyPr/>
        <a:lstStyle/>
        <a:p>
          <a:r>
            <a:rPr lang="en-US" b="1"/>
            <a:t>Redesignation to Serious</a:t>
          </a:r>
        </a:p>
        <a:p>
          <a:r>
            <a:rPr lang="en-US"/>
            <a:t>September 23, 2019</a:t>
          </a:r>
        </a:p>
      </dgm:t>
    </dgm:pt>
    <dgm:pt modelId="{9AF0AD9A-61E0-448C-90C7-B6D2F9A351A9}" type="parTrans" cxnId="{15E93DE1-A48E-4645-907A-C57E72EC8F31}">
      <dgm:prSet/>
      <dgm:spPr/>
      <dgm:t>
        <a:bodyPr/>
        <a:lstStyle/>
        <a:p>
          <a:endParaRPr lang="en-US"/>
        </a:p>
      </dgm:t>
    </dgm:pt>
    <dgm:pt modelId="{5DAE354A-5DE1-47C9-895A-6CBDC470371A}" type="sibTrans" cxnId="{15E93DE1-A48E-4645-907A-C57E72EC8F31}">
      <dgm:prSet/>
      <dgm:spPr/>
      <dgm:t>
        <a:bodyPr/>
        <a:lstStyle/>
        <a:p>
          <a:endParaRPr lang="en-US"/>
        </a:p>
      </dgm:t>
    </dgm:pt>
    <dgm:pt modelId="{C5E14AA1-A86B-4E2D-B96A-93F9A7D7AE15}">
      <dgm:prSet phldrT="[Text]"/>
      <dgm:spPr/>
      <dgm:t>
        <a:bodyPr/>
        <a:lstStyle/>
        <a:p>
          <a:r>
            <a:rPr lang="en-US" b="1" err="1"/>
            <a:t>Redesignation</a:t>
          </a:r>
          <a:r>
            <a:rPr lang="en-US" b="1"/>
            <a:t> to Moderate</a:t>
          </a:r>
        </a:p>
        <a:p>
          <a:r>
            <a:rPr lang="en-US"/>
            <a:t>June 3, 2016</a:t>
          </a:r>
        </a:p>
      </dgm:t>
    </dgm:pt>
    <dgm:pt modelId="{33027928-B895-498F-AC04-7BC0F49E809E}" type="sibTrans" cxnId="{D687B1D5-A66B-48B6-8BE9-CC73BE8E7490}">
      <dgm:prSet/>
      <dgm:spPr/>
      <dgm:t>
        <a:bodyPr/>
        <a:lstStyle/>
        <a:p>
          <a:endParaRPr lang="en-US"/>
        </a:p>
      </dgm:t>
    </dgm:pt>
    <dgm:pt modelId="{7087BF90-9364-46B6-9E85-21205DA82DCF}" type="parTrans" cxnId="{D687B1D5-A66B-48B6-8BE9-CC73BE8E7490}">
      <dgm:prSet/>
      <dgm:spPr/>
      <dgm:t>
        <a:bodyPr/>
        <a:lstStyle/>
        <a:p>
          <a:endParaRPr lang="en-US"/>
        </a:p>
      </dgm:t>
    </dgm:pt>
    <dgm:pt modelId="{1E065DAC-3F36-483D-B4D7-1EC43231F45D}">
      <dgm:prSet/>
      <dgm:spPr/>
      <dgm:t>
        <a:bodyPr/>
        <a:lstStyle/>
        <a:p>
          <a:r>
            <a:rPr lang="en-US" b="1"/>
            <a:t>Attainment Date</a:t>
          </a:r>
        </a:p>
        <a:p>
          <a:r>
            <a:rPr lang="en-US"/>
            <a:t>July 20, 2018</a:t>
          </a:r>
        </a:p>
      </dgm:t>
    </dgm:pt>
    <dgm:pt modelId="{17AE7C21-08C1-4621-8EF0-3B0110B21974}" type="parTrans" cxnId="{0450EF13-A0E5-4CF5-9521-BF2A54BFDFD4}">
      <dgm:prSet/>
      <dgm:spPr/>
      <dgm:t>
        <a:bodyPr/>
        <a:lstStyle/>
        <a:p>
          <a:endParaRPr lang="en-US"/>
        </a:p>
      </dgm:t>
    </dgm:pt>
    <dgm:pt modelId="{30D5AFCA-56F3-4D52-B03F-DF992585DBB5}" type="sibTrans" cxnId="{0450EF13-A0E5-4CF5-9521-BF2A54BFDFD4}">
      <dgm:prSet/>
      <dgm:spPr/>
      <dgm:t>
        <a:bodyPr/>
        <a:lstStyle/>
        <a:p>
          <a:endParaRPr lang="en-US"/>
        </a:p>
      </dgm:t>
    </dgm:pt>
    <dgm:pt modelId="{7A8832F7-D709-43D1-B9D5-03B96DEDE320}">
      <dgm:prSet/>
      <dgm:spPr/>
      <dgm:t>
        <a:bodyPr/>
        <a:lstStyle/>
        <a:p>
          <a:r>
            <a:rPr lang="en-US" b="1"/>
            <a:t>Attainment Date</a:t>
          </a:r>
        </a:p>
        <a:p>
          <a:r>
            <a:rPr lang="en-US" b="1"/>
            <a:t>July 20, 2021</a:t>
          </a:r>
        </a:p>
      </dgm:t>
    </dgm:pt>
    <dgm:pt modelId="{92698C36-383A-44BD-A8FD-D54D10437EF3}" type="parTrans" cxnId="{B7F658A7-862D-4036-8571-E8932E8C91C1}">
      <dgm:prSet/>
      <dgm:spPr/>
      <dgm:t>
        <a:bodyPr/>
        <a:lstStyle/>
        <a:p>
          <a:endParaRPr lang="en-US"/>
        </a:p>
      </dgm:t>
    </dgm:pt>
    <dgm:pt modelId="{8026920F-EDD7-4D52-A780-209A98981B33}" type="sibTrans" cxnId="{B7F658A7-862D-4036-8571-E8932E8C91C1}">
      <dgm:prSet/>
      <dgm:spPr/>
      <dgm:t>
        <a:bodyPr/>
        <a:lstStyle/>
        <a:p>
          <a:endParaRPr lang="en-US"/>
        </a:p>
      </dgm:t>
    </dgm:pt>
    <dgm:pt modelId="{5BEEEEF0-C064-4007-B46F-36AE3AB27EAA}">
      <dgm:prSet/>
      <dgm:spPr/>
      <dgm:t>
        <a:bodyPr/>
        <a:lstStyle/>
        <a:p>
          <a:r>
            <a:rPr lang="en-US" b="1"/>
            <a:t>SIP Revision Due Date</a:t>
          </a:r>
        </a:p>
        <a:p>
          <a:r>
            <a:rPr lang="en-US" b="1"/>
            <a:t>August 3, </a:t>
          </a:r>
          <a:r>
            <a:rPr lang="en-US"/>
            <a:t>2020</a:t>
          </a:r>
        </a:p>
      </dgm:t>
    </dgm:pt>
    <dgm:pt modelId="{C52BE1F9-1D25-45AE-AD67-891C848B7B7C}" type="parTrans" cxnId="{2B598244-8B04-445B-865F-667FDFD0F7A0}">
      <dgm:prSet/>
      <dgm:spPr/>
      <dgm:t>
        <a:bodyPr/>
        <a:lstStyle/>
        <a:p>
          <a:endParaRPr lang="en-US"/>
        </a:p>
      </dgm:t>
    </dgm:pt>
    <dgm:pt modelId="{406B80A6-3961-4138-9F7A-FC38CF77CB53}" type="sibTrans" cxnId="{2B598244-8B04-445B-865F-667FDFD0F7A0}">
      <dgm:prSet/>
      <dgm:spPr/>
      <dgm:t>
        <a:bodyPr/>
        <a:lstStyle/>
        <a:p>
          <a:endParaRPr lang="en-US"/>
        </a:p>
      </dgm:t>
    </dgm:pt>
    <dgm:pt modelId="{8E1DE9BD-4BBF-453E-A0BC-8102CB24A672}" type="pres">
      <dgm:prSet presAssocID="{7C57DF7E-99F5-4429-A0B4-B45501B3DE2C}" presName="Name0" presStyleCnt="0">
        <dgm:presLayoutVars>
          <dgm:dir/>
          <dgm:resizeHandles val="exact"/>
        </dgm:presLayoutVars>
      </dgm:prSet>
      <dgm:spPr/>
    </dgm:pt>
    <dgm:pt modelId="{5685BD66-705B-45A0-92A4-FAB0BE1E6630}" type="pres">
      <dgm:prSet presAssocID="{C5E14AA1-A86B-4E2D-B96A-93F9A7D7AE15}" presName="node" presStyleLbl="node1" presStyleIdx="0" presStyleCnt="6">
        <dgm:presLayoutVars>
          <dgm:bulletEnabled val="1"/>
        </dgm:presLayoutVars>
      </dgm:prSet>
      <dgm:spPr/>
    </dgm:pt>
    <dgm:pt modelId="{454447B5-96DA-45C6-ADFC-458280336C7E}" type="pres">
      <dgm:prSet presAssocID="{33027928-B895-498F-AC04-7BC0F49E809E}" presName="sibTrans" presStyleLbl="sibTrans2D1" presStyleIdx="0" presStyleCnt="5"/>
      <dgm:spPr/>
    </dgm:pt>
    <dgm:pt modelId="{26534D26-8F6F-461F-8857-E8CC5B5557FA}" type="pres">
      <dgm:prSet presAssocID="{33027928-B895-498F-AC04-7BC0F49E809E}" presName="connectorText" presStyleLbl="sibTrans2D1" presStyleIdx="0" presStyleCnt="5"/>
      <dgm:spPr/>
    </dgm:pt>
    <dgm:pt modelId="{03EE9CEB-3EEA-4558-B539-0D80EDAFA9E4}" type="pres">
      <dgm:prSet presAssocID="{641AF1D7-7C56-4354-8358-6D27AEB1B764}" presName="node" presStyleLbl="node1" presStyleIdx="1" presStyleCnt="6">
        <dgm:presLayoutVars>
          <dgm:bulletEnabled val="1"/>
        </dgm:presLayoutVars>
      </dgm:prSet>
      <dgm:spPr/>
    </dgm:pt>
    <dgm:pt modelId="{92BFB5AE-03ED-491E-B1CD-6156B2205746}" type="pres">
      <dgm:prSet presAssocID="{AE06623B-DF4A-4879-AD47-9F046E863783}" presName="sibTrans" presStyleLbl="sibTrans2D1" presStyleIdx="1" presStyleCnt="5"/>
      <dgm:spPr/>
    </dgm:pt>
    <dgm:pt modelId="{D6EB35B5-9F35-4CBF-9C70-A21BD6712E90}" type="pres">
      <dgm:prSet presAssocID="{AE06623B-DF4A-4879-AD47-9F046E863783}" presName="connectorText" presStyleLbl="sibTrans2D1" presStyleIdx="1" presStyleCnt="5"/>
      <dgm:spPr/>
    </dgm:pt>
    <dgm:pt modelId="{199D3967-E35A-4EFF-877C-2674987D9AAE}" type="pres">
      <dgm:prSet presAssocID="{1E065DAC-3F36-483D-B4D7-1EC43231F45D}" presName="node" presStyleLbl="node1" presStyleIdx="2" presStyleCnt="6">
        <dgm:presLayoutVars>
          <dgm:bulletEnabled val="1"/>
        </dgm:presLayoutVars>
      </dgm:prSet>
      <dgm:spPr/>
    </dgm:pt>
    <dgm:pt modelId="{9EACAC61-3336-4F46-96B7-2E3BFCF46A8C}" type="pres">
      <dgm:prSet presAssocID="{30D5AFCA-56F3-4D52-B03F-DF992585DBB5}" presName="sibTrans" presStyleLbl="sibTrans2D1" presStyleIdx="2" presStyleCnt="5"/>
      <dgm:spPr/>
    </dgm:pt>
    <dgm:pt modelId="{E0E80117-E4F5-48CC-8C7B-1C767E71297B}" type="pres">
      <dgm:prSet presAssocID="{30D5AFCA-56F3-4D52-B03F-DF992585DBB5}" presName="connectorText" presStyleLbl="sibTrans2D1" presStyleIdx="2" presStyleCnt="5"/>
      <dgm:spPr/>
    </dgm:pt>
    <dgm:pt modelId="{57E7E946-50CD-4DE5-A6AF-A845E00D172C}" type="pres">
      <dgm:prSet presAssocID="{697B30CD-2729-4E28-AE52-3EF1C7C56CBB}" presName="node" presStyleLbl="node1" presStyleIdx="3" presStyleCnt="6">
        <dgm:presLayoutVars>
          <dgm:bulletEnabled val="1"/>
        </dgm:presLayoutVars>
      </dgm:prSet>
      <dgm:spPr/>
    </dgm:pt>
    <dgm:pt modelId="{41A7D65B-F0E2-4DFA-852A-2C772E4016AB}" type="pres">
      <dgm:prSet presAssocID="{5DAE354A-5DE1-47C9-895A-6CBDC470371A}" presName="sibTrans" presStyleLbl="sibTrans2D1" presStyleIdx="3" presStyleCnt="5"/>
      <dgm:spPr/>
    </dgm:pt>
    <dgm:pt modelId="{46C61292-1C17-438D-BC47-4714D06F8E74}" type="pres">
      <dgm:prSet presAssocID="{5DAE354A-5DE1-47C9-895A-6CBDC470371A}" presName="connectorText" presStyleLbl="sibTrans2D1" presStyleIdx="3" presStyleCnt="5"/>
      <dgm:spPr/>
    </dgm:pt>
    <dgm:pt modelId="{A9A508EA-A99B-4635-B3B5-24B378657A46}" type="pres">
      <dgm:prSet presAssocID="{5BEEEEF0-C064-4007-B46F-36AE3AB27EAA}" presName="node" presStyleLbl="node1" presStyleIdx="4" presStyleCnt="6">
        <dgm:presLayoutVars>
          <dgm:bulletEnabled val="1"/>
        </dgm:presLayoutVars>
      </dgm:prSet>
      <dgm:spPr/>
    </dgm:pt>
    <dgm:pt modelId="{D371B8D2-28D9-48A8-BF05-03E51368D70E}" type="pres">
      <dgm:prSet presAssocID="{406B80A6-3961-4138-9F7A-FC38CF77CB53}" presName="sibTrans" presStyleLbl="sibTrans2D1" presStyleIdx="4" presStyleCnt="5"/>
      <dgm:spPr/>
    </dgm:pt>
    <dgm:pt modelId="{FA57CBAC-96A2-4C50-B187-9EE6E9CA050D}" type="pres">
      <dgm:prSet presAssocID="{406B80A6-3961-4138-9F7A-FC38CF77CB53}" presName="connectorText" presStyleLbl="sibTrans2D1" presStyleIdx="4" presStyleCnt="5"/>
      <dgm:spPr/>
    </dgm:pt>
    <dgm:pt modelId="{D6205161-8A07-416E-80D5-787336CBA206}" type="pres">
      <dgm:prSet presAssocID="{7A8832F7-D709-43D1-B9D5-03B96DEDE320}" presName="node" presStyleLbl="node1" presStyleIdx="5" presStyleCnt="6">
        <dgm:presLayoutVars>
          <dgm:bulletEnabled val="1"/>
        </dgm:presLayoutVars>
      </dgm:prSet>
      <dgm:spPr/>
    </dgm:pt>
  </dgm:ptLst>
  <dgm:cxnLst>
    <dgm:cxn modelId="{12352C0D-7D8F-4947-B4FE-DB821BBC6A09}" type="presOf" srcId="{30D5AFCA-56F3-4D52-B03F-DF992585DBB5}" destId="{E0E80117-E4F5-48CC-8C7B-1C767E71297B}" srcOrd="1" destOrd="0" presId="urn:microsoft.com/office/officeart/2005/8/layout/process1"/>
    <dgm:cxn modelId="{C7D74812-8A2E-4523-8737-8E9B56E0A718}" type="presOf" srcId="{7C57DF7E-99F5-4429-A0B4-B45501B3DE2C}" destId="{8E1DE9BD-4BBF-453E-A0BC-8102CB24A672}" srcOrd="0" destOrd="0" presId="urn:microsoft.com/office/officeart/2005/8/layout/process1"/>
    <dgm:cxn modelId="{0450EF13-A0E5-4CF5-9521-BF2A54BFDFD4}" srcId="{7C57DF7E-99F5-4429-A0B4-B45501B3DE2C}" destId="{1E065DAC-3F36-483D-B4D7-1EC43231F45D}" srcOrd="2" destOrd="0" parTransId="{17AE7C21-08C1-4621-8EF0-3B0110B21974}" sibTransId="{30D5AFCA-56F3-4D52-B03F-DF992585DBB5}"/>
    <dgm:cxn modelId="{C96A2539-730F-4DC9-B999-6D8FEB21B420}" type="presOf" srcId="{1E065DAC-3F36-483D-B4D7-1EC43231F45D}" destId="{199D3967-E35A-4EFF-877C-2674987D9AAE}" srcOrd="0" destOrd="0" presId="urn:microsoft.com/office/officeart/2005/8/layout/process1"/>
    <dgm:cxn modelId="{921F5C3C-A8E0-46FA-AAE2-A78BBA6FF760}" type="presOf" srcId="{5DAE354A-5DE1-47C9-895A-6CBDC470371A}" destId="{41A7D65B-F0E2-4DFA-852A-2C772E4016AB}" srcOrd="0" destOrd="0" presId="urn:microsoft.com/office/officeart/2005/8/layout/process1"/>
    <dgm:cxn modelId="{2B598244-8B04-445B-865F-667FDFD0F7A0}" srcId="{7C57DF7E-99F5-4429-A0B4-B45501B3DE2C}" destId="{5BEEEEF0-C064-4007-B46F-36AE3AB27EAA}" srcOrd="4" destOrd="0" parTransId="{C52BE1F9-1D25-45AE-AD67-891C848B7B7C}" sibTransId="{406B80A6-3961-4138-9F7A-FC38CF77CB53}"/>
    <dgm:cxn modelId="{D1F7F266-2F01-4E3D-A60D-C84D8B53EBFB}" type="presOf" srcId="{33027928-B895-498F-AC04-7BC0F49E809E}" destId="{26534D26-8F6F-461F-8857-E8CC5B5557FA}" srcOrd="1" destOrd="0" presId="urn:microsoft.com/office/officeart/2005/8/layout/process1"/>
    <dgm:cxn modelId="{4367145A-001A-4A6D-9884-3AB122DBFCBF}" type="presOf" srcId="{641AF1D7-7C56-4354-8358-6D27AEB1B764}" destId="{03EE9CEB-3EEA-4558-B539-0D80EDAFA9E4}" srcOrd="0" destOrd="0" presId="urn:microsoft.com/office/officeart/2005/8/layout/process1"/>
    <dgm:cxn modelId="{5F51C490-96EF-4548-8728-C95759F31C72}" type="presOf" srcId="{30D5AFCA-56F3-4D52-B03F-DF992585DBB5}" destId="{9EACAC61-3336-4F46-96B7-2E3BFCF46A8C}" srcOrd="0" destOrd="0" presId="urn:microsoft.com/office/officeart/2005/8/layout/process1"/>
    <dgm:cxn modelId="{2CC2F691-F237-4509-9B3D-A2B055F87244}" type="presOf" srcId="{33027928-B895-498F-AC04-7BC0F49E809E}" destId="{454447B5-96DA-45C6-ADFC-458280336C7E}" srcOrd="0" destOrd="0" presId="urn:microsoft.com/office/officeart/2005/8/layout/process1"/>
    <dgm:cxn modelId="{A272E2A2-862D-4A94-BEE5-1A13488D9D53}" type="presOf" srcId="{C5E14AA1-A86B-4E2D-B96A-93F9A7D7AE15}" destId="{5685BD66-705B-45A0-92A4-FAB0BE1E6630}" srcOrd="0" destOrd="0" presId="urn:microsoft.com/office/officeart/2005/8/layout/process1"/>
    <dgm:cxn modelId="{B7F658A7-862D-4036-8571-E8932E8C91C1}" srcId="{7C57DF7E-99F5-4429-A0B4-B45501B3DE2C}" destId="{7A8832F7-D709-43D1-B9D5-03B96DEDE320}" srcOrd="5" destOrd="0" parTransId="{92698C36-383A-44BD-A8FD-D54D10437EF3}" sibTransId="{8026920F-EDD7-4D52-A780-209A98981B33}"/>
    <dgm:cxn modelId="{4545E5B1-4814-400E-9A8C-E16005B285AF}" type="presOf" srcId="{406B80A6-3961-4138-9F7A-FC38CF77CB53}" destId="{D371B8D2-28D9-48A8-BF05-03E51368D70E}" srcOrd="0" destOrd="0" presId="urn:microsoft.com/office/officeart/2005/8/layout/process1"/>
    <dgm:cxn modelId="{F853F3B1-DDB6-40B1-B7EC-84B9D4D2E7AA}" type="presOf" srcId="{7A8832F7-D709-43D1-B9D5-03B96DEDE320}" destId="{D6205161-8A07-416E-80D5-787336CBA206}" srcOrd="0" destOrd="0" presId="urn:microsoft.com/office/officeart/2005/8/layout/process1"/>
    <dgm:cxn modelId="{8F5E2EB6-D865-484A-B22C-75DF6DC2A0B8}" srcId="{7C57DF7E-99F5-4429-A0B4-B45501B3DE2C}" destId="{641AF1D7-7C56-4354-8358-6D27AEB1B764}" srcOrd="1" destOrd="0" parTransId="{8D8D0B86-4F92-4FB2-81AC-95D490B1676F}" sibTransId="{AE06623B-DF4A-4879-AD47-9F046E863783}"/>
    <dgm:cxn modelId="{E61AF2B6-233B-4FDC-9331-781E6ECCDEFE}" type="presOf" srcId="{697B30CD-2729-4E28-AE52-3EF1C7C56CBB}" destId="{57E7E946-50CD-4DE5-A6AF-A845E00D172C}" srcOrd="0" destOrd="0" presId="urn:microsoft.com/office/officeart/2005/8/layout/process1"/>
    <dgm:cxn modelId="{9D5850B7-175B-4E04-94BD-B21AE0E8283F}" type="presOf" srcId="{5DAE354A-5DE1-47C9-895A-6CBDC470371A}" destId="{46C61292-1C17-438D-BC47-4714D06F8E74}" srcOrd="1" destOrd="0" presId="urn:microsoft.com/office/officeart/2005/8/layout/process1"/>
    <dgm:cxn modelId="{BA14D1B7-EF30-4A8F-88AD-E452E4B8DEDD}" type="presOf" srcId="{AE06623B-DF4A-4879-AD47-9F046E863783}" destId="{D6EB35B5-9F35-4CBF-9C70-A21BD6712E90}" srcOrd="1" destOrd="0" presId="urn:microsoft.com/office/officeart/2005/8/layout/process1"/>
    <dgm:cxn modelId="{8048CABA-BA84-4E24-B9E3-D8D45EF8EA73}" type="presOf" srcId="{AE06623B-DF4A-4879-AD47-9F046E863783}" destId="{92BFB5AE-03ED-491E-B1CD-6156B2205746}" srcOrd="0" destOrd="0" presId="urn:microsoft.com/office/officeart/2005/8/layout/process1"/>
    <dgm:cxn modelId="{FAF74EBF-6EA0-407B-BD52-7828E1233088}" type="presOf" srcId="{5BEEEEF0-C064-4007-B46F-36AE3AB27EAA}" destId="{A9A508EA-A99B-4635-B3B5-24B378657A46}" srcOrd="0" destOrd="0" presId="urn:microsoft.com/office/officeart/2005/8/layout/process1"/>
    <dgm:cxn modelId="{DE5ABBC0-F771-403E-9273-27EE05EB4514}" type="presOf" srcId="{406B80A6-3961-4138-9F7A-FC38CF77CB53}" destId="{FA57CBAC-96A2-4C50-B187-9EE6E9CA050D}" srcOrd="1" destOrd="0" presId="urn:microsoft.com/office/officeart/2005/8/layout/process1"/>
    <dgm:cxn modelId="{D687B1D5-A66B-48B6-8BE9-CC73BE8E7490}" srcId="{7C57DF7E-99F5-4429-A0B4-B45501B3DE2C}" destId="{C5E14AA1-A86B-4E2D-B96A-93F9A7D7AE15}" srcOrd="0" destOrd="0" parTransId="{7087BF90-9364-46B6-9E85-21205DA82DCF}" sibTransId="{33027928-B895-498F-AC04-7BC0F49E809E}"/>
    <dgm:cxn modelId="{15E93DE1-A48E-4645-907A-C57E72EC8F31}" srcId="{7C57DF7E-99F5-4429-A0B4-B45501B3DE2C}" destId="{697B30CD-2729-4E28-AE52-3EF1C7C56CBB}" srcOrd="3" destOrd="0" parTransId="{9AF0AD9A-61E0-448C-90C7-B6D2F9A351A9}" sibTransId="{5DAE354A-5DE1-47C9-895A-6CBDC470371A}"/>
    <dgm:cxn modelId="{F9906554-D242-4772-A500-51A80CF139CF}" type="presParOf" srcId="{8E1DE9BD-4BBF-453E-A0BC-8102CB24A672}" destId="{5685BD66-705B-45A0-92A4-FAB0BE1E6630}" srcOrd="0" destOrd="0" presId="urn:microsoft.com/office/officeart/2005/8/layout/process1"/>
    <dgm:cxn modelId="{2E3617D2-CD19-4501-BC62-367EDEAAD5E3}" type="presParOf" srcId="{8E1DE9BD-4BBF-453E-A0BC-8102CB24A672}" destId="{454447B5-96DA-45C6-ADFC-458280336C7E}" srcOrd="1" destOrd="0" presId="urn:microsoft.com/office/officeart/2005/8/layout/process1"/>
    <dgm:cxn modelId="{0E047957-6A72-4701-842F-80C897453065}" type="presParOf" srcId="{454447B5-96DA-45C6-ADFC-458280336C7E}" destId="{26534D26-8F6F-461F-8857-E8CC5B5557FA}" srcOrd="0" destOrd="0" presId="urn:microsoft.com/office/officeart/2005/8/layout/process1"/>
    <dgm:cxn modelId="{CAA04AE0-577F-4A91-B645-7D5E56E659DC}" type="presParOf" srcId="{8E1DE9BD-4BBF-453E-A0BC-8102CB24A672}" destId="{03EE9CEB-3EEA-4558-B539-0D80EDAFA9E4}" srcOrd="2" destOrd="0" presId="urn:microsoft.com/office/officeart/2005/8/layout/process1"/>
    <dgm:cxn modelId="{435668D4-3882-45E3-ADEF-DE5CF8841CF7}" type="presParOf" srcId="{8E1DE9BD-4BBF-453E-A0BC-8102CB24A672}" destId="{92BFB5AE-03ED-491E-B1CD-6156B2205746}" srcOrd="3" destOrd="0" presId="urn:microsoft.com/office/officeart/2005/8/layout/process1"/>
    <dgm:cxn modelId="{7732EEC4-EAD2-46F9-A402-ABAC7E4534A1}" type="presParOf" srcId="{92BFB5AE-03ED-491E-B1CD-6156B2205746}" destId="{D6EB35B5-9F35-4CBF-9C70-A21BD6712E90}" srcOrd="0" destOrd="0" presId="urn:microsoft.com/office/officeart/2005/8/layout/process1"/>
    <dgm:cxn modelId="{7E2E60D7-EE54-4FEA-ACCC-6106E3068D45}" type="presParOf" srcId="{8E1DE9BD-4BBF-453E-A0BC-8102CB24A672}" destId="{199D3967-E35A-4EFF-877C-2674987D9AAE}" srcOrd="4" destOrd="0" presId="urn:microsoft.com/office/officeart/2005/8/layout/process1"/>
    <dgm:cxn modelId="{5D4C394B-50DA-41F8-A8E1-D4F1C8013FD5}" type="presParOf" srcId="{8E1DE9BD-4BBF-453E-A0BC-8102CB24A672}" destId="{9EACAC61-3336-4F46-96B7-2E3BFCF46A8C}" srcOrd="5" destOrd="0" presId="urn:microsoft.com/office/officeart/2005/8/layout/process1"/>
    <dgm:cxn modelId="{CB62BA0C-820D-4716-91FC-39781AEE7D43}" type="presParOf" srcId="{9EACAC61-3336-4F46-96B7-2E3BFCF46A8C}" destId="{E0E80117-E4F5-48CC-8C7B-1C767E71297B}" srcOrd="0" destOrd="0" presId="urn:microsoft.com/office/officeart/2005/8/layout/process1"/>
    <dgm:cxn modelId="{D4863AE2-B085-400F-B6CB-1E9260C4F162}" type="presParOf" srcId="{8E1DE9BD-4BBF-453E-A0BC-8102CB24A672}" destId="{57E7E946-50CD-4DE5-A6AF-A845E00D172C}" srcOrd="6" destOrd="0" presId="urn:microsoft.com/office/officeart/2005/8/layout/process1"/>
    <dgm:cxn modelId="{8077081E-27BD-4659-9A91-84F7FAF93961}" type="presParOf" srcId="{8E1DE9BD-4BBF-453E-A0BC-8102CB24A672}" destId="{41A7D65B-F0E2-4DFA-852A-2C772E4016AB}" srcOrd="7" destOrd="0" presId="urn:microsoft.com/office/officeart/2005/8/layout/process1"/>
    <dgm:cxn modelId="{91166213-6D10-4804-9F9A-7D4795CD39FA}" type="presParOf" srcId="{41A7D65B-F0E2-4DFA-852A-2C772E4016AB}" destId="{46C61292-1C17-438D-BC47-4714D06F8E74}" srcOrd="0" destOrd="0" presId="urn:microsoft.com/office/officeart/2005/8/layout/process1"/>
    <dgm:cxn modelId="{09AF5B4D-BDE1-44BD-BD8F-4BB2DE560F30}" type="presParOf" srcId="{8E1DE9BD-4BBF-453E-A0BC-8102CB24A672}" destId="{A9A508EA-A99B-4635-B3B5-24B378657A46}" srcOrd="8" destOrd="0" presId="urn:microsoft.com/office/officeart/2005/8/layout/process1"/>
    <dgm:cxn modelId="{FEEFCB3C-32FB-4376-B631-634379957120}" type="presParOf" srcId="{8E1DE9BD-4BBF-453E-A0BC-8102CB24A672}" destId="{D371B8D2-28D9-48A8-BF05-03E51368D70E}" srcOrd="9" destOrd="0" presId="urn:microsoft.com/office/officeart/2005/8/layout/process1"/>
    <dgm:cxn modelId="{183D2DE4-1A19-466C-BB3B-7A06EBC4F470}" type="presParOf" srcId="{D371B8D2-28D9-48A8-BF05-03E51368D70E}" destId="{FA57CBAC-96A2-4C50-B187-9EE6E9CA050D}" srcOrd="0" destOrd="0" presId="urn:microsoft.com/office/officeart/2005/8/layout/process1"/>
    <dgm:cxn modelId="{B1D00BE0-1DE2-4BF8-9492-7D13DDB5985B}" type="presParOf" srcId="{8E1DE9BD-4BBF-453E-A0BC-8102CB24A672}" destId="{D6205161-8A07-416E-80D5-787336CBA20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57DF7E-99F5-4429-A0B4-B45501B3DE2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1AF1D7-7C56-4354-8358-6D27AEB1B764}">
      <dgm:prSet/>
      <dgm:spPr/>
      <dgm:t>
        <a:bodyPr/>
        <a:lstStyle/>
        <a:p>
          <a:r>
            <a:rPr lang="en-US" b="1"/>
            <a:t>Moderate SIP Revision Due Date</a:t>
          </a:r>
        </a:p>
        <a:p>
          <a:r>
            <a:rPr lang="en-US" b="1"/>
            <a:t>August 3, 2021</a:t>
          </a:r>
        </a:p>
      </dgm:t>
    </dgm:pt>
    <dgm:pt modelId="{8D8D0B86-4F92-4FB2-81AC-95D490B1676F}" type="parTrans" cxnId="{8F5E2EB6-D865-484A-B22C-75DF6DC2A0B8}">
      <dgm:prSet/>
      <dgm:spPr/>
      <dgm:t>
        <a:bodyPr/>
        <a:lstStyle/>
        <a:p>
          <a:endParaRPr lang="en-US"/>
        </a:p>
      </dgm:t>
    </dgm:pt>
    <dgm:pt modelId="{AE06623B-DF4A-4879-AD47-9F046E863783}" type="sibTrans" cxnId="{8F5E2EB6-D865-484A-B22C-75DF6DC2A0B8}">
      <dgm:prSet/>
      <dgm:spPr/>
      <dgm:t>
        <a:bodyPr/>
        <a:lstStyle/>
        <a:p>
          <a:endParaRPr lang="en-US"/>
        </a:p>
      </dgm:t>
    </dgm:pt>
    <dgm:pt modelId="{697B30CD-2729-4E28-AE52-3EF1C7C56CBB}">
      <dgm:prSet/>
      <dgm:spPr/>
      <dgm:t>
        <a:bodyPr/>
        <a:lstStyle/>
        <a:p>
          <a:r>
            <a:rPr lang="en-US" b="1" err="1"/>
            <a:t>ReDesignation</a:t>
          </a:r>
          <a:r>
            <a:rPr lang="en-US" b="1"/>
            <a:t> to Moderate</a:t>
          </a:r>
        </a:p>
        <a:p>
          <a:r>
            <a:rPr lang="en-US"/>
            <a:t>November 7, 2022</a:t>
          </a:r>
        </a:p>
      </dgm:t>
    </dgm:pt>
    <dgm:pt modelId="{9AF0AD9A-61E0-448C-90C7-B6D2F9A351A9}" type="parTrans" cxnId="{15E93DE1-A48E-4645-907A-C57E72EC8F31}">
      <dgm:prSet/>
      <dgm:spPr/>
      <dgm:t>
        <a:bodyPr/>
        <a:lstStyle/>
        <a:p>
          <a:endParaRPr lang="en-US"/>
        </a:p>
      </dgm:t>
    </dgm:pt>
    <dgm:pt modelId="{5DAE354A-5DE1-47C9-895A-6CBDC470371A}" type="sibTrans" cxnId="{15E93DE1-A48E-4645-907A-C57E72EC8F31}">
      <dgm:prSet/>
      <dgm:spPr/>
      <dgm:t>
        <a:bodyPr/>
        <a:lstStyle/>
        <a:p>
          <a:endParaRPr lang="en-US"/>
        </a:p>
      </dgm:t>
    </dgm:pt>
    <dgm:pt modelId="{5670724E-E4ED-4CA0-8B79-C440FD9768A6}">
      <dgm:prSet/>
      <dgm:spPr>
        <a:ln>
          <a:solidFill>
            <a:schemeClr val="tx1"/>
          </a:solidFill>
        </a:ln>
      </dgm:spPr>
      <dgm:t>
        <a:bodyPr/>
        <a:lstStyle/>
        <a:p>
          <a:r>
            <a:rPr lang="en-US" b="1"/>
            <a:t>SIP Revision Due Date</a:t>
          </a:r>
        </a:p>
        <a:p>
          <a:r>
            <a:rPr lang="en-US"/>
            <a:t>January 1, 2023</a:t>
          </a:r>
        </a:p>
      </dgm:t>
    </dgm:pt>
    <dgm:pt modelId="{6B70135B-118C-4FDF-8C69-5192DB12CFC2}" type="parTrans" cxnId="{DCCDDA9D-1E89-4885-A5BA-655B52E13786}">
      <dgm:prSet/>
      <dgm:spPr/>
      <dgm:t>
        <a:bodyPr/>
        <a:lstStyle/>
        <a:p>
          <a:endParaRPr lang="en-US"/>
        </a:p>
      </dgm:t>
    </dgm:pt>
    <dgm:pt modelId="{F86C63C1-B212-474A-B284-8933DCFC3BE4}" type="sibTrans" cxnId="{DCCDDA9D-1E89-4885-A5BA-655B52E13786}">
      <dgm:prSet/>
      <dgm:spPr/>
      <dgm:t>
        <a:bodyPr/>
        <a:lstStyle/>
        <a:p>
          <a:endParaRPr lang="en-US"/>
        </a:p>
      </dgm:t>
    </dgm:pt>
    <dgm:pt modelId="{C5E14AA1-A86B-4E2D-B96A-93F9A7D7AE15}">
      <dgm:prSet phldrT="[Text]"/>
      <dgm:spPr/>
      <dgm:t>
        <a:bodyPr/>
        <a:lstStyle/>
        <a:p>
          <a:r>
            <a:rPr lang="en-US" b="1"/>
            <a:t>Initial Designations</a:t>
          </a:r>
        </a:p>
        <a:p>
          <a:r>
            <a:rPr lang="en-US"/>
            <a:t>August 3, 2018</a:t>
          </a:r>
        </a:p>
      </dgm:t>
    </dgm:pt>
    <dgm:pt modelId="{33027928-B895-498F-AC04-7BC0F49E809E}" type="sibTrans" cxnId="{D687B1D5-A66B-48B6-8BE9-CC73BE8E7490}">
      <dgm:prSet/>
      <dgm:spPr/>
      <dgm:t>
        <a:bodyPr/>
        <a:lstStyle/>
        <a:p>
          <a:endParaRPr lang="en-US"/>
        </a:p>
      </dgm:t>
    </dgm:pt>
    <dgm:pt modelId="{7087BF90-9364-46B6-9E85-21205DA82DCF}" type="parTrans" cxnId="{D687B1D5-A66B-48B6-8BE9-CC73BE8E7490}">
      <dgm:prSet/>
      <dgm:spPr/>
      <dgm:t>
        <a:bodyPr/>
        <a:lstStyle/>
        <a:p>
          <a:endParaRPr lang="en-US"/>
        </a:p>
      </dgm:t>
    </dgm:pt>
    <dgm:pt modelId="{1E065DAC-3F36-483D-B4D7-1EC43231F45D}">
      <dgm:prSet/>
      <dgm:spPr/>
      <dgm:t>
        <a:bodyPr/>
        <a:lstStyle/>
        <a:p>
          <a:r>
            <a:rPr lang="en-US" b="1"/>
            <a:t>Marginal Attainment Date</a:t>
          </a:r>
        </a:p>
        <a:p>
          <a:r>
            <a:rPr lang="en-US"/>
            <a:t>August 3, 2021</a:t>
          </a:r>
        </a:p>
      </dgm:t>
    </dgm:pt>
    <dgm:pt modelId="{17AE7C21-08C1-4621-8EF0-3B0110B21974}" type="parTrans" cxnId="{0450EF13-A0E5-4CF5-9521-BF2A54BFDFD4}">
      <dgm:prSet/>
      <dgm:spPr/>
      <dgm:t>
        <a:bodyPr/>
        <a:lstStyle/>
        <a:p>
          <a:endParaRPr lang="en-US"/>
        </a:p>
      </dgm:t>
    </dgm:pt>
    <dgm:pt modelId="{30D5AFCA-56F3-4D52-B03F-DF992585DBB5}" type="sibTrans" cxnId="{0450EF13-A0E5-4CF5-9521-BF2A54BFDFD4}">
      <dgm:prSet/>
      <dgm:spPr/>
      <dgm:t>
        <a:bodyPr/>
        <a:lstStyle/>
        <a:p>
          <a:endParaRPr lang="en-US"/>
        </a:p>
      </dgm:t>
    </dgm:pt>
    <dgm:pt modelId="{7A8832F7-D709-43D1-B9D5-03B96DEDE320}">
      <dgm:prSet/>
      <dgm:spPr/>
      <dgm:t>
        <a:bodyPr/>
        <a:lstStyle/>
        <a:p>
          <a:r>
            <a:rPr lang="en-US" b="1"/>
            <a:t>Attainment Date</a:t>
          </a:r>
        </a:p>
        <a:p>
          <a:r>
            <a:rPr lang="en-US" b="1"/>
            <a:t>August 3, 2024</a:t>
          </a:r>
        </a:p>
      </dgm:t>
    </dgm:pt>
    <dgm:pt modelId="{92698C36-383A-44BD-A8FD-D54D10437EF3}" type="parTrans" cxnId="{B7F658A7-862D-4036-8571-E8932E8C91C1}">
      <dgm:prSet/>
      <dgm:spPr/>
      <dgm:t>
        <a:bodyPr/>
        <a:lstStyle/>
        <a:p>
          <a:endParaRPr lang="en-US"/>
        </a:p>
      </dgm:t>
    </dgm:pt>
    <dgm:pt modelId="{8026920F-EDD7-4D52-A780-209A98981B33}" type="sibTrans" cxnId="{B7F658A7-862D-4036-8571-E8932E8C91C1}">
      <dgm:prSet/>
      <dgm:spPr/>
      <dgm:t>
        <a:bodyPr/>
        <a:lstStyle/>
        <a:p>
          <a:endParaRPr lang="en-US"/>
        </a:p>
      </dgm:t>
    </dgm:pt>
    <dgm:pt modelId="{8E1DE9BD-4BBF-453E-A0BC-8102CB24A672}" type="pres">
      <dgm:prSet presAssocID="{7C57DF7E-99F5-4429-A0B4-B45501B3DE2C}" presName="Name0" presStyleCnt="0">
        <dgm:presLayoutVars>
          <dgm:dir/>
          <dgm:resizeHandles val="exact"/>
        </dgm:presLayoutVars>
      </dgm:prSet>
      <dgm:spPr/>
    </dgm:pt>
    <dgm:pt modelId="{5685BD66-705B-45A0-92A4-FAB0BE1E6630}" type="pres">
      <dgm:prSet presAssocID="{C5E14AA1-A86B-4E2D-B96A-93F9A7D7AE15}" presName="node" presStyleLbl="node1" presStyleIdx="0" presStyleCnt="6">
        <dgm:presLayoutVars>
          <dgm:bulletEnabled val="1"/>
        </dgm:presLayoutVars>
      </dgm:prSet>
      <dgm:spPr/>
    </dgm:pt>
    <dgm:pt modelId="{454447B5-96DA-45C6-ADFC-458280336C7E}" type="pres">
      <dgm:prSet presAssocID="{33027928-B895-498F-AC04-7BC0F49E809E}" presName="sibTrans" presStyleLbl="sibTrans2D1" presStyleIdx="0" presStyleCnt="5"/>
      <dgm:spPr/>
    </dgm:pt>
    <dgm:pt modelId="{26534D26-8F6F-461F-8857-E8CC5B5557FA}" type="pres">
      <dgm:prSet presAssocID="{33027928-B895-498F-AC04-7BC0F49E809E}" presName="connectorText" presStyleLbl="sibTrans2D1" presStyleIdx="0" presStyleCnt="5"/>
      <dgm:spPr/>
    </dgm:pt>
    <dgm:pt modelId="{03EE9CEB-3EEA-4558-B539-0D80EDAFA9E4}" type="pres">
      <dgm:prSet presAssocID="{641AF1D7-7C56-4354-8358-6D27AEB1B764}" presName="node" presStyleLbl="node1" presStyleIdx="1" presStyleCnt="6">
        <dgm:presLayoutVars>
          <dgm:bulletEnabled val="1"/>
        </dgm:presLayoutVars>
      </dgm:prSet>
      <dgm:spPr/>
    </dgm:pt>
    <dgm:pt modelId="{92BFB5AE-03ED-491E-B1CD-6156B2205746}" type="pres">
      <dgm:prSet presAssocID="{AE06623B-DF4A-4879-AD47-9F046E863783}" presName="sibTrans" presStyleLbl="sibTrans2D1" presStyleIdx="1" presStyleCnt="5"/>
      <dgm:spPr/>
    </dgm:pt>
    <dgm:pt modelId="{D6EB35B5-9F35-4CBF-9C70-A21BD6712E90}" type="pres">
      <dgm:prSet presAssocID="{AE06623B-DF4A-4879-AD47-9F046E863783}" presName="connectorText" presStyleLbl="sibTrans2D1" presStyleIdx="1" presStyleCnt="5"/>
      <dgm:spPr/>
    </dgm:pt>
    <dgm:pt modelId="{199D3967-E35A-4EFF-877C-2674987D9AAE}" type="pres">
      <dgm:prSet presAssocID="{1E065DAC-3F36-483D-B4D7-1EC43231F45D}" presName="node" presStyleLbl="node1" presStyleIdx="2" presStyleCnt="6">
        <dgm:presLayoutVars>
          <dgm:bulletEnabled val="1"/>
        </dgm:presLayoutVars>
      </dgm:prSet>
      <dgm:spPr/>
    </dgm:pt>
    <dgm:pt modelId="{9EACAC61-3336-4F46-96B7-2E3BFCF46A8C}" type="pres">
      <dgm:prSet presAssocID="{30D5AFCA-56F3-4D52-B03F-DF992585DBB5}" presName="sibTrans" presStyleLbl="sibTrans2D1" presStyleIdx="2" presStyleCnt="5"/>
      <dgm:spPr/>
    </dgm:pt>
    <dgm:pt modelId="{E0E80117-E4F5-48CC-8C7B-1C767E71297B}" type="pres">
      <dgm:prSet presAssocID="{30D5AFCA-56F3-4D52-B03F-DF992585DBB5}" presName="connectorText" presStyleLbl="sibTrans2D1" presStyleIdx="2" presStyleCnt="5"/>
      <dgm:spPr/>
    </dgm:pt>
    <dgm:pt modelId="{57E7E946-50CD-4DE5-A6AF-A845E00D172C}" type="pres">
      <dgm:prSet presAssocID="{697B30CD-2729-4E28-AE52-3EF1C7C56CBB}" presName="node" presStyleLbl="node1" presStyleIdx="3" presStyleCnt="6">
        <dgm:presLayoutVars>
          <dgm:bulletEnabled val="1"/>
        </dgm:presLayoutVars>
      </dgm:prSet>
      <dgm:spPr/>
    </dgm:pt>
    <dgm:pt modelId="{41A7D65B-F0E2-4DFA-852A-2C772E4016AB}" type="pres">
      <dgm:prSet presAssocID="{5DAE354A-5DE1-47C9-895A-6CBDC470371A}" presName="sibTrans" presStyleLbl="sibTrans2D1" presStyleIdx="3" presStyleCnt="5"/>
      <dgm:spPr/>
    </dgm:pt>
    <dgm:pt modelId="{46C61292-1C17-438D-BC47-4714D06F8E74}" type="pres">
      <dgm:prSet presAssocID="{5DAE354A-5DE1-47C9-895A-6CBDC470371A}" presName="connectorText" presStyleLbl="sibTrans2D1" presStyleIdx="3" presStyleCnt="5"/>
      <dgm:spPr/>
    </dgm:pt>
    <dgm:pt modelId="{BD0FED70-4494-4EE2-88B2-A29BA9C77B3F}" type="pres">
      <dgm:prSet presAssocID="{5670724E-E4ED-4CA0-8B79-C440FD9768A6}" presName="node" presStyleLbl="node1" presStyleIdx="4" presStyleCnt="6">
        <dgm:presLayoutVars>
          <dgm:bulletEnabled val="1"/>
        </dgm:presLayoutVars>
      </dgm:prSet>
      <dgm:spPr/>
    </dgm:pt>
    <dgm:pt modelId="{9D081D0F-9B0F-43CE-B2CF-BA544271F4DC}" type="pres">
      <dgm:prSet presAssocID="{F86C63C1-B212-474A-B284-8933DCFC3BE4}" presName="sibTrans" presStyleLbl="sibTrans2D1" presStyleIdx="4" presStyleCnt="5"/>
      <dgm:spPr/>
    </dgm:pt>
    <dgm:pt modelId="{449FA32F-B58E-4767-B44E-76AE371ABEF0}" type="pres">
      <dgm:prSet presAssocID="{F86C63C1-B212-474A-B284-8933DCFC3BE4}" presName="connectorText" presStyleLbl="sibTrans2D1" presStyleIdx="4" presStyleCnt="5"/>
      <dgm:spPr/>
    </dgm:pt>
    <dgm:pt modelId="{D6205161-8A07-416E-80D5-787336CBA206}" type="pres">
      <dgm:prSet presAssocID="{7A8832F7-D709-43D1-B9D5-03B96DEDE320}" presName="node" presStyleLbl="node1" presStyleIdx="5" presStyleCnt="6">
        <dgm:presLayoutVars>
          <dgm:bulletEnabled val="1"/>
        </dgm:presLayoutVars>
      </dgm:prSet>
      <dgm:spPr/>
    </dgm:pt>
  </dgm:ptLst>
  <dgm:cxnLst>
    <dgm:cxn modelId="{12352C0D-7D8F-4947-B4FE-DB821BBC6A09}" type="presOf" srcId="{30D5AFCA-56F3-4D52-B03F-DF992585DBB5}" destId="{E0E80117-E4F5-48CC-8C7B-1C767E71297B}" srcOrd="1" destOrd="0" presId="urn:microsoft.com/office/officeart/2005/8/layout/process1"/>
    <dgm:cxn modelId="{C7D74812-8A2E-4523-8737-8E9B56E0A718}" type="presOf" srcId="{7C57DF7E-99F5-4429-A0B4-B45501B3DE2C}" destId="{8E1DE9BD-4BBF-453E-A0BC-8102CB24A672}" srcOrd="0" destOrd="0" presId="urn:microsoft.com/office/officeart/2005/8/layout/process1"/>
    <dgm:cxn modelId="{0450EF13-A0E5-4CF5-9521-BF2A54BFDFD4}" srcId="{7C57DF7E-99F5-4429-A0B4-B45501B3DE2C}" destId="{1E065DAC-3F36-483D-B4D7-1EC43231F45D}" srcOrd="2" destOrd="0" parTransId="{17AE7C21-08C1-4621-8EF0-3B0110B21974}" sibTransId="{30D5AFCA-56F3-4D52-B03F-DF992585DBB5}"/>
    <dgm:cxn modelId="{C96A2539-730F-4DC9-B999-6D8FEB21B420}" type="presOf" srcId="{1E065DAC-3F36-483D-B4D7-1EC43231F45D}" destId="{199D3967-E35A-4EFF-877C-2674987D9AAE}" srcOrd="0" destOrd="0" presId="urn:microsoft.com/office/officeart/2005/8/layout/process1"/>
    <dgm:cxn modelId="{921F5C3C-A8E0-46FA-AAE2-A78BBA6FF760}" type="presOf" srcId="{5DAE354A-5DE1-47C9-895A-6CBDC470371A}" destId="{41A7D65B-F0E2-4DFA-852A-2C772E4016AB}" srcOrd="0" destOrd="0" presId="urn:microsoft.com/office/officeart/2005/8/layout/process1"/>
    <dgm:cxn modelId="{D1F7F266-2F01-4E3D-A60D-C84D8B53EBFB}" type="presOf" srcId="{33027928-B895-498F-AC04-7BC0F49E809E}" destId="{26534D26-8F6F-461F-8857-E8CC5B5557FA}" srcOrd="1" destOrd="0" presId="urn:microsoft.com/office/officeart/2005/8/layout/process1"/>
    <dgm:cxn modelId="{4367145A-001A-4A6D-9884-3AB122DBFCBF}" type="presOf" srcId="{641AF1D7-7C56-4354-8358-6D27AEB1B764}" destId="{03EE9CEB-3EEA-4558-B539-0D80EDAFA9E4}" srcOrd="0" destOrd="0" presId="urn:microsoft.com/office/officeart/2005/8/layout/process1"/>
    <dgm:cxn modelId="{5F51C490-96EF-4548-8728-C95759F31C72}" type="presOf" srcId="{30D5AFCA-56F3-4D52-B03F-DF992585DBB5}" destId="{9EACAC61-3336-4F46-96B7-2E3BFCF46A8C}" srcOrd="0" destOrd="0" presId="urn:microsoft.com/office/officeart/2005/8/layout/process1"/>
    <dgm:cxn modelId="{2CC2F691-F237-4509-9B3D-A2B055F87244}" type="presOf" srcId="{33027928-B895-498F-AC04-7BC0F49E809E}" destId="{454447B5-96DA-45C6-ADFC-458280336C7E}" srcOrd="0" destOrd="0" presId="urn:microsoft.com/office/officeart/2005/8/layout/process1"/>
    <dgm:cxn modelId="{DCCDDA9D-1E89-4885-A5BA-655B52E13786}" srcId="{7C57DF7E-99F5-4429-A0B4-B45501B3DE2C}" destId="{5670724E-E4ED-4CA0-8B79-C440FD9768A6}" srcOrd="4" destOrd="0" parTransId="{6B70135B-118C-4FDF-8C69-5192DB12CFC2}" sibTransId="{F86C63C1-B212-474A-B284-8933DCFC3BE4}"/>
    <dgm:cxn modelId="{A272E2A2-862D-4A94-BEE5-1A13488D9D53}" type="presOf" srcId="{C5E14AA1-A86B-4E2D-B96A-93F9A7D7AE15}" destId="{5685BD66-705B-45A0-92A4-FAB0BE1E6630}" srcOrd="0" destOrd="0" presId="urn:microsoft.com/office/officeart/2005/8/layout/process1"/>
    <dgm:cxn modelId="{B7F658A7-862D-4036-8571-E8932E8C91C1}" srcId="{7C57DF7E-99F5-4429-A0B4-B45501B3DE2C}" destId="{7A8832F7-D709-43D1-B9D5-03B96DEDE320}" srcOrd="5" destOrd="0" parTransId="{92698C36-383A-44BD-A8FD-D54D10437EF3}" sibTransId="{8026920F-EDD7-4D52-A780-209A98981B33}"/>
    <dgm:cxn modelId="{643382A7-3525-4F9B-9448-E1B6AC112E8C}" type="presOf" srcId="{5670724E-E4ED-4CA0-8B79-C440FD9768A6}" destId="{BD0FED70-4494-4EE2-88B2-A29BA9C77B3F}" srcOrd="0" destOrd="0" presId="urn:microsoft.com/office/officeart/2005/8/layout/process1"/>
    <dgm:cxn modelId="{F853F3B1-DDB6-40B1-B7EC-84B9D4D2E7AA}" type="presOf" srcId="{7A8832F7-D709-43D1-B9D5-03B96DEDE320}" destId="{D6205161-8A07-416E-80D5-787336CBA206}" srcOrd="0" destOrd="0" presId="urn:microsoft.com/office/officeart/2005/8/layout/process1"/>
    <dgm:cxn modelId="{8F5E2EB6-D865-484A-B22C-75DF6DC2A0B8}" srcId="{7C57DF7E-99F5-4429-A0B4-B45501B3DE2C}" destId="{641AF1D7-7C56-4354-8358-6D27AEB1B764}" srcOrd="1" destOrd="0" parTransId="{8D8D0B86-4F92-4FB2-81AC-95D490B1676F}" sibTransId="{AE06623B-DF4A-4879-AD47-9F046E863783}"/>
    <dgm:cxn modelId="{E61AF2B6-233B-4FDC-9331-781E6ECCDEFE}" type="presOf" srcId="{697B30CD-2729-4E28-AE52-3EF1C7C56CBB}" destId="{57E7E946-50CD-4DE5-A6AF-A845E00D172C}" srcOrd="0" destOrd="0" presId="urn:microsoft.com/office/officeart/2005/8/layout/process1"/>
    <dgm:cxn modelId="{9D5850B7-175B-4E04-94BD-B21AE0E8283F}" type="presOf" srcId="{5DAE354A-5DE1-47C9-895A-6CBDC470371A}" destId="{46C61292-1C17-438D-BC47-4714D06F8E74}" srcOrd="1" destOrd="0" presId="urn:microsoft.com/office/officeart/2005/8/layout/process1"/>
    <dgm:cxn modelId="{BA14D1B7-EF30-4A8F-88AD-E452E4B8DEDD}" type="presOf" srcId="{AE06623B-DF4A-4879-AD47-9F046E863783}" destId="{D6EB35B5-9F35-4CBF-9C70-A21BD6712E90}" srcOrd="1" destOrd="0" presId="urn:microsoft.com/office/officeart/2005/8/layout/process1"/>
    <dgm:cxn modelId="{8048CABA-BA84-4E24-B9E3-D8D45EF8EA73}" type="presOf" srcId="{AE06623B-DF4A-4879-AD47-9F046E863783}" destId="{92BFB5AE-03ED-491E-B1CD-6156B2205746}" srcOrd="0" destOrd="0" presId="urn:microsoft.com/office/officeart/2005/8/layout/process1"/>
    <dgm:cxn modelId="{421407C7-13BF-4D68-B65C-5671E18B6597}" type="presOf" srcId="{F86C63C1-B212-474A-B284-8933DCFC3BE4}" destId="{9D081D0F-9B0F-43CE-B2CF-BA544271F4DC}" srcOrd="0" destOrd="0" presId="urn:microsoft.com/office/officeart/2005/8/layout/process1"/>
    <dgm:cxn modelId="{D687B1D5-A66B-48B6-8BE9-CC73BE8E7490}" srcId="{7C57DF7E-99F5-4429-A0B4-B45501B3DE2C}" destId="{C5E14AA1-A86B-4E2D-B96A-93F9A7D7AE15}" srcOrd="0" destOrd="0" parTransId="{7087BF90-9364-46B6-9E85-21205DA82DCF}" sibTransId="{33027928-B895-498F-AC04-7BC0F49E809E}"/>
    <dgm:cxn modelId="{15E93DE1-A48E-4645-907A-C57E72EC8F31}" srcId="{7C57DF7E-99F5-4429-A0B4-B45501B3DE2C}" destId="{697B30CD-2729-4E28-AE52-3EF1C7C56CBB}" srcOrd="3" destOrd="0" parTransId="{9AF0AD9A-61E0-448C-90C7-B6D2F9A351A9}" sibTransId="{5DAE354A-5DE1-47C9-895A-6CBDC470371A}"/>
    <dgm:cxn modelId="{56F1F1EE-9F9A-4EB7-AE95-EC980188E54C}" type="presOf" srcId="{F86C63C1-B212-474A-B284-8933DCFC3BE4}" destId="{449FA32F-B58E-4767-B44E-76AE371ABEF0}" srcOrd="1" destOrd="0" presId="urn:microsoft.com/office/officeart/2005/8/layout/process1"/>
    <dgm:cxn modelId="{F9906554-D242-4772-A500-51A80CF139CF}" type="presParOf" srcId="{8E1DE9BD-4BBF-453E-A0BC-8102CB24A672}" destId="{5685BD66-705B-45A0-92A4-FAB0BE1E6630}" srcOrd="0" destOrd="0" presId="urn:microsoft.com/office/officeart/2005/8/layout/process1"/>
    <dgm:cxn modelId="{2E3617D2-CD19-4501-BC62-367EDEAAD5E3}" type="presParOf" srcId="{8E1DE9BD-4BBF-453E-A0BC-8102CB24A672}" destId="{454447B5-96DA-45C6-ADFC-458280336C7E}" srcOrd="1" destOrd="0" presId="urn:microsoft.com/office/officeart/2005/8/layout/process1"/>
    <dgm:cxn modelId="{0E047957-6A72-4701-842F-80C897453065}" type="presParOf" srcId="{454447B5-96DA-45C6-ADFC-458280336C7E}" destId="{26534D26-8F6F-461F-8857-E8CC5B5557FA}" srcOrd="0" destOrd="0" presId="urn:microsoft.com/office/officeart/2005/8/layout/process1"/>
    <dgm:cxn modelId="{CAA04AE0-577F-4A91-B645-7D5E56E659DC}" type="presParOf" srcId="{8E1DE9BD-4BBF-453E-A0BC-8102CB24A672}" destId="{03EE9CEB-3EEA-4558-B539-0D80EDAFA9E4}" srcOrd="2" destOrd="0" presId="urn:microsoft.com/office/officeart/2005/8/layout/process1"/>
    <dgm:cxn modelId="{435668D4-3882-45E3-ADEF-DE5CF8841CF7}" type="presParOf" srcId="{8E1DE9BD-4BBF-453E-A0BC-8102CB24A672}" destId="{92BFB5AE-03ED-491E-B1CD-6156B2205746}" srcOrd="3" destOrd="0" presId="urn:microsoft.com/office/officeart/2005/8/layout/process1"/>
    <dgm:cxn modelId="{7732EEC4-EAD2-46F9-A402-ABAC7E4534A1}" type="presParOf" srcId="{92BFB5AE-03ED-491E-B1CD-6156B2205746}" destId="{D6EB35B5-9F35-4CBF-9C70-A21BD6712E90}" srcOrd="0" destOrd="0" presId="urn:microsoft.com/office/officeart/2005/8/layout/process1"/>
    <dgm:cxn modelId="{7E2E60D7-EE54-4FEA-ACCC-6106E3068D45}" type="presParOf" srcId="{8E1DE9BD-4BBF-453E-A0BC-8102CB24A672}" destId="{199D3967-E35A-4EFF-877C-2674987D9AAE}" srcOrd="4" destOrd="0" presId="urn:microsoft.com/office/officeart/2005/8/layout/process1"/>
    <dgm:cxn modelId="{5D4C394B-50DA-41F8-A8E1-D4F1C8013FD5}" type="presParOf" srcId="{8E1DE9BD-4BBF-453E-A0BC-8102CB24A672}" destId="{9EACAC61-3336-4F46-96B7-2E3BFCF46A8C}" srcOrd="5" destOrd="0" presId="urn:microsoft.com/office/officeart/2005/8/layout/process1"/>
    <dgm:cxn modelId="{CB62BA0C-820D-4716-91FC-39781AEE7D43}" type="presParOf" srcId="{9EACAC61-3336-4F46-96B7-2E3BFCF46A8C}" destId="{E0E80117-E4F5-48CC-8C7B-1C767E71297B}" srcOrd="0" destOrd="0" presId="urn:microsoft.com/office/officeart/2005/8/layout/process1"/>
    <dgm:cxn modelId="{D4863AE2-B085-400F-B6CB-1E9260C4F162}" type="presParOf" srcId="{8E1DE9BD-4BBF-453E-A0BC-8102CB24A672}" destId="{57E7E946-50CD-4DE5-A6AF-A845E00D172C}" srcOrd="6" destOrd="0" presId="urn:microsoft.com/office/officeart/2005/8/layout/process1"/>
    <dgm:cxn modelId="{8077081E-27BD-4659-9A91-84F7FAF93961}" type="presParOf" srcId="{8E1DE9BD-4BBF-453E-A0BC-8102CB24A672}" destId="{41A7D65B-F0E2-4DFA-852A-2C772E4016AB}" srcOrd="7" destOrd="0" presId="urn:microsoft.com/office/officeart/2005/8/layout/process1"/>
    <dgm:cxn modelId="{91166213-6D10-4804-9F9A-7D4795CD39FA}" type="presParOf" srcId="{41A7D65B-F0E2-4DFA-852A-2C772E4016AB}" destId="{46C61292-1C17-438D-BC47-4714D06F8E74}" srcOrd="0" destOrd="0" presId="urn:microsoft.com/office/officeart/2005/8/layout/process1"/>
    <dgm:cxn modelId="{6BCBB0EF-AAF0-4113-AD91-998302A26FA0}" type="presParOf" srcId="{8E1DE9BD-4BBF-453E-A0BC-8102CB24A672}" destId="{BD0FED70-4494-4EE2-88B2-A29BA9C77B3F}" srcOrd="8" destOrd="0" presId="urn:microsoft.com/office/officeart/2005/8/layout/process1"/>
    <dgm:cxn modelId="{1E6D00A4-80D6-4B8B-BE78-CA39336FB1D0}" type="presParOf" srcId="{8E1DE9BD-4BBF-453E-A0BC-8102CB24A672}" destId="{9D081D0F-9B0F-43CE-B2CF-BA544271F4DC}" srcOrd="9" destOrd="0" presId="urn:microsoft.com/office/officeart/2005/8/layout/process1"/>
    <dgm:cxn modelId="{E70CC8DC-1CA5-41F7-9304-7B362B663650}" type="presParOf" srcId="{9D081D0F-9B0F-43CE-B2CF-BA544271F4DC}" destId="{449FA32F-B58E-4767-B44E-76AE371ABEF0}" srcOrd="0" destOrd="0" presId="urn:microsoft.com/office/officeart/2005/8/layout/process1"/>
    <dgm:cxn modelId="{B1D00BE0-1DE2-4BF8-9492-7D13DDB5985B}" type="presParOf" srcId="{8E1DE9BD-4BBF-453E-A0BC-8102CB24A672}" destId="{D6205161-8A07-416E-80D5-787336CBA206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5BE8B3-BE01-43D5-8975-19CA31262006}" type="doc">
      <dgm:prSet loTypeId="urn:microsoft.com/office/officeart/2018/2/layout/IconCircle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C3C4A0E-001A-4F65-BEF0-647CCBDCDC71}">
      <dgm:prSet custT="1"/>
      <dgm:spPr/>
      <dgm:t>
        <a:bodyPr/>
        <a:lstStyle/>
        <a:p>
          <a:r>
            <a:rPr lang="en-US" sz="2000" dirty="0"/>
            <a:t>Connecticut has made significant progress to address ozone pollution in the state, but more reductions are needed.</a:t>
          </a:r>
        </a:p>
      </dgm:t>
    </dgm:pt>
    <dgm:pt modelId="{1725C46E-A6BE-4F5E-9C6C-92FF2F961003}" type="parTrans" cxnId="{25CD4488-CA34-461B-A45A-94FAA4DF93EF}">
      <dgm:prSet/>
      <dgm:spPr/>
      <dgm:t>
        <a:bodyPr/>
        <a:lstStyle/>
        <a:p>
          <a:endParaRPr lang="en-US"/>
        </a:p>
      </dgm:t>
    </dgm:pt>
    <dgm:pt modelId="{3584DE99-29AC-4FB9-AF9F-8D24EA2D5983}" type="sibTrans" cxnId="{25CD4488-CA34-461B-A45A-94FAA4DF93EF}">
      <dgm:prSet/>
      <dgm:spPr/>
      <dgm:t>
        <a:bodyPr/>
        <a:lstStyle/>
        <a:p>
          <a:endParaRPr lang="en-US"/>
        </a:p>
      </dgm:t>
    </dgm:pt>
    <dgm:pt modelId="{E2577AC3-21DE-4195-803B-DE834F7F1E83}">
      <dgm:prSet custT="1"/>
      <dgm:spPr/>
      <dgm:t>
        <a:bodyPr/>
        <a:lstStyle/>
        <a:p>
          <a:r>
            <a:rPr lang="en-US" sz="2000" dirty="0"/>
            <a:t>Federal rules for cars, trucks, will provide some  emission reduction benefits, but more reductions are needed.</a:t>
          </a:r>
        </a:p>
      </dgm:t>
    </dgm:pt>
    <dgm:pt modelId="{B1424CB2-5AB2-42CB-8DDE-97963D878A1D}" type="parTrans" cxnId="{E245316F-4C4D-488D-972C-D8F62BFEA8A7}">
      <dgm:prSet/>
      <dgm:spPr/>
      <dgm:t>
        <a:bodyPr/>
        <a:lstStyle/>
        <a:p>
          <a:endParaRPr lang="en-US"/>
        </a:p>
      </dgm:t>
    </dgm:pt>
    <dgm:pt modelId="{37C781AB-DF5E-4A62-B4E4-880C929A6F87}" type="sibTrans" cxnId="{E245316F-4C4D-488D-972C-D8F62BFEA8A7}">
      <dgm:prSet/>
      <dgm:spPr/>
      <dgm:t>
        <a:bodyPr/>
        <a:lstStyle/>
        <a:p>
          <a:endParaRPr lang="en-US"/>
        </a:p>
      </dgm:t>
    </dgm:pt>
    <dgm:pt modelId="{6966BBFB-622F-46C5-BC2F-19965617F9D3}">
      <dgm:prSet custT="1"/>
      <dgm:spPr/>
      <dgm:t>
        <a:bodyPr/>
        <a:lstStyle/>
        <a:p>
          <a:r>
            <a:rPr lang="en-US" sz="2000" dirty="0"/>
            <a:t>Ongoing research will continue to provide scientific data to support state and federal pollution reduction efforts</a:t>
          </a:r>
          <a:r>
            <a:rPr lang="en-US" sz="1100" dirty="0"/>
            <a:t>. </a:t>
          </a:r>
        </a:p>
      </dgm:t>
    </dgm:pt>
    <dgm:pt modelId="{9F8E4002-DFDD-453C-8432-CD63DE52BC2E}" type="parTrans" cxnId="{6CD57389-68C0-4D22-9D59-AD1484851DDA}">
      <dgm:prSet/>
      <dgm:spPr/>
      <dgm:t>
        <a:bodyPr/>
        <a:lstStyle/>
        <a:p>
          <a:endParaRPr lang="en-US"/>
        </a:p>
      </dgm:t>
    </dgm:pt>
    <dgm:pt modelId="{93EE040D-6D28-4240-94B0-6D459E0DD0C0}" type="sibTrans" cxnId="{6CD57389-68C0-4D22-9D59-AD1484851DDA}">
      <dgm:prSet/>
      <dgm:spPr/>
      <dgm:t>
        <a:bodyPr/>
        <a:lstStyle/>
        <a:p>
          <a:endParaRPr lang="en-US"/>
        </a:p>
      </dgm:t>
    </dgm:pt>
    <dgm:pt modelId="{5A07A8ED-4586-42D4-AAB9-495D0B4065F1}">
      <dgm:prSet custT="1"/>
      <dgm:spPr/>
      <dgm:t>
        <a:bodyPr/>
        <a:lstStyle/>
        <a:p>
          <a:r>
            <a:rPr lang="en-US" sz="2000" kern="1200" dirty="0">
              <a:solidFill>
                <a:srgbClr val="3F3F3F">
                  <a:hueOff val="0"/>
                  <a:satOff val="0"/>
                  <a:lumOff val="0"/>
                  <a:alphaOff val="0"/>
                </a:srgbClr>
              </a:solidFill>
              <a:latin typeface="Public Sans"/>
              <a:ea typeface="+mn-ea"/>
              <a:cs typeface="+mn-cs"/>
            </a:rPr>
            <a:t>Section 182(j) of Clean Air Act requires states in multi-state nonattainment areas to work collaboratively in the development of plans to reach attainment. CT is working closely w NY and NJ to reduce elevated ozone pollution.</a:t>
          </a:r>
        </a:p>
      </dgm:t>
    </dgm:pt>
    <dgm:pt modelId="{C5499CE2-66EC-4649-A9EF-CF93FAF89FF1}" type="parTrans" cxnId="{2181692C-66AC-42B6-96AD-6D3CCB044852}">
      <dgm:prSet/>
      <dgm:spPr/>
      <dgm:t>
        <a:bodyPr/>
        <a:lstStyle/>
        <a:p>
          <a:endParaRPr lang="en-US"/>
        </a:p>
      </dgm:t>
    </dgm:pt>
    <dgm:pt modelId="{F677AB4E-14CE-44E5-890E-B3A1F400049F}" type="sibTrans" cxnId="{2181692C-66AC-42B6-96AD-6D3CCB044852}">
      <dgm:prSet/>
      <dgm:spPr/>
      <dgm:t>
        <a:bodyPr/>
        <a:lstStyle/>
        <a:p>
          <a:endParaRPr lang="en-US"/>
        </a:p>
      </dgm:t>
    </dgm:pt>
    <dgm:pt modelId="{0D82A411-C40C-4D1C-BA3B-2A2ADE8DFF06}" type="pres">
      <dgm:prSet presAssocID="{D15BE8B3-BE01-43D5-8975-19CA31262006}" presName="root" presStyleCnt="0">
        <dgm:presLayoutVars>
          <dgm:dir/>
          <dgm:resizeHandles val="exact"/>
        </dgm:presLayoutVars>
      </dgm:prSet>
      <dgm:spPr/>
    </dgm:pt>
    <dgm:pt modelId="{C7D06E89-6C7A-4D08-8F32-634C6F26B3FA}" type="pres">
      <dgm:prSet presAssocID="{D15BE8B3-BE01-43D5-8975-19CA31262006}" presName="container" presStyleCnt="0">
        <dgm:presLayoutVars>
          <dgm:dir/>
          <dgm:resizeHandles val="exact"/>
        </dgm:presLayoutVars>
      </dgm:prSet>
      <dgm:spPr/>
    </dgm:pt>
    <dgm:pt modelId="{A3587200-7B7B-4385-94F2-6B2C5F224875}" type="pres">
      <dgm:prSet presAssocID="{7C3C4A0E-001A-4F65-BEF0-647CCBDCDC71}" presName="compNode" presStyleCnt="0"/>
      <dgm:spPr/>
    </dgm:pt>
    <dgm:pt modelId="{BCD229FE-7C8F-4C39-9DF9-508A37AD16FD}" type="pres">
      <dgm:prSet presAssocID="{7C3C4A0E-001A-4F65-BEF0-647CCBDCDC71}" presName="iconBgRect" presStyleLbl="bgShp" presStyleIdx="0" presStyleCnt="4"/>
      <dgm:spPr/>
    </dgm:pt>
    <dgm:pt modelId="{44512ACE-D5EC-4BA3-9B5B-6915D240A665}" type="pres">
      <dgm:prSet presAssocID="{7C3C4A0E-001A-4F65-BEF0-647CCBDCDC71}" presName="iconRect" presStyleLbl="node1" presStyleIdx="0" presStyleCnt="4" custLinFactNeighborX="7720" custLinFactNeighborY="-26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 with solid fill"/>
        </a:ext>
      </dgm:extLst>
    </dgm:pt>
    <dgm:pt modelId="{20421FA5-0776-47E2-91F3-AD1DD8734B90}" type="pres">
      <dgm:prSet presAssocID="{7C3C4A0E-001A-4F65-BEF0-647CCBDCDC71}" presName="spaceRect" presStyleCnt="0"/>
      <dgm:spPr/>
    </dgm:pt>
    <dgm:pt modelId="{A90B10C2-9BAD-457A-BC29-35BAD33B353D}" type="pres">
      <dgm:prSet presAssocID="{7C3C4A0E-001A-4F65-BEF0-647CCBDCDC71}" presName="textRect" presStyleLbl="revTx" presStyleIdx="0" presStyleCnt="4" custLinFactNeighborX="-1425" custLinFactNeighborY="15672">
        <dgm:presLayoutVars>
          <dgm:chMax val="1"/>
          <dgm:chPref val="1"/>
        </dgm:presLayoutVars>
      </dgm:prSet>
      <dgm:spPr/>
    </dgm:pt>
    <dgm:pt modelId="{B5B6F103-5F0A-4BC9-AD5C-0D4751485EFB}" type="pres">
      <dgm:prSet presAssocID="{3584DE99-29AC-4FB9-AF9F-8D24EA2D5983}" presName="sibTrans" presStyleLbl="sibTrans2D1" presStyleIdx="0" presStyleCnt="0"/>
      <dgm:spPr/>
    </dgm:pt>
    <dgm:pt modelId="{2FFDABA5-CE8C-4CDB-A438-775D284E8C08}" type="pres">
      <dgm:prSet presAssocID="{E2577AC3-21DE-4195-803B-DE834F7F1E83}" presName="compNode" presStyleCnt="0"/>
      <dgm:spPr/>
    </dgm:pt>
    <dgm:pt modelId="{B974D4F7-8628-48F3-831C-DCF47F81F335}" type="pres">
      <dgm:prSet presAssocID="{E2577AC3-21DE-4195-803B-DE834F7F1E83}" presName="iconBgRect" presStyleLbl="bgShp" presStyleIdx="1" presStyleCnt="4" custLinFactNeighborX="692" custLinFactNeighborY="18896"/>
      <dgm:spPr/>
    </dgm:pt>
    <dgm:pt modelId="{95ADE837-59D5-4518-A658-52C1EDAEBEAA}" type="pres">
      <dgm:prSet presAssocID="{E2577AC3-21DE-4195-803B-DE834F7F1E8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urt outline"/>
        </a:ext>
      </dgm:extLst>
    </dgm:pt>
    <dgm:pt modelId="{E52CF744-482D-4735-B890-8B2C3D486D33}" type="pres">
      <dgm:prSet presAssocID="{E2577AC3-21DE-4195-803B-DE834F7F1E83}" presName="spaceRect" presStyleCnt="0"/>
      <dgm:spPr/>
    </dgm:pt>
    <dgm:pt modelId="{4077C120-1898-4517-BAB5-3286EE5A9092}" type="pres">
      <dgm:prSet presAssocID="{E2577AC3-21DE-4195-803B-DE834F7F1E83}" presName="textRect" presStyleLbl="revTx" presStyleIdx="1" presStyleCnt="4" custScaleX="167114" custLinFactNeighborX="31193" custLinFactNeighborY="15672">
        <dgm:presLayoutVars>
          <dgm:chMax val="1"/>
          <dgm:chPref val="1"/>
        </dgm:presLayoutVars>
      </dgm:prSet>
      <dgm:spPr/>
    </dgm:pt>
    <dgm:pt modelId="{1A39AF33-037F-48A2-8F98-D3BF2F858ABB}" type="pres">
      <dgm:prSet presAssocID="{37C781AB-DF5E-4A62-B4E4-880C929A6F87}" presName="sibTrans" presStyleLbl="sibTrans2D1" presStyleIdx="0" presStyleCnt="0"/>
      <dgm:spPr/>
    </dgm:pt>
    <dgm:pt modelId="{5DCF8ACA-601F-49E9-BA8A-98C86D4864B1}" type="pres">
      <dgm:prSet presAssocID="{6966BBFB-622F-46C5-BC2F-19965617F9D3}" presName="compNode" presStyleCnt="0"/>
      <dgm:spPr/>
    </dgm:pt>
    <dgm:pt modelId="{F6C3F810-23E5-46F2-9610-477B8343BBFA}" type="pres">
      <dgm:prSet presAssocID="{6966BBFB-622F-46C5-BC2F-19965617F9D3}" presName="iconBgRect" presStyleLbl="bgShp" presStyleIdx="2" presStyleCnt="4" custLinFactNeighborX="1873" custLinFactNeighborY="-3355"/>
      <dgm:spPr/>
    </dgm:pt>
    <dgm:pt modelId="{9ED7E5C7-5B80-43D7-81E2-E015F06060AB}" type="pres">
      <dgm:prSet presAssocID="{6966BBFB-622F-46C5-BC2F-19965617F9D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 outline"/>
        </a:ext>
      </dgm:extLst>
    </dgm:pt>
    <dgm:pt modelId="{6ACC1078-2EBC-4CE6-848A-10C4023CF026}" type="pres">
      <dgm:prSet presAssocID="{6966BBFB-622F-46C5-BC2F-19965617F9D3}" presName="spaceRect" presStyleCnt="0"/>
      <dgm:spPr/>
    </dgm:pt>
    <dgm:pt modelId="{8E670D06-2E9A-4BD8-B6FD-A2CB8D6777D9}" type="pres">
      <dgm:prSet presAssocID="{6966BBFB-622F-46C5-BC2F-19965617F9D3}" presName="textRect" presStyleLbl="revTx" presStyleIdx="2" presStyleCnt="4">
        <dgm:presLayoutVars>
          <dgm:chMax val="1"/>
          <dgm:chPref val="1"/>
        </dgm:presLayoutVars>
      </dgm:prSet>
      <dgm:spPr/>
    </dgm:pt>
    <dgm:pt modelId="{CD8524BD-4A44-4D3B-BA28-FB66FB743003}" type="pres">
      <dgm:prSet presAssocID="{93EE040D-6D28-4240-94B0-6D459E0DD0C0}" presName="sibTrans" presStyleLbl="sibTrans2D1" presStyleIdx="0" presStyleCnt="0"/>
      <dgm:spPr/>
    </dgm:pt>
    <dgm:pt modelId="{8C054AC9-E9F3-456A-8504-5173E8F2E7C8}" type="pres">
      <dgm:prSet presAssocID="{5A07A8ED-4586-42D4-AAB9-495D0B4065F1}" presName="compNode" presStyleCnt="0"/>
      <dgm:spPr/>
    </dgm:pt>
    <dgm:pt modelId="{8DBAC3FC-5D41-4AE0-B507-51476CCA6F1A}" type="pres">
      <dgm:prSet presAssocID="{5A07A8ED-4586-42D4-AAB9-495D0B4065F1}" presName="iconBgRect" presStyleLbl="bgShp" presStyleIdx="3" presStyleCnt="4"/>
      <dgm:spPr/>
    </dgm:pt>
    <dgm:pt modelId="{1AD5FF38-8D86-42F8-9F74-8772AD6BBD06}" type="pres">
      <dgm:prSet presAssocID="{5A07A8ED-4586-42D4-AAB9-495D0B4065F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 outline"/>
        </a:ext>
      </dgm:extLst>
    </dgm:pt>
    <dgm:pt modelId="{0B2CD140-22C7-417D-B8B9-6402A18BE188}" type="pres">
      <dgm:prSet presAssocID="{5A07A8ED-4586-42D4-AAB9-495D0B4065F1}" presName="spaceRect" presStyleCnt="0"/>
      <dgm:spPr/>
    </dgm:pt>
    <dgm:pt modelId="{A093BF1A-810A-4CD1-9A41-E3E4D1704970}" type="pres">
      <dgm:prSet presAssocID="{5A07A8ED-4586-42D4-AAB9-495D0B4065F1}" presName="textRect" presStyleLbl="revTx" presStyleIdx="3" presStyleCnt="4" custScaleX="127176" custScaleY="191712" custLinFactNeighborX="10462" custLinFactNeighborY="3370">
        <dgm:presLayoutVars>
          <dgm:chMax val="1"/>
          <dgm:chPref val="1"/>
        </dgm:presLayoutVars>
      </dgm:prSet>
      <dgm:spPr/>
    </dgm:pt>
  </dgm:ptLst>
  <dgm:cxnLst>
    <dgm:cxn modelId="{53A14520-987A-48C9-80D7-55BA027F90C8}" type="presOf" srcId="{7C3C4A0E-001A-4F65-BEF0-647CCBDCDC71}" destId="{A90B10C2-9BAD-457A-BC29-35BAD33B353D}" srcOrd="0" destOrd="0" presId="urn:microsoft.com/office/officeart/2018/2/layout/IconCircleList"/>
    <dgm:cxn modelId="{2181692C-66AC-42B6-96AD-6D3CCB044852}" srcId="{D15BE8B3-BE01-43D5-8975-19CA31262006}" destId="{5A07A8ED-4586-42D4-AAB9-495D0B4065F1}" srcOrd="3" destOrd="0" parTransId="{C5499CE2-66EC-4649-A9EF-CF93FAF89FF1}" sibTransId="{F677AB4E-14CE-44E5-890E-B3A1F400049F}"/>
    <dgm:cxn modelId="{727EDF60-92B6-4909-858A-FA66EC67FA55}" type="presOf" srcId="{3584DE99-29AC-4FB9-AF9F-8D24EA2D5983}" destId="{B5B6F103-5F0A-4BC9-AD5C-0D4751485EFB}" srcOrd="0" destOrd="0" presId="urn:microsoft.com/office/officeart/2018/2/layout/IconCircleList"/>
    <dgm:cxn modelId="{F7E9476D-1EF6-4821-9FE8-3754DC41122E}" type="presOf" srcId="{37C781AB-DF5E-4A62-B4E4-880C929A6F87}" destId="{1A39AF33-037F-48A2-8F98-D3BF2F858ABB}" srcOrd="0" destOrd="0" presId="urn:microsoft.com/office/officeart/2018/2/layout/IconCircleList"/>
    <dgm:cxn modelId="{E245316F-4C4D-488D-972C-D8F62BFEA8A7}" srcId="{D15BE8B3-BE01-43D5-8975-19CA31262006}" destId="{E2577AC3-21DE-4195-803B-DE834F7F1E83}" srcOrd="1" destOrd="0" parTransId="{B1424CB2-5AB2-42CB-8DDE-97963D878A1D}" sibTransId="{37C781AB-DF5E-4A62-B4E4-880C929A6F87}"/>
    <dgm:cxn modelId="{F6917A7F-BFA8-48DA-A647-202834872D81}" type="presOf" srcId="{E2577AC3-21DE-4195-803B-DE834F7F1E83}" destId="{4077C120-1898-4517-BAB5-3286EE5A9092}" srcOrd="0" destOrd="0" presId="urn:microsoft.com/office/officeart/2018/2/layout/IconCircleList"/>
    <dgm:cxn modelId="{25CD4488-CA34-461B-A45A-94FAA4DF93EF}" srcId="{D15BE8B3-BE01-43D5-8975-19CA31262006}" destId="{7C3C4A0E-001A-4F65-BEF0-647CCBDCDC71}" srcOrd="0" destOrd="0" parTransId="{1725C46E-A6BE-4F5E-9C6C-92FF2F961003}" sibTransId="{3584DE99-29AC-4FB9-AF9F-8D24EA2D5983}"/>
    <dgm:cxn modelId="{6CD57389-68C0-4D22-9D59-AD1484851DDA}" srcId="{D15BE8B3-BE01-43D5-8975-19CA31262006}" destId="{6966BBFB-622F-46C5-BC2F-19965617F9D3}" srcOrd="2" destOrd="0" parTransId="{9F8E4002-DFDD-453C-8432-CD63DE52BC2E}" sibTransId="{93EE040D-6D28-4240-94B0-6D459E0DD0C0}"/>
    <dgm:cxn modelId="{5BBB81B4-BF64-4B35-96E5-7FA555A99865}" type="presOf" srcId="{D15BE8B3-BE01-43D5-8975-19CA31262006}" destId="{0D82A411-C40C-4D1C-BA3B-2A2ADE8DFF06}" srcOrd="0" destOrd="0" presId="urn:microsoft.com/office/officeart/2018/2/layout/IconCircleList"/>
    <dgm:cxn modelId="{B0B647C8-6021-4C3D-A77E-51FF326211F8}" type="presOf" srcId="{6966BBFB-622F-46C5-BC2F-19965617F9D3}" destId="{8E670D06-2E9A-4BD8-B6FD-A2CB8D6777D9}" srcOrd="0" destOrd="0" presId="urn:microsoft.com/office/officeart/2018/2/layout/IconCircleList"/>
    <dgm:cxn modelId="{C3B668EE-AED3-4774-B592-09DB054D835F}" type="presOf" srcId="{93EE040D-6D28-4240-94B0-6D459E0DD0C0}" destId="{CD8524BD-4A44-4D3B-BA28-FB66FB743003}" srcOrd="0" destOrd="0" presId="urn:microsoft.com/office/officeart/2018/2/layout/IconCircleList"/>
    <dgm:cxn modelId="{F61651F4-4BE0-48E4-8750-1FC62B4F3EBD}" type="presOf" srcId="{5A07A8ED-4586-42D4-AAB9-495D0B4065F1}" destId="{A093BF1A-810A-4CD1-9A41-E3E4D1704970}" srcOrd="0" destOrd="0" presId="urn:microsoft.com/office/officeart/2018/2/layout/IconCircleList"/>
    <dgm:cxn modelId="{86B1C0EC-E95F-43E6-AF18-33F7259174E6}" type="presParOf" srcId="{0D82A411-C40C-4D1C-BA3B-2A2ADE8DFF06}" destId="{C7D06E89-6C7A-4D08-8F32-634C6F26B3FA}" srcOrd="0" destOrd="0" presId="urn:microsoft.com/office/officeart/2018/2/layout/IconCircleList"/>
    <dgm:cxn modelId="{039927A1-5AB5-44A0-B201-06BC75FC1D84}" type="presParOf" srcId="{C7D06E89-6C7A-4D08-8F32-634C6F26B3FA}" destId="{A3587200-7B7B-4385-94F2-6B2C5F224875}" srcOrd="0" destOrd="0" presId="urn:microsoft.com/office/officeart/2018/2/layout/IconCircleList"/>
    <dgm:cxn modelId="{A774A949-F1F1-42DF-9BED-1FCF394DDE67}" type="presParOf" srcId="{A3587200-7B7B-4385-94F2-6B2C5F224875}" destId="{BCD229FE-7C8F-4C39-9DF9-508A37AD16FD}" srcOrd="0" destOrd="0" presId="urn:microsoft.com/office/officeart/2018/2/layout/IconCircleList"/>
    <dgm:cxn modelId="{65CC5994-7C00-4EFA-8068-BD74B3C6055B}" type="presParOf" srcId="{A3587200-7B7B-4385-94F2-6B2C5F224875}" destId="{44512ACE-D5EC-4BA3-9B5B-6915D240A665}" srcOrd="1" destOrd="0" presId="urn:microsoft.com/office/officeart/2018/2/layout/IconCircleList"/>
    <dgm:cxn modelId="{5E225255-3E3B-445A-B24B-339DE2D29433}" type="presParOf" srcId="{A3587200-7B7B-4385-94F2-6B2C5F224875}" destId="{20421FA5-0776-47E2-91F3-AD1DD8734B90}" srcOrd="2" destOrd="0" presId="urn:microsoft.com/office/officeart/2018/2/layout/IconCircleList"/>
    <dgm:cxn modelId="{5F7F86A3-2965-47DD-A9F0-55EA72018977}" type="presParOf" srcId="{A3587200-7B7B-4385-94F2-6B2C5F224875}" destId="{A90B10C2-9BAD-457A-BC29-35BAD33B353D}" srcOrd="3" destOrd="0" presId="urn:microsoft.com/office/officeart/2018/2/layout/IconCircleList"/>
    <dgm:cxn modelId="{07130B83-2CDC-46F2-AD19-1462B9279417}" type="presParOf" srcId="{C7D06E89-6C7A-4D08-8F32-634C6F26B3FA}" destId="{B5B6F103-5F0A-4BC9-AD5C-0D4751485EFB}" srcOrd="1" destOrd="0" presId="urn:microsoft.com/office/officeart/2018/2/layout/IconCircleList"/>
    <dgm:cxn modelId="{55F6A2FB-5BA1-4E35-A2FB-EFB088E7EBC2}" type="presParOf" srcId="{C7D06E89-6C7A-4D08-8F32-634C6F26B3FA}" destId="{2FFDABA5-CE8C-4CDB-A438-775D284E8C08}" srcOrd="2" destOrd="0" presId="urn:microsoft.com/office/officeart/2018/2/layout/IconCircleList"/>
    <dgm:cxn modelId="{0221B015-58D1-4E1A-BB1A-CE8BC1C00E9E}" type="presParOf" srcId="{2FFDABA5-CE8C-4CDB-A438-775D284E8C08}" destId="{B974D4F7-8628-48F3-831C-DCF47F81F335}" srcOrd="0" destOrd="0" presId="urn:microsoft.com/office/officeart/2018/2/layout/IconCircleList"/>
    <dgm:cxn modelId="{8C4689E4-38B0-43A5-B527-28AE251C429A}" type="presParOf" srcId="{2FFDABA5-CE8C-4CDB-A438-775D284E8C08}" destId="{95ADE837-59D5-4518-A658-52C1EDAEBEAA}" srcOrd="1" destOrd="0" presId="urn:microsoft.com/office/officeart/2018/2/layout/IconCircleList"/>
    <dgm:cxn modelId="{D91BBB30-5C9A-4749-97E0-2D5D5518B447}" type="presParOf" srcId="{2FFDABA5-CE8C-4CDB-A438-775D284E8C08}" destId="{E52CF744-482D-4735-B890-8B2C3D486D33}" srcOrd="2" destOrd="0" presId="urn:microsoft.com/office/officeart/2018/2/layout/IconCircleList"/>
    <dgm:cxn modelId="{4F2B5407-1D9E-4EF4-AAB4-E2096D813D08}" type="presParOf" srcId="{2FFDABA5-CE8C-4CDB-A438-775D284E8C08}" destId="{4077C120-1898-4517-BAB5-3286EE5A9092}" srcOrd="3" destOrd="0" presId="urn:microsoft.com/office/officeart/2018/2/layout/IconCircleList"/>
    <dgm:cxn modelId="{3268F8B2-880C-4603-A9E4-2A1F1B7C1D24}" type="presParOf" srcId="{C7D06E89-6C7A-4D08-8F32-634C6F26B3FA}" destId="{1A39AF33-037F-48A2-8F98-D3BF2F858ABB}" srcOrd="3" destOrd="0" presId="urn:microsoft.com/office/officeart/2018/2/layout/IconCircleList"/>
    <dgm:cxn modelId="{BB5F3D1E-914A-4C61-91E2-5AAD36416A1D}" type="presParOf" srcId="{C7D06E89-6C7A-4D08-8F32-634C6F26B3FA}" destId="{5DCF8ACA-601F-49E9-BA8A-98C86D4864B1}" srcOrd="4" destOrd="0" presId="urn:microsoft.com/office/officeart/2018/2/layout/IconCircleList"/>
    <dgm:cxn modelId="{440025FA-48C1-46E1-B9F8-75B2104EAD0B}" type="presParOf" srcId="{5DCF8ACA-601F-49E9-BA8A-98C86D4864B1}" destId="{F6C3F810-23E5-46F2-9610-477B8343BBFA}" srcOrd="0" destOrd="0" presId="urn:microsoft.com/office/officeart/2018/2/layout/IconCircleList"/>
    <dgm:cxn modelId="{0A9E067E-20DE-4F7D-916D-48E0E1ADD739}" type="presParOf" srcId="{5DCF8ACA-601F-49E9-BA8A-98C86D4864B1}" destId="{9ED7E5C7-5B80-43D7-81E2-E015F06060AB}" srcOrd="1" destOrd="0" presId="urn:microsoft.com/office/officeart/2018/2/layout/IconCircleList"/>
    <dgm:cxn modelId="{70592283-D703-4412-A590-5F521DA168C3}" type="presParOf" srcId="{5DCF8ACA-601F-49E9-BA8A-98C86D4864B1}" destId="{6ACC1078-2EBC-4CE6-848A-10C4023CF026}" srcOrd="2" destOrd="0" presId="urn:microsoft.com/office/officeart/2018/2/layout/IconCircleList"/>
    <dgm:cxn modelId="{D7935899-97CF-4310-A250-E4EE28E41FA2}" type="presParOf" srcId="{5DCF8ACA-601F-49E9-BA8A-98C86D4864B1}" destId="{8E670D06-2E9A-4BD8-B6FD-A2CB8D6777D9}" srcOrd="3" destOrd="0" presId="urn:microsoft.com/office/officeart/2018/2/layout/IconCircleList"/>
    <dgm:cxn modelId="{FC46C2C5-C5CB-4786-A109-28506F2794CC}" type="presParOf" srcId="{C7D06E89-6C7A-4D08-8F32-634C6F26B3FA}" destId="{CD8524BD-4A44-4D3B-BA28-FB66FB743003}" srcOrd="5" destOrd="0" presId="urn:microsoft.com/office/officeart/2018/2/layout/IconCircleList"/>
    <dgm:cxn modelId="{8BF2AE5E-6277-44BA-B289-F617A4E7E238}" type="presParOf" srcId="{C7D06E89-6C7A-4D08-8F32-634C6F26B3FA}" destId="{8C054AC9-E9F3-456A-8504-5173E8F2E7C8}" srcOrd="6" destOrd="0" presId="urn:microsoft.com/office/officeart/2018/2/layout/IconCircleList"/>
    <dgm:cxn modelId="{CE0BE1C6-CD15-40A4-A697-237E403F8E24}" type="presParOf" srcId="{8C054AC9-E9F3-456A-8504-5173E8F2E7C8}" destId="{8DBAC3FC-5D41-4AE0-B507-51476CCA6F1A}" srcOrd="0" destOrd="0" presId="urn:microsoft.com/office/officeart/2018/2/layout/IconCircleList"/>
    <dgm:cxn modelId="{E5B1689D-61FC-4B41-9350-26813287886C}" type="presParOf" srcId="{8C054AC9-E9F3-456A-8504-5173E8F2E7C8}" destId="{1AD5FF38-8D86-42F8-9F74-8772AD6BBD06}" srcOrd="1" destOrd="0" presId="urn:microsoft.com/office/officeart/2018/2/layout/IconCircleList"/>
    <dgm:cxn modelId="{F30C3C47-BF4B-4199-B7BE-814B7330BE2E}" type="presParOf" srcId="{8C054AC9-E9F3-456A-8504-5173E8F2E7C8}" destId="{0B2CD140-22C7-417D-B8B9-6402A18BE188}" srcOrd="2" destOrd="0" presId="urn:microsoft.com/office/officeart/2018/2/layout/IconCircleList"/>
    <dgm:cxn modelId="{9D277E89-CD4C-43E8-BB63-AED122DEC1C8}" type="presParOf" srcId="{8C054AC9-E9F3-456A-8504-5173E8F2E7C8}" destId="{A093BF1A-810A-4CD1-9A41-E3E4D170497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CD952-F38E-4345-9953-E0F5B5AA0171}">
      <dsp:nvSpPr>
        <dsp:cNvPr id="0" name=""/>
        <dsp:cNvSpPr/>
      </dsp:nvSpPr>
      <dsp:spPr>
        <a:xfrm>
          <a:off x="1338" y="10195"/>
          <a:ext cx="4699358" cy="2984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6C0878-AD2C-4BB4-ABF0-5CBF0BD0EB66}">
      <dsp:nvSpPr>
        <dsp:cNvPr id="0" name=""/>
        <dsp:cNvSpPr/>
      </dsp:nvSpPr>
      <dsp:spPr>
        <a:xfrm>
          <a:off x="523489" y="506238"/>
          <a:ext cx="4699358" cy="2984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Attaining the NAAQs </a:t>
          </a:r>
        </a:p>
      </dsp:txBody>
      <dsp:txXfrm>
        <a:off x="610890" y="593639"/>
        <a:ext cx="4524556" cy="2809290"/>
      </dsp:txXfrm>
    </dsp:sp>
    <dsp:sp modelId="{B1626520-67A3-45A9-A7A0-FF3968924BD4}">
      <dsp:nvSpPr>
        <dsp:cNvPr id="0" name=""/>
        <dsp:cNvSpPr/>
      </dsp:nvSpPr>
      <dsp:spPr>
        <a:xfrm>
          <a:off x="5744998" y="10195"/>
          <a:ext cx="4699358" cy="29840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FC106A-F95C-420F-80EA-961D9415E132}">
      <dsp:nvSpPr>
        <dsp:cNvPr id="0" name=""/>
        <dsp:cNvSpPr/>
      </dsp:nvSpPr>
      <dsp:spPr>
        <a:xfrm>
          <a:off x="6267149" y="506238"/>
          <a:ext cx="4699358" cy="29840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/>
            <a:t>NAAQS Attainment Status</a:t>
          </a:r>
        </a:p>
      </dsp:txBody>
      <dsp:txXfrm>
        <a:off x="6354550" y="593639"/>
        <a:ext cx="4524556" cy="2809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5BD66-705B-45A0-92A4-FAB0BE1E6630}">
      <dsp:nvSpPr>
        <dsp:cNvPr id="0" name=""/>
        <dsp:cNvSpPr/>
      </dsp:nvSpPr>
      <dsp:spPr>
        <a:xfrm>
          <a:off x="0" y="774082"/>
          <a:ext cx="1056550" cy="8846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err="1"/>
            <a:t>Redesignation</a:t>
          </a:r>
          <a:r>
            <a:rPr lang="en-US" sz="1200" b="1" kern="1200"/>
            <a:t> to Moderate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June 3, 2016</a:t>
          </a:r>
        </a:p>
      </dsp:txBody>
      <dsp:txXfrm>
        <a:off x="25911" y="799993"/>
        <a:ext cx="1004728" cy="832832"/>
      </dsp:txXfrm>
    </dsp:sp>
    <dsp:sp modelId="{454447B5-96DA-45C6-ADFC-458280336C7E}">
      <dsp:nvSpPr>
        <dsp:cNvPr id="0" name=""/>
        <dsp:cNvSpPr/>
      </dsp:nvSpPr>
      <dsp:spPr>
        <a:xfrm>
          <a:off x="1162205" y="1085397"/>
          <a:ext cx="223988" cy="262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1162205" y="1137802"/>
        <a:ext cx="156792" cy="157214"/>
      </dsp:txXfrm>
    </dsp:sp>
    <dsp:sp modelId="{03EE9CEB-3EEA-4558-B539-0D80EDAFA9E4}">
      <dsp:nvSpPr>
        <dsp:cNvPr id="0" name=""/>
        <dsp:cNvSpPr/>
      </dsp:nvSpPr>
      <dsp:spPr>
        <a:xfrm>
          <a:off x="1479170" y="774082"/>
          <a:ext cx="1056550" cy="8846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SIP Revision Due Date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Jan. 1, 2017</a:t>
          </a:r>
        </a:p>
      </dsp:txBody>
      <dsp:txXfrm>
        <a:off x="1505081" y="799993"/>
        <a:ext cx="1004728" cy="832832"/>
      </dsp:txXfrm>
    </dsp:sp>
    <dsp:sp modelId="{92BFB5AE-03ED-491E-B1CD-6156B2205746}">
      <dsp:nvSpPr>
        <dsp:cNvPr id="0" name=""/>
        <dsp:cNvSpPr/>
      </dsp:nvSpPr>
      <dsp:spPr>
        <a:xfrm>
          <a:off x="2641375" y="1085397"/>
          <a:ext cx="223988" cy="262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2641375" y="1137802"/>
        <a:ext cx="156792" cy="157214"/>
      </dsp:txXfrm>
    </dsp:sp>
    <dsp:sp modelId="{199D3967-E35A-4EFF-877C-2674987D9AAE}">
      <dsp:nvSpPr>
        <dsp:cNvPr id="0" name=""/>
        <dsp:cNvSpPr/>
      </dsp:nvSpPr>
      <dsp:spPr>
        <a:xfrm>
          <a:off x="2958340" y="774082"/>
          <a:ext cx="1056550" cy="8846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Attainment Date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July 20, 2018</a:t>
          </a:r>
        </a:p>
      </dsp:txBody>
      <dsp:txXfrm>
        <a:off x="2984251" y="799993"/>
        <a:ext cx="1004728" cy="832832"/>
      </dsp:txXfrm>
    </dsp:sp>
    <dsp:sp modelId="{9EACAC61-3336-4F46-96B7-2E3BFCF46A8C}">
      <dsp:nvSpPr>
        <dsp:cNvPr id="0" name=""/>
        <dsp:cNvSpPr/>
      </dsp:nvSpPr>
      <dsp:spPr>
        <a:xfrm>
          <a:off x="4120545" y="1085397"/>
          <a:ext cx="223988" cy="262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120545" y="1137802"/>
        <a:ext cx="156792" cy="157214"/>
      </dsp:txXfrm>
    </dsp:sp>
    <dsp:sp modelId="{57E7E946-50CD-4DE5-A6AF-A845E00D172C}">
      <dsp:nvSpPr>
        <dsp:cNvPr id="0" name=""/>
        <dsp:cNvSpPr/>
      </dsp:nvSpPr>
      <dsp:spPr>
        <a:xfrm>
          <a:off x="4437511" y="774082"/>
          <a:ext cx="1056550" cy="8846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Redesignation to Serious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September 23, 2019</a:t>
          </a:r>
        </a:p>
      </dsp:txBody>
      <dsp:txXfrm>
        <a:off x="4463422" y="799993"/>
        <a:ext cx="1004728" cy="832832"/>
      </dsp:txXfrm>
    </dsp:sp>
    <dsp:sp modelId="{41A7D65B-F0E2-4DFA-852A-2C772E4016AB}">
      <dsp:nvSpPr>
        <dsp:cNvPr id="0" name=""/>
        <dsp:cNvSpPr/>
      </dsp:nvSpPr>
      <dsp:spPr>
        <a:xfrm>
          <a:off x="5599716" y="1085397"/>
          <a:ext cx="223988" cy="262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599716" y="1137802"/>
        <a:ext cx="156792" cy="157214"/>
      </dsp:txXfrm>
    </dsp:sp>
    <dsp:sp modelId="{A9A508EA-A99B-4635-B3B5-24B378657A46}">
      <dsp:nvSpPr>
        <dsp:cNvPr id="0" name=""/>
        <dsp:cNvSpPr/>
      </dsp:nvSpPr>
      <dsp:spPr>
        <a:xfrm>
          <a:off x="5916681" y="774082"/>
          <a:ext cx="1056550" cy="8846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SIP Revision Due Date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August 3, </a:t>
          </a:r>
          <a:r>
            <a:rPr lang="en-US" sz="1200" kern="1200"/>
            <a:t>2020</a:t>
          </a:r>
        </a:p>
      </dsp:txBody>
      <dsp:txXfrm>
        <a:off x="5942592" y="799993"/>
        <a:ext cx="1004728" cy="832832"/>
      </dsp:txXfrm>
    </dsp:sp>
    <dsp:sp modelId="{D371B8D2-28D9-48A8-BF05-03E51368D70E}">
      <dsp:nvSpPr>
        <dsp:cNvPr id="0" name=""/>
        <dsp:cNvSpPr/>
      </dsp:nvSpPr>
      <dsp:spPr>
        <a:xfrm>
          <a:off x="7078886" y="1085397"/>
          <a:ext cx="223988" cy="2620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7078886" y="1137802"/>
        <a:ext cx="156792" cy="157214"/>
      </dsp:txXfrm>
    </dsp:sp>
    <dsp:sp modelId="{D6205161-8A07-416E-80D5-787336CBA206}">
      <dsp:nvSpPr>
        <dsp:cNvPr id="0" name=""/>
        <dsp:cNvSpPr/>
      </dsp:nvSpPr>
      <dsp:spPr>
        <a:xfrm>
          <a:off x="7395851" y="774082"/>
          <a:ext cx="1056550" cy="8846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Attainment Date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July 20, 2021</a:t>
          </a:r>
        </a:p>
      </dsp:txBody>
      <dsp:txXfrm>
        <a:off x="7421762" y="799993"/>
        <a:ext cx="1004728" cy="8328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5BD66-705B-45A0-92A4-FAB0BE1E6630}">
      <dsp:nvSpPr>
        <dsp:cNvPr id="0" name=""/>
        <dsp:cNvSpPr/>
      </dsp:nvSpPr>
      <dsp:spPr>
        <a:xfrm>
          <a:off x="0" y="786695"/>
          <a:ext cx="1051462" cy="8323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Initial Designations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August 3, 2018</a:t>
          </a:r>
        </a:p>
      </dsp:txBody>
      <dsp:txXfrm>
        <a:off x="24378" y="811073"/>
        <a:ext cx="1002706" cy="783583"/>
      </dsp:txXfrm>
    </dsp:sp>
    <dsp:sp modelId="{454447B5-96DA-45C6-ADFC-458280336C7E}">
      <dsp:nvSpPr>
        <dsp:cNvPr id="0" name=""/>
        <dsp:cNvSpPr/>
      </dsp:nvSpPr>
      <dsp:spPr>
        <a:xfrm>
          <a:off x="1156608" y="1072483"/>
          <a:ext cx="222910" cy="2607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156608" y="1124635"/>
        <a:ext cx="156037" cy="156458"/>
      </dsp:txXfrm>
    </dsp:sp>
    <dsp:sp modelId="{03EE9CEB-3EEA-4558-B539-0D80EDAFA9E4}">
      <dsp:nvSpPr>
        <dsp:cNvPr id="0" name=""/>
        <dsp:cNvSpPr/>
      </dsp:nvSpPr>
      <dsp:spPr>
        <a:xfrm>
          <a:off x="1472047" y="786695"/>
          <a:ext cx="1051462" cy="8323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Moderate SIP Revision Due Date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August 3, 2021</a:t>
          </a:r>
        </a:p>
      </dsp:txBody>
      <dsp:txXfrm>
        <a:off x="1496425" y="811073"/>
        <a:ext cx="1002706" cy="783583"/>
      </dsp:txXfrm>
    </dsp:sp>
    <dsp:sp modelId="{92BFB5AE-03ED-491E-B1CD-6156B2205746}">
      <dsp:nvSpPr>
        <dsp:cNvPr id="0" name=""/>
        <dsp:cNvSpPr/>
      </dsp:nvSpPr>
      <dsp:spPr>
        <a:xfrm>
          <a:off x="2628656" y="1072483"/>
          <a:ext cx="222910" cy="2607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628656" y="1124635"/>
        <a:ext cx="156037" cy="156458"/>
      </dsp:txXfrm>
    </dsp:sp>
    <dsp:sp modelId="{199D3967-E35A-4EFF-877C-2674987D9AAE}">
      <dsp:nvSpPr>
        <dsp:cNvPr id="0" name=""/>
        <dsp:cNvSpPr/>
      </dsp:nvSpPr>
      <dsp:spPr>
        <a:xfrm>
          <a:off x="2944095" y="786695"/>
          <a:ext cx="1051462" cy="8323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Marginal Attainment Date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August 3, 2021</a:t>
          </a:r>
        </a:p>
      </dsp:txBody>
      <dsp:txXfrm>
        <a:off x="2968473" y="811073"/>
        <a:ext cx="1002706" cy="783583"/>
      </dsp:txXfrm>
    </dsp:sp>
    <dsp:sp modelId="{9EACAC61-3336-4F46-96B7-2E3BFCF46A8C}">
      <dsp:nvSpPr>
        <dsp:cNvPr id="0" name=""/>
        <dsp:cNvSpPr/>
      </dsp:nvSpPr>
      <dsp:spPr>
        <a:xfrm>
          <a:off x="4100703" y="1072483"/>
          <a:ext cx="222910" cy="2607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4100703" y="1124635"/>
        <a:ext cx="156037" cy="156458"/>
      </dsp:txXfrm>
    </dsp:sp>
    <dsp:sp modelId="{57E7E946-50CD-4DE5-A6AF-A845E00D172C}">
      <dsp:nvSpPr>
        <dsp:cNvPr id="0" name=""/>
        <dsp:cNvSpPr/>
      </dsp:nvSpPr>
      <dsp:spPr>
        <a:xfrm>
          <a:off x="4416142" y="786695"/>
          <a:ext cx="1051462" cy="8323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err="1"/>
            <a:t>ReDesignation</a:t>
          </a:r>
          <a:r>
            <a:rPr lang="en-US" sz="1100" b="1" kern="1200"/>
            <a:t> to Moderate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November 7, 2022</a:t>
          </a:r>
        </a:p>
      </dsp:txBody>
      <dsp:txXfrm>
        <a:off x="4440520" y="811073"/>
        <a:ext cx="1002706" cy="783583"/>
      </dsp:txXfrm>
    </dsp:sp>
    <dsp:sp modelId="{41A7D65B-F0E2-4DFA-852A-2C772E4016AB}">
      <dsp:nvSpPr>
        <dsp:cNvPr id="0" name=""/>
        <dsp:cNvSpPr/>
      </dsp:nvSpPr>
      <dsp:spPr>
        <a:xfrm>
          <a:off x="5572751" y="1072483"/>
          <a:ext cx="222910" cy="2607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572751" y="1124635"/>
        <a:ext cx="156037" cy="156458"/>
      </dsp:txXfrm>
    </dsp:sp>
    <dsp:sp modelId="{BD0FED70-4494-4EE2-88B2-A29BA9C77B3F}">
      <dsp:nvSpPr>
        <dsp:cNvPr id="0" name=""/>
        <dsp:cNvSpPr/>
      </dsp:nvSpPr>
      <dsp:spPr>
        <a:xfrm>
          <a:off x="5888190" y="786695"/>
          <a:ext cx="1051462" cy="8323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SIP Revision Due Date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January 1, 2023</a:t>
          </a:r>
        </a:p>
      </dsp:txBody>
      <dsp:txXfrm>
        <a:off x="5912568" y="811073"/>
        <a:ext cx="1002706" cy="783583"/>
      </dsp:txXfrm>
    </dsp:sp>
    <dsp:sp modelId="{9D081D0F-9B0F-43CE-B2CF-BA544271F4DC}">
      <dsp:nvSpPr>
        <dsp:cNvPr id="0" name=""/>
        <dsp:cNvSpPr/>
      </dsp:nvSpPr>
      <dsp:spPr>
        <a:xfrm>
          <a:off x="7044798" y="1072483"/>
          <a:ext cx="222910" cy="2607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7044798" y="1124635"/>
        <a:ext cx="156037" cy="156458"/>
      </dsp:txXfrm>
    </dsp:sp>
    <dsp:sp modelId="{D6205161-8A07-416E-80D5-787336CBA206}">
      <dsp:nvSpPr>
        <dsp:cNvPr id="0" name=""/>
        <dsp:cNvSpPr/>
      </dsp:nvSpPr>
      <dsp:spPr>
        <a:xfrm>
          <a:off x="7360237" y="786695"/>
          <a:ext cx="1051462" cy="8323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Attainment Date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August 3, 2024</a:t>
          </a:r>
        </a:p>
      </dsp:txBody>
      <dsp:txXfrm>
        <a:off x="7384615" y="811073"/>
        <a:ext cx="1002706" cy="7835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229FE-7C8F-4C39-9DF9-508A37AD16FD}">
      <dsp:nvSpPr>
        <dsp:cNvPr id="0" name=""/>
        <dsp:cNvSpPr/>
      </dsp:nvSpPr>
      <dsp:spPr>
        <a:xfrm>
          <a:off x="734407" y="69403"/>
          <a:ext cx="1150480" cy="11504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12ACE-D5EC-4BA3-9B5B-6915D240A665}">
      <dsp:nvSpPr>
        <dsp:cNvPr id="0" name=""/>
        <dsp:cNvSpPr/>
      </dsp:nvSpPr>
      <dsp:spPr>
        <a:xfrm>
          <a:off x="1027522" y="309222"/>
          <a:ext cx="667278" cy="6672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0B10C2-9BAD-457A-BC29-35BAD33B353D}">
      <dsp:nvSpPr>
        <dsp:cNvPr id="0" name=""/>
        <dsp:cNvSpPr/>
      </dsp:nvSpPr>
      <dsp:spPr>
        <a:xfrm>
          <a:off x="2092775" y="249706"/>
          <a:ext cx="2711845" cy="115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Connecticut has made significant progress to address ozone pollution in the state, but more reductions are needed.</a:t>
          </a:r>
        </a:p>
      </dsp:txBody>
      <dsp:txXfrm>
        <a:off x="2092775" y="249706"/>
        <a:ext cx="2711845" cy="1150480"/>
      </dsp:txXfrm>
    </dsp:sp>
    <dsp:sp modelId="{B974D4F7-8628-48F3-831C-DCF47F81F335}">
      <dsp:nvSpPr>
        <dsp:cNvPr id="0" name=""/>
        <dsp:cNvSpPr/>
      </dsp:nvSpPr>
      <dsp:spPr>
        <a:xfrm>
          <a:off x="5323744" y="286798"/>
          <a:ext cx="1150480" cy="11504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ADE837-59D5-4518-A658-52C1EDAEBEAA}">
      <dsp:nvSpPr>
        <dsp:cNvPr id="0" name=""/>
        <dsp:cNvSpPr/>
      </dsp:nvSpPr>
      <dsp:spPr>
        <a:xfrm>
          <a:off x="5557384" y="311004"/>
          <a:ext cx="667278" cy="66727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77C120-1898-4517-BAB5-3286EE5A9092}">
      <dsp:nvSpPr>
        <dsp:cNvPr id="0" name=""/>
        <dsp:cNvSpPr/>
      </dsp:nvSpPr>
      <dsp:spPr>
        <a:xfrm>
          <a:off x="6537187" y="249706"/>
          <a:ext cx="4531874" cy="115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Federal rules for cars, trucks, will provide some  emission reduction benefits, but more reductions are needed.</a:t>
          </a:r>
        </a:p>
      </dsp:txBody>
      <dsp:txXfrm>
        <a:off x="6537187" y="249706"/>
        <a:ext cx="4531874" cy="1150480"/>
      </dsp:txXfrm>
    </dsp:sp>
    <dsp:sp modelId="{F6C3F810-23E5-46F2-9610-477B8343BBFA}">
      <dsp:nvSpPr>
        <dsp:cNvPr id="0" name=""/>
        <dsp:cNvSpPr/>
      </dsp:nvSpPr>
      <dsp:spPr>
        <a:xfrm>
          <a:off x="755955" y="2424670"/>
          <a:ext cx="1150480" cy="11504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D7E5C7-5B80-43D7-81E2-E015F06060AB}">
      <dsp:nvSpPr>
        <dsp:cNvPr id="0" name=""/>
        <dsp:cNvSpPr/>
      </dsp:nvSpPr>
      <dsp:spPr>
        <a:xfrm>
          <a:off x="976008" y="2704870"/>
          <a:ext cx="667278" cy="66727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70D06-2E9A-4BD8-B6FD-A2CB8D6777D9}">
      <dsp:nvSpPr>
        <dsp:cNvPr id="0" name=""/>
        <dsp:cNvSpPr/>
      </dsp:nvSpPr>
      <dsp:spPr>
        <a:xfrm>
          <a:off x="2131418" y="2463269"/>
          <a:ext cx="2711845" cy="115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Ongoing research will continue to provide scientific data to support state and federal pollution reduction efforts</a:t>
          </a:r>
          <a:r>
            <a:rPr lang="en-US" sz="1100" kern="1200" dirty="0"/>
            <a:t>. </a:t>
          </a:r>
        </a:p>
      </dsp:txBody>
      <dsp:txXfrm>
        <a:off x="2131418" y="2463269"/>
        <a:ext cx="2711845" cy="1150480"/>
      </dsp:txXfrm>
    </dsp:sp>
    <dsp:sp modelId="{8DBAC3FC-5D41-4AE0-B507-51476CCA6F1A}">
      <dsp:nvSpPr>
        <dsp:cNvPr id="0" name=""/>
        <dsp:cNvSpPr/>
      </dsp:nvSpPr>
      <dsp:spPr>
        <a:xfrm>
          <a:off x="5315783" y="2463269"/>
          <a:ext cx="1150480" cy="11504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D5FF38-8D86-42F8-9F74-8772AD6BBD06}">
      <dsp:nvSpPr>
        <dsp:cNvPr id="0" name=""/>
        <dsp:cNvSpPr/>
      </dsp:nvSpPr>
      <dsp:spPr>
        <a:xfrm>
          <a:off x="5557384" y="2704870"/>
          <a:ext cx="667278" cy="66727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3BF1A-810A-4CD1-9A41-E3E4D1704970}">
      <dsp:nvSpPr>
        <dsp:cNvPr id="0" name=""/>
        <dsp:cNvSpPr/>
      </dsp:nvSpPr>
      <dsp:spPr>
        <a:xfrm>
          <a:off x="6628022" y="1974476"/>
          <a:ext cx="3448817" cy="2205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3F3F3F">
                  <a:hueOff val="0"/>
                  <a:satOff val="0"/>
                  <a:lumOff val="0"/>
                  <a:alphaOff val="0"/>
                </a:srgbClr>
              </a:solidFill>
              <a:latin typeface="Public Sans"/>
              <a:ea typeface="+mn-ea"/>
              <a:cs typeface="+mn-cs"/>
            </a:rPr>
            <a:t>Section 182(j) of Clean Air Act requires states in multi-state nonattainment areas to work collaboratively in the development of plans to reach attainment. CT is working closely w NY and NJ to reduce elevated ozone pollution.</a:t>
          </a:r>
        </a:p>
      </dsp:txBody>
      <dsp:txXfrm>
        <a:off x="6628022" y="1974476"/>
        <a:ext cx="3448817" cy="2205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3569D-83C7-4716-A67A-577510F006A7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E722F-8639-4A9B-852E-F1414D690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48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E722F-8639-4A9B-852E-F1414D690A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47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E722F-8639-4A9B-852E-F1414D690A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09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E722F-8639-4A9B-852E-F1414D690A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40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E722F-8639-4A9B-852E-F1414D690A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08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E722F-8639-4A9B-852E-F1414D690A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38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E722F-8639-4A9B-852E-F1414D690AF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79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</a:pPr>
            <a:endParaRPr lang="en-US" sz="2475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E722F-8639-4A9B-852E-F1414D690AF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26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E722F-8639-4A9B-852E-F1414D690A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9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402B9D6-2CA9-4193-BEBE-86EB514BAC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647"/>
          <a:stretch/>
        </p:blipFill>
        <p:spPr>
          <a:xfrm>
            <a:off x="0" y="0"/>
            <a:ext cx="12192000" cy="66078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3694" y="4334185"/>
            <a:ext cx="7196055" cy="1077036"/>
          </a:xfrm>
        </p:spPr>
        <p:txBody>
          <a:bodyPr lIns="0" tIns="0" rIns="0" bIns="0" anchor="t">
            <a:normAutofit/>
          </a:bodyPr>
          <a:lstStyle>
            <a:lvl1pPr algn="l">
              <a:lnSpc>
                <a:spcPts val="4000"/>
              </a:lnSpc>
              <a:defRPr sz="3600" spc="0" baseline="0">
                <a:solidFill>
                  <a:srgbClr val="0D2C6C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4443" y="5505026"/>
            <a:ext cx="7196048" cy="368246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rgbClr val="00AAE7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add presenter name and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8257" y="6470704"/>
            <a:ext cx="2154143" cy="274320"/>
          </a:xfrm>
        </p:spPr>
        <p:txBody>
          <a:bodyPr lIns="0" rIns="0"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C646272-1268-40B3-A89B-FA15D0057AB0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lIns="0" rIns="0"/>
          <a:lstStyle>
            <a:lvl1pPr algn="l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Connecticut Department of Energy &amp; Environmental Protection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D0D9EB-5C3D-4AD5-B824-5C35690475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96509" y="571500"/>
            <a:ext cx="1485891" cy="1485891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BCF0506-38B0-49E9-8F0D-452FE5DDE542}"/>
              </a:ext>
            </a:extLst>
          </p:cNvPr>
          <p:cNvCxnSpPr>
            <a:cxnSpLocks/>
          </p:cNvCxnSpPr>
          <p:nvPr userDrawn="1"/>
        </p:nvCxnSpPr>
        <p:spPr>
          <a:xfrm>
            <a:off x="609600" y="6400800"/>
            <a:ext cx="10972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192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553" y="705712"/>
            <a:ext cx="10962894" cy="894488"/>
          </a:xfrm>
        </p:spPr>
        <p:txBody>
          <a:bodyPr lIns="0" tIns="0" rIns="0" bIns="0" anchor="t">
            <a:noAutofit/>
          </a:bodyPr>
          <a:lstStyle>
            <a:lvl1pPr>
              <a:defRPr sz="3000" spc="0">
                <a:solidFill>
                  <a:srgbClr val="0D2C6C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4553" y="1670103"/>
            <a:ext cx="10967847" cy="402336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lIns="0" tIns="0" rIns="0" bIns="0"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3780" y="6470704"/>
            <a:ext cx="973667" cy="27432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3A8E1E7-7782-449B-A06B-D902EC96A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lIns="0" rIns="0"/>
          <a:lstStyle>
            <a:lvl1pPr algn="l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Connecticut Department of Energy &amp;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512904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4552" y="1686600"/>
            <a:ext cx="5138547" cy="402336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686600"/>
            <a:ext cx="5595749" cy="402336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162ED08-E50D-4AD2-BC39-B490F9667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53" y="705712"/>
            <a:ext cx="10962894" cy="894488"/>
          </a:xfrm>
        </p:spPr>
        <p:txBody>
          <a:bodyPr lIns="0" tIns="0" rIns="0" bIns="0" anchor="t">
            <a:noAutofit/>
          </a:bodyPr>
          <a:lstStyle>
            <a:lvl1pPr>
              <a:defRPr sz="3000" spc="0">
                <a:solidFill>
                  <a:srgbClr val="0D2C6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39A9EA6-D768-4372-A010-47A2182C1B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lIns="0" tIns="0" rIns="0" bIns="0"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69C71D2-1C5D-40CA-AFAF-088BB52B1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3780" y="6470704"/>
            <a:ext cx="973667" cy="27432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768076-5609-46B6-86BC-0BDE13FA2C91}"/>
              </a:ext>
            </a:extLst>
          </p:cNvPr>
          <p:cNvCxnSpPr>
            <a:cxnSpLocks/>
          </p:cNvCxnSpPr>
          <p:nvPr userDrawn="1"/>
        </p:nvCxnSpPr>
        <p:spPr>
          <a:xfrm>
            <a:off x="609600" y="6400800"/>
            <a:ext cx="10972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468A054-3B19-45ED-860F-14E038E86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lIns="0" rIns="0"/>
          <a:lstStyle>
            <a:lvl1pPr algn="l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Connecticut Department of Energy &amp;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2007632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552" y="1675474"/>
            <a:ext cx="5481445" cy="496224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400" b="0" i="1" cap="none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0300" y="1675474"/>
            <a:ext cx="5367146" cy="496224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400" b="0" i="1" kern="1200" cap="none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D780309-6910-414A-91EC-1823BFD05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53" y="705712"/>
            <a:ext cx="10962894" cy="894488"/>
          </a:xfrm>
        </p:spPr>
        <p:txBody>
          <a:bodyPr lIns="0" tIns="0" rIns="0" bIns="0" anchor="t">
            <a:noAutofit/>
          </a:bodyPr>
          <a:lstStyle>
            <a:lvl1pPr>
              <a:defRPr sz="3000" spc="0">
                <a:solidFill>
                  <a:srgbClr val="0D2C6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C74E7B9-D3D9-4B11-A4D7-69C365DDF59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4554" y="2241600"/>
            <a:ext cx="5481446" cy="3701993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CC6F98A-32F3-4392-9E0C-766359163A3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10300" y="2245987"/>
            <a:ext cx="5367146" cy="3697593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9789951-F588-4C33-83C7-D9D2DD38AA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lIns="0" tIns="0" rIns="0" bIns="0"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95FA173-CA01-4864-983B-33ABF3CA1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3780" y="6470704"/>
            <a:ext cx="973667" cy="27432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3DB43C8-54CF-4C85-9B76-A6E71FDC1236}"/>
              </a:ext>
            </a:extLst>
          </p:cNvPr>
          <p:cNvCxnSpPr>
            <a:cxnSpLocks/>
          </p:cNvCxnSpPr>
          <p:nvPr userDrawn="1"/>
        </p:nvCxnSpPr>
        <p:spPr>
          <a:xfrm>
            <a:off x="609600" y="6400800"/>
            <a:ext cx="10972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1B1C10DE-3E04-4C56-AEA0-69DA92934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lIns="0" rIns="0"/>
          <a:lstStyle>
            <a:lvl1pPr algn="l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Connecticut Department of Energy &amp;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297598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362B1B3-8DC7-4E4E-AE45-4AC53D3DFE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4553" y="705712"/>
            <a:ext cx="10962894" cy="894488"/>
          </a:xfrm>
        </p:spPr>
        <p:txBody>
          <a:bodyPr lIns="0" tIns="0" rIns="0" bIns="0" anchor="t">
            <a:noAutofit/>
          </a:bodyPr>
          <a:lstStyle>
            <a:lvl1pPr>
              <a:defRPr sz="3000" spc="0">
                <a:solidFill>
                  <a:srgbClr val="0D2C6C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FD000E5-30DB-4BD3-90E4-1FE6111DA2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lIns="0" tIns="0" rIns="0" bIns="0"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B7EE67F-D589-47C4-A0F0-C64E21691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3780" y="6470704"/>
            <a:ext cx="973667" cy="27432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A66CFE-8312-4898-9E6B-EB8BAF9EE2FA}"/>
              </a:ext>
            </a:extLst>
          </p:cNvPr>
          <p:cNvCxnSpPr>
            <a:cxnSpLocks/>
          </p:cNvCxnSpPr>
          <p:nvPr userDrawn="1"/>
        </p:nvCxnSpPr>
        <p:spPr>
          <a:xfrm>
            <a:off x="609600" y="6400800"/>
            <a:ext cx="10972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1E88ABB-70AA-4982-87F2-4CA9F5D96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lIns="0" rIns="0"/>
          <a:lstStyle>
            <a:lvl1pPr algn="l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Connecticut Department of Energy &amp;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1910403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2B9EE0-3255-467C-85E6-6997184968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lIns="0" tIns="0" rIns="0" bIns="0"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67D35E1-5FB0-4A2A-9F5B-D9C7F293E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3780" y="6470704"/>
            <a:ext cx="973667" cy="27432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280BECB-C8F9-477C-9D75-12ADD33EAEFE}"/>
              </a:ext>
            </a:extLst>
          </p:cNvPr>
          <p:cNvCxnSpPr>
            <a:cxnSpLocks/>
          </p:cNvCxnSpPr>
          <p:nvPr userDrawn="1"/>
        </p:nvCxnSpPr>
        <p:spPr>
          <a:xfrm>
            <a:off x="609600" y="6400800"/>
            <a:ext cx="10972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7B096A1-B9F5-4EA3-AEE6-C6634F913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lIns="0" rIns="0"/>
          <a:lstStyle>
            <a:lvl1pPr algn="l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Connecticut Department of Energy &amp;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4242495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580F52B-EE7B-4106-B946-D6932F659A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4553" y="705712"/>
            <a:ext cx="4909947" cy="1694588"/>
          </a:xfrm>
        </p:spPr>
        <p:txBody>
          <a:bodyPr lIns="0" tIns="0" rIns="0" bIns="0" anchor="t">
            <a:noAutofit/>
          </a:bodyPr>
          <a:lstStyle>
            <a:lvl1pPr>
              <a:defRPr sz="3000" spc="0">
                <a:solidFill>
                  <a:srgbClr val="0D2C6C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C26072-00F3-45B4-8239-3DA0FE5B6C5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750844" y="705712"/>
            <a:ext cx="6060155" cy="5184648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D5FC1F6-33CD-41E1-A6EA-494EC87EC43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10233" y="2628900"/>
            <a:ext cx="4909947" cy="326146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93AEA16-EEB2-4CDC-ABF1-2099A89BD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lIns="0" tIns="0" rIns="0" bIns="0"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9BF1394-7799-4601-86E1-07A80FD67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3780" y="6470704"/>
            <a:ext cx="973667" cy="27432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289787-AE19-4CD1-A3DC-16014711EDDB}"/>
              </a:ext>
            </a:extLst>
          </p:cNvPr>
          <p:cNvCxnSpPr>
            <a:cxnSpLocks/>
          </p:cNvCxnSpPr>
          <p:nvPr userDrawn="1"/>
        </p:nvCxnSpPr>
        <p:spPr>
          <a:xfrm>
            <a:off x="609600" y="6400800"/>
            <a:ext cx="10972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D431987-A210-4FA6-94DF-B42DF963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lIns="0" rIns="0"/>
          <a:lstStyle>
            <a:lvl1pPr algn="l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Connecticut Department of Energy &amp;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517255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7E748DB-4EF3-420D-B662-D4583BDF2D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7AC6966-3024-4E04-AD55-2894BE5C895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810000" y="3200400"/>
            <a:ext cx="5481445" cy="822960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400" b="0" i="0" cap="none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6895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 cstate="print"/>
          <a:srcRect t="4126" b="303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4800" y="1676400"/>
            <a:ext cx="6502400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1143000"/>
          </a:xfrm>
        </p:spPr>
        <p:txBody>
          <a:bodyPr/>
          <a:lstStyle>
            <a:lvl1pPr>
              <a:defRPr sz="27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5F3A49-1286-48B9-8580-A015BEE955FE}" type="datetime1">
              <a:rPr lang="en-US" smtClean="0"/>
              <a:t>10/28/2025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248400"/>
            <a:ext cx="5080000" cy="457200"/>
          </a:xfrm>
        </p:spPr>
        <p:txBody>
          <a:bodyPr/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7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78467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3" y="76200"/>
            <a:ext cx="7360652" cy="990600"/>
          </a:xfrm>
        </p:spPr>
        <p:txBody>
          <a:bodyPr/>
          <a:lstStyle>
            <a:lvl1pPr algn="l">
              <a:defRPr sz="24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37488"/>
            <a:ext cx="10363200" cy="4858512"/>
          </a:xfrm>
        </p:spPr>
        <p:txBody>
          <a:bodyPr/>
          <a:lstStyle>
            <a:lvl1pPr>
              <a:defRPr sz="1350"/>
            </a:lvl1pPr>
            <a:lvl2pPr marL="557213" indent="-214313">
              <a:buFont typeface="Arial" panose="020B0604020202020204" pitchFamily="34" charset="0"/>
              <a:buChar char="•"/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56B0636-1039-420E-9D93-8C4C0DFCEF97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67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486C2C-8CC7-4C05-852B-F8E2FC5E3503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29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667000"/>
            <a:ext cx="5080000" cy="3429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667000"/>
            <a:ext cx="5080000" cy="34290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9456AA-2854-4356-BC82-A9D8060C8B1B}" type="datetime1">
              <a:rPr lang="en-US" smtClean="0"/>
              <a:t>10/28/2025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16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C8E9F3-969F-413B-A01B-00D6E0E4C0F9}" type="datetime1">
              <a:rPr lang="en-US" smtClean="0"/>
              <a:t>10/28/2025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6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0A2EB-6C8F-419F-A341-73338A9779DD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4" descr="colorchange_epa_seal pantone tri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2859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B67537-C5B1-4360-891B-D0E4451E40DB}" type="datetime1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33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34C96D-49C8-4B69-9BCD-E43C319F277D}" type="datetime1">
              <a:rPr lang="en-US" smtClean="0"/>
              <a:t>10/28/2025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92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DC9019-C5EC-4D96-ADBC-A52F9896D799}" type="datetime1">
              <a:rPr lang="en-US" smtClean="0"/>
              <a:t>10/28/2025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79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D26845-8D91-4569-ABEF-BE1A7A06F796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43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600200"/>
            <a:ext cx="2590800" cy="4495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600200"/>
            <a:ext cx="7569200" cy="4495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02226A-D84F-49E3-8785-DFAF5507993E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95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1600200"/>
            <a:ext cx="101600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2667000"/>
            <a:ext cx="5080000" cy="34290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2667000"/>
            <a:ext cx="5080000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6FC3D9-C947-4938-9E74-1BDE90920C47}" type="datetime1">
              <a:rPr lang="en-US" smtClean="0"/>
              <a:t>10/28/2025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50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1600200"/>
            <a:ext cx="101600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914400" y="2667000"/>
            <a:ext cx="10363200" cy="3429000"/>
          </a:xfrm>
        </p:spPr>
        <p:txBody>
          <a:bodyPr/>
          <a:lstStyle/>
          <a:p>
            <a:pPr lvl="0"/>
            <a:r>
              <a:rPr lang="en-US" noProof="0"/>
              <a:t>Click icon to add SmartArt graphic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DB195B-CED2-47ED-90D7-79103B3E5C51}" type="datetime1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92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1600200"/>
            <a:ext cx="101600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2667000"/>
            <a:ext cx="5080000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667000"/>
            <a:ext cx="5080000" cy="3429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46CC702-5B1C-48FB-9993-2ED2036C9A11}" type="datetime1">
              <a:rPr lang="en-US" smtClean="0"/>
              <a:t>10/28/2025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67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olorchange_epa_seal pantone tr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0320" y="76200"/>
            <a:ext cx="1548384" cy="116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1600200"/>
            <a:ext cx="103632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94C02C-E3C5-436C-98F0-DD1127A18FDB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7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0057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2221C8D9-207E-4FA2-B0AA-20D7E9E97252}" type="datetime1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4128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none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Connecticut Department of Energy &amp; Environmental Protection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2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hf sldNum="0"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/>
          <p:cNvPicPr>
            <a:picLocks noChangeAspect="1" noChangeArrowheads="1"/>
          </p:cNvPicPr>
          <p:nvPr/>
        </p:nvPicPr>
        <p:blipFill>
          <a:blip r:embed="rId17" cstate="print"/>
          <a:srcRect t="4126" b="303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1600200"/>
            <a:ext cx="10160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667000"/>
            <a:ext cx="10363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50">
                <a:ea typeface="ＭＳ Ｐゴシック" pitchFamily="84" charset="-128"/>
                <a:cs typeface="+mn-cs"/>
              </a:defRPr>
            </a:lvl1pPr>
          </a:lstStyle>
          <a:p>
            <a:fld id="{6943C42A-6673-4C68-8031-09BEC66AF92F}" type="datetime1">
              <a:rPr lang="en-US" smtClean="0"/>
              <a:t>10/28/2025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40000" y="6248400"/>
            <a:ext cx="731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50">
                <a:ea typeface="ＭＳ Ｐゴシック" pitchFamily="84" charset="-128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50">
                <a:ea typeface="ＭＳ Ｐゴシック" pitchFamily="84" charset="-128"/>
                <a:cs typeface="+mn-cs"/>
              </a:defRPr>
            </a:lvl1pPr>
          </a:lstStyle>
          <a:p>
            <a:fld id="{D94738B6-3E65-4D57-BB80-2EE40DCEF1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2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8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8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8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84" charset="-128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84" charset="-128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84" charset="-128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84" charset="-128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pitchFamily="84" charset="-128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4.emf"/><Relationship Id="rId5" Type="http://schemas.openxmlformats.org/officeDocument/2006/relationships/diagramLayout" Target="../diagrams/layout2.xml"/><Relationship Id="rId10" Type="http://schemas.openxmlformats.org/officeDocument/2006/relationships/image" Target="../media/image23.jpeg"/><Relationship Id="rId4" Type="http://schemas.openxmlformats.org/officeDocument/2006/relationships/diagramData" Target="../diagrams/data2.xml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11" Type="http://schemas.openxmlformats.org/officeDocument/2006/relationships/image" Target="../media/image8.jpg"/><Relationship Id="rId5" Type="http://schemas.openxmlformats.org/officeDocument/2006/relationships/diagramColors" Target="../diagrams/colors3.xml"/><Relationship Id="rId10" Type="http://schemas.openxmlformats.org/officeDocument/2006/relationships/hyperlink" Target="https://owl.excelsior.edu/writing-process/prewriting-strategies/prewriting-strategies-asking-defining-questions/" TargetMode="Externa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8.jp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hyperlink" Target="https://portal.ct.gov/-/media/DEEP/air/ozone/ozoneplanningefforts/EPA-Letter-to-DEEP-on-Future-Ozone-Planning-Efforts-11272023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8.png"/><Relationship Id="rId7" Type="http://schemas.openxmlformats.org/officeDocument/2006/relationships/image" Target="../media/image42.svg"/><Relationship Id="rId12" Type="http://schemas.openxmlformats.org/officeDocument/2006/relationships/image" Target="../media/image4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svg"/><Relationship Id="rId10" Type="http://schemas.openxmlformats.org/officeDocument/2006/relationships/image" Target="../media/image44.sv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973E3-2200-40D4-905F-4222A25CB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469" y="5117138"/>
            <a:ext cx="9898566" cy="1144021"/>
          </a:xfrm>
        </p:spPr>
        <p:txBody>
          <a:bodyPr>
            <a:normAutofit/>
          </a:bodyPr>
          <a:lstStyle/>
          <a:p>
            <a:r>
              <a:rPr lang="en-US" dirty="0"/>
              <a:t>OZONE Attainment in CT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93F8C-F73C-4446-8B3D-062CDCE20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604" y="5689149"/>
            <a:ext cx="3098913" cy="781555"/>
          </a:xfrm>
        </p:spPr>
        <p:txBody>
          <a:bodyPr/>
          <a:lstStyle/>
          <a:p>
            <a:r>
              <a:rPr lang="en-US" dirty="0"/>
              <a:t>10/28/2025</a:t>
            </a:r>
          </a:p>
          <a:p>
            <a:r>
              <a:rPr lang="en-US" dirty="0"/>
              <a:t>Jaimeson Sinclair, Director, Engineering</a:t>
            </a:r>
          </a:p>
          <a:p>
            <a:r>
              <a:rPr lang="en-US" dirty="0"/>
              <a:t>Bureau of Air Management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4918F-4551-428F-BA67-899B1387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46272-1268-40B3-A89B-FA15D0057AB0}" type="datetime1">
              <a:rPr lang="en-US" smtClean="0"/>
              <a:pPr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9ACE2-593F-43E9-877D-F17629CB9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Connecticut Department of Energy &amp; Environmental Protection</a:t>
            </a:r>
          </a:p>
        </p:txBody>
      </p:sp>
    </p:spTree>
    <p:extLst>
      <p:ext uri="{BB962C8B-B14F-4D97-AF65-F5344CB8AC3E}">
        <p14:creationId xmlns:p14="http://schemas.microsoft.com/office/powerpoint/2010/main" val="332776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476E3B0-2D96-B990-10F5-AD0D85BB2E09}"/>
              </a:ext>
            </a:extLst>
          </p:cNvPr>
          <p:cNvSpPr/>
          <p:nvPr/>
        </p:nvSpPr>
        <p:spPr>
          <a:xfrm>
            <a:off x="2086377" y="4983652"/>
            <a:ext cx="7828570" cy="1480684"/>
          </a:xfrm>
          <a:prstGeom prst="roundRect">
            <a:avLst>
              <a:gd name="adj" fmla="val 10000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329F4-F890-9F32-2EBF-0B552807C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53" y="705712"/>
            <a:ext cx="10962894" cy="894488"/>
          </a:xfrm>
        </p:spPr>
        <p:txBody>
          <a:bodyPr vert="horz" lIns="0" tIns="0" rIns="0" bIns="0" rtlCol="0" anchor="t">
            <a:normAutofit/>
          </a:bodyPr>
          <a:lstStyle/>
          <a:p>
            <a:endParaRPr lang="en-US" sz="3200" kern="1200" cap="all" spc="0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90CB8E-4153-EF89-7151-29B2C7122E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FDEE75F8-48EB-4839-9E71-8CCEE647FA5C}" type="datetime1">
              <a:rPr lang="en-US" smtClean="0"/>
              <a:pPr>
                <a:spcAft>
                  <a:spcPts val="600"/>
                </a:spcAft>
              </a:pPr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819D8-FC52-1142-FB90-7B250A0CC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none" baseline="0">
                <a:latin typeface="+mj-lt"/>
                <a:ea typeface="+mn-ea"/>
                <a:cs typeface="+mn-cs"/>
              </a:rPr>
              <a:t>Connecticut Department of Energy &amp; Environmental Protection</a:t>
            </a:r>
          </a:p>
        </p:txBody>
      </p:sp>
      <p:graphicFrame>
        <p:nvGraphicFramePr>
          <p:cNvPr id="8" name="TextBox 5">
            <a:extLst>
              <a:ext uri="{FF2B5EF4-FFF2-40B4-BE49-F238E27FC236}">
                <a16:creationId xmlns:a16="http://schemas.microsoft.com/office/drawing/2014/main" id="{3C544308-2E7D-E18E-07E5-831DB6E658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8437856"/>
              </p:ext>
            </p:extLst>
          </p:nvPr>
        </p:nvGraphicFramePr>
        <p:xfrm>
          <a:off x="793457" y="1625055"/>
          <a:ext cx="10967847" cy="3500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 descr="A logo of a sun and water&#10;&#10;Description automatically generated">
            <a:extLst>
              <a:ext uri="{FF2B5EF4-FFF2-40B4-BE49-F238E27FC236}">
                <a16:creationId xmlns:a16="http://schemas.microsoft.com/office/drawing/2014/main" id="{C0965FAB-5930-10EE-FE41-67E61DD941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6403" y="112976"/>
            <a:ext cx="1715824" cy="171582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320D85C-7E8A-A457-C7BD-B7371283C41B}"/>
              </a:ext>
            </a:extLst>
          </p:cNvPr>
          <p:cNvGrpSpPr/>
          <p:nvPr/>
        </p:nvGrpSpPr>
        <p:grpSpPr>
          <a:xfrm>
            <a:off x="2277053" y="5176082"/>
            <a:ext cx="7298360" cy="1294622"/>
            <a:chOff x="192237" y="1195089"/>
            <a:chExt cx="3235214" cy="198417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88B2C1D-DFF6-699C-4B93-BEE2C019206A}"/>
                </a:ext>
              </a:extLst>
            </p:cNvPr>
            <p:cNvSpPr/>
            <p:nvPr/>
          </p:nvSpPr>
          <p:spPr>
            <a:xfrm>
              <a:off x="342745" y="1195089"/>
              <a:ext cx="3084706" cy="1958788"/>
            </a:xfrm>
            <a:prstGeom prst="roundRect">
              <a:avLst>
                <a:gd name="adj" fmla="val 10000"/>
              </a:avLst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BFE7594C-C263-98F6-8240-4DFAC227A0A5}"/>
                </a:ext>
              </a:extLst>
            </p:cNvPr>
            <p:cNvSpPr txBox="1"/>
            <p:nvPr/>
          </p:nvSpPr>
          <p:spPr>
            <a:xfrm>
              <a:off x="192237" y="1335217"/>
              <a:ext cx="2969964" cy="18440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0970" tIns="140970" rIns="140970" bIns="140970" numCol="1" spcCol="1270" anchor="ctr" anchorCtr="0">
              <a:noAutofit/>
            </a:bodyPr>
            <a:lstStyle/>
            <a:p>
              <a:pPr marL="0" lvl="0" indent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400" kern="1200" dirty="0"/>
                <a:t>Focus: Ozone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7926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59B8E-871F-4A45-B74F-04FAF2452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53" y="705712"/>
            <a:ext cx="10962894" cy="894488"/>
          </a:xfrm>
        </p:spPr>
        <p:txBody>
          <a:bodyPr anchor="t">
            <a:normAutofit/>
          </a:bodyPr>
          <a:lstStyle/>
          <a:p>
            <a:r>
              <a:rPr lang="en-US" dirty="0"/>
              <a:t>Connecticut’s ozone challenges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E29B2BB8-B0E7-AE36-CBC9-B54F3662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/>
          <a:lstStyle/>
          <a:p>
            <a:pPr>
              <a:spcAft>
                <a:spcPts val="600"/>
              </a:spcAft>
            </a:pPr>
            <a:fld id="{FDEE75F8-48EB-4839-9E71-8CCEE647FA5C}" type="datetime1">
              <a:rPr lang="en-US" smtClean="0"/>
              <a:pPr>
                <a:spcAft>
                  <a:spcPts val="600"/>
                </a:spcAft>
              </a:pPr>
              <a:t>10/28/2025</a:t>
            </a:fld>
            <a:endParaRPr lang="en-US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54264FF0-76CD-5560-587E-AD379D4B4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Connecticut Department of Energy &amp; Environmental Protection</a:t>
            </a:r>
          </a:p>
        </p:txBody>
      </p:sp>
      <p:pic>
        <p:nvPicPr>
          <p:cNvPr id="8" name="Graphic 7" descr="Medical with solid fill">
            <a:extLst>
              <a:ext uri="{FF2B5EF4-FFF2-40B4-BE49-F238E27FC236}">
                <a16:creationId xmlns:a16="http://schemas.microsoft.com/office/drawing/2014/main" id="{9C7737A2-3D14-1B4B-9861-5CE6AC359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1265" y="1553023"/>
            <a:ext cx="802215" cy="8022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F8FE50-330D-040C-A351-882F163A8E15}"/>
              </a:ext>
            </a:extLst>
          </p:cNvPr>
          <p:cNvSpPr txBox="1"/>
          <p:nvPr/>
        </p:nvSpPr>
        <p:spPr>
          <a:xfrm>
            <a:off x="2580625" y="1448663"/>
            <a:ext cx="6466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0896"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Connecticut has struggled to attain federal health-based standards for ground level ozone for 40 years</a:t>
            </a:r>
            <a:endParaRPr lang="en-US" sz="24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CD9983C-6C7D-AB97-ABCE-F18D543ED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6710" y="2761097"/>
            <a:ext cx="1014566" cy="67759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9195BF5-FAD8-21B4-43C6-3DB52B2DFEAD}"/>
              </a:ext>
            </a:extLst>
          </p:cNvPr>
          <p:cNvSpPr txBox="1"/>
          <p:nvPr/>
        </p:nvSpPr>
        <p:spPr>
          <a:xfrm>
            <a:off x="2580624" y="2698929"/>
            <a:ext cx="6466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0896">
              <a:spcAft>
                <a:spcPts val="600"/>
              </a:spcAft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American Lung Association’s  (ALA) State of the Air Report for 2023 gave failing grades for four CT counties due to the number of ozone exceedance days</a:t>
            </a:r>
            <a:endParaRPr lang="en-US" sz="24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4732AF7-B927-81FF-97C7-FAAF06E2E1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9261" y="4188265"/>
            <a:ext cx="586222" cy="80237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803ABD1-2877-5C1D-0A60-6C6CA97A80C6}"/>
              </a:ext>
            </a:extLst>
          </p:cNvPr>
          <p:cNvSpPr txBox="1"/>
          <p:nvPr/>
        </p:nvSpPr>
        <p:spPr>
          <a:xfrm>
            <a:off x="2580623" y="4318526"/>
            <a:ext cx="6466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0896">
              <a:spcAft>
                <a:spcPts val="600"/>
              </a:spcAft>
            </a:pPr>
            <a:r>
              <a:rPr lang="en-US" sz="2400" dirty="0"/>
              <a:t>Impacts of Climate Change Make it More Difficult to Attain Health-Based Air Quality Standards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C711D46-322A-80EC-DDEA-B86CA5A3D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9261" y="5307795"/>
            <a:ext cx="783370" cy="89961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CF304CA-0C7D-C444-2F12-C2A34F935147}"/>
              </a:ext>
            </a:extLst>
          </p:cNvPr>
          <p:cNvSpPr txBox="1"/>
          <p:nvPr/>
        </p:nvSpPr>
        <p:spPr>
          <a:xfrm>
            <a:off x="2580623" y="5367318"/>
            <a:ext cx="64661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0896">
              <a:spcAft>
                <a:spcPts val="600"/>
              </a:spcAft>
            </a:pPr>
            <a:r>
              <a:rPr lang="en-US" sz="2400" dirty="0"/>
              <a:t>Impacts of Air Pollution are Not Equitable People of Color are Almost 4x More Likely to Live in County that Fails to Meet Health-Based Standards</a:t>
            </a:r>
          </a:p>
        </p:txBody>
      </p:sp>
      <p:pic>
        <p:nvPicPr>
          <p:cNvPr id="30" name="Picture 29" descr="A logo of a sun and water&#10;&#10;Description automatically generated">
            <a:extLst>
              <a:ext uri="{FF2B5EF4-FFF2-40B4-BE49-F238E27FC236}">
                <a16:creationId xmlns:a16="http://schemas.microsoft.com/office/drawing/2014/main" id="{5CBBAF39-C1E4-C3CF-8169-E1DD5CA77A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6159" y="112976"/>
            <a:ext cx="2136068" cy="213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55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899F9-8D88-FA6C-D488-959129AF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2"/>
                </a:solidFill>
              </a:rPr>
              <a:t>Ozone Pollution - Public Health and Equity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609E63-4344-9512-570D-B8A7AD7FC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822BD-F5FC-F4C3-2D50-D3367A553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Connecticut Department of Energy &amp; Environmental Protection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3AC73E-6E9B-2B8E-30DB-FD038117D4CB}"/>
              </a:ext>
            </a:extLst>
          </p:cNvPr>
          <p:cNvSpPr txBox="1"/>
          <p:nvPr/>
        </p:nvSpPr>
        <p:spPr>
          <a:xfrm>
            <a:off x="609600" y="1308607"/>
            <a:ext cx="264318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67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Ozone forms when NOx and VOC react during warm weather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AA7913-5DC1-0C86-672D-4C0F76E7F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879" y="1849093"/>
            <a:ext cx="2643180" cy="28225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1F89B1-C307-16E4-9ED0-6AA07274A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13" y="2615862"/>
            <a:ext cx="2771440" cy="208646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9FDA642-F301-3AA3-7C07-D8668B7BD735}"/>
              </a:ext>
            </a:extLst>
          </p:cNvPr>
          <p:cNvSpPr/>
          <p:nvPr/>
        </p:nvSpPr>
        <p:spPr>
          <a:xfrm>
            <a:off x="7053074" y="1813538"/>
            <a:ext cx="3550706" cy="18774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US" dirty="0"/>
          </a:p>
          <a:p>
            <a:pPr algn="ctr"/>
            <a:r>
              <a:rPr lang="en-US" sz="2000" b="1" dirty="0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Connecticut does not meet  both the 2008 and 2015 8-hr ozone national ambient air quality standards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5B3918-8122-762A-23B4-F64D1DF16388}"/>
              </a:ext>
            </a:extLst>
          </p:cNvPr>
          <p:cNvSpPr txBox="1"/>
          <p:nvPr/>
        </p:nvSpPr>
        <p:spPr>
          <a:xfrm>
            <a:off x="2351491" y="4981826"/>
            <a:ext cx="6098146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dk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Breathing ozone triggers health problems; can reduce lung function and harm lung tissue. Ozone worsens bronchitis, emphysema, and asthma, leading to increased medical care costs and other economic impacts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985ADC-7E5C-5766-FCC2-E88E1484DF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387" t="9456" r="50773" b="-8826"/>
          <a:stretch/>
        </p:blipFill>
        <p:spPr>
          <a:xfrm>
            <a:off x="7168659" y="3904313"/>
            <a:ext cx="4456024" cy="3072530"/>
          </a:xfrm>
          <a:prstGeom prst="rect">
            <a:avLst/>
          </a:prstGeom>
        </p:spPr>
      </p:pic>
      <p:pic>
        <p:nvPicPr>
          <p:cNvPr id="13" name="Picture 12" descr="A logo of a sun and water&#10;&#10;Description automatically generated">
            <a:extLst>
              <a:ext uri="{FF2B5EF4-FFF2-40B4-BE49-F238E27FC236}">
                <a16:creationId xmlns:a16="http://schemas.microsoft.com/office/drawing/2014/main" id="{E55C4C47-2029-4C27-1234-0D8605F96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6109" y="112976"/>
            <a:ext cx="1736117" cy="173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69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59890-F035-46D2-896B-64F66A3B6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2982"/>
            <a:ext cx="10962894" cy="894488"/>
          </a:xfrm>
        </p:spPr>
        <p:txBody>
          <a:bodyPr/>
          <a:lstStyle/>
          <a:p>
            <a:pPr algn="ctr"/>
            <a:r>
              <a:rPr lang="en-US"/>
              <a:t>Air Quality planning cycle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D3DD5-2EDE-4CE9-B265-79F57A979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Connecticut Department of Energy &amp; Environmental Protection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6FA76A-B377-46A6-BA53-888F4B2D4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559" y="726264"/>
            <a:ext cx="6172200" cy="52744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B19DBC7-89E0-4A82-BE3C-F9B0FA044F82}"/>
              </a:ext>
            </a:extLst>
          </p:cNvPr>
          <p:cNvSpPr txBox="1"/>
          <p:nvPr/>
        </p:nvSpPr>
        <p:spPr>
          <a:xfrm>
            <a:off x="719859" y="6000690"/>
            <a:ext cx="1051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/>
              <a:t>EPA Sets and States Implement the NAAQs for six pollutants on a five-year schedule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5F75F-3318-6693-F0B9-CA1BD5945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00" y="3790950"/>
            <a:ext cx="2057400" cy="800100"/>
          </a:xfrm>
          <a:prstGeom prst="rect">
            <a:avLst/>
          </a:prstGeom>
        </p:spPr>
      </p:pic>
      <p:pic>
        <p:nvPicPr>
          <p:cNvPr id="4" name="Picture 3" descr="A logo of a sun and water&#10;&#10;Description automatically generated">
            <a:extLst>
              <a:ext uri="{FF2B5EF4-FFF2-40B4-BE49-F238E27FC236}">
                <a16:creationId xmlns:a16="http://schemas.microsoft.com/office/drawing/2014/main" id="{B2B60333-87AE-CA30-7758-D2D76FCBB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6159" y="112976"/>
            <a:ext cx="2136068" cy="213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art 8">
            <a:extLst>
              <a:ext uri="{FF2B5EF4-FFF2-40B4-BE49-F238E27FC236}">
                <a16:creationId xmlns:a16="http://schemas.microsoft.com/office/drawing/2014/main" id="{726FC389-A2BC-62F4-6145-D62F4462D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6205" y="1152956"/>
            <a:ext cx="8697951" cy="538363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BBFA28-027F-4D23-87EA-44EA7F2977C6}"/>
              </a:ext>
            </a:extLst>
          </p:cNvPr>
          <p:cNvSpPr txBox="1"/>
          <p:nvPr/>
        </p:nvSpPr>
        <p:spPr>
          <a:xfrm>
            <a:off x="8200792" y="1600200"/>
            <a:ext cx="5595749" cy="40233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91440" indent="-9144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</a:pP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1586E7-D022-4317-BE05-4A13D7ED4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59114" y="282140"/>
            <a:ext cx="10962894" cy="894488"/>
          </a:xfrm>
        </p:spPr>
        <p:txBody>
          <a:bodyPr vert="horz" lIns="0" tIns="0" rIns="0" bIns="0" rtlCol="0" anchor="t">
            <a:normAutofit/>
          </a:bodyPr>
          <a:lstStyle/>
          <a:p>
            <a:pPr algn="ctr"/>
            <a:r>
              <a:rPr lang="en-US" b="1" dirty="0"/>
              <a:t>Connecticut’ progress in meeting the ozone </a:t>
            </a:r>
            <a:r>
              <a:rPr lang="en-US" b="1" dirty="0" err="1"/>
              <a:t>NAaqs</a:t>
            </a:r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DFC71-CD29-4677-A705-0F72FEAEC7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FDEE75F8-48EB-4839-9E71-8CCEE647FA5C}" type="datetime1">
              <a:rPr lang="en-US" smtClean="0"/>
              <a:pPr>
                <a:spcAft>
                  <a:spcPts val="600"/>
                </a:spcAft>
              </a:pPr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140AF-EEE9-422C-9FB6-EEABCF2B8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none" baseline="0">
                <a:latin typeface="+mj-lt"/>
                <a:ea typeface="+mn-ea"/>
                <a:cs typeface="+mn-cs"/>
              </a:rPr>
              <a:t>Connecticut Department of Energy &amp; Environmental Protection</a:t>
            </a:r>
          </a:p>
        </p:txBody>
      </p:sp>
      <p:pic>
        <p:nvPicPr>
          <p:cNvPr id="6" name="Picture 5" descr="A logo of a sun and water&#10;&#10;Description automatically generated">
            <a:extLst>
              <a:ext uri="{FF2B5EF4-FFF2-40B4-BE49-F238E27FC236}">
                <a16:creationId xmlns:a16="http://schemas.microsoft.com/office/drawing/2014/main" id="{8B53DB2D-2F95-1AAE-BB43-B551E8604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6085" y="0"/>
            <a:ext cx="1663390" cy="150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665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C42A-1AB6-474E-A162-62703DA7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53" y="293780"/>
            <a:ext cx="10962894" cy="894488"/>
          </a:xfrm>
        </p:spPr>
        <p:txBody>
          <a:bodyPr anchor="t">
            <a:normAutofit/>
          </a:bodyPr>
          <a:lstStyle/>
          <a:p>
            <a:r>
              <a:rPr lang="en-US" dirty="0"/>
              <a:t>2023 ozone design values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0F17E-7B9C-404F-A9A5-E008E2A85D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DEE75F8-48EB-4839-9E71-8CCEE647FA5C}" type="datetime1">
              <a:rPr lang="en-US" smtClean="0"/>
              <a:pPr>
                <a:spcAft>
                  <a:spcPts val="600"/>
                </a:spcAft>
              </a:pPr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21E4A-0810-4F6B-8768-C2428D1A7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Connecticut Department of Energy &amp; Environmental Protection</a:t>
            </a:r>
          </a:p>
        </p:txBody>
      </p:sp>
      <p:pic>
        <p:nvPicPr>
          <p:cNvPr id="9" name="Picture 8" descr="A logo of a sun and water&#10;&#10;Description automatically generated">
            <a:extLst>
              <a:ext uri="{FF2B5EF4-FFF2-40B4-BE49-F238E27FC236}">
                <a16:creationId xmlns:a16="http://schemas.microsoft.com/office/drawing/2014/main" id="{10E09D88-00E3-92BB-70C3-F70AC1227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2380" y="95992"/>
            <a:ext cx="1504208" cy="15042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583B52-6662-2133-C45D-71CA09297B59}"/>
              </a:ext>
            </a:extLst>
          </p:cNvPr>
          <p:cNvSpPr txBox="1"/>
          <p:nvPr/>
        </p:nvSpPr>
        <p:spPr>
          <a:xfrm>
            <a:off x="719859" y="6102555"/>
            <a:ext cx="11582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A design value is the average of the 4</a:t>
            </a:r>
            <a:r>
              <a:rPr lang="en-US" sz="1800" b="1" baseline="30000" dirty="0">
                <a:solidFill>
                  <a:schemeClr val="tx2"/>
                </a:solidFill>
              </a:rPr>
              <a:t>th</a:t>
            </a:r>
            <a:r>
              <a:rPr lang="en-US" sz="1800" b="1" dirty="0">
                <a:solidFill>
                  <a:schemeClr val="tx2"/>
                </a:solidFill>
              </a:rPr>
              <a:t> highest monitored value from the previous three complete ozone seasons.  </a:t>
            </a:r>
            <a:br>
              <a:rPr lang="en-US" sz="1800" b="1" dirty="0">
                <a:solidFill>
                  <a:schemeClr val="tx2"/>
                </a:solidFill>
              </a:rPr>
            </a:br>
            <a:br>
              <a:rPr lang="en-US" sz="1800" b="1" dirty="0"/>
            </a:br>
            <a:endParaRPr lang="en-US" sz="1800" b="1" dirty="0">
              <a:solidFill>
                <a:schemeClr val="tx2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9DACF5-542D-12F1-0282-3B131DDF3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59" y="741024"/>
            <a:ext cx="9103112" cy="51792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8515971-655B-9959-AE4D-3A3689DB9396}"/>
              </a:ext>
            </a:extLst>
          </p:cNvPr>
          <p:cNvSpPr txBox="1"/>
          <p:nvPr/>
        </p:nvSpPr>
        <p:spPr>
          <a:xfrm>
            <a:off x="9887620" y="2413337"/>
            <a:ext cx="17540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2008 ozone standard is 75 ppb 2008 </a:t>
            </a:r>
          </a:p>
          <a:p>
            <a:endParaRPr lang="en-US" sz="2000" b="1" dirty="0">
              <a:solidFill>
                <a:schemeClr val="tx2"/>
              </a:solidFill>
            </a:endParaRPr>
          </a:p>
          <a:p>
            <a:r>
              <a:rPr lang="en-US" sz="2000" b="1" dirty="0">
                <a:solidFill>
                  <a:schemeClr val="tx2"/>
                </a:solidFill>
              </a:rPr>
              <a:t>2015 ozone standard is 70 ppb</a:t>
            </a:r>
          </a:p>
        </p:txBody>
      </p:sp>
    </p:spTree>
    <p:extLst>
      <p:ext uri="{BB962C8B-B14F-4D97-AF65-F5344CB8AC3E}">
        <p14:creationId xmlns:p14="http://schemas.microsoft.com/office/powerpoint/2010/main" val="1825715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3CA2E-60BC-4346-A4D2-20A6734CD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79272"/>
            <a:ext cx="10962894" cy="894488"/>
          </a:xfrm>
        </p:spPr>
        <p:txBody>
          <a:bodyPr/>
          <a:lstStyle/>
          <a:p>
            <a:r>
              <a:rPr lang="en-US" dirty="0"/>
              <a:t>2008 Ozone </a:t>
            </a:r>
            <a:r>
              <a:rPr lang="en-US" dirty="0" err="1"/>
              <a:t>naaqs</a:t>
            </a:r>
            <a:r>
              <a:rPr lang="en-US" dirty="0"/>
              <a:t>: History of reclassification in 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64948-9398-4E08-A969-DED1B2440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46032-3FD1-4E12-AEC2-2B9626B9C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Connecticut Department of Energy &amp; Environmental Protection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4874F2-D240-412E-BEA9-CEBDC8C653D7}"/>
              </a:ext>
            </a:extLst>
          </p:cNvPr>
          <p:cNvGrpSpPr/>
          <p:nvPr/>
        </p:nvGrpSpPr>
        <p:grpSpPr>
          <a:xfrm>
            <a:off x="1371600" y="490109"/>
            <a:ext cx="8926717" cy="5877782"/>
            <a:chOff x="105471" y="156754"/>
            <a:chExt cx="8926717" cy="58777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135F7C8-1680-4486-82B4-E74C7A116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8511" y="2589574"/>
              <a:ext cx="2833677" cy="219456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9BA3470-7254-41AF-99BF-801B26679C5A}"/>
                </a:ext>
              </a:extLst>
            </p:cNvPr>
            <p:cNvGrpSpPr/>
            <p:nvPr/>
          </p:nvGrpSpPr>
          <p:grpSpPr>
            <a:xfrm>
              <a:off x="200297" y="156754"/>
              <a:ext cx="8717629" cy="2432820"/>
              <a:chOff x="384139" y="1157990"/>
              <a:chExt cx="8357248" cy="2553732"/>
            </a:xfrm>
          </p:grpSpPr>
          <p:graphicFrame>
            <p:nvGraphicFramePr>
              <p:cNvPr id="18" name="Diagram 17">
                <a:extLst>
                  <a:ext uri="{FF2B5EF4-FFF2-40B4-BE49-F238E27FC236}">
                    <a16:creationId xmlns:a16="http://schemas.microsoft.com/office/drawing/2014/main" id="{A6A2CD21-1020-4E22-982C-9E8BF35514D1}"/>
                  </a:ext>
                </a:extLst>
              </p:cNvPr>
              <p:cNvGraphicFramePr/>
              <p:nvPr/>
            </p:nvGraphicFramePr>
            <p:xfrm>
              <a:off x="638402" y="1157990"/>
              <a:ext cx="8102985" cy="25537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1086335-89D1-49CF-B6F4-88B38ED069E3}"/>
                  </a:ext>
                </a:extLst>
              </p:cNvPr>
              <p:cNvSpPr txBox="1"/>
              <p:nvPr/>
            </p:nvSpPr>
            <p:spPr>
              <a:xfrm>
                <a:off x="384139" y="3150715"/>
                <a:ext cx="2466355" cy="392052"/>
              </a:xfrm>
              <a:prstGeom prst="rect">
                <a:avLst/>
              </a:prstGeom>
              <a:noFill/>
              <a:ln w="76200">
                <a:solidFill>
                  <a:srgbClr val="FFFF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FF0000"/>
                    </a:solidFill>
                  </a:rPr>
                  <a:t>Marginal nonattainment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B3A2BC-1B2A-4709-BFCB-D261F40CF4ED}"/>
                  </a:ext>
                </a:extLst>
              </p:cNvPr>
              <p:cNvSpPr txBox="1"/>
              <p:nvPr/>
            </p:nvSpPr>
            <p:spPr>
              <a:xfrm>
                <a:off x="3277740" y="3135335"/>
                <a:ext cx="2554439" cy="392054"/>
              </a:xfrm>
              <a:prstGeom prst="rect">
                <a:avLst/>
              </a:prstGeom>
              <a:noFill/>
              <a:ln w="762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>
                    <a:solidFill>
                      <a:srgbClr val="FF0000"/>
                    </a:solidFill>
                  </a:rPr>
                  <a:t>Moderate nonattainment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904CE18-8962-4066-9DC4-4F0BE4203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71" y="2603920"/>
              <a:ext cx="2840017" cy="2194560"/>
            </a:xfrm>
            <a:prstGeom prst="rect">
              <a:avLst/>
            </a:prstGeom>
          </p:spPr>
        </p:pic>
        <p:pic>
          <p:nvPicPr>
            <p:cNvPr id="10" name="Picture 9" descr="Map&#10;&#10;Description automatically generated">
              <a:extLst>
                <a:ext uri="{FF2B5EF4-FFF2-40B4-BE49-F238E27FC236}">
                  <a16:creationId xmlns:a16="http://schemas.microsoft.com/office/drawing/2014/main" id="{15CA59E6-0E09-4071-9485-0FD8F0AF0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1990" y="2603920"/>
              <a:ext cx="2840019" cy="2194560"/>
            </a:xfrm>
            <a:prstGeom prst="rect">
              <a:avLst/>
            </a:prstGeom>
          </p:spPr>
        </p:pic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1A76BEB6-EE36-42E9-AE83-429802EFC453}"/>
                </a:ext>
              </a:extLst>
            </p:cNvPr>
            <p:cNvSpPr/>
            <p:nvPr/>
          </p:nvSpPr>
          <p:spPr>
            <a:xfrm>
              <a:off x="2802596" y="3428770"/>
              <a:ext cx="731520" cy="274320"/>
            </a:xfrm>
            <a:prstGeom prst="rightArrow">
              <a:avLst>
                <a:gd name="adj1" fmla="val 50000"/>
                <a:gd name="adj2" fmla="val 98276"/>
              </a:avLst>
            </a:prstGeom>
            <a:ln>
              <a:solidFill>
                <a:srgbClr val="2935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76E63E42-AB26-4DE5-85C0-513D747F5A0E}"/>
                </a:ext>
              </a:extLst>
            </p:cNvPr>
            <p:cNvSpPr/>
            <p:nvPr/>
          </p:nvSpPr>
          <p:spPr>
            <a:xfrm>
              <a:off x="5867664" y="3479522"/>
              <a:ext cx="731520" cy="274320"/>
            </a:xfrm>
            <a:prstGeom prst="rightArrow">
              <a:avLst>
                <a:gd name="adj1" fmla="val 50000"/>
                <a:gd name="adj2" fmla="val 98276"/>
              </a:avLst>
            </a:prstGeom>
            <a:ln>
              <a:solidFill>
                <a:srgbClr val="2935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A7E0C745-8CD7-4839-9FDB-DBEDA818A26E}"/>
                </a:ext>
              </a:extLst>
            </p:cNvPr>
            <p:cNvSpPr/>
            <p:nvPr/>
          </p:nvSpPr>
          <p:spPr>
            <a:xfrm rot="9345933">
              <a:off x="5591099" y="4925678"/>
              <a:ext cx="1284648" cy="287548"/>
            </a:xfrm>
            <a:prstGeom prst="rightArrow">
              <a:avLst>
                <a:gd name="adj1" fmla="val 50000"/>
                <a:gd name="adj2" fmla="val 73522"/>
              </a:avLst>
            </a:prstGeom>
            <a:ln>
              <a:solidFill>
                <a:srgbClr val="2935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F9A9E10-50BC-4431-871C-03D25C54DC01}"/>
                </a:ext>
              </a:extLst>
            </p:cNvPr>
            <p:cNvGrpSpPr/>
            <p:nvPr/>
          </p:nvGrpSpPr>
          <p:grpSpPr>
            <a:xfrm>
              <a:off x="3761100" y="4843602"/>
              <a:ext cx="1901951" cy="791099"/>
              <a:chOff x="4416142" y="786695"/>
              <a:chExt cx="1051462" cy="832339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374C2FB-34C0-4859-B5A8-D1DFBF8DC01F}"/>
                  </a:ext>
                </a:extLst>
              </p:cNvPr>
              <p:cNvSpPr/>
              <p:nvPr/>
            </p:nvSpPr>
            <p:spPr>
              <a:xfrm>
                <a:off x="4416142" y="786695"/>
                <a:ext cx="1051462" cy="832339"/>
              </a:xfrm>
              <a:prstGeom prst="roundRect">
                <a:avLst>
                  <a:gd name="adj" fmla="val 100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: Rounded Corners 4">
                <a:extLst>
                  <a:ext uri="{FF2B5EF4-FFF2-40B4-BE49-F238E27FC236}">
                    <a16:creationId xmlns:a16="http://schemas.microsoft.com/office/drawing/2014/main" id="{E81B8FFD-8866-43A1-88B1-D645EACED3FB}"/>
                  </a:ext>
                </a:extLst>
              </p:cNvPr>
              <p:cNvSpPr txBox="1"/>
              <p:nvPr/>
            </p:nvSpPr>
            <p:spPr>
              <a:xfrm>
                <a:off x="4497290" y="863253"/>
                <a:ext cx="889163" cy="679222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1910" tIns="41910" rIns="41910" bIns="41910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100" b="1" kern="1200">
                    <a:solidFill>
                      <a:schemeClr val="bg1"/>
                    </a:solidFill>
                  </a:rPr>
                  <a:t>Severe Area Attainment Date July 20, 2027</a:t>
                </a: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710F28E-A817-4381-98D8-7F54FD5CF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51741" y="5758187"/>
              <a:ext cx="6400800" cy="276349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A444937-CEAD-4581-83D4-20E143F4A7D0}"/>
              </a:ext>
            </a:extLst>
          </p:cNvPr>
          <p:cNvSpPr txBox="1"/>
          <p:nvPr/>
        </p:nvSpPr>
        <p:spPr>
          <a:xfrm>
            <a:off x="7464640" y="2387507"/>
            <a:ext cx="2664591" cy="3734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Serious nonattainment</a:t>
            </a:r>
          </a:p>
        </p:txBody>
      </p:sp>
      <p:pic>
        <p:nvPicPr>
          <p:cNvPr id="3" name="Picture 2" descr="A logo of a sun and water&#10;&#10;Description automatically generated">
            <a:extLst>
              <a:ext uri="{FF2B5EF4-FFF2-40B4-BE49-F238E27FC236}">
                <a16:creationId xmlns:a16="http://schemas.microsoft.com/office/drawing/2014/main" id="{1C09BA04-97AA-995A-EA47-C96E845332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77261" y="62225"/>
            <a:ext cx="1886652" cy="188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09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7186DA-CFAC-D500-3732-40136EBD3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D3A31A-2A90-CE74-12FC-6B024E7F1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Connecticut Department of Energy &amp; Environmental Protection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4683A47-511F-7E6B-D5B3-ABA1E3ABD11F}"/>
              </a:ext>
            </a:extLst>
          </p:cNvPr>
          <p:cNvSpPr txBox="1">
            <a:spLocks/>
          </p:cNvSpPr>
          <p:nvPr/>
        </p:nvSpPr>
        <p:spPr>
          <a:xfrm>
            <a:off x="924059" y="913975"/>
            <a:ext cx="10086240" cy="77724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0" kern="1200" cap="all" spc="0" baseline="0">
                <a:solidFill>
                  <a:srgbClr val="0D2C6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2015 Ozone </a:t>
            </a:r>
            <a:r>
              <a:rPr lang="en-US" dirty="0" err="1"/>
              <a:t>naaqs</a:t>
            </a:r>
            <a:r>
              <a:rPr lang="en-US" dirty="0"/>
              <a:t>: History of reclassification in Ct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DA0472-5A6C-B581-A1E4-95AD16E38475}"/>
              </a:ext>
            </a:extLst>
          </p:cNvPr>
          <p:cNvGrpSpPr/>
          <p:nvPr/>
        </p:nvGrpSpPr>
        <p:grpSpPr>
          <a:xfrm>
            <a:off x="1613210" y="1137423"/>
            <a:ext cx="8675650" cy="2523568"/>
            <a:chOff x="384139" y="1157990"/>
            <a:chExt cx="8357248" cy="2678819"/>
          </a:xfrm>
        </p:grpSpPr>
        <p:graphicFrame>
          <p:nvGraphicFramePr>
            <p:cNvPr id="9" name="Diagram 8">
              <a:extLst>
                <a:ext uri="{FF2B5EF4-FFF2-40B4-BE49-F238E27FC236}">
                  <a16:creationId xmlns:a16="http://schemas.microsoft.com/office/drawing/2014/main" id="{8A0F3C8E-1A45-3BCC-7233-2DB0DA74DE10}"/>
                </a:ext>
              </a:extLst>
            </p:cNvPr>
            <p:cNvGraphicFramePr/>
            <p:nvPr/>
          </p:nvGraphicFramePr>
          <p:xfrm>
            <a:off x="638402" y="1157990"/>
            <a:ext cx="8102985" cy="255373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43D4A3-F5FD-FA6C-25BC-3EB03DF74ABF}"/>
                </a:ext>
              </a:extLst>
            </p:cNvPr>
            <p:cNvSpPr txBox="1"/>
            <p:nvPr/>
          </p:nvSpPr>
          <p:spPr>
            <a:xfrm>
              <a:off x="384139" y="3150715"/>
              <a:ext cx="2548579" cy="686094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rgbClr val="FFFFFF"/>
                  </a:solidFill>
                  <a:latin typeface="Calibri"/>
                </a:rPr>
                <a:t>Marginal / Moderate nonattainment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A68A902-BE6B-E66E-7363-C31E1FB6AC27}"/>
              </a:ext>
            </a:extLst>
          </p:cNvPr>
          <p:cNvSpPr txBox="1"/>
          <p:nvPr/>
        </p:nvSpPr>
        <p:spPr>
          <a:xfrm>
            <a:off x="1759306" y="3014660"/>
            <a:ext cx="2353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/>
              </a:rPr>
              <a:t>Marginal</a:t>
            </a:r>
            <a:r>
              <a:rPr lang="en-US" dirty="0">
                <a:solidFill>
                  <a:srgbClr val="FFFFFF"/>
                </a:solidFill>
                <a:latin typeface="Calibri"/>
              </a:rPr>
              <a:t> / </a:t>
            </a:r>
            <a:r>
              <a:rPr lang="en-US" dirty="0">
                <a:latin typeface="Calibri"/>
              </a:rPr>
              <a:t>Moderate nonattainment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7D98B7-99E0-B906-6F23-1D7EF9BE0694}"/>
              </a:ext>
            </a:extLst>
          </p:cNvPr>
          <p:cNvSpPr txBox="1"/>
          <p:nvPr/>
        </p:nvSpPr>
        <p:spPr>
          <a:xfrm>
            <a:off x="5095830" y="3014660"/>
            <a:ext cx="2645677" cy="646331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Moderate nonattainment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88D071-B0E1-89BF-A0D3-88FD0B54CE19}"/>
              </a:ext>
            </a:extLst>
          </p:cNvPr>
          <p:cNvSpPr txBox="1"/>
          <p:nvPr/>
        </p:nvSpPr>
        <p:spPr>
          <a:xfrm>
            <a:off x="8469871" y="3059668"/>
            <a:ext cx="2655932" cy="3693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Serious nonattainment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3D51702-1A2D-4E81-21F6-44C59CDBD1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55" t="3746"/>
          <a:stretch/>
        </p:blipFill>
        <p:spPr>
          <a:xfrm>
            <a:off x="1553965" y="3871180"/>
            <a:ext cx="2645677" cy="20126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980EDAC-095D-A303-1EFE-D34FA36A6CC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746"/>
          <a:stretch/>
        </p:blipFill>
        <p:spPr>
          <a:xfrm>
            <a:off x="5082241" y="3825866"/>
            <a:ext cx="2645678" cy="2012699"/>
          </a:xfrm>
          <a:prstGeom prst="rect">
            <a:avLst/>
          </a:prstGeom>
        </p:spPr>
      </p:pic>
      <p:pic>
        <p:nvPicPr>
          <p:cNvPr id="19" name="Picture 18" descr="Many colorful circles with white question marks">
            <a:extLst>
              <a:ext uri="{FF2B5EF4-FFF2-40B4-BE49-F238E27FC236}">
                <a16:creationId xmlns:a16="http://schemas.microsoft.com/office/drawing/2014/main" id="{9FD432F4-13ED-1C3D-573F-5266F6D467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551273" y="3832783"/>
            <a:ext cx="2831692" cy="1887794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BE84C8FA-E40D-4721-9C92-C8DE8C2C9D41}"/>
              </a:ext>
            </a:extLst>
          </p:cNvPr>
          <p:cNvSpPr/>
          <p:nvPr/>
        </p:nvSpPr>
        <p:spPr>
          <a:xfrm>
            <a:off x="4258887" y="4460923"/>
            <a:ext cx="1085850" cy="315685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A7E"/>
              </a:solidFill>
              <a:latin typeface="Calibri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8378E14-509D-B94E-CFFA-1385E0301269}"/>
              </a:ext>
            </a:extLst>
          </p:cNvPr>
          <p:cNvSpPr/>
          <p:nvPr/>
        </p:nvSpPr>
        <p:spPr>
          <a:xfrm>
            <a:off x="7741507" y="4481768"/>
            <a:ext cx="1085850" cy="315685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A7E"/>
              </a:solidFill>
              <a:latin typeface="Calibri"/>
            </a:endParaRPr>
          </a:p>
        </p:txBody>
      </p:sp>
      <p:pic>
        <p:nvPicPr>
          <p:cNvPr id="22" name="Picture 21" descr="A logo of a sun and water&#10;&#10;Description automatically generated">
            <a:extLst>
              <a:ext uri="{FF2B5EF4-FFF2-40B4-BE49-F238E27FC236}">
                <a16:creationId xmlns:a16="http://schemas.microsoft.com/office/drawing/2014/main" id="{C09B82D7-2228-5A32-F3B2-61C9E58221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37765" y="112976"/>
            <a:ext cx="1754461" cy="175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89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59B8E-871F-4A45-B74F-04FAF2452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34" y="527273"/>
            <a:ext cx="9282153" cy="824471"/>
          </a:xfrm>
        </p:spPr>
        <p:txBody>
          <a:bodyPr anchor="t">
            <a:normAutofit/>
          </a:bodyPr>
          <a:lstStyle/>
          <a:p>
            <a:r>
              <a:rPr lang="en-US" sz="3200" dirty="0"/>
              <a:t>Reclassification process: Update on permitting Activities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E29B2BB8-B0E7-AE36-CBC9-B54F3662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/>
          <a:lstStyle/>
          <a:p>
            <a:pPr>
              <a:spcAft>
                <a:spcPts val="600"/>
              </a:spcAft>
            </a:pPr>
            <a:fld id="{FDEE75F8-48EB-4839-9E71-8CCEE647FA5C}" type="datetime1">
              <a:rPr lang="en-US" smtClean="0"/>
              <a:pPr>
                <a:spcAft>
                  <a:spcPts val="600"/>
                </a:spcAft>
              </a:pPr>
              <a:t>10/28/2025</a:t>
            </a:fld>
            <a:endParaRPr lang="en-US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54264FF0-76CD-5560-587E-AD379D4B4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Connecticut Department of Energy &amp; Environmental Protection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F8FE50-330D-040C-A351-882F163A8E15}"/>
              </a:ext>
            </a:extLst>
          </p:cNvPr>
          <p:cNvSpPr txBox="1"/>
          <p:nvPr/>
        </p:nvSpPr>
        <p:spPr>
          <a:xfrm>
            <a:off x="1334010" y="3111361"/>
            <a:ext cx="9998083" cy="1569660"/>
          </a:xfrm>
          <a:prstGeom prst="rect">
            <a:avLst/>
          </a:prstGeom>
          <a:noFill/>
          <a:ln w="28575">
            <a:solidFill>
              <a:srgbClr val="253A64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Few new regulated sources have been identified to date because of reclassification. Sources are seeking a mechanism to cap emissions for the Title V Program either under section 33a or 33b, requesting emission limits for NSR permits.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F304CA-0C7D-C444-2F12-C2A34F935147}"/>
              </a:ext>
            </a:extLst>
          </p:cNvPr>
          <p:cNvSpPr txBox="1"/>
          <p:nvPr/>
        </p:nvSpPr>
        <p:spPr>
          <a:xfrm>
            <a:off x="1381081" y="4824099"/>
            <a:ext cx="9998082" cy="1646605"/>
          </a:xfrm>
          <a:prstGeom prst="rect">
            <a:avLst/>
          </a:prstGeom>
          <a:noFill/>
          <a:ln w="28575">
            <a:solidFill>
              <a:srgbClr val="253A64"/>
            </a:solidFill>
          </a:ln>
        </p:spPr>
        <p:txBody>
          <a:bodyPr wrap="square" rtlCol="0">
            <a:spAutoFit/>
          </a:bodyPr>
          <a:lstStyle/>
          <a:p>
            <a:pPr defTabSz="310896">
              <a:spcAft>
                <a:spcPts val="600"/>
              </a:spcAft>
            </a:pPr>
            <a:r>
              <a:rPr lang="en-US" sz="2400" dirty="0"/>
              <a:t>Timeline for submitting application for limits under section 33a or 33b – ASAP. Final deadline was 11/12/24.</a:t>
            </a:r>
          </a:p>
          <a:p>
            <a:pPr defTabSz="310896">
              <a:spcAft>
                <a:spcPts val="600"/>
              </a:spcAft>
            </a:pPr>
            <a:r>
              <a:rPr lang="en-US" sz="2400" dirty="0"/>
              <a:t>VOC RACT and NOx RACT For VOC RACT, required to submit a compliance plan by 5/12/24 </a:t>
            </a:r>
          </a:p>
        </p:txBody>
      </p:sp>
      <p:pic>
        <p:nvPicPr>
          <p:cNvPr id="30" name="Picture 29" descr="A logo of a sun and water&#10;&#10;Description automatically generated">
            <a:extLst>
              <a:ext uri="{FF2B5EF4-FFF2-40B4-BE49-F238E27FC236}">
                <a16:creationId xmlns:a16="http://schemas.microsoft.com/office/drawing/2014/main" id="{5CBBAF39-C1E4-C3CF-8169-E1DD5CA77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962" y="101095"/>
            <a:ext cx="1805038" cy="1805038"/>
          </a:xfrm>
          <a:prstGeom prst="rect">
            <a:avLst/>
          </a:prstGeom>
        </p:spPr>
      </p:pic>
      <p:pic>
        <p:nvPicPr>
          <p:cNvPr id="6" name="Graphic 5" descr="Checklist with solid fill">
            <a:extLst>
              <a:ext uri="{FF2B5EF4-FFF2-40B4-BE49-F238E27FC236}">
                <a16:creationId xmlns:a16="http://schemas.microsoft.com/office/drawing/2014/main" id="{BA674AC2-CB14-21D1-1077-FFD6ABEB4F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9580" y="3539449"/>
            <a:ext cx="914400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96D190-BA45-08C9-1717-289358BB1E27}"/>
              </a:ext>
            </a:extLst>
          </p:cNvPr>
          <p:cNvSpPr txBox="1"/>
          <p:nvPr/>
        </p:nvSpPr>
        <p:spPr>
          <a:xfrm>
            <a:off x="1381081" y="2032717"/>
            <a:ext cx="9951012" cy="830997"/>
          </a:xfrm>
          <a:prstGeom prst="rect">
            <a:avLst/>
          </a:prstGeom>
          <a:noFill/>
          <a:ln w="28575">
            <a:solidFill>
              <a:srgbClr val="253A64"/>
            </a:solidFill>
          </a:ln>
        </p:spPr>
        <p:txBody>
          <a:bodyPr wrap="square" rtlCol="0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chemeClr val="tx1"/>
                </a:solidFill>
              </a:rPr>
              <a:t>DEEP </a:t>
            </a:r>
            <a:r>
              <a:rPr lang="en-US" sz="2400" dirty="0"/>
              <a:t>conducted </a:t>
            </a:r>
            <a:r>
              <a:rPr lang="en-US" sz="2400" dirty="0">
                <a:solidFill>
                  <a:schemeClr val="tx1"/>
                </a:solidFill>
              </a:rPr>
              <a:t>extensive outreach focused on Middlesex and New Haven Counties given the new “severe” classification.</a:t>
            </a:r>
          </a:p>
        </p:txBody>
      </p:sp>
      <p:pic>
        <p:nvPicPr>
          <p:cNvPr id="10" name="Graphic 9" descr="Monthly calendar with solid fill">
            <a:extLst>
              <a:ext uri="{FF2B5EF4-FFF2-40B4-BE49-F238E27FC236}">
                <a16:creationId xmlns:a16="http://schemas.microsoft.com/office/drawing/2014/main" id="{246DAFC3-5FD4-5DC3-8366-4A763FFF27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1045" y="4948272"/>
            <a:ext cx="914400" cy="914400"/>
          </a:xfrm>
          <a:prstGeom prst="rect">
            <a:avLst/>
          </a:prstGeom>
        </p:spPr>
      </p:pic>
      <p:pic>
        <p:nvPicPr>
          <p:cNvPr id="13" name="Graphic 12" descr="Classroom outline">
            <a:extLst>
              <a:ext uri="{FF2B5EF4-FFF2-40B4-BE49-F238E27FC236}">
                <a16:creationId xmlns:a16="http://schemas.microsoft.com/office/drawing/2014/main" id="{813001C7-8489-1512-3D82-686AEA12C9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1045" y="199952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22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phic 34" descr="Earth Globe Americas">
            <a:extLst>
              <a:ext uri="{FF2B5EF4-FFF2-40B4-BE49-F238E27FC236}">
                <a16:creationId xmlns:a16="http://schemas.microsoft.com/office/drawing/2014/main" id="{8EA6A961-EDDD-2D81-AC69-B18FE998F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5196" y="1306595"/>
            <a:ext cx="3775459" cy="37754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A39B1F-589B-AA02-0414-276E20756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8488" y="1306595"/>
            <a:ext cx="5384800" cy="321068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will it take to reach ozone attainment in Connecticut?</a:t>
            </a:r>
            <a:endParaRPr lang="en-US" sz="4000" kern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6D990-B589-517D-2CD7-E8ACA54A7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7703" y="5300006"/>
            <a:ext cx="7560242" cy="4691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EPA Letter to DEEP on Future Planning Efforts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20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November 27,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E8F4B-A477-63FE-3641-6DA1EBF36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95023"/>
            <a:ext cx="5605272" cy="3657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 sz="11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Connecticut Department of Energy &amp; Environmental Protection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03EBD-71C7-1F30-FBAA-E09EEE11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59754" y="5769149"/>
            <a:ext cx="2394047" cy="3657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spcAft>
                <a:spcPts val="600"/>
              </a:spcAft>
            </a:pPr>
            <a:fld id="{FDEE75F8-48EB-4839-9E71-8CCEE647FA5C}" type="datetime1">
              <a:rPr lang="en-US" sz="1150">
                <a:solidFill>
                  <a:srgbClr val="FFFFFF"/>
                </a:solidFill>
                <a:latin typeface="+mn-lt"/>
              </a:rPr>
              <a:pPr defTabSz="914400">
                <a:spcAft>
                  <a:spcPts val="600"/>
                </a:spcAft>
              </a:pPr>
              <a:t>10/28/2025</a:t>
            </a:fld>
            <a:endParaRPr lang="en-US" sz="115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icture 5" descr="A logo of a sun and water&#10;&#10;Description automatically generated">
            <a:extLst>
              <a:ext uri="{FF2B5EF4-FFF2-40B4-BE49-F238E27FC236}">
                <a16:creationId xmlns:a16="http://schemas.microsoft.com/office/drawing/2014/main" id="{E3F9916B-555F-4176-2595-6DDB66783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7765" y="112976"/>
            <a:ext cx="1754461" cy="175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83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293C7A-2A6A-655C-37A3-A68745FD8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84918E-20BF-40F9-1E75-2246F31FC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Connecticut Department of Energy &amp; Environmental Protection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A6F76EA9-2111-5ACD-C02F-BFCE3B77B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227" y="1696843"/>
            <a:ext cx="8670286" cy="43434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12A7731-9893-90DC-1E0A-1EB2E5A4CFEB}"/>
              </a:ext>
            </a:extLst>
          </p:cNvPr>
          <p:cNvSpPr txBox="1">
            <a:spLocks/>
          </p:cNvSpPr>
          <p:nvPr/>
        </p:nvSpPr>
        <p:spPr>
          <a:xfrm>
            <a:off x="275270" y="325549"/>
            <a:ext cx="10328510" cy="98441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spc="0" dirty="0">
                <a:solidFill>
                  <a:srgbClr val="0D2C6C"/>
                </a:solidFill>
              </a:rPr>
              <a:t>Substantial reductions of nitrogen oxides needed</a:t>
            </a:r>
          </a:p>
          <a:p>
            <a:r>
              <a:rPr lang="en-US" sz="3000" b="1" spc="0" dirty="0">
                <a:solidFill>
                  <a:srgbClr val="0D2C6C"/>
                </a:solidFill>
              </a:rPr>
              <a:t> in </a:t>
            </a:r>
            <a:r>
              <a:rPr lang="en-US" sz="3000" b="1" spc="0" dirty="0" err="1">
                <a:solidFill>
                  <a:srgbClr val="0D2C6C"/>
                </a:solidFill>
              </a:rPr>
              <a:t>ct</a:t>
            </a:r>
            <a:r>
              <a:rPr lang="en-US" sz="3000" b="1" spc="0" dirty="0">
                <a:solidFill>
                  <a:srgbClr val="0D2C6C"/>
                </a:solidFill>
              </a:rPr>
              <a:t> and the northeast</a:t>
            </a:r>
          </a:p>
        </p:txBody>
      </p:sp>
      <p:pic>
        <p:nvPicPr>
          <p:cNvPr id="7" name="Picture 6" descr="A logo of a sun and water&#10;&#10;Description automatically generated">
            <a:extLst>
              <a:ext uri="{FF2B5EF4-FFF2-40B4-BE49-F238E27FC236}">
                <a16:creationId xmlns:a16="http://schemas.microsoft.com/office/drawing/2014/main" id="{228ED6D9-07F2-5DFE-3C1A-986DA2954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7610" y="0"/>
            <a:ext cx="1663390" cy="150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26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DBD9C-7C37-4135-9BF1-FCB412AC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53" y="705712"/>
            <a:ext cx="10962894" cy="894488"/>
          </a:xfrm>
        </p:spPr>
        <p:txBody>
          <a:bodyPr anchor="t">
            <a:normAutofit/>
          </a:bodyPr>
          <a:lstStyle/>
          <a:p>
            <a:r>
              <a:rPr lang="en-US" dirty="0"/>
              <a:t>Highest emitting sectors OF </a:t>
            </a:r>
            <a:r>
              <a:rPr lang="en-US" dirty="0" err="1"/>
              <a:t>noX</a:t>
            </a:r>
            <a:r>
              <a:rPr lang="en-US" dirty="0"/>
              <a:t> </a:t>
            </a:r>
            <a:r>
              <a:rPr lang="en-US" dirty="0" err="1"/>
              <a:t>eMISSIONS</a:t>
            </a:r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75EB247-9A73-5E51-88FE-F9E4B19A9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369" y="1210318"/>
            <a:ext cx="8985402" cy="4941970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17264-A281-49FC-A5D6-EF4A7CF6FD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DEE75F8-48EB-4839-9E71-8CCEE647FA5C}" type="datetime1">
              <a:rPr lang="en-US" smtClean="0"/>
              <a:pPr>
                <a:spcAft>
                  <a:spcPts val="600"/>
                </a:spcAft>
              </a:pPr>
              <a:t>10/28/2025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4DE39-B9F3-467E-A514-7947018ED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Connecticut Department of Energy &amp; Environmental Protection</a:t>
            </a:r>
          </a:p>
        </p:txBody>
      </p:sp>
      <p:pic>
        <p:nvPicPr>
          <p:cNvPr id="23" name="Picture 22" descr="A logo of a sun and water&#10;&#10;Description automatically generated">
            <a:extLst>
              <a:ext uri="{FF2B5EF4-FFF2-40B4-BE49-F238E27FC236}">
                <a16:creationId xmlns:a16="http://schemas.microsoft.com/office/drawing/2014/main" id="{0D874922-214C-2984-CB5D-6BBDD6BBD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7610" y="0"/>
            <a:ext cx="1663390" cy="1504208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092D84BD-750E-0FCA-F32F-236F3187D720}"/>
              </a:ext>
            </a:extLst>
          </p:cNvPr>
          <p:cNvSpPr/>
          <p:nvPr/>
        </p:nvSpPr>
        <p:spPr>
          <a:xfrm>
            <a:off x="1133340" y="1822624"/>
            <a:ext cx="10225825" cy="11008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861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17692FC-417E-5FF9-82BC-F1D2ED0A9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044" y="459157"/>
            <a:ext cx="10962894" cy="894488"/>
          </a:xfrm>
        </p:spPr>
        <p:txBody>
          <a:bodyPr/>
          <a:lstStyle/>
          <a:p>
            <a:r>
              <a:rPr lang="en-US" dirty="0"/>
              <a:t>What will it take to meet the Air quality standards in Connecticut?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A08E0-986E-5AEF-C4E8-E336A3E6B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DEE75F8-48EB-4839-9E71-8CCEE647FA5C}" type="datetime1">
              <a:rPr lang="en-US" smtClean="0"/>
              <a:pPr>
                <a:spcAft>
                  <a:spcPts val="600"/>
                </a:spcAft>
              </a:pPr>
              <a:t>10/28/2025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EE3211-CCA7-E05F-68FF-A5915B18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Connecticut Department of Energy &amp; Environmental Protection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3662C3-E8A4-4E87-6FAD-7E7391536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782" y="1353645"/>
            <a:ext cx="1184639" cy="12003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C330F2-2BB1-828F-F12A-7E1ADB842801}"/>
              </a:ext>
            </a:extLst>
          </p:cNvPr>
          <p:cNvSpPr txBox="1"/>
          <p:nvPr/>
        </p:nvSpPr>
        <p:spPr>
          <a:xfrm>
            <a:off x="1758173" y="2561170"/>
            <a:ext cx="8731405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3108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Reductions from the mobile source sector could have a significant impact in achieving the ozone standards.</a:t>
            </a:r>
          </a:p>
          <a:p>
            <a:pPr defTabSz="310896">
              <a:spcAft>
                <a:spcPts val="600"/>
              </a:spcAft>
            </a:pPr>
            <a:endParaRPr lang="en-US" sz="2000" dirty="0"/>
          </a:p>
          <a:p>
            <a:pPr marL="342900" indent="-342900" defTabSz="3108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Unfortunately EPA is rolling back limits for light, medium and heavy-duty vehicles so this sector is unlikely to deliver the level of reductions as quickly as needed.</a:t>
            </a:r>
          </a:p>
          <a:p>
            <a:pPr marL="342900" indent="-342900" defTabSz="310896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defTabSz="3108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Clean Air Act provisions require DEEP to consider adoption of local control measures to achieve reductions and avoid penalties and sanctions.</a:t>
            </a:r>
          </a:p>
          <a:p>
            <a:pPr lvl="1" defTabSz="310896">
              <a:spcAft>
                <a:spcPts val="600"/>
              </a:spcAft>
            </a:pPr>
            <a:r>
              <a:rPr lang="en-US" sz="2400" dirty="0"/>
              <a:t>	</a:t>
            </a:r>
          </a:p>
        </p:txBody>
      </p:sp>
      <p:pic>
        <p:nvPicPr>
          <p:cNvPr id="7" name="Graphic 6" descr="Electric car with solid fill">
            <a:extLst>
              <a:ext uri="{FF2B5EF4-FFF2-40B4-BE49-F238E27FC236}">
                <a16:creationId xmlns:a16="http://schemas.microsoft.com/office/drawing/2014/main" id="{D6313672-6215-9C36-E1CC-B12461783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464" y="3071875"/>
            <a:ext cx="1169054" cy="1169054"/>
          </a:xfrm>
          <a:prstGeom prst="rect">
            <a:avLst/>
          </a:prstGeom>
        </p:spPr>
      </p:pic>
      <p:pic>
        <p:nvPicPr>
          <p:cNvPr id="9" name="Graphic 8" descr="Dump truck with solid fill">
            <a:extLst>
              <a:ext uri="{FF2B5EF4-FFF2-40B4-BE49-F238E27FC236}">
                <a16:creationId xmlns:a16="http://schemas.microsoft.com/office/drawing/2014/main" id="{9D1D3286-DA84-2F5A-C8CC-636FC4AB81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613" y="2601134"/>
            <a:ext cx="1142719" cy="11427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D0FA59-05E8-C93F-D79E-C151EC8DB200}"/>
              </a:ext>
            </a:extLst>
          </p:cNvPr>
          <p:cNvSpPr txBox="1"/>
          <p:nvPr/>
        </p:nvSpPr>
        <p:spPr>
          <a:xfrm>
            <a:off x="1730297" y="1373881"/>
            <a:ext cx="87314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31089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EPA Must Continue to address the Interstate Transport of Air Pollution and Achieve Reductions through the “Good Neighbor Rule"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15" name="Picture 14" descr="A logo of a sun and water&#10;&#10;Description automatically generated">
            <a:extLst>
              <a:ext uri="{FF2B5EF4-FFF2-40B4-BE49-F238E27FC236}">
                <a16:creationId xmlns:a16="http://schemas.microsoft.com/office/drawing/2014/main" id="{BB91D152-77ED-BE35-5395-E2336B39FA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9906" y="0"/>
            <a:ext cx="1663050" cy="1663050"/>
          </a:xfrm>
          <a:prstGeom prst="rect">
            <a:avLst/>
          </a:prstGeom>
        </p:spPr>
      </p:pic>
      <p:pic>
        <p:nvPicPr>
          <p:cNvPr id="17" name="Graphic 16" descr="Factory outline">
            <a:extLst>
              <a:ext uri="{FF2B5EF4-FFF2-40B4-BE49-F238E27FC236}">
                <a16:creationId xmlns:a16="http://schemas.microsoft.com/office/drawing/2014/main" id="{CAF28B9A-0740-962E-EAE1-3CE9C816F0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2413" y="4897947"/>
            <a:ext cx="914400" cy="859665"/>
          </a:xfrm>
          <a:prstGeom prst="rect">
            <a:avLst/>
          </a:prstGeom>
        </p:spPr>
      </p:pic>
      <p:pic>
        <p:nvPicPr>
          <p:cNvPr id="20" name="Graphic 19" descr="Factory with solid fill">
            <a:extLst>
              <a:ext uri="{FF2B5EF4-FFF2-40B4-BE49-F238E27FC236}">
                <a16:creationId xmlns:a16="http://schemas.microsoft.com/office/drawing/2014/main" id="{E059D0DC-DDA0-C0F5-EE97-72C6C86B1B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6693" y="44694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45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E077A1E-12F7-B9EE-7B5A-0B57CB7F6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53" y="705712"/>
            <a:ext cx="10962894" cy="894488"/>
          </a:xfrm>
        </p:spPr>
        <p:txBody>
          <a:bodyPr/>
          <a:lstStyle/>
          <a:p>
            <a:r>
              <a:rPr lang="en-US" dirty="0"/>
              <a:t>Progress towards ozone attainment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6EE010-FE5A-5265-E66B-00BCB399C7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49637" y="6470704"/>
            <a:ext cx="2154143" cy="27432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FDEE75F8-48EB-4839-9E71-8CCEE647FA5C}" type="datetime1">
              <a:rPr lang="en-US" smtClean="0"/>
              <a:pPr>
                <a:spcAft>
                  <a:spcPts val="600"/>
                </a:spcAft>
              </a:pPr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8D2D5-0E47-BA23-378E-F647D2835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470704"/>
            <a:ext cx="5901459" cy="27432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kern="1200" cap="none" baseline="0">
                <a:latin typeface="+mj-lt"/>
                <a:ea typeface="+mn-ea"/>
                <a:cs typeface="+mn-cs"/>
              </a:rPr>
              <a:t>Connecticut Department of Energy &amp; Environmental Protection</a:t>
            </a:r>
          </a:p>
        </p:txBody>
      </p:sp>
      <p:graphicFrame>
        <p:nvGraphicFramePr>
          <p:cNvPr id="8" name="TextBox 5">
            <a:extLst>
              <a:ext uri="{FF2B5EF4-FFF2-40B4-BE49-F238E27FC236}">
                <a16:creationId xmlns:a16="http://schemas.microsoft.com/office/drawing/2014/main" id="{B5AF9CFB-B1F7-9BAE-CFED-65B1BF2F93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727313"/>
              </p:ext>
            </p:extLst>
          </p:nvPr>
        </p:nvGraphicFramePr>
        <p:xfrm>
          <a:off x="612076" y="1663050"/>
          <a:ext cx="11069062" cy="4210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 descr="A logo of a sun and water&#10;&#10;Description automatically generated">
            <a:extLst>
              <a:ext uri="{FF2B5EF4-FFF2-40B4-BE49-F238E27FC236}">
                <a16:creationId xmlns:a16="http://schemas.microsoft.com/office/drawing/2014/main" id="{9321D537-0CFE-918F-213B-6F5203F7AF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9906" y="0"/>
            <a:ext cx="1663050" cy="166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306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8583F-1CA9-F1E2-F9C4-86DB3B91F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A1A67B-22C0-6F1C-FE83-3C0D60D51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75F8-48EB-4839-9E71-8CCEE647FA5C}" type="datetime1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6538FD-CF97-BD79-CB51-C953BC602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Connecticut Department of Energy &amp; Environmental Protection</a:t>
            </a:r>
          </a:p>
        </p:txBody>
      </p:sp>
      <p:pic>
        <p:nvPicPr>
          <p:cNvPr id="5" name="Picture 4" descr="A logo of a sun and water&#10;&#10;Description automatically generated">
            <a:extLst>
              <a:ext uri="{FF2B5EF4-FFF2-40B4-BE49-F238E27FC236}">
                <a16:creationId xmlns:a16="http://schemas.microsoft.com/office/drawing/2014/main" id="{B02ADB74-74C1-C5F0-9A6F-E4789E6C3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6159" y="112976"/>
            <a:ext cx="2136068" cy="2136068"/>
          </a:xfrm>
          <a:prstGeom prst="rect">
            <a:avLst/>
          </a:prstGeom>
        </p:spPr>
      </p:pic>
      <p:pic>
        <p:nvPicPr>
          <p:cNvPr id="11" name="Picture 10" descr="Sticky notes with question marks">
            <a:extLst>
              <a:ext uri="{FF2B5EF4-FFF2-40B4-BE49-F238E27FC236}">
                <a16:creationId xmlns:a16="http://schemas.microsoft.com/office/drawing/2014/main" id="{A4720BD7-7D1C-0398-E440-531D1B7B8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537" y="1181009"/>
            <a:ext cx="7637708" cy="509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620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ster Page">
  <a:themeElements>
    <a:clrScheme name="Custom 1">
      <a:dk1>
        <a:srgbClr val="3F3F3F"/>
      </a:dk1>
      <a:lt1>
        <a:sysClr val="window" lastClr="FFFFFF"/>
      </a:lt1>
      <a:dk2>
        <a:srgbClr val="0D2D6C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Public Sans (custom)">
      <a:majorFont>
        <a:latin typeface="Public Sans ExtraBold"/>
        <a:ea typeface=""/>
        <a:cs typeface=""/>
      </a:majorFont>
      <a:minorFont>
        <a:latin typeface="Public Sans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EP_2022_Template" id="{11ADC2F8-6AC9-4A3E-9EB2-DBE9872521F4}" vid="{6953BA63-F378-47E8-9590-0E131D50D19B}"/>
    </a:ext>
  </a:extLst>
</a:theme>
</file>

<file path=ppt/theme/theme2.xml><?xml version="1.0" encoding="utf-8"?>
<a:theme xmlns:a="http://schemas.openxmlformats.org/drawingml/2006/main" name="EPATheme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PATheme1" id="{1C6CA427-62F0-426C-A3C5-28F631B36497}" vid="{5C42EADD-42A8-487E-8B49-909805D1974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650D960BD17A4C84C378FF478A2E91" ma:contentTypeVersion="12" ma:contentTypeDescription="Create a new document." ma:contentTypeScope="" ma:versionID="abaf5234128dc9dcd63764751e7346ee">
  <xsd:schema xmlns:xsd="http://www.w3.org/2001/XMLSchema" xmlns:xs="http://www.w3.org/2001/XMLSchema" xmlns:p="http://schemas.microsoft.com/office/2006/metadata/properties" xmlns:ns3="01d178fc-aace-4d06-8b61-57daa5c7bca1" xmlns:ns4="7d0906d8-2307-4b49-af90-0e8d0ef022af" targetNamespace="http://schemas.microsoft.com/office/2006/metadata/properties" ma:root="true" ma:fieldsID="aec7d74c4f4777c8b04e63455b5a5371" ns3:_="" ns4:_="">
    <xsd:import namespace="01d178fc-aace-4d06-8b61-57daa5c7bca1"/>
    <xsd:import namespace="7d0906d8-2307-4b49-af90-0e8d0ef022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d178fc-aace-4d06-8b61-57daa5c7bc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906d8-2307-4b49-af90-0e8d0ef022a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335F63-9B84-4AE4-8D43-7AD0932EED8C}">
  <ds:schemaRefs>
    <ds:schemaRef ds:uri="01d178fc-aace-4d06-8b61-57daa5c7bca1"/>
    <ds:schemaRef ds:uri="7d0906d8-2307-4b49-af90-0e8d0ef022a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69C7F73-FEE2-4E4B-ACC7-AA3296DDA5C6}">
  <ds:schemaRefs>
    <ds:schemaRef ds:uri="01d178fc-aace-4d06-8b61-57daa5c7bca1"/>
    <ds:schemaRef ds:uri="7d0906d8-2307-4b49-af90-0e8d0ef022a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CC5166F-EF6C-48F9-B7F0-9A8285204E3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DEEP_2022_PPT_Template</Template>
  <TotalTime>6158</TotalTime>
  <Words>857</Words>
  <Application>Microsoft Office PowerPoint</Application>
  <PresentationFormat>Widescreen</PresentationFormat>
  <Paragraphs>122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Public Sans</vt:lpstr>
      <vt:lpstr>Public Sans ExtraBold</vt:lpstr>
      <vt:lpstr>Tw Cen MT</vt:lpstr>
      <vt:lpstr>Wingdings 3</vt:lpstr>
      <vt:lpstr>Master Page</vt:lpstr>
      <vt:lpstr>EPATheme1</vt:lpstr>
      <vt:lpstr>OZONE Attainment in CT  </vt:lpstr>
      <vt:lpstr>PowerPoint Presentation</vt:lpstr>
      <vt:lpstr>Connecticut’s ozone challenges</vt:lpstr>
      <vt:lpstr>Ozone Pollution - Public Health and Equity</vt:lpstr>
      <vt:lpstr>Air Quality planning cycle</vt:lpstr>
      <vt:lpstr>Connecticut’ progress in meeting the ozone NAaqs</vt:lpstr>
      <vt:lpstr>2023 ozone design values</vt:lpstr>
      <vt:lpstr>2008 Ozone naaqs: History of reclassification in Ct</vt:lpstr>
      <vt:lpstr>PowerPoint Presentation</vt:lpstr>
      <vt:lpstr>Reclassification process: Update on permitting Activities</vt:lpstr>
      <vt:lpstr>What will it take to reach ozone attainment in Connecticut?</vt:lpstr>
      <vt:lpstr>PowerPoint Presentation</vt:lpstr>
      <vt:lpstr>Highest emitting sectors OF noX eMISSIONS</vt:lpstr>
      <vt:lpstr>What will it take to meet the Air quality standards in Connecticut?</vt:lpstr>
      <vt:lpstr>Progress towards ozone attainment</vt:lpstr>
      <vt:lpstr>Questions</vt:lpstr>
    </vt:vector>
  </TitlesOfParts>
  <Company>CT DEEP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PRESENTATION TITLE</dc:title>
  <dc:creator>PFarrell</dc:creator>
  <cp:lastModifiedBy>ardis vaughan</cp:lastModifiedBy>
  <cp:revision>123</cp:revision>
  <dcterms:created xsi:type="dcterms:W3CDTF">2023-01-04T14:38:05Z</dcterms:created>
  <dcterms:modified xsi:type="dcterms:W3CDTF">2025-10-28T13:29:27Z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0x0101004A650D960BD17A4C84C378FF478A2E91</vt:lpwstr>
  </property>
</Properties>
</file>