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65" r:id="rId4"/>
    <p:sldId id="266" r:id="rId5"/>
    <p:sldId id="267" r:id="rId6"/>
    <p:sldId id="268" r:id="rId7"/>
    <p:sldId id="269" r:id="rId8"/>
    <p:sldId id="276" r:id="rId9"/>
    <p:sldId id="257" r:id="rId10"/>
    <p:sldId id="258" r:id="rId11"/>
    <p:sldId id="259" r:id="rId12"/>
    <p:sldId id="260" r:id="rId13"/>
    <p:sldId id="262" r:id="rId14"/>
    <p:sldId id="264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26F28-0DFB-4697-8FA2-44526550FFB0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3341C-CF72-4BA9-87D0-266FDEDE57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69D1F-99EB-4649-A03B-86F4C6E6F2BC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ED19A-2D0C-47FE-B6B2-340C92D95E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g15.nnm.ru/e/1/a/b/e/2fa7d7be7f4450603321df9a9f8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nnm.ru/blogs/horror1017/volter_fransua-mari_arue_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55831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Arial" pitchFamily="34" charset="0"/>
              </a:rPr>
              <a:t>Великие просветители Европы </a:t>
            </a:r>
            <a:endParaRPr lang="ru-RU" sz="88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715008" y="714356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z="2800" b="1" smtClean="0">
                <a:solidFill>
                  <a:schemeClr val="tx1"/>
                </a:solidFill>
              </a:rPr>
              <a:pPr/>
              <a:t>06.11.2017</a:t>
            </a:fld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 descr="http://universitates.univer.kharkov.ua/arhiv/2007_1/grigoreva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857652" cy="490452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2844" y="5214950"/>
            <a:ext cx="385765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Жан Жак Руссо </a:t>
            </a:r>
          </a:p>
          <a:p>
            <a:pPr marL="0" marR="0" lvl="0" indent="2270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man Old Style" pitchFamily="18" charset="0"/>
              </a:rPr>
              <a:t>1712-1778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285728"/>
            <a:ext cx="50720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Bookman Old Style" pitchFamily="18" charset="0"/>
              </a:rPr>
              <a:t>«</a:t>
            </a: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Рассуждениях о происхождении и основании неравенства между людьми»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 «Об общественном договоре»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 «Рассуждение на тему о том, способствовало ли возрождение наук и искусств очищению нравов?»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«О политической экономии»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«Исповедь».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 «Письма с горы»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 «Прогулки одинокого мечтателя».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«Новая </a:t>
            </a:r>
            <a:r>
              <a:rPr lang="ru-RU" sz="2000" b="1" dirty="0" err="1" smtClean="0">
                <a:latin typeface="Bookman Old Style" pitchFamily="18" charset="0"/>
                <a:cs typeface="Arial" pitchFamily="34" charset="0"/>
              </a:rPr>
              <a:t>Элоиза</a:t>
            </a:r>
            <a:r>
              <a:rPr lang="ru-RU" sz="2000" b="1" dirty="0" smtClean="0">
                <a:latin typeface="Bookman Old Style" pitchFamily="18" charset="0"/>
                <a:cs typeface="Arial" pitchFamily="34" charset="0"/>
              </a:rPr>
              <a:t> (роман в письмах)»</a:t>
            </a:r>
            <a:endParaRPr lang="ru-RU" sz="2000" b="1" dirty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Рисунок 1" descr="http://www.hrono.ru/img/lica/lokk_dzh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3806285" cy="4786346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5143512"/>
            <a:ext cx="3786182" cy="15001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Джон Локк </a:t>
            </a: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1632-1704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857364"/>
            <a:ext cx="4786346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«Опыт о человеческом разумении»</a:t>
            </a:r>
          </a:p>
          <a:p>
            <a:pPr>
              <a:spcAft>
                <a:spcPts val="3000"/>
              </a:spcAft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«Мысли о воспитании»</a:t>
            </a:r>
            <a:endParaRPr lang="ru-RU" sz="2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Жан Мель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214314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Текст 10"/>
          <p:cNvSpPr>
            <a:spLocks noGrp="1"/>
          </p:cNvSpPr>
          <p:nvPr>
            <p:ph type="body" sz="half" idx="4294967295"/>
          </p:nvPr>
        </p:nvSpPr>
        <p:spPr>
          <a:xfrm>
            <a:off x="357158" y="3500438"/>
            <a:ext cx="3857620" cy="110012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Жан </a:t>
            </a:r>
            <a:r>
              <a:rPr lang="ru-RU" sz="3500" b="1" dirty="0" err="1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Мелье</a:t>
            </a:r>
            <a:endParaRPr lang="ru-RU" sz="3500" b="1" dirty="0" smtClean="0">
              <a:solidFill>
                <a:srgbClr val="002060"/>
              </a:solidFill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1664-1729</a:t>
            </a:r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5214950"/>
            <a:ext cx="2928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Bookman Old Style" pitchFamily="18" charset="0"/>
              </a:rPr>
              <a:t>"</a:t>
            </a:r>
            <a:r>
              <a:rPr lang="ru-RU" sz="3200" b="1" dirty="0" smtClean="0">
                <a:latin typeface="Bookman Old Style" pitchFamily="18" charset="0"/>
              </a:rPr>
              <a:t>Завещание"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12" name="Picture 4" descr="Монтескье Шарль Лу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14290"/>
            <a:ext cx="2428892" cy="313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786314" y="3429000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Шарль Луи Монтескье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1689-1755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5214950"/>
            <a:ext cx="3935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«О духе законов»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Grp="1" noChangeArrowheads="1"/>
          </p:cNvSpPr>
          <p:nvPr>
            <p:ph type="body" sz="half" idx="4294967295"/>
          </p:nvPr>
        </p:nvSpPr>
        <p:spPr bwMode="auto">
          <a:xfrm>
            <a:off x="285720" y="5214950"/>
            <a:ext cx="39290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ru-RU" b="1" dirty="0" err="1" smtClean="0">
                <a:solidFill>
                  <a:srgbClr val="002060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Дени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 Дидро</a:t>
            </a:r>
          </a:p>
        </p:txBody>
      </p:sp>
      <p:pic>
        <p:nvPicPr>
          <p:cNvPr id="6" name="Picture 4" descr="Д. Дид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371477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357686" y="642918"/>
            <a:ext cx="457203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«Письма о слепых в назидание зрячим»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«Энциклопедия наук,  искусств и ремесел»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Романы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Философские диалоги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Пьесы 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5852" y="5857892"/>
            <a:ext cx="1923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1713-1784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3000396" cy="371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14348" y="4286256"/>
            <a:ext cx="269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Адам Смит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1723-1790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14290"/>
            <a:ext cx="3135973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00628" y="4286256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Жак Тюрго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1727-1781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8471" y="5429264"/>
            <a:ext cx="4275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Bookman Old Style" pitchFamily="18" charset="0"/>
              </a:rPr>
              <a:t>«Размышления о создании и </a:t>
            </a:r>
          </a:p>
          <a:p>
            <a:r>
              <a:rPr lang="ru-RU" sz="2000" b="1" dirty="0" smtClean="0">
                <a:latin typeface="Bookman Old Style" pitchFamily="18" charset="0"/>
              </a:rPr>
              <a:t>распределении богатства»</a:t>
            </a:r>
            <a:endParaRPr lang="ru-RU" sz="2000" b="1" dirty="0"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5572140"/>
            <a:ext cx="47484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 «О политической экономии»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 «Теория нравственных чувств»</a:t>
            </a:r>
            <a:endParaRPr lang="ru-RU" sz="20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191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Критика существующих порядков</a:t>
            </a:r>
            <a:r>
              <a:rPr lang="en-US" sz="3200" b="1" dirty="0" smtClean="0">
                <a:solidFill>
                  <a:srgbClr val="002060"/>
                </a:solidFill>
                <a:latin typeface="Bookman Old Style" pitchFamily="18" charset="0"/>
              </a:rPr>
              <a:t>: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509" y="1785926"/>
            <a:ext cx="863249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</a:t>
            </a:r>
            <a:r>
              <a:rPr lang="ru-RU" sz="2800" b="1" dirty="0" smtClean="0">
                <a:latin typeface="Bookman Old Style" pitchFamily="18" charset="0"/>
              </a:rPr>
              <a:t>Абсолютизм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Частная собственность (</a:t>
            </a:r>
            <a:r>
              <a:rPr lang="ru-RU" sz="2800" b="1" dirty="0" err="1" smtClean="0">
                <a:latin typeface="Bookman Old Style" pitchFamily="18" charset="0"/>
              </a:rPr>
              <a:t>Мелье</a:t>
            </a:r>
            <a:r>
              <a:rPr lang="ru-RU" sz="2800" b="1" dirty="0" smtClean="0">
                <a:latin typeface="Bookman Old Style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Зависимость крестьян (налоги, барщина)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Католическая церковь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Религия (</a:t>
            </a:r>
            <a:r>
              <a:rPr lang="ru-RU" sz="2800" b="1" dirty="0" err="1" smtClean="0">
                <a:latin typeface="Bookman Old Style" pitchFamily="18" charset="0"/>
              </a:rPr>
              <a:t>Мелье</a:t>
            </a:r>
            <a:r>
              <a:rPr lang="ru-RU" sz="2800" b="1" dirty="0" smtClean="0">
                <a:latin typeface="Bookman Old Style" pitchFamily="18" charset="0"/>
              </a:rPr>
              <a:t>, Руссо)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500042"/>
            <a:ext cx="87154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Идеал общественного устройства-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ограниченная монархия или республика, где реализуются естественные права человека на:</a:t>
            </a: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2285992"/>
            <a:ext cx="593944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Жизнь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Свободу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от тирании (разделение властей)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печати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совести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Равенство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политическое (перед законом)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имущественное (</a:t>
            </a:r>
            <a:r>
              <a:rPr lang="ru-RU" sz="2400" b="1" dirty="0" err="1" smtClean="0">
                <a:latin typeface="Bookman Old Style" pitchFamily="18" charset="0"/>
              </a:rPr>
              <a:t>Мелье</a:t>
            </a:r>
            <a:r>
              <a:rPr lang="ru-RU" sz="2400" b="1" dirty="0" smtClean="0">
                <a:latin typeface="Bookman Old Style" pitchFamily="18" charset="0"/>
              </a:rPr>
              <a:t>)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Собственность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частная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общественная (</a:t>
            </a:r>
            <a:r>
              <a:rPr lang="ru-RU" sz="2400" b="1" dirty="0" err="1" smtClean="0">
                <a:latin typeface="Bookman Old Style" pitchFamily="18" charset="0"/>
              </a:rPr>
              <a:t>Мелье</a:t>
            </a:r>
            <a:r>
              <a:rPr lang="ru-RU" sz="2400" b="1" dirty="0" smtClean="0">
                <a:latin typeface="Bookman Old Style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357166"/>
            <a:ext cx="70471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Пути и средства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совершенствования общества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3023" y="2214554"/>
            <a:ext cx="779893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b="1" dirty="0" smtClean="0">
                <a:latin typeface="Bookman Old Style" pitchFamily="18" charset="0"/>
              </a:rPr>
              <a:t>Просвещение и воспитание человека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Реформы просвещенного монарха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Труд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Революция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52877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Величие просветителей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86742" cy="3852874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идейно подготовили Великую французскую революцию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повлияли на политику монархов Пруссии, России, Австрии, Швеции, Испании, Португалии, Дании, Польши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повлияли на формирование правового государства и гражданского общества в Европе и Северной Америке 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Домашнее задание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Прочитать параграф </a:t>
            </a:r>
            <a:r>
              <a:rPr lang="ru-RU" b="1" dirty="0" smtClean="0">
                <a:latin typeface="Bookman Old Style" pitchFamily="18" charset="0"/>
              </a:rPr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Сферы жизни общества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356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Общественная жизнь в Европе в </a:t>
            </a: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XVII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веке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5984" y="1000108"/>
            <a:ext cx="4636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Экономическая сфера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928802"/>
            <a:ext cx="828944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 Земля – в собственности феодалов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 Крестьяне зависимы</a:t>
            </a:r>
            <a:r>
              <a:rPr lang="en-US" sz="2800" b="1" dirty="0" smtClean="0">
                <a:latin typeface="Bookman Old Style" pitchFamily="18" charset="0"/>
              </a:rPr>
              <a:t>:</a:t>
            </a:r>
            <a:r>
              <a:rPr lang="ru-RU" sz="2800" b="1" dirty="0" smtClean="0">
                <a:latin typeface="Bookman Old Style" pitchFamily="18" charset="0"/>
              </a:rPr>
              <a:t> за аренду земли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 платят оброк</a:t>
            </a:r>
          </a:p>
          <a:p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 Зарождаются мануфактуры</a:t>
            </a:r>
          </a:p>
          <a:p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 Развивается товарно-денежное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 хозяйство, растет международная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 торговля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86356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Общественная жизнь в Европе в </a:t>
            </a: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XVII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веке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71802" y="1000108"/>
            <a:ext cx="3887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Социальная сфера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071678"/>
            <a:ext cx="84096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800" b="1" dirty="0" smtClean="0">
                <a:latin typeface="Bookman Old Style" pitchFamily="18" charset="0"/>
              </a:rPr>
              <a:t>Сословное деление общества</a:t>
            </a:r>
            <a:r>
              <a:rPr lang="en-US" sz="2800" b="1" dirty="0" smtClean="0">
                <a:latin typeface="Bookman Old Style" pitchFamily="18" charset="0"/>
              </a:rPr>
              <a:t>:</a:t>
            </a:r>
            <a:r>
              <a:rPr lang="ru-RU" sz="2800" b="1" dirty="0" smtClean="0">
                <a:latin typeface="Bookman Old Style" pitchFamily="18" charset="0"/>
              </a:rPr>
              <a:t>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духовенство, дворянство, горожане</a:t>
            </a:r>
          </a:p>
          <a:p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Крестьяне лично свободны,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но поземельно зависимы</a:t>
            </a:r>
          </a:p>
          <a:p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Формируются классы</a:t>
            </a:r>
            <a:r>
              <a:rPr lang="en-US" sz="2800" b="1" dirty="0" smtClean="0">
                <a:latin typeface="Bookman Old Style" pitchFamily="18" charset="0"/>
              </a:rPr>
              <a:t>:</a:t>
            </a:r>
            <a:r>
              <a:rPr lang="ru-RU" sz="2800" b="1" dirty="0" smtClean="0">
                <a:latin typeface="Bookman Old Style" pitchFamily="18" charset="0"/>
              </a:rPr>
              <a:t>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буржуазия, фермеры, наемные рабочие</a:t>
            </a:r>
            <a:r>
              <a:rPr lang="ru-RU" sz="2400" b="1" dirty="0" smtClean="0">
                <a:latin typeface="Bookman Old Style" pitchFamily="18" charset="0"/>
              </a:rPr>
              <a:t>, </a:t>
            </a:r>
          </a:p>
          <a:p>
            <a:r>
              <a:rPr lang="ru-RU" sz="2800" b="1" dirty="0" smtClean="0">
                <a:latin typeface="Bookman Old Style" pitchFamily="18" charset="0"/>
              </a:rPr>
              <a:t>  батраки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1000108"/>
            <a:ext cx="4464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Политическая сфера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357166"/>
            <a:ext cx="86356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Общественная жизнь в Европе в </a:t>
            </a: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XVII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веке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3000372"/>
            <a:ext cx="760496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Складывается абсолютизм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Революции в Нидерландах и Англии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86356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Общественная жизнь в Европе в </a:t>
            </a:r>
            <a:r>
              <a:rPr lang="en-US" sz="2800" b="1" dirty="0" smtClean="0">
                <a:solidFill>
                  <a:srgbClr val="002060"/>
                </a:solidFill>
                <a:latin typeface="Bookman Old Style" pitchFamily="18" charset="0"/>
              </a:rPr>
              <a:t>XVII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веке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488" y="1000108"/>
            <a:ext cx="340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man Old Style" pitchFamily="18" charset="0"/>
              </a:rPr>
              <a:t>Духовная сфера</a:t>
            </a:r>
            <a:endParaRPr lang="ru-RU" sz="28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643182"/>
            <a:ext cx="851386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Обмирщение сознания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Bookman Old Style" pitchFamily="18" charset="0"/>
              </a:rPr>
              <a:t> Реформация и обновление христианства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714356"/>
            <a:ext cx="77011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Международные отношения в Европе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2143116"/>
            <a:ext cx="85725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Bookman Old Style" pitchFamily="18" charset="0"/>
              </a:rPr>
              <a:t>Религиозная </a:t>
            </a:r>
          </a:p>
          <a:p>
            <a:pPr algn="ctr"/>
            <a:r>
              <a:rPr lang="ru-RU" sz="3600" b="1" dirty="0" smtClean="0">
                <a:latin typeface="Bookman Old Style" pitchFamily="18" charset="0"/>
              </a:rPr>
              <a:t>общеевропейская война</a:t>
            </a:r>
          </a:p>
          <a:p>
            <a:pPr algn="ctr"/>
            <a:r>
              <a:rPr lang="ru-RU" sz="3600" b="1" dirty="0" smtClean="0">
                <a:latin typeface="Bookman Old Style" pitchFamily="18" charset="0"/>
              </a:rPr>
              <a:t> </a:t>
            </a:r>
          </a:p>
          <a:p>
            <a:pPr algn="ctr"/>
            <a:r>
              <a:rPr lang="ru-RU" sz="2800" b="1" dirty="0" smtClean="0">
                <a:latin typeface="Bookman Old Style" pitchFamily="18" charset="0"/>
              </a:rPr>
              <a:t>(1618-1648)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Arial" pitchFamily="34" charset="0"/>
              </a:rPr>
              <a:t>Великие просветители Европы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Имя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Годы жизни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Страна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Область культуры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Рисунок 1" descr="картинка">
            <a:hlinkClick r:id="rId2" tooltip="&quot;оригинальный размер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4030898" cy="521497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429124" y="642918"/>
            <a:ext cx="4714876" cy="645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«Философские письма» 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«Трактат о веротерпимости»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 «Карманный философский словарь»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 «Вопросы об «Энциклопедии»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 «Опыт о всеобщей истории, и нравах и духе народа»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«История Российской империи при Петре Великом» 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пьеса «</a:t>
            </a:r>
            <a:r>
              <a:rPr lang="ru-RU" sz="2000" b="1" dirty="0" err="1" smtClean="0">
                <a:latin typeface="Bookman Old Style" pitchFamily="18" charset="0"/>
              </a:rPr>
              <a:t>Ирена</a:t>
            </a:r>
            <a:r>
              <a:rPr lang="ru-RU" sz="2000" b="1" dirty="0" smtClean="0">
                <a:latin typeface="Bookman Old Style" pitchFamily="18" charset="0"/>
              </a:rPr>
              <a:t>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трагедия «Эдип»</a:t>
            </a:r>
          </a:p>
          <a:p>
            <a:pPr indent="227013" fontAlgn="base">
              <a:spcBef>
                <a:spcPct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ru-RU" sz="2000" b="1" dirty="0" smtClean="0">
                <a:latin typeface="Bookman Old Style" pitchFamily="18" charset="0"/>
              </a:rPr>
              <a:t>поэма «</a:t>
            </a:r>
            <a:r>
              <a:rPr lang="ru-RU" sz="2000" b="1" dirty="0" err="1" smtClean="0">
                <a:latin typeface="Bookman Old Style" pitchFamily="18" charset="0"/>
              </a:rPr>
              <a:t>Генриада</a:t>
            </a:r>
            <a:r>
              <a:rPr lang="ru-RU" sz="2000" b="1" dirty="0" smtClean="0">
                <a:latin typeface="Bookman Old Style" pitchFamily="18" charset="0"/>
              </a:rPr>
              <a:t>»</a:t>
            </a:r>
          </a:p>
          <a:p>
            <a:pPr indent="227013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 </a:t>
            </a:r>
          </a:p>
          <a:p>
            <a:pPr indent="227013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424242"/>
              </a:solidFill>
              <a:latin typeface="inherit"/>
              <a:ea typeface="Times New Roman" pitchFamily="18" charset="0"/>
              <a:cs typeface="Tahoma" pitchFamily="34" charset="0"/>
              <a:hlinkClick r:id="rId4"/>
            </a:endParaRPr>
          </a:p>
          <a:p>
            <a:pPr lvl="0" indent="227013"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latin typeface="Arial" pitchFamily="34" charset="0"/>
            </a:endParaRPr>
          </a:p>
          <a:p>
            <a:pPr lvl="0" indent="22701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286388"/>
            <a:ext cx="472597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Франсуа-Мари </a:t>
            </a:r>
            <a:r>
              <a:rPr lang="ru-RU" sz="3200" b="1" dirty="0" err="1" smtClean="0">
                <a:solidFill>
                  <a:srgbClr val="002060"/>
                </a:solidFill>
                <a:latin typeface="Bookman Old Style" pitchFamily="18" charset="0"/>
              </a:rPr>
              <a:t>Аруэ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>де Вольтер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1694-1778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32">
      <a:dk1>
        <a:sysClr val="windowText" lastClr="000000"/>
      </a:dk1>
      <a:lt1>
        <a:srgbClr val="FFC1EA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490</Words>
  <PresentationFormat>Экран (4:3)</PresentationFormat>
  <Paragraphs>141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Великие просветители Европы </vt:lpstr>
      <vt:lpstr>Сферы жизни общества</vt:lpstr>
      <vt:lpstr>Слайд 3</vt:lpstr>
      <vt:lpstr>Слайд 4</vt:lpstr>
      <vt:lpstr>Слайд 5</vt:lpstr>
      <vt:lpstr>Слайд 6</vt:lpstr>
      <vt:lpstr>Слайд 7</vt:lpstr>
      <vt:lpstr>Великие просветители Европы </vt:lpstr>
      <vt:lpstr>Слайд 9</vt:lpstr>
      <vt:lpstr>Слайд 10</vt:lpstr>
      <vt:lpstr>Джон Локк  1632-1704</vt:lpstr>
      <vt:lpstr>Слайд 12</vt:lpstr>
      <vt:lpstr>Слайд 13</vt:lpstr>
      <vt:lpstr>Слайд 14</vt:lpstr>
      <vt:lpstr>Слайд 15</vt:lpstr>
      <vt:lpstr>Слайд 16</vt:lpstr>
      <vt:lpstr>Слайд 17</vt:lpstr>
      <vt:lpstr>Величие просветителей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Великие просветители Европы</dc:title>
  <dc:creator>Lili</dc:creator>
  <cp:lastModifiedBy>Admin</cp:lastModifiedBy>
  <cp:revision>47</cp:revision>
  <dcterms:modified xsi:type="dcterms:W3CDTF">2017-11-06T16:52:39Z</dcterms:modified>
</cp:coreProperties>
</file>