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3542FE-2592-4E36-88E4-B3581B922FF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42FE-2592-4E36-88E4-B3581B922FF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42FE-2592-4E36-88E4-B3581B922FF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3542FE-2592-4E36-88E4-B3581B922FF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3542FE-2592-4E36-88E4-B3581B922FF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42FE-2592-4E36-88E4-B3581B922FF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42FE-2592-4E36-88E4-B3581B922FF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3542FE-2592-4E36-88E4-B3581B922FF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42FE-2592-4E36-88E4-B3581B922FF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3542FE-2592-4E36-88E4-B3581B922FF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3542FE-2592-4E36-88E4-B3581B922FF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3542FE-2592-4E36-88E4-B3581B922FFA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449680-FA9E-4D23-AF6C-2E6EB5885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785794"/>
            <a:ext cx="7243770" cy="2643206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КОНЕЦ  УДЕЛЬНОЙ ЭПОХИ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500570"/>
            <a:ext cx="6172200" cy="1371600"/>
          </a:xfrm>
        </p:spPr>
        <p:txBody>
          <a:bodyPr>
            <a:normAutofit/>
          </a:bodyPr>
          <a:lstStyle/>
          <a:p>
            <a:pPr algn="r"/>
            <a:endParaRPr lang="ru-RU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emur59.ru/sites/default/files/images/%D0%B0%D1%85%D0%BC%D0%B0%D1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177676" cy="400052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785786" y="4643446"/>
            <a:ext cx="2786082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Хан Большой Орды Ахмед</a:t>
            </a:r>
            <a:endParaRPr lang="ru-RU" sz="2000" dirty="0"/>
          </a:p>
        </p:txBody>
      </p:sp>
      <p:pic>
        <p:nvPicPr>
          <p:cNvPr id="21510" name="Picture 6" descr="http://upload.wikimedia.org/wikipedia/commons/thumb/a/ae/%D0%91%D0%BE%D0%BB%D1%8C%D1%88%D0%B0%D1%8F_%D0%9E%D1%80%D0%B4%D0%B0.png/270px-%D0%91%D0%BE%D0%BB%D1%8C%D1%88%D0%B0%D1%8F_%D0%9E%D1%80%D0%B4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428736"/>
            <a:ext cx="4937795" cy="5000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thumb/2/2b/Ivan_vs_khan.jpg/799px-Ivan_vs_k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3487"/>
            <a:ext cx="8467731" cy="6358745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571868" y="6143644"/>
            <a:ext cx="5000660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Иван </a:t>
            </a:r>
            <a:r>
              <a:rPr lang="en-US" dirty="0" smtClean="0"/>
              <a:t>III </a:t>
            </a:r>
            <a:r>
              <a:rPr lang="ru-RU" dirty="0" smtClean="0"/>
              <a:t>разрывает ханскую грамоту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edmitza.ru/data/270/687/1234/7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88547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okrugsveta.ru/img/cmn/2007/10/19/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4714908" cy="25526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 anchor="t"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Изменения в военном деле России  </a:t>
            </a:r>
            <a:r>
              <a:rPr lang="en-US" sz="2400" dirty="0" smtClean="0">
                <a:solidFill>
                  <a:schemeClr val="tx1"/>
                </a:solidFill>
              </a:rPr>
              <a:t>XV </a:t>
            </a:r>
            <a:r>
              <a:rPr lang="ru-RU" sz="2400" dirty="0" smtClean="0">
                <a:solidFill>
                  <a:schemeClr val="tx1"/>
                </a:solidFill>
              </a:rPr>
              <a:t>век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4580" name="Picture 4" descr="https://encrypted-tbn1.gstatic.com/images?q=tbn:ANd9GcRrsSUEFQQkzaHyJWNnqmoDlMUN_Gc4EcWDVfNr7wYkOF_foTSDQ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2678765" cy="2643206"/>
          </a:xfrm>
          <a:prstGeom prst="rect">
            <a:avLst/>
          </a:prstGeom>
          <a:noFill/>
        </p:spPr>
      </p:pic>
      <p:pic>
        <p:nvPicPr>
          <p:cNvPr id="24586" name="Picture 10" descr="http://uch.znate.ru/tw_files2/urls_5/3/d-2308/2308_html_m4f69be7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71546"/>
            <a:ext cx="34861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3.gstatic.com/images?q=tbn:ANd9GcThAqA3pxXxFJBY4nDRoUg8Ug_NHi_X39RDHIHibd_a8GAOzb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96200"/>
            <a:ext cx="5000660" cy="3876072"/>
          </a:xfrm>
          <a:prstGeom prst="rect">
            <a:avLst/>
          </a:prstGeom>
          <a:noFill/>
        </p:spPr>
      </p:pic>
      <p:pic>
        <p:nvPicPr>
          <p:cNvPr id="4" name="Picture 8" descr="http://sword.org.ua/uploads/2008/ugra/7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565441" cy="521018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857884" y="5143512"/>
            <a:ext cx="2571768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Пищальники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5604" name="Picture 4" descr="http://www.vokrugsveta.ru/img/cmn/2007/10/19/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8939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000528" cy="5297502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11 ноября 1480 года –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день освобождения Руси от ордынского ига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www.volshebnaya-planeta.ru/wp-content/uploads/2012/09/%D0%A1%D1%82%D0%BE%D1%8F%D0%BD%D0%BD%D1%8F-%D0%BD%D0%B0-%D0%A3%D0%B3%D1%80%D1%96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39203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901014" cy="607223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«Иван освободил Москву от татарского ига не путём решительного удара, а посредством упорного, почти 200 летнего труда... Изумлённая Европа, которая в начале царствования Ивана </a:t>
            </a:r>
            <a:r>
              <a:rPr lang="en-US" sz="3200" dirty="0" smtClean="0">
                <a:solidFill>
                  <a:srgbClr val="FF0000"/>
                </a:solidFill>
              </a:rPr>
              <a:t>III </a:t>
            </a:r>
            <a:r>
              <a:rPr lang="ru-RU" sz="3200" dirty="0" smtClean="0">
                <a:solidFill>
                  <a:srgbClr val="FF0000"/>
                </a:solidFill>
              </a:rPr>
              <a:t>едва подозревала о существовании Московского государства, затиснутого между литовцами и татарами, вдруг была  огорошена внезапным появлением колоссальной империи на её восточных границах – Московским царством»</a:t>
            </a:r>
          </a:p>
          <a:p>
            <a:pPr algn="r">
              <a:buNone/>
            </a:pPr>
            <a:r>
              <a:rPr lang="ru-RU" sz="2800" dirty="0" smtClean="0"/>
              <a:t>Карл Маркс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2800" dirty="0" smtClean="0"/>
              <a:t>1502 год – окончательное   падение Золотой Орды</a:t>
            </a:r>
            <a:endParaRPr lang="ru-RU" sz="2800" dirty="0"/>
          </a:p>
        </p:txBody>
      </p:sp>
      <p:sp>
        <p:nvSpPr>
          <p:cNvPr id="27652" name="AutoShape 4" descr="http://upload.wikimedia.org/wikipedia/commons/b/b7/BlackSea1600_ru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://upload.wikimedia.org/wikipedia/commons/b/b7/BlackSea1600_ru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://upload.wikimedia.org/wikipedia/commons/b/b7/BlackSea1600_ru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http://upload.wikimedia.org/wikipedia/commons/b/b7/BlackSea1600_ru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http://upload.wikimedia.org/wikipedia/commons/b/b7/BlackSea1600_ru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2" name="AutoShape 14" descr="http://upload.wikimedia.org/wikipedia/commons/b/b7/BlackSea1600_ru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4" name="Picture 16" descr="http://www.runivers.ru/images/spec_project/polit_ist_ils_mira/maps/14__4.jpg"/>
          <p:cNvPicPr>
            <a:picLocks noChangeAspect="1" noChangeArrowheads="1"/>
          </p:cNvPicPr>
          <p:nvPr/>
        </p:nvPicPr>
        <p:blipFill>
          <a:blip r:embed="rId2"/>
          <a:srcRect r="26535" b="8213"/>
          <a:stretch>
            <a:fillRect/>
          </a:stretch>
        </p:blipFill>
        <p:spPr bwMode="auto">
          <a:xfrm>
            <a:off x="2571736" y="1371599"/>
            <a:ext cx="6215106" cy="5486401"/>
          </a:xfrm>
          <a:prstGeom prst="rect">
            <a:avLst/>
          </a:prstGeom>
          <a:noFill/>
        </p:spPr>
      </p:pic>
      <p:pic>
        <p:nvPicPr>
          <p:cNvPr id="27650" name="Picture 2" descr="http://upload.wikimedia.org/wikipedia/commons/thumb/8/8c/Mengli_bayezid.jpg/280px-Mengli_bayezid.jpg"/>
          <p:cNvPicPr>
            <a:picLocks noChangeAspect="1" noChangeArrowheads="1"/>
          </p:cNvPicPr>
          <p:nvPr/>
        </p:nvPicPr>
        <p:blipFill>
          <a:blip r:embed="rId3"/>
          <a:srcRect l="28106"/>
          <a:stretch>
            <a:fillRect/>
          </a:stretch>
        </p:blipFill>
        <p:spPr bwMode="auto">
          <a:xfrm>
            <a:off x="285720" y="1285860"/>
            <a:ext cx="2651747" cy="371477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5357826"/>
            <a:ext cx="2214578" cy="1200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Крымский хан </a:t>
            </a:r>
            <a:r>
              <a:rPr lang="ru-RU" sz="2000" dirty="0" err="1" smtClean="0"/>
              <a:t>Менгли</a:t>
            </a:r>
            <a:r>
              <a:rPr lang="ru-RU" sz="2000" dirty="0" smtClean="0"/>
              <a:t> - Гирей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1497 год – принят новый сборник законов – Судебник Ивана</a:t>
            </a:r>
            <a:r>
              <a:rPr lang="en-US" sz="2800" dirty="0" smtClean="0">
                <a:solidFill>
                  <a:srgbClr val="FF0000"/>
                </a:solidFill>
              </a:rPr>
              <a:t> III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Picture 4" descr="http://proculturu.ru/images/photos/medium/article55.jpg"/>
          <p:cNvPicPr>
            <a:picLocks noChangeAspect="1" noChangeArrowheads="1"/>
          </p:cNvPicPr>
          <p:nvPr/>
        </p:nvPicPr>
        <p:blipFill>
          <a:blip r:embed="rId2"/>
          <a:srcRect l="12000"/>
          <a:stretch>
            <a:fillRect/>
          </a:stretch>
        </p:blipFill>
        <p:spPr bwMode="auto">
          <a:xfrm>
            <a:off x="310061" y="1428736"/>
            <a:ext cx="3343852" cy="507209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929058" y="1643050"/>
            <a:ext cx="4071966" cy="49292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- введён Юрьев день, т.е. право крестьян переходить (26 ноября) от  одного помещика к другому после уплаты </a:t>
            </a:r>
            <a:r>
              <a:rPr lang="ru-RU" sz="2800" b="1" dirty="0" smtClean="0">
                <a:solidFill>
                  <a:schemeClr val="tx1"/>
                </a:solidFill>
              </a:rPr>
              <a:t>пожилого</a:t>
            </a:r>
            <a:r>
              <a:rPr lang="ru-RU" sz="2800" dirty="0" smtClean="0">
                <a:solidFill>
                  <a:schemeClr val="tx1"/>
                </a:solidFill>
              </a:rPr>
              <a:t> – начало закрепощения крестьян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pix.photone.me/file/7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714488"/>
            <a:ext cx="7829576" cy="3582990"/>
          </a:xfrm>
        </p:spPr>
        <p:txBody>
          <a:bodyPr anchor="b"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XV </a:t>
            </a:r>
            <a:r>
              <a:rPr lang="ru-RU" dirty="0" smtClean="0">
                <a:solidFill>
                  <a:schemeClr val="tx1"/>
                </a:solidFill>
              </a:rPr>
              <a:t> - начало </a:t>
            </a:r>
            <a:r>
              <a:rPr lang="en-US" dirty="0" smtClean="0">
                <a:solidFill>
                  <a:schemeClr val="tx1"/>
                </a:solidFill>
              </a:rPr>
              <a:t>XVI</a:t>
            </a:r>
            <a:r>
              <a:rPr lang="ru-RU" dirty="0" smtClean="0">
                <a:solidFill>
                  <a:schemeClr val="tx1"/>
                </a:solidFill>
              </a:rPr>
              <a:t> веков – процесс объединения русских земель вокруг Москвы завершается.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Это связано с именами двух московских князей  –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Иван</a:t>
            </a:r>
            <a:r>
              <a:rPr lang="en-US" dirty="0" smtClean="0">
                <a:solidFill>
                  <a:schemeClr val="tx1"/>
                </a:solidFill>
              </a:rPr>
              <a:t> III </a:t>
            </a:r>
            <a:r>
              <a:rPr lang="ru-RU" dirty="0" smtClean="0">
                <a:solidFill>
                  <a:schemeClr val="tx1"/>
                </a:solidFill>
              </a:rPr>
              <a:t> и Василий </a:t>
            </a:r>
            <a:r>
              <a:rPr lang="en-US" dirty="0" smtClean="0">
                <a:solidFill>
                  <a:schemeClr val="tx1"/>
                </a:solidFill>
              </a:rPr>
              <a:t>III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 anchor="t"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Предпосылки образования единого государства на Руси </a:t>
            </a:r>
            <a:r>
              <a:rPr lang="en-US" sz="2400" dirty="0" smtClean="0">
                <a:solidFill>
                  <a:srgbClr val="FF0000"/>
                </a:solidFill>
              </a:rPr>
              <a:t>XV – XVI </a:t>
            </a:r>
            <a:r>
              <a:rPr lang="ru-RU" sz="2400" dirty="0" smtClean="0">
                <a:solidFill>
                  <a:srgbClr val="FF0000"/>
                </a:solidFill>
              </a:rPr>
              <a:t>вв.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186766" cy="533096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None/>
            </a:pPr>
            <a:r>
              <a:rPr lang="ru-RU" u="sng" dirty="0" smtClean="0"/>
              <a:t>1</a:t>
            </a:r>
            <a:r>
              <a:rPr lang="ru-RU" sz="2800" u="sng" dirty="0" smtClean="0"/>
              <a:t>. Экономические:</a:t>
            </a:r>
            <a:r>
              <a:rPr lang="ru-RU" sz="2800" dirty="0" smtClean="0"/>
              <a:t> - стабильность и порядок в стране;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ru-RU" sz="2800" dirty="0" smtClean="0"/>
              <a:t>- благоприятные условия для развития торговли;</a:t>
            </a:r>
          </a:p>
          <a:p>
            <a:pPr marL="0" indent="-457200">
              <a:spcBef>
                <a:spcPts val="0"/>
              </a:spcBef>
              <a:buFontTx/>
              <a:buChar char="-"/>
            </a:pPr>
            <a:r>
              <a:rPr lang="ru-RU" sz="2800" dirty="0" smtClean="0"/>
              <a:t>- сохранение зависимости крестьян от помещиков; 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ru-RU" sz="2800" u="sng" dirty="0" smtClean="0"/>
              <a:t>2. политические</a:t>
            </a:r>
            <a:r>
              <a:rPr lang="ru-RU" sz="2800" dirty="0" smtClean="0"/>
              <a:t>: - единовластие московского князя;</a:t>
            </a:r>
          </a:p>
          <a:p>
            <a:pPr marL="0" indent="-457200">
              <a:spcBef>
                <a:spcPts val="0"/>
              </a:spcBef>
              <a:buFontTx/>
              <a:buChar char="-"/>
            </a:pPr>
            <a:r>
              <a:rPr lang="ru-RU" sz="2800" dirty="0" smtClean="0"/>
              <a:t>- сокращение самостоятельных княжеств;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ru-RU" sz="2800" u="sng" dirty="0" smtClean="0"/>
              <a:t>3. внешнеполитические: </a:t>
            </a:r>
            <a:r>
              <a:rPr lang="ru-RU" sz="2800" dirty="0" smtClean="0"/>
              <a:t>- необходимость окончательного освобождения от монгольского ига;</a:t>
            </a:r>
          </a:p>
          <a:p>
            <a:pPr marL="0" indent="-457200">
              <a:spcBef>
                <a:spcPts val="0"/>
              </a:spcBef>
              <a:buFontTx/>
              <a:buChar char="-"/>
            </a:pPr>
            <a:r>
              <a:rPr lang="ru-RU" sz="2800" dirty="0" smtClean="0"/>
              <a:t>- наличие постоянной угрозы с Запада и Востока; 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ru-RU" sz="2800" u="sng" dirty="0" smtClean="0"/>
              <a:t>4. религиозные</a:t>
            </a:r>
            <a:r>
              <a:rPr lang="ru-RU" sz="2800" dirty="0" smtClean="0"/>
              <a:t>: сохранение православной церковью единства народа</a:t>
            </a:r>
          </a:p>
          <a:p>
            <a:pPr marL="0" indent="-457200">
              <a:spcBef>
                <a:spcPts val="0"/>
              </a:spcBef>
              <a:buNone/>
            </a:pPr>
            <a:endParaRPr lang="ru-RU" sz="2800" u="sng" dirty="0" smtClean="0"/>
          </a:p>
          <a:p>
            <a:pPr marL="0" indent="-457200">
              <a:spcBef>
                <a:spcPts val="0"/>
              </a:spcBef>
              <a:buNone/>
            </a:pPr>
            <a:endParaRPr lang="ru-RU" dirty="0" smtClean="0"/>
          </a:p>
          <a:p>
            <a:pPr marL="0" indent="-457200">
              <a:spcBef>
                <a:spcPts val="0"/>
              </a:spcBef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3200" dirty="0" smtClean="0"/>
              <a:t>Историк Н.Костомаров называл процесс объединения русских земель не собиранием, а </a:t>
            </a:r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dirty="0" err="1" smtClean="0">
                <a:solidFill>
                  <a:srgbClr val="FF0000"/>
                </a:solidFill>
              </a:rPr>
              <a:t>забиранием</a:t>
            </a:r>
            <a:r>
              <a:rPr lang="ru-RU" sz="3200" dirty="0" smtClean="0">
                <a:solidFill>
                  <a:srgbClr val="FF0000"/>
                </a:solidFill>
              </a:rPr>
              <a:t>». </a:t>
            </a:r>
          </a:p>
          <a:p>
            <a:pPr algn="ctr">
              <a:buNone/>
            </a:pPr>
            <a:r>
              <a:rPr lang="ru-RU" sz="3200" dirty="0" smtClean="0"/>
              <a:t>Прав ли он? </a:t>
            </a:r>
          </a:p>
          <a:p>
            <a:pPr algn="ctr">
              <a:buNone/>
            </a:pPr>
            <a:r>
              <a:rPr lang="ru-RU" sz="3200" dirty="0" smtClean="0"/>
              <a:t>Приведите факты «за»  и «против».</a:t>
            </a:r>
            <a:endParaRPr lang="ru-RU" sz="3200" dirty="0"/>
          </a:p>
        </p:txBody>
      </p:sp>
      <p:pic>
        <p:nvPicPr>
          <p:cNvPr id="33794" name="Picture 2" descr="http://www.rusarchives.ru/statehood/images/04-09-3-gramota-maksimilian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14422"/>
            <a:ext cx="248400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582726"/>
          </a:xfrm>
        </p:spPr>
        <p:txBody>
          <a:bodyPr anchor="ctr"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1462 – 1505 годы правления московского князя Ивана </a:t>
            </a:r>
            <a:r>
              <a:rPr lang="en-US" sz="2800" dirty="0" smtClean="0">
                <a:solidFill>
                  <a:srgbClr val="FF0000"/>
                </a:solidFill>
              </a:rPr>
              <a:t>III </a:t>
            </a:r>
            <a:r>
              <a:rPr lang="ru-RU" sz="2800" dirty="0" smtClean="0">
                <a:solidFill>
                  <a:srgbClr val="FF0000"/>
                </a:solidFill>
              </a:rPr>
              <a:t>Васильевича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ogoniok.com/common/hash/c/e/ce6d7375-7998-d17e-bfcc-1209d2e42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643182"/>
            <a:ext cx="3942826" cy="2928958"/>
          </a:xfrm>
          <a:prstGeom prst="rect">
            <a:avLst/>
          </a:prstGeom>
          <a:noFill/>
        </p:spPr>
      </p:pic>
      <p:pic>
        <p:nvPicPr>
          <p:cNvPr id="1028" name="Picture 4" descr="http://web-local.rudn.ru/web-local/uem/ido/9/pic/2/ivan3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1714488"/>
            <a:ext cx="3430849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5klass.net/datas/istorija/Istorija-Ivana-3/0007-007-Ivan-III-i-Sofja-Paleo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9"/>
            <a:ext cx="876302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5fan.ru/files/5/5fan_ru_28764_0f4f444a89e82f39fb074f7b1122897a.html_files/rI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6858048" cy="6515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1478 год – присоединение Новгорода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6388" name="Picture 4" descr="http://900igr.net/datas/istorija/Ivan-III/0003-003-Ivan-III.jpg"/>
          <p:cNvPicPr>
            <a:picLocks noChangeAspect="1" noChangeArrowheads="1"/>
          </p:cNvPicPr>
          <p:nvPr/>
        </p:nvPicPr>
        <p:blipFill>
          <a:blip r:embed="rId2"/>
          <a:srcRect l="4211" t="4211" r="2105" b="4561"/>
          <a:stretch>
            <a:fillRect/>
          </a:stretch>
        </p:blipFill>
        <p:spPr bwMode="auto">
          <a:xfrm>
            <a:off x="714348" y="1635023"/>
            <a:ext cx="6858048" cy="5008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myshared.ru/473220/slide_14.jpg"/>
          <p:cNvPicPr>
            <a:picLocks noChangeAspect="1" noChangeArrowheads="1"/>
          </p:cNvPicPr>
          <p:nvPr/>
        </p:nvPicPr>
        <p:blipFill>
          <a:blip r:embed="rId2"/>
          <a:srcRect l="19531" t="6250" r="17968" b="8333"/>
          <a:stretch>
            <a:fillRect/>
          </a:stretch>
        </p:blipFill>
        <p:spPr bwMode="auto">
          <a:xfrm>
            <a:off x="571472" y="357167"/>
            <a:ext cx="3415085" cy="3500462"/>
          </a:xfrm>
          <a:prstGeom prst="rect">
            <a:avLst/>
          </a:prstGeom>
          <a:noFill/>
        </p:spPr>
      </p:pic>
      <p:pic>
        <p:nvPicPr>
          <p:cNvPr id="18436" name="Picture 4" descr="http://soltsy.orthodoxy.ru/our_land/bitva_1471_files/na_kazan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496"/>
            <a:ext cx="4525355" cy="378621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14810" y="500042"/>
            <a:ext cx="4500594" cy="20717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14 июля 1471 г. – на берегу </a:t>
            </a:r>
            <a:r>
              <a:rPr lang="ru-RU" sz="2800" dirty="0" err="1" smtClean="0">
                <a:solidFill>
                  <a:srgbClr val="FF0000"/>
                </a:solidFill>
              </a:rPr>
              <a:t>р.Шелони</a:t>
            </a:r>
            <a:r>
              <a:rPr lang="ru-RU" sz="2800" dirty="0" smtClean="0">
                <a:solidFill>
                  <a:srgbClr val="FF0000"/>
                </a:solidFill>
              </a:rPr>
              <a:t> московские войска разбили новгородцев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8440" name="Picture 8" descr="https://encrypted-tbn3.gstatic.com/images?q=tbn:ANd9GcQM1L2JKspLYPmj3jAWpFgo-RLkNdN2T1jhIvT1M0zzE0qpcS0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3750888" cy="214314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785786" y="6286520"/>
            <a:ext cx="2628912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ека </a:t>
            </a:r>
            <a:r>
              <a:rPr lang="ru-RU" dirty="0" err="1" smtClean="0"/>
              <a:t>Шелони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upload.wikimedia.org/wikipedia/commons/thumb/3/3c/%D0%9F%D1%80%D0%B8%D1%81%D0%BE%D0%B5%D0%B4%D0%B8%D0%BD%D0%B5%D0%BD%D0%B8%D0%B5_%D0%92%D0%B5%D0%BB%D0%B8%D0%BA%D0%BE%D0%B3%D0%BE_%D0%9D%D0%BE%D0%B2%D0%B3%D0%BE%D1%80%D0%BE%D0%B4%D0%B0._%D0%92%D1%8B%D1%81%D1%8B%D0%BB%D0%BA%D0%B0_%D0%B2_%D0%9C%D0%BE%D1%81%D0%BA%D0%B2%D1%83_%D0%B7%D0%BD%D0%B0%D1%82%D0%BD%D1%8B%D1%85_%D0%B8_%D0%B8%D0%BC%D0%B5%D0%BD%D0%B8%D1%82%D1%8B%D1%85_%D0%BD%D0%BE%D0%B2%D0%B3%D0%BE%D1%80%D0%BE%D0%B4%D1%86%D0%B5%D0%B2..jpg/300px-%D0%9F%D1%80%D0%B8%D1%81%D0%BE%D0%B5%D0%B4%D0%B8%D0%BD%D0%B5%D0%BD%D0%B8%D0%B5_%D0%92%D0%B5%D0%BB%D0%B8%D0%BA%D0%BE%D0%B3%D0%BE_%D0%9D%D0%BE%D0%B2%D0%B3%D0%BE%D1%80%D0%BE%D0%B4%D0%B0._%D0%92%D1%8B%D1%81%D1%8B%D0%BB%D0%BA%D0%B0_%D0%B2_%D0%9C%D0%BE%D1%81%D0%BA%D0%B2%D1%83_%D0%B7%D0%BD%D0%B0%D1%82%D0%BD%D1%8B%D1%85_%D0%B8_%D0%B8%D0%BC%D0%B5%D0%BD%D0%B8%D1%82%D1%8B%D1%85_%D0%BD%D0%BE%D0%B2%D0%B3%D0%BE%D1%80%D0%BE%D0%B4%D1%86%D0%B5%D0%B2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775359" cy="6172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1485 год – присоединение Твери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images.myshared.ru/202111/slide_33.jpg"/>
          <p:cNvPicPr>
            <a:picLocks noChangeAspect="1" noChangeArrowheads="1"/>
          </p:cNvPicPr>
          <p:nvPr/>
        </p:nvPicPr>
        <p:blipFill>
          <a:blip r:embed="rId2"/>
          <a:srcRect t="10000" b="12499"/>
          <a:stretch>
            <a:fillRect/>
          </a:stretch>
        </p:blipFill>
        <p:spPr bwMode="auto">
          <a:xfrm>
            <a:off x="285720" y="1214422"/>
            <a:ext cx="8480323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290</Words>
  <Application>Microsoft Office PowerPoint</Application>
  <PresentationFormat>Экран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КОНЕЦ  УДЕЛЬНОЙ ЭПОХИ</vt:lpstr>
      <vt:lpstr>XV  - начало XVI веков – процесс объединения русских земель вокруг Москвы завершается.  Это связано с именами двух московских князей  –  Иван III  и Василий III.  </vt:lpstr>
      <vt:lpstr>1462 – 1505 годы правления московского князя Ивана III Васильевича</vt:lpstr>
      <vt:lpstr>Слайд 4</vt:lpstr>
      <vt:lpstr>Слайд 5</vt:lpstr>
      <vt:lpstr>1478 год – присоединение Новгорода</vt:lpstr>
      <vt:lpstr>Слайд 7</vt:lpstr>
      <vt:lpstr>Слайд 8</vt:lpstr>
      <vt:lpstr>1485 год – присоединение Твери </vt:lpstr>
      <vt:lpstr>Слайд 10</vt:lpstr>
      <vt:lpstr>Слайд 11</vt:lpstr>
      <vt:lpstr>Слайд 12</vt:lpstr>
      <vt:lpstr>Изменения в военном деле России  XV век</vt:lpstr>
      <vt:lpstr>Слайд 14</vt:lpstr>
      <vt:lpstr>11 ноября 1480 года –  день освобождения Руси от ордынского ига</vt:lpstr>
      <vt:lpstr>Слайд 16</vt:lpstr>
      <vt:lpstr>1502 год – окончательное   падение Золотой Орды</vt:lpstr>
      <vt:lpstr>1497 год – принят новый сборник законов – Судебник Ивана III </vt:lpstr>
      <vt:lpstr>Слайд 19</vt:lpstr>
      <vt:lpstr>Предпосылки образования единого государства на Руси XV – XVI вв.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КОНЕЦ  УДЕЛЬНОЙ ЭПОХИ</dc:title>
  <dc:creator>Григорьевы</dc:creator>
  <cp:lastModifiedBy>Admin</cp:lastModifiedBy>
  <cp:revision>16</cp:revision>
  <dcterms:created xsi:type="dcterms:W3CDTF">2014-04-22T02:34:45Z</dcterms:created>
  <dcterms:modified xsi:type="dcterms:W3CDTF">2017-05-10T19:06:07Z</dcterms:modified>
</cp:coreProperties>
</file>