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0" r:id="rId4"/>
    <p:sldId id="258" r:id="rId5"/>
    <p:sldId id="260" r:id="rId6"/>
    <p:sldId id="279" r:id="rId7"/>
    <p:sldId id="280" r:id="rId8"/>
    <p:sldId id="277" r:id="rId9"/>
    <p:sldId id="281" r:id="rId10"/>
    <p:sldId id="282" r:id="rId11"/>
    <p:sldId id="259" r:id="rId12"/>
    <p:sldId id="272" r:id="rId13"/>
    <p:sldId id="262" r:id="rId14"/>
    <p:sldId id="285" r:id="rId15"/>
    <p:sldId id="261" r:id="rId16"/>
    <p:sldId id="273" r:id="rId17"/>
    <p:sldId id="263" r:id="rId18"/>
    <p:sldId id="288" r:id="rId19"/>
    <p:sldId id="286" r:id="rId20"/>
    <p:sldId id="274" r:id="rId21"/>
    <p:sldId id="289" r:id="rId22"/>
    <p:sldId id="290" r:id="rId23"/>
    <p:sldId id="264" r:id="rId24"/>
    <p:sldId id="276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4BAE9"/>
    <a:srgbClr val="FFFF66"/>
    <a:srgbClr val="FF66FF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218F-BF1C-43D8-930B-142558CDC0CE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8B1F-CDE5-4C8F-BA46-A532F5E1EC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59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Rectangle 57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37" name="Line 30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46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47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48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49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33" name="Rectangle 25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28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62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64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66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67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68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69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71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77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78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79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80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" name="Rectangle 81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96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9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7" name="Rectangle 5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267B5-F284-47B0-B9D7-59A8DC967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E31DA-289F-4449-A7AD-C7DD322DD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12F2-8D59-4450-9D78-423A1D79D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C829-6AA9-4A87-80AF-883391D08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FF9B-6CFB-47C5-876F-23D77844A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644-FDA3-4F4A-9140-4CA33C6F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E9D1-9F0D-4652-BBC4-68C035811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9040-9B20-4D8B-994B-8AAD3AE1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ACE0-EC74-44F2-9EB6-5C5444342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838C9-6B11-41B2-9338-460A7FF9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9905-D02A-457A-9B7F-70FDE505C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>
                <a:gamma/>
                <a:shade val="46275"/>
                <a:invGamma/>
              </a:srgbClr>
            </a:gs>
            <a:gs pos="50000">
              <a:srgbClr val="008000"/>
            </a:gs>
            <a:gs pos="100000">
              <a:srgbClr val="008000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0"/>
          <p:cNvGrpSpPr>
            <a:grpSpLocks/>
          </p:cNvGrpSpPr>
          <p:nvPr/>
        </p:nvGrpSpPr>
        <p:grpSpPr bwMode="auto">
          <a:xfrm>
            <a:off x="0" y="0"/>
            <a:ext cx="8686800" cy="6858000"/>
            <a:chOff x="0" y="0"/>
            <a:chExt cx="5472" cy="4320"/>
          </a:xfrm>
        </p:grpSpPr>
        <p:grpSp>
          <p:nvGrpSpPr>
            <p:cNvPr id="1032" name="Group 57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Rectangle 23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Rectangle 25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51" name="Line 27"/>
            <p:cNvSpPr>
              <a:spLocks noChangeShapeType="1"/>
            </p:cNvSpPr>
            <p:nvPr/>
          </p:nvSpPr>
          <p:spPr bwMode="ltGray">
            <a:xfrm>
              <a:off x="144" y="240"/>
              <a:ext cx="53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28"/>
            <p:cNvGrpSpPr>
              <a:grpSpLocks/>
            </p:cNvGrpSpPr>
            <p:nvPr/>
          </p:nvGrpSpPr>
          <p:grpSpPr bwMode="auto">
            <a:xfrm>
              <a:off x="144" y="624"/>
              <a:ext cx="192" cy="192"/>
              <a:chOff x="1200" y="2256"/>
              <a:chExt cx="480" cy="480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hidden">
              <a:xfrm>
                <a:off x="1200" y="225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hidden">
              <a:xfrm>
                <a:off x="1440" y="249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hidden">
              <a:xfrm>
                <a:off x="1440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hidden">
              <a:xfrm>
                <a:off x="1200" y="249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33"/>
            <p:cNvGrpSpPr>
              <a:grpSpLocks/>
            </p:cNvGrpSpPr>
            <p:nvPr/>
          </p:nvGrpSpPr>
          <p:grpSpPr bwMode="auto">
            <a:xfrm>
              <a:off x="144" y="1200"/>
              <a:ext cx="5280" cy="0"/>
              <a:chOff x="144" y="1200"/>
              <a:chExt cx="5280" cy="0"/>
            </a:xfrm>
          </p:grpSpPr>
          <p:sp>
            <p:nvSpPr>
              <p:cNvPr id="1058" name="Line 3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3F1948E8-02D7-4A83-A8A2-C08A8093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0%BB_IX_(%D0%BA%D0%BE%D1%80%D0%BE%D0%BB%D1%8C_%D0%A4%D1%80%D0%B0%D0%BD%D1%86%D0%B8%D0%B8)" TargetMode="External"/><Relationship Id="rId2" Type="http://schemas.openxmlformats.org/officeDocument/2006/relationships/hyperlink" Target="https://ru.wikipedia.org/wiki/%D0%A4%D1%80%D0%B0%D0%BD%D1%86%D0%B8%D1%81%D0%BA_II_(%D0%BA%D0%BE%D1%80%D0%BE%D0%BB%D1%8C_%D0%A4%D1%80%D0%B0%D0%BD%D1%86%D0%B8%D0%B8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571612"/>
            <a:ext cx="8064500" cy="3370276"/>
          </a:xfrm>
        </p:spPr>
        <p:txBody>
          <a:bodyPr/>
          <a:lstStyle/>
          <a:p>
            <a:pPr algn="ctr"/>
            <a:r>
              <a:rPr lang="ru-RU" sz="5400" b="1" dirty="0" smtClean="0"/>
              <a:t>Религиозные </a:t>
            </a:r>
            <a:r>
              <a:rPr lang="ru-RU" sz="5400" b="1" dirty="0" smtClean="0"/>
              <a:t>войны и укрепление абсолютной монархии во </a:t>
            </a:r>
            <a:r>
              <a:rPr lang="ru-RU" sz="5400" b="1" dirty="0" smtClean="0"/>
              <a:t>Франции</a:t>
            </a:r>
            <a:endParaRPr lang="ru-RU" sz="5400" b="1" dirty="0" smtClean="0">
              <a:latin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57620" y="857232"/>
            <a:ext cx="3119446" cy="457200"/>
          </a:xfrm>
        </p:spPr>
        <p:txBody>
          <a:bodyPr/>
          <a:lstStyle/>
          <a:p>
            <a:pPr>
              <a:defRPr/>
            </a:pPr>
            <a:fld id="{8D31641E-7D84-494B-980A-D8F5005E3C79}" type="datetime1">
              <a:rPr lang="ru-RU" sz="4800" b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15.10.2017</a:t>
            </a:fld>
            <a:endParaRPr lang="ru-RU" sz="4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286808" cy="52149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8000" b="1" u="sng" dirty="0" smtClean="0"/>
              <a:t>1562-1598 </a:t>
            </a:r>
            <a:r>
              <a:rPr lang="ru-RU" sz="8000" b="1" dirty="0" smtClean="0"/>
              <a:t>– религиозные войны во Франции</a:t>
            </a:r>
            <a:endParaRPr lang="ru-RU" sz="8000" b="1" dirty="0" smtClean="0"/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222994" cy="206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557338"/>
            <a:ext cx="3011488" cy="4895850"/>
          </a:xfr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Начало религиозной </a:t>
            </a:r>
            <a:r>
              <a:rPr lang="ru-RU" sz="4400" b="1" dirty="0" smtClean="0"/>
              <a:t>войны</a:t>
            </a:r>
            <a:endParaRPr lang="ru-RU" sz="4400" b="1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943600"/>
            <a:ext cx="4321175" cy="725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/>
              <a:t>Герцог Генрих де Гиз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24339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Важнейшей инициативой Екатерины стал Эдикт о веротерпимости 1562 </a:t>
            </a:r>
            <a:r>
              <a:rPr lang="ru-RU" dirty="0" smtClean="0"/>
              <a:t>года. Однако </a:t>
            </a:r>
            <a:r>
              <a:rPr lang="ru-RU" dirty="0" smtClean="0"/>
              <a:t>старания королевы провалились из-за Франсуа де </a:t>
            </a:r>
            <a:r>
              <a:rPr lang="ru-RU" dirty="0" smtClean="0"/>
              <a:t>Гиза и его сына Генриха де Гиза устроивших</a:t>
            </a:r>
            <a:r>
              <a:rPr lang="ru-RU" dirty="0" smtClean="0"/>
              <a:t> резню в городке </a:t>
            </a:r>
            <a:r>
              <a:rPr lang="ru-RU" dirty="0" err="1" smtClean="0"/>
              <a:t>Васси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 descr="Папирус"/>
          <p:cNvSpPr>
            <a:spLocks noChangeArrowheads="1"/>
          </p:cNvSpPr>
          <p:nvPr/>
        </p:nvSpPr>
        <p:spPr bwMode="auto">
          <a:xfrm>
            <a:off x="179388" y="428604"/>
            <a:ext cx="4392612" cy="62404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FF3300"/>
                </a:solidFill>
              </a:rPr>
              <a:t>Католики:</a:t>
            </a:r>
          </a:p>
          <a:p>
            <a:pPr algn="ctr"/>
            <a:r>
              <a:rPr lang="ru-RU" sz="3600" b="1" dirty="0"/>
              <a:t> - </a:t>
            </a:r>
            <a:r>
              <a:rPr lang="ru-RU" sz="2800" b="1" dirty="0"/>
              <a:t>создавали свои</a:t>
            </a:r>
          </a:p>
          <a:p>
            <a:pPr algn="ctr"/>
            <a:r>
              <a:rPr lang="ru-RU" sz="2800" b="1" dirty="0"/>
              <a:t>братства</a:t>
            </a:r>
          </a:p>
          <a:p>
            <a:pPr algn="ctr">
              <a:buFontTx/>
              <a:buChar char="-"/>
            </a:pPr>
            <a:r>
              <a:rPr lang="ru-RU" sz="2800" b="1" dirty="0"/>
              <a:t>устраивали </a:t>
            </a:r>
          </a:p>
          <a:p>
            <a:pPr algn="ctr"/>
            <a:r>
              <a:rPr lang="ru-RU" sz="2800" b="1" dirty="0"/>
              <a:t>многочисленные </a:t>
            </a:r>
          </a:p>
          <a:p>
            <a:pPr algn="ctr"/>
            <a:r>
              <a:rPr lang="ru-RU" sz="2800" b="1" dirty="0"/>
              <a:t>процессии</a:t>
            </a:r>
          </a:p>
          <a:p>
            <a:pPr algn="ctr">
              <a:buFontTx/>
              <a:buChar char="-"/>
            </a:pPr>
            <a:r>
              <a:rPr lang="ru-RU" sz="2800" b="1" dirty="0"/>
              <a:t>убивали гугенотов, </a:t>
            </a:r>
          </a:p>
          <a:p>
            <a:pPr algn="ctr"/>
            <a:r>
              <a:rPr lang="ru-RU" sz="2800" b="1" dirty="0"/>
              <a:t>не считая это грехом.</a:t>
            </a:r>
          </a:p>
          <a:p>
            <a:pPr algn="ctr">
              <a:buFontTx/>
              <a:buChar char="-"/>
            </a:pPr>
            <a:r>
              <a:rPr lang="ru-RU" sz="2800" b="1" dirty="0"/>
              <a:t>не щадили ни женщин, </a:t>
            </a:r>
          </a:p>
          <a:p>
            <a:pPr algn="ctr"/>
            <a:r>
              <a:rPr lang="ru-RU" sz="2800" b="1" dirty="0"/>
              <a:t>ни детей </a:t>
            </a:r>
          </a:p>
        </p:txBody>
      </p:sp>
      <p:sp>
        <p:nvSpPr>
          <p:cNvPr id="34822" name="Rectangle 6" descr="Папирус"/>
          <p:cNvSpPr>
            <a:spLocks noChangeArrowheads="1"/>
          </p:cNvSpPr>
          <p:nvPr/>
        </p:nvSpPr>
        <p:spPr bwMode="auto">
          <a:xfrm>
            <a:off x="4643438" y="428604"/>
            <a:ext cx="4286279" cy="62404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u="sng" dirty="0">
                <a:solidFill>
                  <a:srgbClr val="FF3300"/>
                </a:solidFill>
              </a:rPr>
              <a:t>Гугеноты:</a:t>
            </a:r>
          </a:p>
          <a:p>
            <a:pPr algn="ctr"/>
            <a:r>
              <a:rPr lang="ru-RU" sz="3600" b="1" dirty="0"/>
              <a:t> </a:t>
            </a:r>
            <a:r>
              <a:rPr lang="ru-RU" sz="3200" b="1" dirty="0"/>
              <a:t>-</a:t>
            </a:r>
            <a:r>
              <a:rPr lang="ru-RU" sz="2800" b="1" dirty="0"/>
              <a:t>были менее жестоки</a:t>
            </a:r>
          </a:p>
          <a:p>
            <a:pPr algn="ctr">
              <a:buFontTx/>
              <a:buChar char="-"/>
            </a:pPr>
            <a:r>
              <a:rPr lang="ru-RU" sz="2800" b="1" dirty="0"/>
              <a:t>разоряли </a:t>
            </a:r>
          </a:p>
          <a:p>
            <a:pPr algn="ctr"/>
            <a:r>
              <a:rPr lang="ru-RU" sz="2800" b="1" dirty="0"/>
              <a:t>католические церкви: </a:t>
            </a:r>
          </a:p>
          <a:p>
            <a:pPr algn="ctr"/>
            <a:r>
              <a:rPr lang="ru-RU" sz="2800" b="1" dirty="0"/>
              <a:t>крушили статуи </a:t>
            </a:r>
          </a:p>
          <a:p>
            <a:pPr algn="ctr"/>
            <a:r>
              <a:rPr lang="ru-RU" sz="2800" b="1" dirty="0"/>
              <a:t>святых </a:t>
            </a:r>
          </a:p>
          <a:p>
            <a:pPr algn="ctr"/>
            <a:r>
              <a:rPr lang="ru-RU" sz="2800" b="1" dirty="0"/>
              <a:t>и иконы</a:t>
            </a:r>
          </a:p>
          <a:p>
            <a:pPr algn="ctr"/>
            <a:r>
              <a:rPr lang="ru-RU" sz="2800" b="1" dirty="0"/>
              <a:t> - не щадили священников </a:t>
            </a:r>
          </a:p>
          <a:p>
            <a:pPr algn="ctr"/>
            <a:r>
              <a:rPr lang="ru-RU" sz="2800" b="1" dirty="0"/>
              <a:t> и монахов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814888" cy="4835525"/>
          </a:xfrm>
          <a:noFill/>
        </p:spPr>
      </p:pic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076825" y="1557338"/>
            <a:ext cx="37449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1572 г. – свадьба  Генриха </a:t>
            </a:r>
            <a:r>
              <a:rPr lang="ru-RU" sz="3200" b="1" dirty="0" err="1" smtClean="0">
                <a:solidFill>
                  <a:schemeClr val="tx2"/>
                </a:solidFill>
              </a:rPr>
              <a:t>Наваррского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i="1" u="sng" dirty="0" smtClean="0">
                <a:solidFill>
                  <a:schemeClr val="tx2"/>
                </a:solidFill>
              </a:rPr>
              <a:t>(гугенот) </a:t>
            </a:r>
            <a:r>
              <a:rPr lang="ru-RU" sz="3200" b="1" dirty="0">
                <a:solidFill>
                  <a:schemeClr val="tx2"/>
                </a:solidFill>
              </a:rPr>
              <a:t>и сестры Карла </a:t>
            </a:r>
            <a:r>
              <a:rPr lang="en-US" sz="3200" b="1" dirty="0">
                <a:solidFill>
                  <a:schemeClr val="tx2"/>
                </a:solidFill>
              </a:rPr>
              <a:t>IX</a:t>
            </a:r>
            <a:r>
              <a:rPr lang="ru-RU" sz="3200" b="1" dirty="0">
                <a:solidFill>
                  <a:schemeClr val="tx2"/>
                </a:solidFill>
              </a:rPr>
              <a:t> Маргариты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715140" y="4643446"/>
            <a:ext cx="865187" cy="101123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263" y="5734050"/>
            <a:ext cx="381635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24 августа 1572г. – Варфоломеевская ночь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/>
              <a:t>« Кровавая свадьба».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286808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4800" b="1" u="sng" dirty="0" smtClean="0"/>
              <a:t>Варфоломеева ночь </a:t>
            </a:r>
            <a:r>
              <a:rPr lang="ru-RU" sz="4800" b="1" dirty="0" smtClean="0"/>
              <a:t>– массовая резня гугенотов во Франции , устроенная католиками в ночь на 24 августа 1572 г. Погибло около 30тыс. человек.</a:t>
            </a:r>
            <a:endParaRPr lang="ru-RU" sz="4800" b="1" dirty="0" smtClean="0"/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222994" cy="206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275" y="1412875"/>
            <a:ext cx="5113338" cy="525621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tx2"/>
                </a:solidFill>
              </a:rPr>
              <a:t>Был руководителем гугенотов вместе с королём Генрихом </a:t>
            </a:r>
            <a:r>
              <a:rPr lang="ru-RU" b="1" dirty="0" err="1" smtClean="0">
                <a:solidFill>
                  <a:schemeClr val="tx2"/>
                </a:solidFill>
              </a:rPr>
              <a:t>Наваррским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 В </a:t>
            </a:r>
            <a:r>
              <a:rPr lang="ru-RU" b="1" dirty="0" smtClean="0">
                <a:solidFill>
                  <a:schemeClr val="tx2"/>
                </a:solidFill>
              </a:rPr>
              <a:t>результате покушения был ранен выстрелом из-за угла, но выжил. Потом был убит, труп проволокли по улицам, а затем повесили.</a:t>
            </a:r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3465513" cy="4895850"/>
          </a:xfr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« Кровавая свадьба».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072206"/>
            <a:ext cx="396081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/>
              <a:t>Адмирал Колиньи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96975"/>
            <a:ext cx="3960813" cy="5661025"/>
          </a:xfrm>
          <a:noFill/>
          <a:ln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68538" y="6138863"/>
            <a:ext cx="4033837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Генрих </a:t>
            </a:r>
            <a:r>
              <a:rPr lang="ru-RU" sz="2400" b="1" dirty="0" err="1"/>
              <a:t>Наваррский</a:t>
            </a:r>
            <a:endParaRPr lang="ru-RU" sz="2400" b="1" dirty="0"/>
          </a:p>
        </p:txBody>
      </p:sp>
      <p:sp>
        <p:nvSpPr>
          <p:cNvPr id="35846" name="Rectangle 6"/>
          <p:cNvSpPr>
            <a:spLocks noChangeArrowheads="1"/>
          </p:cNvSpPr>
          <p:nvPr>
            <p:ph type="title"/>
          </p:nvPr>
        </p:nvSpPr>
        <p:spPr>
          <a:xfrm>
            <a:off x="179388" y="115888"/>
            <a:ext cx="8964612" cy="10080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 Король, спасший Францию»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628775"/>
            <a:ext cx="4572032" cy="451486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«</a:t>
            </a:r>
            <a:r>
              <a:rPr lang="ru-RU" sz="4000" b="1" i="1" dirty="0" smtClean="0">
                <a:solidFill>
                  <a:schemeClr val="tx2"/>
                </a:solidFill>
              </a:rPr>
              <a:t>Париж стоит мессы</a:t>
            </a:r>
            <a:r>
              <a:rPr lang="ru-RU" sz="4000" b="1" dirty="0" smtClean="0">
                <a:solidFill>
                  <a:schemeClr val="tx2"/>
                </a:solidFill>
              </a:rPr>
              <a:t>»</a:t>
            </a:r>
          </a:p>
          <a:p>
            <a:pPr>
              <a:buFontTx/>
              <a:buNone/>
            </a:pPr>
            <a:endParaRPr lang="ru-RU" sz="4000" b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FFFF00"/>
                </a:solidFill>
              </a:rPr>
              <a:t>*Выражение </a:t>
            </a:r>
            <a:r>
              <a:rPr lang="ru-RU" b="1" dirty="0" smtClean="0">
                <a:solidFill>
                  <a:srgbClr val="FFFF00"/>
                </a:solidFill>
              </a:rPr>
              <a:t>используется в качестве шутливого оправдания морального компромисса, сделанного в целях личной выгоды</a:t>
            </a:r>
          </a:p>
          <a:p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268413"/>
            <a:ext cx="3679825" cy="4824412"/>
          </a:xfr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9388" y="115888"/>
            <a:ext cx="8964612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« Добрый король »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932363" y="5778500"/>
            <a:ext cx="4032250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Генрих </a:t>
            </a:r>
            <a:r>
              <a:rPr lang="en-US" sz="2400" b="1" dirty="0"/>
              <a:t>IV – </a:t>
            </a:r>
            <a:endParaRPr lang="ru-RU" sz="2400" b="1" dirty="0"/>
          </a:p>
          <a:p>
            <a:pPr algn="ctr"/>
            <a:r>
              <a:rPr lang="ru-RU" sz="2400" b="1" dirty="0"/>
              <a:t>добрый, славный король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286808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8000" b="1" u="sng" dirty="0" smtClean="0"/>
              <a:t>Месса </a:t>
            </a:r>
            <a:r>
              <a:rPr lang="ru-RU" sz="8000" b="1" dirty="0" smtClean="0"/>
              <a:t>– католическое богослужение</a:t>
            </a:r>
            <a:endParaRPr lang="ru-RU" sz="8000" b="1" dirty="0" smtClean="0"/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8604"/>
            <a:ext cx="1222994" cy="206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7"/>
          <p:cNvSpPr>
            <a:spLocks noGrp="1"/>
          </p:cNvSpPr>
          <p:nvPr>
            <p:ph sz="half" idx="1"/>
          </p:nvPr>
        </p:nvSpPr>
        <p:spPr>
          <a:xfrm>
            <a:off x="785786" y="1714488"/>
            <a:ext cx="4457700" cy="16557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«</a:t>
            </a:r>
            <a:r>
              <a:rPr lang="ru-RU" sz="4000" b="1" i="1" dirty="0" smtClean="0">
                <a:solidFill>
                  <a:schemeClr val="tx2"/>
                </a:solidFill>
              </a:rPr>
              <a:t>Париж стоит мессы</a:t>
            </a:r>
            <a:r>
              <a:rPr lang="ru-RU" sz="4000" b="1" dirty="0" smtClean="0">
                <a:solidFill>
                  <a:schemeClr val="tx2"/>
                </a:solidFill>
              </a:rPr>
              <a:t>»</a:t>
            </a:r>
          </a:p>
          <a:p>
            <a:endParaRPr lang="ru-RU" sz="4000" b="1" dirty="0" smtClean="0">
              <a:solidFill>
                <a:schemeClr val="tx2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95513" y="3573463"/>
            <a:ext cx="647700" cy="6477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4365625"/>
            <a:ext cx="4032250" cy="719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Генрих </a:t>
            </a:r>
            <a:r>
              <a:rPr lang="en-US" sz="2400" dirty="0"/>
              <a:t>IV – </a:t>
            </a:r>
            <a:r>
              <a:rPr lang="ru-RU" sz="2400" dirty="0"/>
              <a:t>король Франции</a:t>
            </a:r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1071546"/>
            <a:ext cx="3679825" cy="4824412"/>
          </a:xfrm>
          <a:noFill/>
        </p:spPr>
      </p:pic>
      <p:sp>
        <p:nvSpPr>
          <p:cNvPr id="16" name="Прямоугольник 15"/>
          <p:cNvSpPr/>
          <p:nvPr/>
        </p:nvSpPr>
        <p:spPr>
          <a:xfrm>
            <a:off x="539750" y="5300663"/>
            <a:ext cx="4032250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1598 г. – Нантский эдикт: разрешение исповедовать протестантизм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9388" y="115888"/>
            <a:ext cx="8964612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« Добрый король »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932363" y="5429264"/>
            <a:ext cx="4032250" cy="14287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Генрих </a:t>
            </a:r>
            <a:r>
              <a:rPr lang="en-US" sz="2400" b="1" dirty="0"/>
              <a:t>IV – </a:t>
            </a:r>
            <a:endParaRPr lang="ru-RU" sz="2400" b="1" dirty="0"/>
          </a:p>
          <a:p>
            <a:pPr algn="ctr"/>
            <a:r>
              <a:rPr lang="ru-RU" sz="2400" b="1" dirty="0"/>
              <a:t>добрый, славный </a:t>
            </a:r>
            <a:r>
              <a:rPr lang="ru-RU" sz="2400" b="1" dirty="0" smtClean="0"/>
              <a:t>король</a:t>
            </a:r>
          </a:p>
          <a:p>
            <a:pPr algn="ctr"/>
            <a:r>
              <a:rPr lang="ru-RU" sz="2400" b="1" dirty="0" smtClean="0"/>
              <a:t>1589 — 1610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4357686" y="2857496"/>
            <a:ext cx="647700" cy="5762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086077" y="3421069"/>
            <a:ext cx="3671888" cy="576263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dk1"/>
                </a:solidFill>
                <a:latin typeface="+mn-lt"/>
              </a:rPr>
              <a:t>Раскол Франции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245077" y="4357694"/>
            <a:ext cx="3097213" cy="16557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>
                <a:solidFill>
                  <a:srgbClr val="000000"/>
                </a:solidFill>
              </a:rPr>
              <a:t>Гугеноты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(Южная Франция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Буржуа, крестьяне)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285852" y="4357694"/>
            <a:ext cx="3311525" cy="15843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>
                <a:solidFill>
                  <a:srgbClr val="000000"/>
                </a:solidFill>
              </a:rPr>
              <a:t>Католики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(короли династии Валуа, Север)</a:t>
            </a:r>
          </a:p>
        </p:txBody>
      </p:sp>
      <p:cxnSp>
        <p:nvCxnSpPr>
          <p:cNvPr id="13" name="Прямая со стрелкой 12"/>
          <p:cNvCxnSpPr>
            <a:cxnSpLocks noChangeShapeType="1"/>
            <a:stCxn id="9" idx="2"/>
            <a:endCxn id="11" idx="0"/>
          </p:cNvCxnSpPr>
          <p:nvPr/>
        </p:nvCxnSpPr>
        <p:spPr bwMode="auto">
          <a:xfrm flipH="1">
            <a:off x="2941615" y="4010032"/>
            <a:ext cx="1981200" cy="334962"/>
          </a:xfrm>
          <a:prstGeom prst="straightConnector1">
            <a:avLst/>
          </a:prstGeom>
          <a:ln w="76200"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4922815" y="4010032"/>
            <a:ext cx="1871662" cy="334962"/>
          </a:xfrm>
          <a:prstGeom prst="straightConnector1">
            <a:avLst/>
          </a:prstGeom>
          <a:ln w="76200"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85800" y="333375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Франция в XVI </a:t>
            </a:r>
            <a:r>
              <a:rPr lang="ru-RU" sz="4400" b="1" dirty="0" smtClean="0"/>
              <a:t>веке</a:t>
            </a:r>
            <a:endParaRPr lang="ru-RU" sz="4400" b="1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2928926" y="1643050"/>
            <a:ext cx="3455987" cy="13684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Распространение</a:t>
            </a:r>
          </a:p>
          <a:p>
            <a:pPr algn="ctr"/>
            <a:r>
              <a:rPr lang="ru-RU" sz="2400" b="1" dirty="0"/>
              <a:t>кальвинизма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57324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1</a:t>
            </a:r>
            <a:r>
              <a:rPr lang="ru-RU" sz="2800" b="1" dirty="0" smtClean="0">
                <a:solidFill>
                  <a:schemeClr val="tx2"/>
                </a:solidFill>
              </a:rPr>
              <a:t>) при нём Франция закончила воевать с Испанией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2) снизил прямой налог с крестьян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3) запретил арестовывать крестьян за долги и забирать у него скот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4) покровительствовал развитию торговли и мануфактуры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5) при нём было открыто много королевских мануфактур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6) участвовал сам в создании купеческих компаний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7) улучшилась жизнь народа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8) удалось преодолеть вызванную религиозной войной разруху</a:t>
            </a:r>
          </a:p>
        </p:txBody>
      </p:sp>
      <p:sp>
        <p:nvSpPr>
          <p:cNvPr id="37892" name="Rectangle 4"/>
          <p:cNvSpPr>
            <a:spLocks noChangeArrowheads="1"/>
          </p:cNvSpPr>
          <p:nvPr>
            <p:ph type="title"/>
          </p:nvPr>
        </p:nvSpPr>
        <p:spPr>
          <a:xfrm>
            <a:off x="468313" y="0"/>
            <a:ext cx="8675687" cy="9810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 Добрый король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785794"/>
            <a:ext cx="4786346" cy="5643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b="1" dirty="0" smtClean="0"/>
              <a:t>Людовик XIII Справедливый -</a:t>
            </a:r>
            <a:r>
              <a:rPr lang="ru-RU" sz="4400" dirty="0" smtClean="0"/>
              <a:t>король Франции и Наварры  в 1610 -1643 годах из династии </a:t>
            </a:r>
          </a:p>
          <a:p>
            <a:r>
              <a:rPr lang="ru-RU" sz="4400" dirty="0" smtClean="0"/>
              <a:t>Бурбонов.</a:t>
            </a:r>
            <a:endParaRPr lang="ru-RU" sz="4400" dirty="0"/>
          </a:p>
        </p:txBody>
      </p:sp>
      <p:pic>
        <p:nvPicPr>
          <p:cNvPr id="56322" name="Picture 2" descr="Людовик XI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90811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500594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dirty="0" smtClean="0"/>
              <a:t>	Мария Медичи - регент  </a:t>
            </a:r>
          </a:p>
          <a:p>
            <a:pPr>
              <a:buNone/>
            </a:pPr>
            <a:r>
              <a:rPr lang="ru-RU" sz="5400" dirty="0" smtClean="0"/>
              <a:t>	Людовика XIII (1610-1613)</a:t>
            </a:r>
            <a:endParaRPr lang="ru-RU" sz="5400" dirty="0"/>
          </a:p>
        </p:txBody>
      </p:sp>
      <p:pic>
        <p:nvPicPr>
          <p:cNvPr id="63490" name="Picture 2" descr="Мария Меди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79214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179389" y="1700213"/>
            <a:ext cx="4392612" cy="4824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	первый министр </a:t>
            </a:r>
            <a:r>
              <a:rPr lang="ru-RU" sz="4400" b="1" dirty="0" smtClean="0">
                <a:solidFill>
                  <a:schemeClr val="tx1"/>
                </a:solidFill>
              </a:rPr>
              <a:t>короля Франции (1624 </a:t>
            </a:r>
            <a:r>
              <a:rPr lang="ru-RU" sz="4400" b="1" dirty="0" smtClean="0">
                <a:solidFill>
                  <a:schemeClr val="tx1"/>
                </a:solidFill>
              </a:rPr>
              <a:t>-1642</a:t>
            </a:r>
            <a:r>
              <a:rPr lang="ru-RU" sz="44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571612"/>
            <a:ext cx="3881437" cy="5000625"/>
          </a:xfr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33363" y="188913"/>
            <a:ext cx="8675687" cy="981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Кардинал </a:t>
            </a:r>
            <a:r>
              <a:rPr lang="ru-RU" sz="4400" b="1" dirty="0" smtClean="0"/>
              <a:t>Ришелье -</a:t>
            </a:r>
            <a:endParaRPr lang="ru-RU" sz="4400" b="1" dirty="0"/>
          </a:p>
        </p:txBody>
      </p:sp>
      <p:pic>
        <p:nvPicPr>
          <p:cNvPr id="5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222994" cy="206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057400"/>
            <a:ext cx="8929718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smtClean="0">
                <a:solidFill>
                  <a:schemeClr val="tx2"/>
                </a:solidFill>
              </a:rPr>
              <a:t>Политика Ришелье</a:t>
            </a:r>
          </a:p>
          <a:p>
            <a:pPr>
              <a:buFontTx/>
              <a:buNone/>
            </a:pPr>
            <a:r>
              <a:rPr lang="ru-RU" sz="3600" b="1" smtClean="0">
                <a:solidFill>
                  <a:schemeClr val="tx2"/>
                </a:solidFill>
              </a:rPr>
              <a:t>с.131</a:t>
            </a:r>
            <a:r>
              <a:rPr lang="ru-RU" sz="3600" b="1" dirty="0" smtClean="0">
                <a:solidFill>
                  <a:schemeClr val="tx2"/>
                </a:solidFill>
              </a:rPr>
              <a:t>: 	годы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			цели (задачи)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			способы</a:t>
            </a:r>
          </a:p>
          <a:p>
            <a:pPr>
              <a:buFontTx/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			последствия действий (реформ)</a:t>
            </a:r>
            <a:endParaRPr lang="ru-RU" sz="3600" b="1" dirty="0" smtClean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85926"/>
            <a:ext cx="7772400" cy="4114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6600" b="1" u="sng" dirty="0" smtClean="0"/>
              <a:t>Гугеноты</a:t>
            </a:r>
            <a:r>
              <a:rPr lang="ru-RU" sz="6600" b="1" dirty="0" smtClean="0"/>
              <a:t>- протестанты во </a:t>
            </a:r>
            <a:r>
              <a:rPr lang="ru-RU" sz="6600" b="1" dirty="0" smtClean="0"/>
              <a:t>Франции (кальвинисты)</a:t>
            </a:r>
            <a:endParaRPr lang="ru-RU" sz="6600" b="1" dirty="0" smtClean="0"/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1857388" cy="313729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6100" y="1844675"/>
            <a:ext cx="4603750" cy="4900613"/>
          </a:xfrm>
          <a:solidFill>
            <a:srgbClr val="F4BAE9"/>
          </a:solidFill>
          <a:ln>
            <a:solidFill>
              <a:srgbClr val="F4BAE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1) первоначально собирались тайно на собрания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) затем перешли к активной борьбе против папы и епископов.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</a:rPr>
              <a:t>) получали от Кальвина литературу, создавали свои типографии и печатали листовки с изложением Лютера и Кальвина</a:t>
            </a:r>
          </a:p>
        </p:txBody>
      </p:sp>
      <p:pic>
        <p:nvPicPr>
          <p:cNvPr id="512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785926"/>
            <a:ext cx="3616325" cy="4752975"/>
          </a:xfr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b="1" dirty="0"/>
              <a:t>Деятельность гугенотов: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60" y="1071546"/>
            <a:ext cx="2735262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14546" y="285728"/>
            <a:ext cx="5214974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/>
              <a:t>Екатерина Медичи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535785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Екатерина Медичи  — королева Франции с 1547 по 1559 год; супруга Генриха II, короля Франции из династии Валуа. Будучи матерью троих сыновей, занимавших французский престол в течение её жизни, она имела большое влияние на политику Королевства Франции. Некоторое время управляла страной в качестве</a:t>
            </a:r>
            <a:r>
              <a:rPr lang="ru-RU" sz="2000" b="1" dirty="0" smtClean="0"/>
              <a:t> регента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643446"/>
            <a:ext cx="714376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10 июля 1559 года умер Генрих II. С этого дня Екатерина выбрала своей эмблемой сломанное копьё с надписью </a:t>
            </a:r>
            <a:r>
              <a:rPr lang="ru-RU" sz="2000" dirty="0" smtClean="0"/>
              <a:t>«</a:t>
            </a:r>
            <a:r>
              <a:rPr lang="ru-RU" sz="2000" i="1" dirty="0"/>
              <a:t>От этого все мои слёзы и боль моя</a:t>
            </a:r>
            <a:r>
              <a:rPr lang="ru-RU" sz="2000" dirty="0" smtClean="0"/>
              <a:t>» </a:t>
            </a:r>
            <a:r>
              <a:rPr lang="ru-RU" sz="2000" dirty="0"/>
              <a:t>и до конца своих дней в знак траура носила чёрные </a:t>
            </a:r>
            <a:r>
              <a:rPr lang="ru-RU" sz="2000" dirty="0" smtClean="0"/>
              <a:t>одежды. </a:t>
            </a:r>
            <a:r>
              <a:rPr lang="ru-RU" sz="2000" b="1" dirty="0"/>
              <a:t>Она первой стала носить траур чёрного цвета</a:t>
            </a:r>
            <a:r>
              <a:rPr lang="ru-RU" sz="2000" dirty="0"/>
              <a:t>. До этого в средневековой Франции траур был белым.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286808" cy="52149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ru-RU" sz="4800" b="1" u="sng" dirty="0" smtClean="0"/>
              <a:t>Регент</a:t>
            </a:r>
            <a:r>
              <a:rPr lang="ru-RU" sz="4800" b="1" dirty="0" smtClean="0"/>
              <a:t>- временный правитель государства, назначаемый в случае длительного отсутствия, болезни или несовершеннолетия монарха</a:t>
            </a:r>
            <a:endParaRPr lang="ru-RU" sz="4800" b="1" dirty="0" smtClean="0"/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222994" cy="206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52526"/>
          </a:xfrm>
        </p:spPr>
        <p:txBody>
          <a:bodyPr/>
          <a:lstStyle/>
          <a:p>
            <a:r>
              <a:rPr lang="ru-RU" sz="5400" dirty="0" smtClean="0"/>
              <a:t>Екатерина Медичи регент: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Франциска </a:t>
            </a:r>
            <a:r>
              <a:rPr lang="en-US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II</a:t>
            </a:r>
            <a:r>
              <a:rPr lang="ru-RU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(1559-1560)</a:t>
            </a:r>
          </a:p>
          <a:p>
            <a:r>
              <a:rPr lang="ru-RU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арл IX (король Франции)"/>
              </a:rPr>
              <a:t>Карла </a:t>
            </a:r>
            <a:r>
              <a:rPr lang="en-US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арл IX (король Франции)"/>
              </a:rPr>
              <a:t>IX</a:t>
            </a:r>
            <a:r>
              <a:rPr lang="ru-RU" sz="4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(1560-1563)</a:t>
            </a:r>
            <a:endParaRPr lang="ru-RU" sz="44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3428992" y="1428736"/>
            <a:ext cx="5572164" cy="5143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Властная и хитрая интриганка. Управляла страной, так как её сын, Карл IX, был малолетним. Её интриги и хитрость была направлена на укрепление королевской власти и сохранение единства страны.</a:t>
            </a:r>
          </a:p>
        </p:txBody>
      </p:sp>
      <p:pic>
        <p:nvPicPr>
          <p:cNvPr id="43010" name="Picture 2" descr="https://upload.wikimedia.org/wikipedia/commons/thumb/d/d3/KatharinavonMedici.jpg/320px-KatharinavonMed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048000" cy="5524500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14546" y="357166"/>
            <a:ext cx="5214974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/>
              <a:t>Екатерина Медичи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t="7169"/>
          <a:stretch>
            <a:fillRect/>
          </a:stretch>
        </p:blipFill>
        <p:spPr>
          <a:xfrm>
            <a:off x="900113" y="1844675"/>
            <a:ext cx="3227387" cy="4176713"/>
          </a:xfrm>
          <a:noFill/>
          <a:ln/>
        </p:spPr>
      </p:pic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44675"/>
            <a:ext cx="4537075" cy="482441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smtClean="0">
                <a:solidFill>
                  <a:schemeClr val="tx2"/>
                </a:solidFill>
              </a:rPr>
              <a:t>Годы правления с  1560- 1574 гг.  Проблемы, стоявшие перед Францией, его не интересовали.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00166" y="642918"/>
            <a:ext cx="6357982" cy="792163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Карл </a:t>
            </a:r>
            <a:r>
              <a:rPr lang="en-US" sz="3200" b="1"/>
              <a:t>IX - </a:t>
            </a:r>
            <a:r>
              <a:rPr lang="ru-RU" sz="3200" b="1"/>
              <a:t> король Франции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Шахматная доска»">
  <a:themeElements>
    <a:clrScheme name="Default Design 2">
      <a:dk1>
        <a:srgbClr val="000000"/>
      </a:dk1>
      <a:lt1>
        <a:srgbClr val="83C1C0"/>
      </a:lt1>
      <a:dk2>
        <a:srgbClr val="FFFFFF"/>
      </a:dk2>
      <a:lt2>
        <a:srgbClr val="009999"/>
      </a:lt2>
      <a:accent1>
        <a:srgbClr val="C0C0C0"/>
      </a:accent1>
      <a:accent2>
        <a:srgbClr val="00EEE8"/>
      </a:accent2>
      <a:accent3>
        <a:srgbClr val="C1DDDC"/>
      </a:accent3>
      <a:accent4>
        <a:srgbClr val="000000"/>
      </a:accent4>
      <a:accent5>
        <a:srgbClr val="DCDCDC"/>
      </a:accent5>
      <a:accent6>
        <a:srgbClr val="00D8D2"/>
      </a:accent6>
      <a:hlink>
        <a:srgbClr val="FFFFFF"/>
      </a:hlink>
      <a:folHlink>
        <a:srgbClr val="CFD1E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478F8D"/>
        </a:lt1>
        <a:dk2>
          <a:srgbClr val="FFFFFF"/>
        </a:dk2>
        <a:lt2>
          <a:srgbClr val="276169"/>
        </a:lt2>
        <a:accent1>
          <a:srgbClr val="808080"/>
        </a:accent1>
        <a:accent2>
          <a:srgbClr val="33CCCC"/>
        </a:accent2>
        <a:accent3>
          <a:srgbClr val="B1C6C5"/>
        </a:accent3>
        <a:accent4>
          <a:srgbClr val="000000"/>
        </a:accent4>
        <a:accent5>
          <a:srgbClr val="C0C0C0"/>
        </a:accent5>
        <a:accent6>
          <a:srgbClr val="2DB9B9"/>
        </a:accent6>
        <a:hlink>
          <a:srgbClr val="5A889A"/>
        </a:hlink>
        <a:folHlink>
          <a:srgbClr val="8FB4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CC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486B8E"/>
        </a:lt1>
        <a:dk2>
          <a:srgbClr val="FFFFFF"/>
        </a:dk2>
        <a:lt2>
          <a:srgbClr val="274369"/>
        </a:lt2>
        <a:accent1>
          <a:srgbClr val="B1BBCF"/>
        </a:accent1>
        <a:accent2>
          <a:srgbClr val="A7C5F1"/>
        </a:accent2>
        <a:accent3>
          <a:srgbClr val="B1BAC6"/>
        </a:accent3>
        <a:accent4>
          <a:srgbClr val="000000"/>
        </a:accent4>
        <a:accent5>
          <a:srgbClr val="D5DAE4"/>
        </a:accent5>
        <a:accent6>
          <a:srgbClr val="97B2DA"/>
        </a:accent6>
        <a:hlink>
          <a:srgbClr val="6A91C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AA7C4"/>
        </a:lt1>
        <a:dk2>
          <a:srgbClr val="FFFFFF"/>
        </a:dk2>
        <a:lt2>
          <a:srgbClr val="3F6CA9"/>
        </a:lt2>
        <a:accent1>
          <a:srgbClr val="B1BBCF"/>
        </a:accent1>
        <a:accent2>
          <a:srgbClr val="85BEF7"/>
        </a:accent2>
        <a:accent3>
          <a:srgbClr val="C4D0DE"/>
        </a:accent3>
        <a:accent4>
          <a:srgbClr val="000000"/>
        </a:accent4>
        <a:accent5>
          <a:srgbClr val="D5DAE4"/>
        </a:accent5>
        <a:accent6>
          <a:srgbClr val="78ACE0"/>
        </a:accent6>
        <a:hlink>
          <a:srgbClr val="7A8FB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8BA3C7"/>
        </a:dk2>
        <a:lt2>
          <a:srgbClr val="3F6CA9"/>
        </a:lt2>
        <a:accent1>
          <a:srgbClr val="C6CDDC"/>
        </a:accent1>
        <a:accent2>
          <a:srgbClr val="85BEF7"/>
        </a:accent2>
        <a:accent3>
          <a:srgbClr val="FFFFFF"/>
        </a:accent3>
        <a:accent4>
          <a:srgbClr val="000000"/>
        </a:accent4>
        <a:accent5>
          <a:srgbClr val="DFE3EB"/>
        </a:accent5>
        <a:accent6>
          <a:srgbClr val="78ACE0"/>
        </a:accent6>
        <a:hlink>
          <a:srgbClr val="A0AFCE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967068"/>
        </a:lt1>
        <a:dk2>
          <a:srgbClr val="FFFFFF"/>
        </a:dk2>
        <a:lt2>
          <a:srgbClr val="6C4F4A"/>
        </a:lt2>
        <a:accent1>
          <a:srgbClr val="C6BEBA"/>
        </a:accent1>
        <a:accent2>
          <a:srgbClr val="C8A980"/>
        </a:accent2>
        <a:accent3>
          <a:srgbClr val="C9BBB9"/>
        </a:accent3>
        <a:accent4>
          <a:srgbClr val="000000"/>
        </a:accent4>
        <a:accent5>
          <a:srgbClr val="DFDBD9"/>
        </a:accent5>
        <a:accent6>
          <a:srgbClr val="B59973"/>
        </a:accent6>
        <a:hlink>
          <a:srgbClr val="C68B6E"/>
        </a:hlink>
        <a:folHlink>
          <a:srgbClr val="E393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C6B0AC"/>
        </a:lt1>
        <a:dk2>
          <a:srgbClr val="FFFFFF"/>
        </a:dk2>
        <a:lt2>
          <a:srgbClr val="8A645E"/>
        </a:lt2>
        <a:accent1>
          <a:srgbClr val="C6BEBA"/>
        </a:accent1>
        <a:accent2>
          <a:srgbClr val="AC936A"/>
        </a:accent2>
        <a:accent3>
          <a:srgbClr val="DFD4D2"/>
        </a:accent3>
        <a:accent4>
          <a:srgbClr val="000000"/>
        </a:accent4>
        <a:accent5>
          <a:srgbClr val="DFDBD9"/>
        </a:accent5>
        <a:accent6>
          <a:srgbClr val="9B855F"/>
        </a:accent6>
        <a:hlink>
          <a:srgbClr val="E48982"/>
        </a:hlink>
        <a:folHlink>
          <a:srgbClr val="CAB5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948682"/>
        </a:dk2>
        <a:lt2>
          <a:srgbClr val="8A645E"/>
        </a:lt2>
        <a:accent1>
          <a:srgbClr val="C6BEBA"/>
        </a:accent1>
        <a:accent2>
          <a:srgbClr val="BEAA8A"/>
        </a:accent2>
        <a:accent3>
          <a:srgbClr val="FFFFFF"/>
        </a:accent3>
        <a:accent4>
          <a:srgbClr val="000000"/>
        </a:accent4>
        <a:accent5>
          <a:srgbClr val="DFDBD9"/>
        </a:accent5>
        <a:accent6>
          <a:srgbClr val="AC9A7D"/>
        </a:accent6>
        <a:hlink>
          <a:srgbClr val="D7B6B1"/>
        </a:hlink>
        <a:folHlink>
          <a:srgbClr val="C7C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«Шахматная доска»</Template>
  <TotalTime>205</TotalTime>
  <Words>457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Calibri</vt:lpstr>
      <vt:lpstr>Шаблон оформления «Шахматная доска»</vt:lpstr>
      <vt:lpstr>Религиозные войны и укрепление абсолютной монархии во Франции</vt:lpstr>
      <vt:lpstr>Слайд 2</vt:lpstr>
      <vt:lpstr>Слайд 3</vt:lpstr>
      <vt:lpstr>Слайд 4</vt:lpstr>
      <vt:lpstr>Слайд 5</vt:lpstr>
      <vt:lpstr>Слайд 6</vt:lpstr>
      <vt:lpstr>Екатерина Медичи регент: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« Король, спасший Францию»</vt:lpstr>
      <vt:lpstr>Слайд 17</vt:lpstr>
      <vt:lpstr>Слайд 18</vt:lpstr>
      <vt:lpstr>Слайд 19</vt:lpstr>
      <vt:lpstr>« Добрый король »</vt:lpstr>
      <vt:lpstr>Слайд 21</vt:lpstr>
      <vt:lpstr>Слайд 22</vt:lpstr>
      <vt:lpstr>Слайд 23</vt:lpstr>
      <vt:lpstr>Домашнее задание:</vt:lpstr>
    </vt:vector>
  </TitlesOfParts>
  <Company>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Религиозные войны и укрепление абсолютной монархии во Франции</dc:title>
  <dc:creator>Лилия</dc:creator>
  <cp:lastModifiedBy>Admin</cp:lastModifiedBy>
  <cp:revision>21</cp:revision>
  <dcterms:created xsi:type="dcterms:W3CDTF">2010-10-11T06:40:17Z</dcterms:created>
  <dcterms:modified xsi:type="dcterms:W3CDTF">2017-10-15T16:10:34Z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TC010689971049</vt:lpwstr>
  </property>
</Properties>
</file>