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2" r:id="rId3"/>
    <p:sldId id="264" r:id="rId4"/>
    <p:sldId id="261" r:id="rId5"/>
    <p:sldId id="266" r:id="rId6"/>
    <p:sldId id="265" r:id="rId7"/>
    <p:sldId id="267" r:id="rId8"/>
    <p:sldId id="268" r:id="rId9"/>
    <p:sldId id="269" r:id="rId10"/>
    <p:sldId id="280" r:id="rId11"/>
    <p:sldId id="27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42"/>
    <a:srgbClr val="007E7B"/>
    <a:srgbClr val="E4F3F4"/>
    <a:srgbClr val="CC0000"/>
    <a:srgbClr val="003300"/>
    <a:srgbClr val="4E3447"/>
    <a:srgbClr val="800000"/>
    <a:srgbClr val="500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05D58-07F3-495C-A01A-1454231926BF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4CF35-D768-4D1B-8F9D-F05943D816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B011-E02B-4655-95A9-7BED57164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4A71B-1F78-4F3D-81F9-FA47058EE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D2855-40D8-4730-A0F9-8311EA391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9C320-9224-4E5C-8FBC-EDEAE58DC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E885F-70F2-4CF3-82BE-6D917E110D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EC031-386B-4583-A36E-8E40F3E8E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6B28F-0473-4FFD-966C-154A2485B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1C64D-F775-464E-9631-2B39EFE30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9666C-B34E-4AC1-9B11-9EC2C90AE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F5BF-5769-4103-82E8-23A8503B9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D3C74-E17E-46FC-8290-C39F3C6A67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C32AD80-620C-415A-AFA7-8BDA5FEA7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gif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9" name="Picture 16" descr="91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513"/>
            <a:ext cx="9144000" cy="682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3357563"/>
            <a:ext cx="2500312" cy="290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/>
          <a:srcRect b="20526"/>
          <a:stretch>
            <a:fillRect/>
          </a:stretch>
        </p:blipFill>
        <p:spPr bwMode="auto">
          <a:xfrm>
            <a:off x="3276600" y="115888"/>
            <a:ext cx="696913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AutoShape 10"/>
          <p:cNvSpPr>
            <a:spLocks noChangeArrowheads="1"/>
          </p:cNvSpPr>
          <p:nvPr/>
        </p:nvSpPr>
        <p:spPr bwMode="auto">
          <a:xfrm>
            <a:off x="323850" y="1628775"/>
            <a:ext cx="8424863" cy="17272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4443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3249613" y="3573463"/>
            <a:ext cx="5894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400" b="1" i="1">
                <a:solidFill>
                  <a:srgbClr val="0066FF"/>
                </a:solidFill>
                <a:latin typeface="Candara" pitchFamily="34" charset="0"/>
              </a:rPr>
              <a:t>Деятельность - </a:t>
            </a:r>
            <a:br>
              <a:rPr lang="ru-RU" sz="2400" b="1" i="1">
                <a:solidFill>
                  <a:srgbClr val="0066FF"/>
                </a:solidFill>
                <a:latin typeface="Candara" pitchFamily="34" charset="0"/>
              </a:rPr>
            </a:br>
            <a:r>
              <a:rPr lang="ru-RU" sz="2400" b="1" i="1">
                <a:solidFill>
                  <a:srgbClr val="0066FF"/>
                </a:solidFill>
                <a:latin typeface="Candara" pitchFamily="34" charset="0"/>
              </a:rPr>
              <a:t>                  единственный путь к знаниям.</a:t>
            </a:r>
            <a:r>
              <a:rPr lang="ru-RU" sz="1600" b="1" i="1">
                <a:solidFill>
                  <a:srgbClr val="0066FF"/>
                </a:solidFill>
                <a:latin typeface="Candara" pitchFamily="34" charset="0"/>
              </a:rPr>
              <a:t/>
            </a:r>
            <a:br>
              <a:rPr lang="ru-RU" sz="1600" b="1" i="1">
                <a:solidFill>
                  <a:srgbClr val="0066FF"/>
                </a:solidFill>
                <a:latin typeface="Candara" pitchFamily="34" charset="0"/>
              </a:rPr>
            </a:br>
            <a:r>
              <a:rPr lang="ru-RU" sz="1600" b="1" i="1">
                <a:solidFill>
                  <a:srgbClr val="0066FF"/>
                </a:solidFill>
                <a:latin typeface="Candara" pitchFamily="34" charset="0"/>
              </a:rPr>
              <a:t>                                                         Б.Шоу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1700808"/>
            <a:ext cx="8184076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spc="50" dirty="0" smtClean="0">
                <a:ln w="11430"/>
                <a:solidFill>
                  <a:srgbClr val="FF0000"/>
                </a:solidFill>
                <a:latin typeface="+mn-lt"/>
              </a:rPr>
              <a:t>Деятельность.</a:t>
            </a:r>
            <a:endParaRPr lang="ru-RU" sz="6600" b="1" spc="50" dirty="0">
              <a:ln w="11430"/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4714876" y="928670"/>
            <a:ext cx="4114800" cy="476250"/>
          </a:xfrm>
        </p:spPr>
        <p:txBody>
          <a:bodyPr/>
          <a:lstStyle/>
          <a:p>
            <a:pPr>
              <a:defRPr/>
            </a:pPr>
            <a:fld id="{8152AA9E-3AF9-49AF-B8FE-5F62EE890D03}" type="datetime1">
              <a:rPr lang="ru-RU" sz="3600" b="1" smtClean="0"/>
              <a:t>06.11.2017</a:t>
            </a:fld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15386" name="Picture 3" descr="91а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44" name="Text Box 4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15363" name="WordArt 7"/>
          <p:cNvSpPr>
            <a:spLocks noChangeArrowheads="1" noChangeShapeType="1" noTextEdit="1"/>
          </p:cNvSpPr>
          <p:nvPr/>
        </p:nvSpPr>
        <p:spPr bwMode="auto">
          <a:xfrm>
            <a:off x="2339975" y="188913"/>
            <a:ext cx="5903913" cy="68421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2019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6666"/>
                </a:solidFill>
                <a:latin typeface="Candara"/>
              </a:rPr>
              <a:t>Характеристика деятельности </a:t>
            </a: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1476375" y="2133600"/>
            <a:ext cx="1943100" cy="358775"/>
          </a:xfrm>
          <a:prstGeom prst="line">
            <a:avLst/>
          </a:prstGeom>
          <a:noFill/>
          <a:ln w="28575">
            <a:solidFill>
              <a:srgbClr val="00444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3419475" y="2060575"/>
            <a:ext cx="0" cy="431800"/>
          </a:xfrm>
          <a:prstGeom prst="line">
            <a:avLst/>
          </a:prstGeom>
          <a:noFill/>
          <a:ln w="28575">
            <a:solidFill>
              <a:srgbClr val="00444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2124075" y="1196975"/>
            <a:ext cx="5256213" cy="935038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rgbClr val="004442"/>
                </a:solidFill>
                <a:latin typeface="Candara" pitchFamily="34" charset="0"/>
              </a:rPr>
              <a:t>Деятельность </a:t>
            </a: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latin typeface="Candara" pitchFamily="34" charset="0"/>
              </a:rPr>
              <a:t>форма взаимодействия с окружающим миром</a:t>
            </a:r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5795963" y="2133600"/>
            <a:ext cx="0" cy="358775"/>
          </a:xfrm>
          <a:prstGeom prst="line">
            <a:avLst/>
          </a:prstGeom>
          <a:noFill/>
          <a:ln w="28575">
            <a:solidFill>
              <a:srgbClr val="00444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5795963" y="2133600"/>
            <a:ext cx="1944687" cy="358775"/>
          </a:xfrm>
          <a:prstGeom prst="line">
            <a:avLst/>
          </a:prstGeom>
          <a:noFill/>
          <a:ln w="28575">
            <a:solidFill>
              <a:srgbClr val="00444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7" name="AutoShape 17"/>
          <p:cNvSpPr>
            <a:spLocks noChangeArrowheads="1"/>
          </p:cNvSpPr>
          <p:nvPr/>
        </p:nvSpPr>
        <p:spPr bwMode="auto">
          <a:xfrm>
            <a:off x="323850" y="2565400"/>
            <a:ext cx="1944688" cy="792163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 algn="ctr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rgbClr val="004442"/>
                </a:solidFill>
                <a:latin typeface="Candara" pitchFamily="34" charset="0"/>
              </a:rPr>
              <a:t>Игра</a:t>
            </a:r>
          </a:p>
        </p:txBody>
      </p:sp>
      <p:sp>
        <p:nvSpPr>
          <p:cNvPr id="35858" name="AutoShape 18"/>
          <p:cNvSpPr>
            <a:spLocks noChangeArrowheads="1"/>
          </p:cNvSpPr>
          <p:nvPr/>
        </p:nvSpPr>
        <p:spPr bwMode="auto">
          <a:xfrm>
            <a:off x="2484438" y="2492375"/>
            <a:ext cx="1944687" cy="792163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 algn="ctr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 </a:t>
            </a:r>
            <a:r>
              <a:rPr lang="ru-RU" sz="3600" b="1">
                <a:solidFill>
                  <a:srgbClr val="004442"/>
                </a:solidFill>
                <a:latin typeface="Candara" pitchFamily="34" charset="0"/>
              </a:rPr>
              <a:t>Учёба</a:t>
            </a:r>
          </a:p>
        </p:txBody>
      </p:sp>
      <p:sp>
        <p:nvSpPr>
          <p:cNvPr id="35859" name="AutoShape 19"/>
          <p:cNvSpPr>
            <a:spLocks noChangeArrowheads="1"/>
          </p:cNvSpPr>
          <p:nvPr/>
        </p:nvSpPr>
        <p:spPr bwMode="auto">
          <a:xfrm>
            <a:off x="4787900" y="2492375"/>
            <a:ext cx="1944688" cy="792163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 algn="ctr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 </a:t>
            </a:r>
            <a:r>
              <a:rPr lang="ru-RU" sz="3200" b="1">
                <a:solidFill>
                  <a:srgbClr val="004442"/>
                </a:solidFill>
                <a:latin typeface="Candara" pitchFamily="34" charset="0"/>
              </a:rPr>
              <a:t>Общение</a:t>
            </a:r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6948488" y="2492375"/>
            <a:ext cx="1944687" cy="720725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 algn="ctr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 </a:t>
            </a:r>
            <a:r>
              <a:rPr lang="ru-RU" sz="3600" b="1">
                <a:solidFill>
                  <a:srgbClr val="004442"/>
                </a:solidFill>
                <a:latin typeface="Candara" pitchFamily="34" charset="0"/>
              </a:rPr>
              <a:t>Труд</a:t>
            </a:r>
          </a:p>
        </p:txBody>
      </p:sp>
      <p:sp>
        <p:nvSpPr>
          <p:cNvPr id="35865" name="AutoShape 25"/>
          <p:cNvSpPr>
            <a:spLocks noChangeArrowheads="1"/>
          </p:cNvSpPr>
          <p:nvPr/>
        </p:nvSpPr>
        <p:spPr bwMode="auto">
          <a:xfrm>
            <a:off x="611188" y="4724400"/>
            <a:ext cx="7704137" cy="1655763"/>
          </a:xfrm>
          <a:prstGeom prst="flowChartAlternateProcess">
            <a:avLst/>
          </a:prstGeom>
          <a:solidFill>
            <a:srgbClr val="CC99FF">
              <a:alpha val="18039"/>
            </a:srgbClr>
          </a:solidFill>
          <a:ln w="9525">
            <a:solidFill>
              <a:srgbClr val="500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4400" b="1" i="1">
                <a:solidFill>
                  <a:srgbClr val="500050"/>
                </a:solidFill>
                <a:latin typeface="Candara" pitchFamily="34" charset="0"/>
              </a:rPr>
              <a:t>Игра</a:t>
            </a: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 – деятельность, мотив </a:t>
            </a:r>
          </a:p>
          <a:p>
            <a:pPr algn="ctr">
              <a:lnSpc>
                <a:spcPct val="90000"/>
              </a:lnSpc>
            </a:pP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которой заключается </a:t>
            </a:r>
          </a:p>
          <a:p>
            <a:pPr algn="ctr">
              <a:lnSpc>
                <a:spcPct val="90000"/>
              </a:lnSpc>
            </a:pP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не в результате, а в процессе.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68313" y="3284538"/>
            <a:ext cx="1146175" cy="1100137"/>
            <a:chOff x="295" y="2069"/>
            <a:chExt cx="722" cy="693"/>
          </a:xfrm>
        </p:grpSpPr>
        <p:pic>
          <p:nvPicPr>
            <p:cNvPr id="15384" name="Picture 32" descr="492312-8c2e23c57ac15ab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1" y="2069"/>
              <a:ext cx="411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5" name="Rectangle 33"/>
            <p:cNvSpPr>
              <a:spLocks noChangeArrowheads="1"/>
            </p:cNvSpPr>
            <p:nvPr/>
          </p:nvSpPr>
          <p:spPr bwMode="auto">
            <a:xfrm>
              <a:off x="295" y="2583"/>
              <a:ext cx="722" cy="17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ru-RU" sz="2000" b="1">
                  <a:latin typeface="Candara" pitchFamily="34" charset="0"/>
                </a:rPr>
                <a:t>ребёнок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2700338" y="3141663"/>
            <a:ext cx="1312862" cy="1314450"/>
            <a:chOff x="1701" y="1979"/>
            <a:chExt cx="827" cy="828"/>
          </a:xfrm>
        </p:grpSpPr>
        <p:pic>
          <p:nvPicPr>
            <p:cNvPr id="15382" name="Picture 3"/>
            <p:cNvPicPr>
              <a:picLocks noChangeAspect="1" noChangeArrowheads="1"/>
            </p:cNvPicPr>
            <p:nvPr/>
          </p:nvPicPr>
          <p:blipFill>
            <a:blip r:embed="rId4"/>
            <a:srcRect b="20526"/>
            <a:stretch>
              <a:fillRect/>
            </a:stretch>
          </p:blipFill>
          <p:spPr bwMode="auto">
            <a:xfrm>
              <a:off x="1882" y="1979"/>
              <a:ext cx="529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3" name="Rectangle 34"/>
            <p:cNvSpPr>
              <a:spLocks noChangeArrowheads="1"/>
            </p:cNvSpPr>
            <p:nvPr/>
          </p:nvSpPr>
          <p:spPr bwMode="auto">
            <a:xfrm>
              <a:off x="1701" y="2628"/>
              <a:ext cx="827" cy="17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ru-RU" sz="2000" b="1">
                  <a:latin typeface="Candara" pitchFamily="34" charset="0"/>
                </a:rPr>
                <a:t>школьник</a:t>
              </a:r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7092950" y="3068638"/>
            <a:ext cx="1692275" cy="1425575"/>
            <a:chOff x="4468" y="1979"/>
            <a:chExt cx="1066" cy="898"/>
          </a:xfrm>
        </p:grpSpPr>
        <p:pic>
          <p:nvPicPr>
            <p:cNvPr id="15380" name="Picture 29" descr="2010-11-14-boardmeeti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15959"/>
            <a:stretch>
              <a:fillRect/>
            </a:stretch>
          </p:blipFill>
          <p:spPr bwMode="auto">
            <a:xfrm>
              <a:off x="4468" y="1979"/>
              <a:ext cx="1066" cy="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1" name="Rectangle 35"/>
            <p:cNvSpPr>
              <a:spLocks noChangeArrowheads="1"/>
            </p:cNvSpPr>
            <p:nvPr/>
          </p:nvSpPr>
          <p:spPr bwMode="auto">
            <a:xfrm>
              <a:off x="4649" y="2659"/>
              <a:ext cx="794" cy="2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2000" b="1">
                  <a:latin typeface="Candara" pitchFamily="34" charset="0"/>
                </a:rPr>
                <a:t>взрослые</a:t>
              </a:r>
            </a:p>
          </p:txBody>
        </p:sp>
      </p:grpSp>
      <p:sp>
        <p:nvSpPr>
          <p:cNvPr id="35879" name="AutoShape 39"/>
          <p:cNvSpPr>
            <a:spLocks noChangeArrowheads="1"/>
          </p:cNvSpPr>
          <p:nvPr/>
        </p:nvSpPr>
        <p:spPr bwMode="auto">
          <a:xfrm>
            <a:off x="611188" y="4724400"/>
            <a:ext cx="7704137" cy="1655763"/>
          </a:xfrm>
          <a:prstGeom prst="flowChartAlternateProcess">
            <a:avLst/>
          </a:prstGeom>
          <a:solidFill>
            <a:srgbClr val="CC99FF">
              <a:alpha val="18039"/>
            </a:srgbClr>
          </a:solidFill>
          <a:ln w="9525">
            <a:solidFill>
              <a:srgbClr val="500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4400" b="1" i="1">
                <a:solidFill>
                  <a:srgbClr val="500050"/>
                </a:solidFill>
                <a:latin typeface="Candara" pitchFamily="34" charset="0"/>
              </a:rPr>
              <a:t>Учёба</a:t>
            </a: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 – деятельность по овладению</a:t>
            </a:r>
          </a:p>
          <a:p>
            <a:pPr algn="ctr">
              <a:lnSpc>
                <a:spcPct val="90000"/>
              </a:lnSpc>
            </a:pP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знаниями, умениями, навыками.</a:t>
            </a:r>
          </a:p>
        </p:txBody>
      </p:sp>
      <p:sp>
        <p:nvSpPr>
          <p:cNvPr id="35880" name="AutoShape 40"/>
          <p:cNvSpPr>
            <a:spLocks noChangeArrowheads="1"/>
          </p:cNvSpPr>
          <p:nvPr/>
        </p:nvSpPr>
        <p:spPr bwMode="auto">
          <a:xfrm>
            <a:off x="611188" y="4724400"/>
            <a:ext cx="7704137" cy="1655763"/>
          </a:xfrm>
          <a:prstGeom prst="flowChartAlternateProcess">
            <a:avLst/>
          </a:prstGeom>
          <a:solidFill>
            <a:srgbClr val="CC99FF">
              <a:alpha val="18039"/>
            </a:srgbClr>
          </a:solidFill>
          <a:ln w="9525">
            <a:solidFill>
              <a:srgbClr val="500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4400" b="1" i="1">
                <a:solidFill>
                  <a:srgbClr val="500050"/>
                </a:solidFill>
                <a:latin typeface="Candara" pitchFamily="34" charset="0"/>
              </a:rPr>
              <a:t>Общение</a:t>
            </a: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– взаимные деловые или </a:t>
            </a:r>
          </a:p>
          <a:p>
            <a:pPr algn="ctr">
              <a:lnSpc>
                <a:spcPct val="90000"/>
              </a:lnSpc>
            </a:pP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дружеские отношения.</a:t>
            </a:r>
          </a:p>
        </p:txBody>
      </p:sp>
      <p:sp>
        <p:nvSpPr>
          <p:cNvPr id="35882" name="AutoShape 42"/>
          <p:cNvSpPr>
            <a:spLocks noChangeArrowheads="1"/>
          </p:cNvSpPr>
          <p:nvPr/>
        </p:nvSpPr>
        <p:spPr bwMode="auto">
          <a:xfrm>
            <a:off x="179388" y="4724400"/>
            <a:ext cx="8713787" cy="1655763"/>
          </a:xfrm>
          <a:prstGeom prst="flowChartAlternateProcess">
            <a:avLst/>
          </a:prstGeom>
          <a:solidFill>
            <a:srgbClr val="CC99FF">
              <a:alpha val="18039"/>
            </a:srgbClr>
          </a:solidFill>
          <a:ln w="9525">
            <a:solidFill>
              <a:srgbClr val="500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ru-RU" sz="4400" b="1" i="1">
                <a:solidFill>
                  <a:srgbClr val="500050"/>
                </a:solidFill>
                <a:latin typeface="Candara" pitchFamily="34" charset="0"/>
              </a:rPr>
              <a:t>Труд</a:t>
            </a: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– деятельность, в процессе</a:t>
            </a:r>
          </a:p>
          <a:p>
            <a:pPr algn="ctr">
              <a:lnSpc>
                <a:spcPct val="90000"/>
              </a:lnSpc>
            </a:pP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которой создаёт продукты, необходимые</a:t>
            </a:r>
          </a:p>
          <a:p>
            <a:pPr algn="ctr">
              <a:lnSpc>
                <a:spcPct val="90000"/>
              </a:lnSpc>
            </a:pPr>
            <a:r>
              <a:rPr lang="ru-RU" sz="3600" b="1">
                <a:solidFill>
                  <a:srgbClr val="003300"/>
                </a:solidFill>
                <a:latin typeface="Candara" pitchFamily="34" charset="0"/>
              </a:rPr>
              <a:t>для удовлетворения потребностей.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animBg="1"/>
      <p:bldP spid="35849" grpId="0" animBg="1"/>
      <p:bldP spid="35851" grpId="0" animBg="1"/>
      <p:bldP spid="35852" grpId="0" animBg="1"/>
      <p:bldP spid="35857" grpId="0" animBg="1"/>
      <p:bldP spid="35858" grpId="0" animBg="1"/>
      <p:bldP spid="35859" grpId="0" animBg="1"/>
      <p:bldP spid="35860" grpId="0" animBg="1"/>
      <p:bldP spid="35865" grpId="0" animBg="1"/>
      <p:bldP spid="35865" grpId="1" animBg="1"/>
      <p:bldP spid="35879" grpId="0" animBg="1"/>
      <p:bldP spid="35879" grpId="1" animBg="1"/>
      <p:bldP spid="35880" grpId="0" animBg="1"/>
      <p:bldP spid="35880" grpId="1" animBg="1"/>
      <p:bldP spid="35880" grpId="2" animBg="1"/>
      <p:bldP spid="3588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5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16390" name="Picture 6" descr="91а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0"/>
            <a:ext cx="8229600" cy="908050"/>
          </a:xfrm>
        </p:spPr>
        <p:txBody>
          <a:bodyPr anchor="b"/>
          <a:lstStyle/>
          <a:p>
            <a:pPr eaLnBrk="1" hangingPunct="1"/>
            <a:endParaRPr lang="ru-RU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7632700" cy="4525962"/>
          </a:xfrm>
          <a:ln>
            <a:solidFill>
              <a:srgbClr val="004442"/>
            </a:solidFill>
          </a:ln>
        </p:spPr>
        <p:txBody>
          <a:bodyPr/>
          <a:lstStyle/>
          <a:p>
            <a:pPr marL="469900" indent="-469900" algn="ctr" eaLnBrk="1" hangingPunct="1">
              <a:buFontTx/>
              <a:buNone/>
            </a:pPr>
            <a:r>
              <a:rPr lang="ru-RU" sz="5400" b="1" dirty="0" smtClean="0">
                <a:solidFill>
                  <a:srgbClr val="500050"/>
                </a:solidFill>
                <a:latin typeface="Candara" pitchFamily="34" charset="0"/>
              </a:rPr>
              <a:t>Творчество - </a:t>
            </a:r>
            <a:endParaRPr lang="ru-RU" sz="5400" b="1" dirty="0" smtClean="0">
              <a:solidFill>
                <a:srgbClr val="004442"/>
              </a:solidFill>
              <a:latin typeface="Candara" pitchFamily="34" charset="0"/>
            </a:endParaRPr>
          </a:p>
        </p:txBody>
      </p:sp>
      <p:pic>
        <p:nvPicPr>
          <p:cNvPr id="16389" name="Picture 4" descr="ag00029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4868863"/>
            <a:ext cx="1970088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7179" name="Picture 5" descr="91а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250825" y="1700213"/>
            <a:ext cx="8570913" cy="21605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4F3F4">
                  <a:alpha val="17000"/>
                </a:srgbClr>
              </a:gs>
              <a:gs pos="50000">
                <a:schemeClr val="bg1"/>
              </a:gs>
              <a:gs pos="100000">
                <a:srgbClr val="E4F3F4">
                  <a:alpha val="17000"/>
                </a:srgbClr>
              </a:gs>
            </a:gsLst>
            <a:lin ang="5400000" scaled="1"/>
          </a:gradFill>
          <a:ln w="9525">
            <a:solidFill>
              <a:srgbClr val="0066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70000"/>
              </a:lnSpc>
              <a:spcBef>
                <a:spcPct val="20000"/>
              </a:spcBef>
              <a:defRPr/>
            </a:pPr>
            <a:r>
              <a:rPr lang="ru-RU" sz="6600" b="1" dirty="0" smtClean="0">
                <a:solidFill>
                  <a:srgbClr val="500050"/>
                </a:solidFill>
                <a:latin typeface="Candara" pitchFamily="34" charset="0"/>
              </a:rPr>
              <a:t>Деятельность</a:t>
            </a:r>
            <a:r>
              <a:rPr lang="ru-RU" sz="6600" b="1" dirty="0">
                <a:solidFill>
                  <a:srgbClr val="500050"/>
                </a:solidFill>
                <a:latin typeface="Candara" pitchFamily="34" charset="0"/>
              </a:rPr>
              <a:t> — </a:t>
            </a:r>
            <a:r>
              <a:rPr lang="ru-RU" sz="6600" b="1" dirty="0" smtClean="0">
                <a:solidFill>
                  <a:srgbClr val="500050"/>
                </a:solidFill>
                <a:latin typeface="Candara" pitchFamily="34" charset="0"/>
              </a:rPr>
              <a:t>...</a:t>
            </a:r>
            <a:r>
              <a:rPr lang="ru-RU" sz="6600" b="1" dirty="0" smtClean="0">
                <a:solidFill>
                  <a:schemeClr val="tx2"/>
                </a:solidFill>
                <a:latin typeface="Candara" pitchFamily="34" charset="0"/>
              </a:rPr>
              <a:t> </a:t>
            </a:r>
            <a:endParaRPr lang="ru-RU" sz="6600" b="1" dirty="0">
              <a:latin typeface="Candara" pitchFamily="34" charset="0"/>
            </a:endParaRP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323850" y="5286388"/>
            <a:ext cx="1390630" cy="8778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4F3F4">
                  <a:alpha val="17000"/>
                </a:srgbClr>
              </a:gs>
              <a:gs pos="50000">
                <a:schemeClr val="bg1"/>
              </a:gs>
              <a:gs pos="100000">
                <a:srgbClr val="E4F3F4">
                  <a:alpha val="17000"/>
                </a:srgbClr>
              </a:gs>
            </a:gsLst>
            <a:lin ang="5400000" scaled="1"/>
          </a:gradFill>
          <a:ln w="9525" algn="ctr">
            <a:solidFill>
              <a:srgbClr val="0066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1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7" y="5286388"/>
            <a:ext cx="1714512" cy="8794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000" b="1" dirty="0" smtClean="0">
                <a:solidFill>
                  <a:srgbClr val="000066"/>
                </a:solidFill>
                <a:latin typeface="Candara" pitchFamily="34" charset="0"/>
              </a:rPr>
              <a:t>С.42</a:t>
            </a:r>
            <a:endParaRPr lang="ru-RU" sz="4000" b="1" dirty="0" smtClean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19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1044" name="Picture 20" descr="91а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3" name="Text Box 21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9750" y="5661025"/>
            <a:ext cx="82804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400" b="1">
                <a:solidFill>
                  <a:srgbClr val="800000"/>
                </a:solidFill>
                <a:latin typeface="Candara" pitchFamily="34" charset="0"/>
              </a:rPr>
              <a:t>Приведите примеры, когда поведение животных похоже</a:t>
            </a:r>
          </a:p>
          <a:p>
            <a:pPr algn="ctr" eaLnBrk="0" hangingPunct="0"/>
            <a:r>
              <a:rPr lang="ru-RU" sz="2400" b="1">
                <a:solidFill>
                  <a:srgbClr val="800000"/>
                </a:solidFill>
                <a:latin typeface="Candara" pitchFamily="34" charset="0"/>
              </a:rPr>
              <a:t>на деятельность людей?</a:t>
            </a:r>
            <a:endParaRPr lang="ru-RU" sz="2400">
              <a:solidFill>
                <a:srgbClr val="800000"/>
              </a:solidFill>
              <a:latin typeface="Candara" pitchFamily="34" charset="0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0" y="2060575"/>
          <a:ext cx="1676400" cy="1641475"/>
        </p:xfrm>
        <a:graphic>
          <a:graphicData uri="http://schemas.openxmlformats.org/presentationml/2006/ole">
            <p:oleObj spid="_x0000_s1026" name="Clip" r:id="rId4" imgW="2226240" imgH="2179440" progId="MS_ClipArt_Gallery.2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0" y="4076700"/>
          <a:ext cx="2339975" cy="1662113"/>
        </p:xfrm>
        <a:graphic>
          <a:graphicData uri="http://schemas.openxmlformats.org/presentationml/2006/ole">
            <p:oleObj spid="_x0000_s1027" name="Clip" r:id="rId5" imgW="1256040" imgH="748440" progId="MS_ClipArt_Gallery.2">
              <p:embed/>
            </p:oleObj>
          </a:graphicData>
        </a:graphic>
      </p:graphicFrame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68538" y="4076700"/>
            <a:ext cx="2205037" cy="495300"/>
            <a:chOff x="1680" y="2544"/>
            <a:chExt cx="1389" cy="312"/>
          </a:xfrm>
        </p:grpSpPr>
        <p:sp>
          <p:nvSpPr>
            <p:cNvPr id="1042" name="AutoShape 7"/>
            <p:cNvSpPr>
              <a:spLocks noChangeArrowheads="1"/>
            </p:cNvSpPr>
            <p:nvPr/>
          </p:nvSpPr>
          <p:spPr bwMode="auto">
            <a:xfrm flipH="1">
              <a:off x="1680" y="2592"/>
              <a:ext cx="288" cy="192"/>
            </a:xfrm>
            <a:prstGeom prst="lef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>
                <a:latin typeface="Verdana" pitchFamily="34" charset="0"/>
              </a:endParaRPr>
            </a:p>
          </p:txBody>
        </p:sp>
        <p:sp>
          <p:nvSpPr>
            <p:cNvPr id="1043" name="Text Box 8"/>
            <p:cNvSpPr txBox="1">
              <a:spLocks noChangeArrowheads="1"/>
            </p:cNvSpPr>
            <p:nvPr/>
          </p:nvSpPr>
          <p:spPr bwMode="auto">
            <a:xfrm>
              <a:off x="1999" y="2544"/>
              <a:ext cx="1070" cy="31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 b="1">
                  <a:solidFill>
                    <a:srgbClr val="500050"/>
                  </a:solidFill>
                  <a:latin typeface="Candara" pitchFamily="34" charset="0"/>
                </a:rPr>
                <a:t>ИНСТИНКТ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716463" y="3500438"/>
            <a:ext cx="4165600" cy="1714500"/>
            <a:chOff x="2971" y="2205"/>
            <a:chExt cx="2624" cy="1080"/>
          </a:xfrm>
        </p:grpSpPr>
        <p:sp>
          <p:nvSpPr>
            <p:cNvPr id="1040" name="AutoShape 10"/>
            <p:cNvSpPr>
              <a:spLocks noChangeArrowheads="1"/>
            </p:cNvSpPr>
            <p:nvPr/>
          </p:nvSpPr>
          <p:spPr bwMode="auto">
            <a:xfrm flipH="1">
              <a:off x="2971" y="2659"/>
              <a:ext cx="305" cy="192"/>
            </a:xfrm>
            <a:prstGeom prst="leftArrow">
              <a:avLst>
                <a:gd name="adj1" fmla="val 50000"/>
                <a:gd name="adj2" fmla="val 39714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>
                <a:latin typeface="Verdana" pitchFamily="34" charset="0"/>
              </a:endParaRPr>
            </a:p>
          </p:txBody>
        </p:sp>
        <p:sp>
          <p:nvSpPr>
            <p:cNvPr id="1041" name="Text Box 11"/>
            <p:cNvSpPr txBox="1">
              <a:spLocks noChangeArrowheads="1"/>
            </p:cNvSpPr>
            <p:nvPr/>
          </p:nvSpPr>
          <p:spPr bwMode="auto">
            <a:xfrm>
              <a:off x="3288" y="2205"/>
              <a:ext cx="2307" cy="10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2800" b="1">
                  <a:solidFill>
                    <a:srgbClr val="500050"/>
                  </a:solidFill>
                  <a:latin typeface="Candara" pitchFamily="34" charset="0"/>
                </a:rPr>
                <a:t>ПРИСПОСОБЛЕНИЕ</a:t>
              </a:r>
              <a:r>
                <a:rPr lang="ru-RU" sz="2400">
                  <a:latin typeface="Candara" pitchFamily="34" charset="0"/>
                </a:rPr>
                <a:t> </a:t>
              </a:r>
            </a:p>
            <a:p>
              <a:pPr algn="ctr" eaLnBrk="0" hangingPunct="0"/>
              <a:r>
                <a:rPr lang="ru-RU" sz="2400">
                  <a:latin typeface="Candara" pitchFamily="34" charset="0"/>
                </a:rPr>
                <a:t>путём перестройки </a:t>
              </a:r>
            </a:p>
            <a:p>
              <a:pPr algn="ctr" eaLnBrk="0" hangingPunct="0"/>
              <a:r>
                <a:rPr lang="ru-RU" sz="2400">
                  <a:latin typeface="Candara" pitchFamily="34" charset="0"/>
                </a:rPr>
                <a:t>собственного организма.</a:t>
              </a:r>
            </a:p>
            <a:p>
              <a:pPr algn="ctr" eaLnBrk="0" hangingPunct="0"/>
              <a:r>
                <a:rPr lang="ru-RU" sz="2800" b="1">
                  <a:solidFill>
                    <a:srgbClr val="500050"/>
                  </a:solidFill>
                  <a:latin typeface="Candara" pitchFamily="34" charset="0"/>
                </a:rPr>
                <a:t>ЦЕЛЕСООБРАЗНОСТЬ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403350" y="1989138"/>
            <a:ext cx="3073400" cy="860425"/>
            <a:chOff x="1392" y="1330"/>
            <a:chExt cx="1936" cy="542"/>
          </a:xfrm>
        </p:grpSpPr>
        <p:sp>
          <p:nvSpPr>
            <p:cNvPr id="1038" name="AutoShape 13"/>
            <p:cNvSpPr>
              <a:spLocks noChangeArrowheads="1"/>
            </p:cNvSpPr>
            <p:nvPr/>
          </p:nvSpPr>
          <p:spPr bwMode="auto">
            <a:xfrm flipH="1">
              <a:off x="1392" y="1488"/>
              <a:ext cx="288" cy="192"/>
            </a:xfrm>
            <a:prstGeom prst="left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38100">
              <a:solidFill>
                <a:srgbClr val="006666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>
                <a:latin typeface="Verdana" pitchFamily="34" charset="0"/>
              </a:endParaRPr>
            </a:p>
          </p:txBody>
        </p:sp>
        <p:sp>
          <p:nvSpPr>
            <p:cNvPr id="1039" name="Text Box 14"/>
            <p:cNvSpPr txBox="1">
              <a:spLocks noChangeArrowheads="1"/>
            </p:cNvSpPr>
            <p:nvPr/>
          </p:nvSpPr>
          <p:spPr bwMode="auto">
            <a:xfrm>
              <a:off x="1798" y="1330"/>
              <a:ext cx="1530" cy="542"/>
            </a:xfrm>
            <a:prstGeom prst="rect">
              <a:avLst/>
            </a:prstGeom>
            <a:noFill/>
            <a:ln w="38100">
              <a:solidFill>
                <a:srgbClr val="006666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400" b="1">
                  <a:solidFill>
                    <a:srgbClr val="500050"/>
                  </a:solidFill>
                  <a:latin typeface="Candara" pitchFamily="34" charset="0"/>
                </a:rPr>
                <a:t>РАЗУМНАЯ</a:t>
              </a:r>
            </a:p>
            <a:p>
              <a:pPr algn="ctr" eaLnBrk="0" hangingPunct="0"/>
              <a:r>
                <a:rPr lang="ru-RU" sz="2400" b="1">
                  <a:solidFill>
                    <a:srgbClr val="500050"/>
                  </a:solidFill>
                  <a:latin typeface="Candara" pitchFamily="34" charset="0"/>
                </a:rPr>
                <a:t> ДЕЯТЕЛЬНОСТЬ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4572000" y="1628775"/>
            <a:ext cx="4321175" cy="1512888"/>
            <a:chOff x="2880" y="1026"/>
            <a:chExt cx="2722" cy="953"/>
          </a:xfrm>
        </p:grpSpPr>
        <p:sp>
          <p:nvSpPr>
            <p:cNvPr id="1036" name="AutoShape 16"/>
            <p:cNvSpPr>
              <a:spLocks noChangeArrowheads="1"/>
            </p:cNvSpPr>
            <p:nvPr/>
          </p:nvSpPr>
          <p:spPr bwMode="auto">
            <a:xfrm flipH="1">
              <a:off x="2880" y="1389"/>
              <a:ext cx="288" cy="192"/>
            </a:xfrm>
            <a:prstGeom prst="leftArrow">
              <a:avLst>
                <a:gd name="adj1" fmla="val 50000"/>
                <a:gd name="adj2" fmla="val 37500"/>
              </a:avLst>
            </a:prstGeom>
            <a:solidFill>
              <a:srgbClr val="99CCFF"/>
            </a:solidFill>
            <a:ln w="38100" algn="ctr">
              <a:solidFill>
                <a:srgbClr val="006666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>
                <a:latin typeface="Verdana" pitchFamily="34" charset="0"/>
              </a:endParaRPr>
            </a:p>
          </p:txBody>
        </p:sp>
        <p:sp>
          <p:nvSpPr>
            <p:cNvPr id="1037" name="Text Box 17"/>
            <p:cNvSpPr txBox="1">
              <a:spLocks noChangeArrowheads="1"/>
            </p:cNvSpPr>
            <p:nvPr/>
          </p:nvSpPr>
          <p:spPr bwMode="auto">
            <a:xfrm>
              <a:off x="3243" y="1026"/>
              <a:ext cx="2359" cy="953"/>
            </a:xfrm>
            <a:prstGeom prst="rect">
              <a:avLst/>
            </a:prstGeom>
            <a:noFill/>
            <a:ln w="38100" algn="ctr">
              <a:solidFill>
                <a:srgbClr val="006666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ru-RU" sz="2800" b="1">
                  <a:solidFill>
                    <a:srgbClr val="500050"/>
                  </a:solidFill>
                  <a:latin typeface="Candara" pitchFamily="34" charset="0"/>
                </a:rPr>
                <a:t>ПРЕОБРАЗОВАНИЕ</a:t>
              </a:r>
              <a:r>
                <a:rPr lang="ru-RU">
                  <a:latin typeface="Verdana" pitchFamily="34" charset="0"/>
                </a:rPr>
                <a:t> </a:t>
              </a:r>
            </a:p>
            <a:p>
              <a:pPr algn="ctr"/>
              <a:r>
                <a:rPr lang="ru-RU">
                  <a:latin typeface="Verdana" pitchFamily="34" charset="0"/>
                </a:rPr>
                <a:t>(создание искусственной </a:t>
              </a:r>
            </a:p>
            <a:p>
              <a:pPr algn="ctr"/>
              <a:r>
                <a:rPr lang="ru-RU">
                  <a:latin typeface="Verdana" pitchFamily="34" charset="0"/>
                </a:rPr>
                <a:t>среды существования).</a:t>
              </a:r>
            </a:p>
            <a:p>
              <a:pPr algn="ctr"/>
              <a:r>
                <a:rPr lang="ru-RU" sz="2800" b="1">
                  <a:solidFill>
                    <a:srgbClr val="500050"/>
                  </a:solidFill>
                  <a:latin typeface="Candara" pitchFamily="34" charset="0"/>
                </a:rPr>
                <a:t>ЦЕЛЕПОЛАГАНИЕ</a:t>
              </a:r>
            </a:p>
          </p:txBody>
        </p:sp>
      </p:grpSp>
      <p:pic>
        <p:nvPicPr>
          <p:cNvPr id="1034" name="Picture 16" descr="ag00029_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0113" y="765175"/>
            <a:ext cx="12858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1259632" y="0"/>
            <a:ext cx="8267726" cy="118800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/>
                <a:solidFill>
                  <a:srgbClr val="00444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ndara"/>
              </a:rPr>
              <a:t>Деятельность человека и поведение животных </a:t>
            </a:r>
            <a:endParaRPr lang="ru-RU" sz="3600" b="1" dirty="0">
              <a:ln w="11430"/>
              <a:solidFill>
                <a:srgbClr val="00444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8215" name="Picture 5" descr="91а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15382" name="AutoShape 22"/>
          <p:cNvSpPr>
            <a:spLocks/>
          </p:cNvSpPr>
          <p:nvPr/>
        </p:nvSpPr>
        <p:spPr bwMode="auto">
          <a:xfrm rot="-5400000">
            <a:off x="4391026" y="728662"/>
            <a:ext cx="360362" cy="8640763"/>
          </a:xfrm>
          <a:prstGeom prst="leftBrace">
            <a:avLst>
              <a:gd name="adj1" fmla="val 199817"/>
              <a:gd name="adj2" fmla="val 52708"/>
            </a:avLst>
          </a:prstGeom>
          <a:noFill/>
          <a:ln w="69850">
            <a:solidFill>
              <a:srgbClr val="00444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5" name="AutoShape 6"/>
          <p:cNvSpPr>
            <a:spLocks noChangeArrowheads="1"/>
          </p:cNvSpPr>
          <p:nvPr/>
        </p:nvSpPr>
        <p:spPr bwMode="auto">
          <a:xfrm>
            <a:off x="611188" y="5516563"/>
            <a:ext cx="8135937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99FF"/>
              </a:gs>
              <a:gs pos="50000">
                <a:srgbClr val="FFFFFF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4400" b="1">
                <a:solidFill>
                  <a:srgbClr val="500050"/>
                </a:solidFill>
                <a:latin typeface="Candara" pitchFamily="34" charset="0"/>
              </a:rPr>
              <a:t>Удовлетворение потребностей</a:t>
            </a:r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1476375" y="2133600"/>
            <a:ext cx="1943100" cy="358775"/>
          </a:xfrm>
          <a:prstGeom prst="line">
            <a:avLst/>
          </a:prstGeom>
          <a:noFill/>
          <a:ln w="28575">
            <a:solidFill>
              <a:srgbClr val="00444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3419475" y="2060575"/>
            <a:ext cx="0" cy="431800"/>
          </a:xfrm>
          <a:prstGeom prst="line">
            <a:avLst/>
          </a:prstGeom>
          <a:noFill/>
          <a:ln w="28575">
            <a:solidFill>
              <a:srgbClr val="00444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2124075" y="1196975"/>
            <a:ext cx="5256213" cy="935038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rgbClr val="004442"/>
                </a:solidFill>
                <a:latin typeface="Candara" pitchFamily="34" charset="0"/>
              </a:rPr>
              <a:t>Деятельность </a:t>
            </a: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latin typeface="Candara" pitchFamily="34" charset="0"/>
              </a:rPr>
              <a:t>форма взаимодействия с окружающим миром</a:t>
            </a:r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5795963" y="2133600"/>
            <a:ext cx="0" cy="358775"/>
          </a:xfrm>
          <a:prstGeom prst="line">
            <a:avLst/>
          </a:prstGeom>
          <a:noFill/>
          <a:ln w="28575">
            <a:solidFill>
              <a:srgbClr val="00444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5795963" y="2133600"/>
            <a:ext cx="1944687" cy="358775"/>
          </a:xfrm>
          <a:prstGeom prst="line">
            <a:avLst/>
          </a:prstGeom>
          <a:noFill/>
          <a:ln w="28575">
            <a:solidFill>
              <a:srgbClr val="00444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1187450" y="3357563"/>
            <a:ext cx="0" cy="215900"/>
          </a:xfrm>
          <a:prstGeom prst="line">
            <a:avLst/>
          </a:prstGeom>
          <a:noFill/>
          <a:ln w="41275">
            <a:solidFill>
              <a:srgbClr val="0066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3419475" y="3213100"/>
            <a:ext cx="0" cy="360363"/>
          </a:xfrm>
          <a:prstGeom prst="line">
            <a:avLst/>
          </a:prstGeom>
          <a:noFill/>
          <a:ln w="41275">
            <a:solidFill>
              <a:srgbClr val="0066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5724525" y="3284538"/>
            <a:ext cx="0" cy="288925"/>
          </a:xfrm>
          <a:prstGeom prst="line">
            <a:avLst/>
          </a:prstGeom>
          <a:noFill/>
          <a:ln w="41275">
            <a:solidFill>
              <a:srgbClr val="0066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7956550" y="3284538"/>
            <a:ext cx="0" cy="288925"/>
          </a:xfrm>
          <a:prstGeom prst="line">
            <a:avLst/>
          </a:prstGeom>
          <a:noFill/>
          <a:ln w="41275">
            <a:solidFill>
              <a:srgbClr val="0066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323850" y="2565400"/>
            <a:ext cx="1944688" cy="792163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 algn="ctr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Сознательный </a:t>
            </a:r>
          </a:p>
          <a:p>
            <a:pPr algn="ctr">
              <a:defRPr/>
            </a:pPr>
            <a:r>
              <a:rPr lang="ru-RU"/>
              <a:t>характер</a:t>
            </a:r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2484438" y="2492375"/>
            <a:ext cx="1944687" cy="792163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 algn="ctr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Продуктивный</a:t>
            </a:r>
          </a:p>
          <a:p>
            <a:pPr algn="ctr">
              <a:defRPr/>
            </a:pPr>
            <a:r>
              <a:rPr lang="ru-RU"/>
              <a:t>характер</a:t>
            </a: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4787900" y="2492375"/>
            <a:ext cx="1944688" cy="792163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 algn="ctr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Общественный</a:t>
            </a:r>
          </a:p>
          <a:p>
            <a:pPr algn="ctr">
              <a:defRPr/>
            </a:pPr>
            <a:r>
              <a:rPr lang="ru-RU"/>
              <a:t>характер</a:t>
            </a:r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6948488" y="2492375"/>
            <a:ext cx="1944687" cy="792163"/>
          </a:xfrm>
          <a:prstGeom prst="flowChartAlternateProcess">
            <a:avLst/>
          </a:prstGeom>
          <a:gradFill rotWithShape="1">
            <a:gsLst>
              <a:gs pos="0">
                <a:srgbClr val="DDFFFF"/>
              </a:gs>
              <a:gs pos="50000">
                <a:schemeClr val="bg1"/>
              </a:gs>
              <a:gs pos="100000">
                <a:srgbClr val="DDFFFF"/>
              </a:gs>
            </a:gsLst>
            <a:lin ang="5400000" scaled="1"/>
          </a:gradFill>
          <a:ln w="9525" algn="ctr">
            <a:solidFill>
              <a:srgbClr val="00444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Преобразующий </a:t>
            </a:r>
          </a:p>
          <a:p>
            <a:pPr algn="ctr">
              <a:defRPr/>
            </a:pPr>
            <a:r>
              <a:rPr lang="ru-RU"/>
              <a:t>характер</a:t>
            </a:r>
          </a:p>
        </p:txBody>
      </p:sp>
      <p:sp>
        <p:nvSpPr>
          <p:cNvPr id="15378" name="AutoShape 14"/>
          <p:cNvSpPr>
            <a:spLocks noChangeArrowheads="1"/>
          </p:cNvSpPr>
          <p:nvPr/>
        </p:nvSpPr>
        <p:spPr bwMode="auto">
          <a:xfrm>
            <a:off x="250825" y="3573463"/>
            <a:ext cx="2017713" cy="1223962"/>
          </a:xfrm>
          <a:prstGeom prst="flowChartAlternateProcess">
            <a:avLst/>
          </a:prstGeom>
          <a:solidFill>
            <a:srgbClr val="E5FD8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4442"/>
              </a:buClr>
              <a:buSzPct val="80000"/>
              <a:buFont typeface="Wingdings" pitchFamily="2" charset="2"/>
              <a:buNone/>
            </a:pPr>
            <a:r>
              <a:rPr lang="ru-RU" sz="2400" b="1">
                <a:solidFill>
                  <a:srgbClr val="500050"/>
                </a:solidFill>
                <a:latin typeface="Candara" pitchFamily="34" charset="0"/>
              </a:rPr>
              <a:t>ставит цель,</a:t>
            </a:r>
          </a:p>
          <a:p>
            <a:pPr eaLnBrk="0" hangingPunct="0">
              <a:buClr>
                <a:srgbClr val="004442"/>
              </a:buClr>
              <a:buSzPct val="80000"/>
              <a:buFont typeface="Wingdings" pitchFamily="2" charset="2"/>
              <a:buNone/>
            </a:pPr>
            <a:r>
              <a:rPr lang="ru-RU" sz="2400" b="1">
                <a:solidFill>
                  <a:srgbClr val="500050"/>
                </a:solidFill>
                <a:latin typeface="Candara" pitchFamily="34" charset="0"/>
              </a:rPr>
              <a:t>предвидит </a:t>
            </a:r>
          </a:p>
          <a:p>
            <a:pPr eaLnBrk="0" hangingPunct="0"/>
            <a:r>
              <a:rPr lang="ru-RU" sz="2400" b="1">
                <a:solidFill>
                  <a:srgbClr val="500050"/>
                </a:solidFill>
                <a:latin typeface="Candara" pitchFamily="34" charset="0"/>
              </a:rPr>
              <a:t>результат</a:t>
            </a:r>
            <a:endParaRPr lang="ru-RU" sz="2400" b="1">
              <a:solidFill>
                <a:srgbClr val="500050"/>
              </a:solidFill>
            </a:endParaRPr>
          </a:p>
        </p:txBody>
      </p:sp>
      <p:sp>
        <p:nvSpPr>
          <p:cNvPr id="15379" name="AutoShape 16"/>
          <p:cNvSpPr>
            <a:spLocks noChangeArrowheads="1"/>
          </p:cNvSpPr>
          <p:nvPr/>
        </p:nvSpPr>
        <p:spPr bwMode="auto">
          <a:xfrm>
            <a:off x="2411413" y="3573463"/>
            <a:ext cx="2057400" cy="1150937"/>
          </a:xfrm>
          <a:prstGeom prst="flowChartAlternateProcess">
            <a:avLst/>
          </a:prstGeom>
          <a:solidFill>
            <a:srgbClr val="E5FD8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400" b="1">
                <a:solidFill>
                  <a:srgbClr val="500050"/>
                </a:solidFill>
                <a:latin typeface="Candara" pitchFamily="34" charset="0"/>
              </a:rPr>
              <a:t>получение </a:t>
            </a:r>
          </a:p>
          <a:p>
            <a:pPr algn="ctr" eaLnBrk="0" hangingPunct="0"/>
            <a:r>
              <a:rPr lang="ru-RU" sz="2400" b="1">
                <a:solidFill>
                  <a:srgbClr val="500050"/>
                </a:solidFill>
                <a:latin typeface="Candara" pitchFamily="34" charset="0"/>
              </a:rPr>
              <a:t>результата,</a:t>
            </a:r>
          </a:p>
          <a:p>
            <a:pPr algn="ctr" eaLnBrk="0" hangingPunct="0"/>
            <a:r>
              <a:rPr lang="ru-RU" sz="2400" b="1">
                <a:solidFill>
                  <a:srgbClr val="500050"/>
                </a:solidFill>
                <a:latin typeface="Candara" pitchFamily="34" charset="0"/>
              </a:rPr>
              <a:t>продукта</a:t>
            </a:r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6948488" y="3573463"/>
            <a:ext cx="1944687" cy="1223962"/>
          </a:xfrm>
          <a:prstGeom prst="flowChartAlternateProcess">
            <a:avLst/>
          </a:prstGeom>
          <a:solidFill>
            <a:srgbClr val="E5FD8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000" b="1">
                <a:solidFill>
                  <a:srgbClr val="500050"/>
                </a:solidFill>
                <a:latin typeface="Candara" pitchFamily="34" charset="0"/>
              </a:rPr>
              <a:t>изменение</a:t>
            </a:r>
          </a:p>
          <a:p>
            <a:pPr algn="ctr" eaLnBrk="0" hangingPunct="0"/>
            <a:r>
              <a:rPr lang="ru-RU" sz="2000" b="1">
                <a:solidFill>
                  <a:srgbClr val="500050"/>
                </a:solidFill>
                <a:latin typeface="Candara" pitchFamily="34" charset="0"/>
              </a:rPr>
              <a:t>окружающего</a:t>
            </a:r>
          </a:p>
          <a:p>
            <a:pPr algn="ctr" eaLnBrk="0" hangingPunct="0"/>
            <a:r>
              <a:rPr lang="ru-RU" sz="2000" b="1">
                <a:solidFill>
                  <a:srgbClr val="500050"/>
                </a:solidFill>
                <a:latin typeface="Candara" pitchFamily="34" charset="0"/>
              </a:rPr>
              <a:t> мира и самого </a:t>
            </a:r>
          </a:p>
          <a:p>
            <a:pPr algn="ctr" eaLnBrk="0" hangingPunct="0"/>
            <a:r>
              <a:rPr lang="ru-RU" sz="2000" b="1">
                <a:solidFill>
                  <a:srgbClr val="500050"/>
                </a:solidFill>
                <a:latin typeface="Candara" pitchFamily="34" charset="0"/>
              </a:rPr>
              <a:t>себя</a:t>
            </a:r>
          </a:p>
        </p:txBody>
      </p:sp>
      <p:sp>
        <p:nvSpPr>
          <p:cNvPr id="15381" name="AutoShape 21"/>
          <p:cNvSpPr>
            <a:spLocks noChangeArrowheads="1"/>
          </p:cNvSpPr>
          <p:nvPr/>
        </p:nvSpPr>
        <p:spPr bwMode="auto">
          <a:xfrm>
            <a:off x="4643438" y="3573463"/>
            <a:ext cx="2133600" cy="1219200"/>
          </a:xfrm>
          <a:prstGeom prst="flowChartAlternateProcess">
            <a:avLst/>
          </a:prstGeom>
          <a:solidFill>
            <a:srgbClr val="E5FD8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sz="2000" b="1">
                <a:solidFill>
                  <a:srgbClr val="500050"/>
                </a:solidFill>
                <a:latin typeface="Candara" pitchFamily="34" charset="0"/>
              </a:rPr>
              <a:t>вступает в</a:t>
            </a:r>
          </a:p>
          <a:p>
            <a:pPr eaLnBrk="0" hangingPunct="0"/>
            <a:r>
              <a:rPr lang="ru-RU" sz="2000" b="1">
                <a:solidFill>
                  <a:srgbClr val="500050"/>
                </a:solidFill>
                <a:latin typeface="Candara" pitchFamily="34" charset="0"/>
              </a:rPr>
              <a:t> различные</a:t>
            </a:r>
          </a:p>
          <a:p>
            <a:pPr eaLnBrk="0" hangingPunct="0"/>
            <a:r>
              <a:rPr lang="ru-RU" sz="2000" b="1">
                <a:solidFill>
                  <a:srgbClr val="500050"/>
                </a:solidFill>
                <a:latin typeface="Candara" pitchFamily="34" charset="0"/>
              </a:rPr>
              <a:t>межличностные</a:t>
            </a:r>
          </a:p>
          <a:p>
            <a:pPr eaLnBrk="0" hangingPunct="0"/>
            <a:r>
              <a:rPr lang="ru-RU" sz="2000" b="1">
                <a:solidFill>
                  <a:srgbClr val="500050"/>
                </a:solidFill>
                <a:latin typeface="Candara" pitchFamily="34" charset="0"/>
              </a:rPr>
              <a:t>отношения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691680" y="188640"/>
            <a:ext cx="7207421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kern="10" dirty="0">
                <a:ln w="11430"/>
                <a:solidFill>
                  <a:srgbClr val="00444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ndara"/>
              </a:rPr>
              <a:t>Характеристика деятельности </a:t>
            </a:r>
            <a:endParaRPr lang="ru-RU" sz="4000" b="1" dirty="0">
              <a:ln w="11430"/>
              <a:solidFill>
                <a:srgbClr val="00444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2" grpId="0" animBg="1"/>
      <p:bldP spid="15385" grpId="0" animBg="1"/>
      <p:bldP spid="15387" grpId="0" animBg="1"/>
      <p:bldP spid="15388" grpId="0" animBg="1"/>
      <p:bldP spid="15389" grpId="0" animBg="1"/>
      <p:bldP spid="15390" grpId="0" animBg="1"/>
      <p:bldP spid="15391" grpId="0" animBg="1"/>
      <p:bldP spid="15392" grpId="0" animBg="1"/>
      <p:bldP spid="15393" grpId="0" animBg="1"/>
      <p:bldP spid="15394" grpId="0" animBg="1"/>
      <p:bldP spid="15373" grpId="0" animBg="1"/>
      <p:bldP spid="15375" grpId="0" animBg="1"/>
      <p:bldP spid="15376" grpId="0" animBg="1"/>
      <p:bldP spid="15377" grpId="0" animBg="1"/>
      <p:bldP spid="15378" grpId="0" animBg="1"/>
      <p:bldP spid="15379" grpId="0" animBg="1"/>
      <p:bldP spid="15380" grpId="0" animBg="1"/>
      <p:bldP spid="153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Group 17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2065" name="Picture 18" descr="91а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23" name="Text Box 19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3276600" y="6021388"/>
            <a:ext cx="5722938" cy="541337"/>
          </a:xfrm>
          <a:prstGeom prst="rect">
            <a:avLst/>
          </a:prstGeom>
          <a:solidFill>
            <a:srgbClr val="CC99FF">
              <a:alpha val="23137"/>
            </a:srgbClr>
          </a:solidFill>
          <a:ln w="22225">
            <a:solidFill>
              <a:srgbClr val="00444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800">
                <a:solidFill>
                  <a:srgbClr val="500050"/>
                </a:solidFill>
                <a:latin typeface="Constantia" pitchFamily="18" charset="0"/>
              </a:rPr>
              <a:t>Основная схема деятельности</a:t>
            </a:r>
            <a:endParaRPr lang="ru-RU" sz="2400">
              <a:solidFill>
                <a:srgbClr val="500050"/>
              </a:solidFill>
              <a:latin typeface="Constantia" pitchFamily="18" charset="0"/>
            </a:endParaRPr>
          </a:p>
        </p:txBody>
      </p:sp>
      <p:graphicFrame>
        <p:nvGraphicFramePr>
          <p:cNvPr id="2050" name="Object 11"/>
          <p:cNvGraphicFramePr>
            <a:graphicFrameLocks noChangeAspect="1"/>
          </p:cNvGraphicFramePr>
          <p:nvPr/>
        </p:nvGraphicFramePr>
        <p:xfrm>
          <a:off x="2627313" y="1700213"/>
          <a:ext cx="1501775" cy="1531937"/>
        </p:xfrm>
        <a:graphic>
          <a:graphicData uri="http://schemas.openxmlformats.org/presentationml/2006/ole">
            <p:oleObj spid="_x0000_s2050" name="Clip" r:id="rId4" imgW="1129680" imgH="1151640" progId="MS_ClipArt_Gallery.2">
              <p:embed/>
            </p:oleObj>
          </a:graphicData>
        </a:graphic>
      </p:graphicFrame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6011863" y="1628775"/>
            <a:ext cx="2952750" cy="1143000"/>
          </a:xfrm>
          <a:prstGeom prst="rect">
            <a:avLst/>
          </a:prstGeom>
          <a:solidFill>
            <a:schemeClr val="bg1"/>
          </a:solidFill>
          <a:ln w="76200" algn="ctr">
            <a:solidFill>
              <a:srgbClr val="00444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3200" b="1">
                <a:solidFill>
                  <a:srgbClr val="500050"/>
                </a:solidFill>
                <a:latin typeface="Candara" pitchFamily="34" charset="0"/>
              </a:rPr>
              <a:t>Результат</a:t>
            </a:r>
          </a:p>
          <a:p>
            <a:pPr algn="ctr" eaLnBrk="0" hangingPunct="0"/>
            <a:endParaRPr lang="ru-RU" sz="3200" b="1">
              <a:solidFill>
                <a:srgbClr val="500050"/>
              </a:solidFill>
              <a:latin typeface="Candara" pitchFamily="34" charset="0"/>
            </a:endParaRPr>
          </a:p>
        </p:txBody>
      </p:sp>
      <p:graphicFrame>
        <p:nvGraphicFramePr>
          <p:cNvPr id="2051" name="Object 15"/>
          <p:cNvGraphicFramePr>
            <a:graphicFrameLocks noChangeAspect="1"/>
          </p:cNvGraphicFramePr>
          <p:nvPr/>
        </p:nvGraphicFramePr>
        <p:xfrm>
          <a:off x="6804025" y="2997200"/>
          <a:ext cx="1954213" cy="2103438"/>
        </p:xfrm>
        <a:graphic>
          <a:graphicData uri="http://schemas.openxmlformats.org/presentationml/2006/ole">
            <p:oleObj spid="_x0000_s2051" name="Clip" r:id="rId5" imgW="1953720" imgH="2103480" progId="MS_ClipArt_Gallery.2">
              <p:embed/>
            </p:oleObj>
          </a:graphicData>
        </a:graphic>
      </p:graphicFrame>
      <p:pic>
        <p:nvPicPr>
          <p:cNvPr id="2056" name="Picture 16" descr="ag00029_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908050"/>
            <a:ext cx="1487488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AutoShape 22"/>
          <p:cNvSpPr>
            <a:spLocks noChangeArrowheads="1"/>
          </p:cNvSpPr>
          <p:nvPr/>
        </p:nvSpPr>
        <p:spPr bwMode="auto">
          <a:xfrm rot="-2317911">
            <a:off x="1692275" y="5084763"/>
            <a:ext cx="1600200" cy="504825"/>
          </a:xfrm>
          <a:prstGeom prst="curvedUpArrow">
            <a:avLst>
              <a:gd name="adj1" fmla="val 63396"/>
              <a:gd name="adj2" fmla="val 126792"/>
              <a:gd name="adj3" fmla="val 33333"/>
            </a:avLst>
          </a:prstGeom>
          <a:solidFill>
            <a:srgbClr val="993366"/>
          </a:solidFill>
          <a:ln w="57150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8" name="AutoShape 23"/>
          <p:cNvSpPr>
            <a:spLocks noChangeArrowheads="1"/>
          </p:cNvSpPr>
          <p:nvPr/>
        </p:nvSpPr>
        <p:spPr bwMode="auto">
          <a:xfrm rot="-3697634">
            <a:off x="5402263" y="3284537"/>
            <a:ext cx="1817688" cy="576263"/>
          </a:xfrm>
          <a:prstGeom prst="curvedUpArrow">
            <a:avLst>
              <a:gd name="adj1" fmla="val 65028"/>
              <a:gd name="adj2" fmla="val 121980"/>
              <a:gd name="adj3" fmla="val 54722"/>
            </a:avLst>
          </a:prstGeom>
          <a:solidFill>
            <a:srgbClr val="993366"/>
          </a:solidFill>
          <a:ln w="57150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Text Box 9"/>
          <p:cNvSpPr txBox="1">
            <a:spLocks noChangeArrowheads="1"/>
          </p:cNvSpPr>
          <p:nvPr/>
        </p:nvSpPr>
        <p:spPr bwMode="auto">
          <a:xfrm>
            <a:off x="2124075" y="3284538"/>
            <a:ext cx="3560763" cy="1438275"/>
          </a:xfrm>
          <a:prstGeom prst="rect">
            <a:avLst/>
          </a:prstGeom>
          <a:solidFill>
            <a:schemeClr val="bg1"/>
          </a:solidFill>
          <a:ln w="76200" algn="ctr">
            <a:solidFill>
              <a:srgbClr val="00444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3200" b="1">
                <a:solidFill>
                  <a:srgbClr val="500050"/>
                </a:solidFill>
                <a:latin typeface="Candara" pitchFamily="34" charset="0"/>
              </a:rPr>
              <a:t>Средства </a:t>
            </a:r>
          </a:p>
          <a:p>
            <a:pPr algn="ctr" eaLnBrk="0" hangingPunct="0">
              <a:lnSpc>
                <a:spcPct val="80000"/>
              </a:lnSpc>
            </a:pPr>
            <a:r>
              <a:rPr lang="ru-RU" sz="3200" b="1">
                <a:solidFill>
                  <a:srgbClr val="500050"/>
                </a:solidFill>
                <a:latin typeface="Candara" pitchFamily="34" charset="0"/>
              </a:rPr>
              <a:t>достижения</a:t>
            </a:r>
          </a:p>
          <a:p>
            <a:pPr algn="ctr" eaLnBrk="0" hangingPunct="0">
              <a:lnSpc>
                <a:spcPct val="80000"/>
              </a:lnSpc>
            </a:pPr>
            <a:r>
              <a:rPr lang="ru-RU" sz="2000" b="1">
                <a:solidFill>
                  <a:srgbClr val="004442"/>
                </a:solidFill>
                <a:latin typeface="Candara" pitchFamily="34" charset="0"/>
              </a:rPr>
              <a:t>(</a:t>
            </a:r>
            <a:r>
              <a:rPr lang="ru-RU" sz="2000" b="1">
                <a:solidFill>
                  <a:srgbClr val="004442"/>
                </a:solidFill>
              </a:rPr>
              <a:t>предметы труда, орудия труда, технологии)</a:t>
            </a:r>
          </a:p>
        </p:txBody>
      </p:sp>
      <p:sp>
        <p:nvSpPr>
          <p:cNvPr id="2060" name="Text Box 5"/>
          <p:cNvSpPr txBox="1">
            <a:spLocks noChangeArrowheads="1"/>
          </p:cNvSpPr>
          <p:nvPr/>
        </p:nvSpPr>
        <p:spPr bwMode="auto">
          <a:xfrm>
            <a:off x="250825" y="4868863"/>
            <a:ext cx="1584325" cy="1204912"/>
          </a:xfrm>
          <a:prstGeom prst="rect">
            <a:avLst/>
          </a:prstGeom>
          <a:solidFill>
            <a:schemeClr val="bg1"/>
          </a:solidFill>
          <a:ln w="76200">
            <a:solidFill>
              <a:srgbClr val="00444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3200" b="1">
                <a:solidFill>
                  <a:srgbClr val="500050"/>
                </a:solidFill>
                <a:latin typeface="Candara" pitchFamily="34" charset="0"/>
              </a:rPr>
              <a:t>Цель </a:t>
            </a:r>
          </a:p>
          <a:p>
            <a:pPr algn="ctr" eaLnBrk="0" hangingPunct="0">
              <a:lnSpc>
                <a:spcPct val="90000"/>
              </a:lnSpc>
            </a:pPr>
            <a:endParaRPr lang="ru-RU" sz="4000" b="1">
              <a:latin typeface="Times New Roman" pitchFamily="18" charset="0"/>
            </a:endParaRPr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71500" y="2565400"/>
          <a:ext cx="928688" cy="1998663"/>
        </p:xfrm>
        <a:graphic>
          <a:graphicData uri="http://schemas.openxmlformats.org/presentationml/2006/ole">
            <p:oleObj spid="_x0000_s2052" name="Clip" r:id="rId7" imgW="1857600" imgH="3995640" progId="MS_ClipArt_Gallery.2">
              <p:embed/>
            </p:oleObj>
          </a:graphicData>
        </a:graphic>
      </p:graphicFrame>
      <p:sp>
        <p:nvSpPr>
          <p:cNvPr id="2061" name="WordArt 24"/>
          <p:cNvSpPr>
            <a:spLocks noChangeArrowheads="1" noChangeShapeType="1" noTextEdit="1"/>
          </p:cNvSpPr>
          <p:nvPr/>
        </p:nvSpPr>
        <p:spPr bwMode="auto">
          <a:xfrm rot="-2061524">
            <a:off x="4211638" y="1773238"/>
            <a:ext cx="2479675" cy="6524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500050"/>
                </a:solidFill>
                <a:latin typeface="Candara"/>
              </a:rPr>
              <a:t>действия </a:t>
            </a:r>
          </a:p>
        </p:txBody>
      </p:sp>
      <p:sp>
        <p:nvSpPr>
          <p:cNvPr id="2062" name="Rectangle 25"/>
          <p:cNvSpPr>
            <a:spLocks noChangeArrowheads="1"/>
          </p:cNvSpPr>
          <p:nvPr/>
        </p:nvSpPr>
        <p:spPr bwMode="auto">
          <a:xfrm>
            <a:off x="250825" y="5373688"/>
            <a:ext cx="1531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4442"/>
                </a:solidFill>
              </a:rPr>
              <a:t>образ </a:t>
            </a:r>
          </a:p>
          <a:p>
            <a:pPr algn="ctr"/>
            <a:r>
              <a:rPr lang="ru-RU" b="1">
                <a:solidFill>
                  <a:srgbClr val="004442"/>
                </a:solidFill>
              </a:rPr>
              <a:t>результата</a:t>
            </a:r>
          </a:p>
        </p:txBody>
      </p:sp>
      <p:sp>
        <p:nvSpPr>
          <p:cNvPr id="2063" name="Rectangle 26"/>
          <p:cNvSpPr>
            <a:spLocks noChangeArrowheads="1"/>
          </p:cNvSpPr>
          <p:nvPr/>
        </p:nvSpPr>
        <p:spPr bwMode="auto">
          <a:xfrm>
            <a:off x="6732588" y="2276475"/>
            <a:ext cx="1716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4442"/>
                </a:solidFill>
              </a:rPr>
              <a:t>итог, продукт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195736" y="260648"/>
            <a:ext cx="656942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kern="10" dirty="0">
                <a:ln w="11430"/>
                <a:solidFill>
                  <a:srgbClr val="00444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/>
              </a:rPr>
              <a:t>Структура  деятельности </a:t>
            </a:r>
            <a:endParaRPr lang="ru-RU" sz="4400" b="1" dirty="0">
              <a:ln w="11430"/>
              <a:solidFill>
                <a:srgbClr val="00444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Group 10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3083" name="Picture 11" descr="91а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793750" y="1989138"/>
            <a:ext cx="7621588" cy="576262"/>
          </a:xfrm>
          <a:prstGeom prst="rect">
            <a:avLst/>
          </a:prstGeom>
          <a:noFill/>
          <a:ln w="57150">
            <a:solidFill>
              <a:srgbClr val="006666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2800" b="1">
                <a:solidFill>
                  <a:srgbClr val="500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</a:rPr>
              <a:t>Субъект - тот, кто осуществляет деятельность.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755650" y="4724400"/>
            <a:ext cx="7704138" cy="576263"/>
          </a:xfrm>
          <a:prstGeom prst="rect">
            <a:avLst/>
          </a:prstGeom>
          <a:noFill/>
          <a:ln w="57150" algn="ctr">
            <a:solidFill>
              <a:srgbClr val="006666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b="1">
                <a:solidFill>
                  <a:srgbClr val="500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</a:rPr>
              <a:t>Объект -  то, на что направлена деятельность.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295400" y="2667000"/>
          <a:ext cx="2514600" cy="1900238"/>
        </p:xfrm>
        <a:graphic>
          <a:graphicData uri="http://schemas.openxmlformats.org/presentationml/2006/ole">
            <p:oleObj spid="_x0000_s3074" name="Clip" r:id="rId4" imgW="1609920" imgH="1216440" progId="MS_ClipArt_Gallery.2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4267200" y="2667000"/>
          <a:ext cx="1808163" cy="1828800"/>
        </p:xfrm>
        <a:graphic>
          <a:graphicData uri="http://schemas.openxmlformats.org/presentationml/2006/ole">
            <p:oleObj spid="_x0000_s3075" name="Clip" r:id="rId5" imgW="712440" imgH="720360" progId="MS_ClipArt_Gallery.2">
              <p:embed/>
            </p:oleObj>
          </a:graphicData>
        </a:graphic>
      </p:graphicFrame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468313" y="5589588"/>
            <a:ext cx="8172450" cy="876300"/>
          </a:xfrm>
          <a:prstGeom prst="rect">
            <a:avLst/>
          </a:prstGeom>
          <a:noFill/>
          <a:ln w="3175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sz="3200" b="1">
                <a:solidFill>
                  <a:srgbClr val="4E3447"/>
                </a:solidFill>
                <a:latin typeface="Candara" pitchFamily="34" charset="0"/>
              </a:rPr>
              <a:t>Определите, объекты и субъекты деятельности?</a:t>
            </a:r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6696075" y="2743200"/>
          <a:ext cx="1533525" cy="1828800"/>
        </p:xfrm>
        <a:graphic>
          <a:graphicData uri="http://schemas.openxmlformats.org/presentationml/2006/ole">
            <p:oleObj spid="_x0000_s3076" name="Clip" r:id="rId6" imgW="733320" imgH="875880" progId="MS_ClipArt_Gallery.2">
              <p:embed/>
            </p:oleObj>
          </a:graphicData>
        </a:graphic>
      </p:graphicFrame>
      <p:pic>
        <p:nvPicPr>
          <p:cNvPr id="3081" name="Picture 16" descr="ag00029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56513" y="765175"/>
            <a:ext cx="1487487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1547664" y="188640"/>
            <a:ext cx="7164141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kern="10" dirty="0">
                <a:ln w="11430"/>
                <a:solidFill>
                  <a:srgbClr val="00444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ndara"/>
              </a:rPr>
              <a:t>Компоненты  деятельности </a:t>
            </a:r>
            <a:endParaRPr lang="ru-RU" sz="4400" b="1" dirty="0">
              <a:ln w="11430"/>
              <a:solidFill>
                <a:srgbClr val="00444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4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9221" name="Picture 5" descr="91а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642350" cy="532765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500050"/>
                </a:solidFill>
                <a:latin typeface="Candara" pitchFamily="34" charset="0"/>
              </a:rPr>
              <a:t>Как вы думаете, что побуждает человека к деятельности?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b="1" u="sng" smtClean="0">
                <a:solidFill>
                  <a:srgbClr val="000066"/>
                </a:solidFill>
                <a:latin typeface="Candara" pitchFamily="34" charset="0"/>
              </a:rPr>
              <a:t>Прочитайте притчу: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b="1" i="1" smtClean="0">
                <a:solidFill>
                  <a:srgbClr val="000066"/>
                </a:solidFill>
                <a:latin typeface="Candara" pitchFamily="34" charset="0"/>
              </a:rPr>
              <a:t>«Старательный дровосек честно собирал хворост, ему хорошо платили и хвалили за трудолюбие. Только одно от него скрывали: хворост шёл на костры инквизиции, где сжигали людей».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b="1" i="1" smtClean="0">
                <a:solidFill>
                  <a:srgbClr val="000066"/>
                </a:solidFill>
                <a:latin typeface="Candara" pitchFamily="34" charset="0"/>
              </a:rPr>
              <a:t>О чем притча?</a:t>
            </a:r>
            <a:r>
              <a:rPr lang="ru-RU" i="1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2800" b="1" i="1" smtClean="0">
                <a:solidFill>
                  <a:srgbClr val="003300"/>
                </a:solidFill>
                <a:latin typeface="Candara" pitchFamily="34" charset="0"/>
              </a:rPr>
              <a:t>Человек всегда должен осмысливать свои поступки, предвидеть их последствия, знать, что получится в результате – добро или зло.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35696" y="0"/>
            <a:ext cx="710803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kern="10" dirty="0">
                <a:ln w="11430"/>
                <a:solidFill>
                  <a:srgbClr val="00444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ndara"/>
              </a:rPr>
              <a:t>Потребности и интересы </a:t>
            </a:r>
            <a:endParaRPr lang="ru-RU" sz="4800" b="1" dirty="0">
              <a:ln w="11430"/>
              <a:solidFill>
                <a:srgbClr val="00444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7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10247" name="Picture 8" descr="91а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374063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800000"/>
                </a:solidFill>
                <a:latin typeface="Candara" pitchFamily="34" charset="0"/>
              </a:rPr>
              <a:t>Мотив</a:t>
            </a:r>
            <a:r>
              <a:rPr lang="ru-RU" dirty="0" smtClean="0">
                <a:latin typeface="Candara" pitchFamily="34" charset="0"/>
              </a:rPr>
              <a:t> - </a:t>
            </a:r>
            <a:r>
              <a:rPr lang="ru-RU" b="1" i="1" dirty="0" smtClean="0">
                <a:solidFill>
                  <a:srgbClr val="000066"/>
                </a:solidFill>
                <a:latin typeface="Candara" pitchFamily="34" charset="0"/>
              </a:rPr>
              <a:t>побудительная причина, повод к какому-либо действию.</a:t>
            </a:r>
            <a:r>
              <a:rPr lang="ru-RU" dirty="0" smtClean="0"/>
              <a:t> </a:t>
            </a: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800000"/>
                </a:solidFill>
                <a:latin typeface="Candara" pitchFamily="34" charset="0"/>
              </a:rPr>
              <a:t>Потребность</a:t>
            </a:r>
            <a:r>
              <a:rPr lang="ru-RU" dirty="0" smtClean="0"/>
              <a:t> </a:t>
            </a:r>
            <a:r>
              <a:rPr lang="ru-RU" b="1" i="1" dirty="0" smtClean="0">
                <a:solidFill>
                  <a:srgbClr val="000066"/>
                </a:solidFill>
                <a:latin typeface="Candara" pitchFamily="34" charset="0"/>
              </a:rPr>
              <a:t>— это переживаемая и осознаваемая человеком нужда в том, что необходимо для поддержания его организма и развития личности. </a:t>
            </a: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500050"/>
                </a:solidFill>
                <a:latin typeface="Candara" pitchFamily="34" charset="0"/>
              </a:rPr>
              <a:t>(</a:t>
            </a:r>
            <a:r>
              <a:rPr lang="ru-RU" b="1" i="1" dirty="0" smtClean="0">
                <a:solidFill>
                  <a:srgbClr val="500050"/>
                </a:solidFill>
                <a:latin typeface="Candara" pitchFamily="34" charset="0"/>
              </a:rPr>
              <a:t>Биологические потребности, социальные потребности,</a:t>
            </a:r>
            <a:r>
              <a:rPr lang="ru-RU" b="1" dirty="0" smtClean="0">
                <a:solidFill>
                  <a:srgbClr val="500050"/>
                </a:solidFill>
                <a:latin typeface="Candara" pitchFamily="34" charset="0"/>
              </a:rPr>
              <a:t> </a:t>
            </a:r>
            <a:r>
              <a:rPr lang="ru-RU" b="1" i="1" dirty="0" smtClean="0">
                <a:solidFill>
                  <a:srgbClr val="500050"/>
                </a:solidFill>
                <a:latin typeface="Candara" pitchFamily="34" charset="0"/>
              </a:rPr>
              <a:t>духовные </a:t>
            </a:r>
            <a:r>
              <a:rPr lang="ru-RU" b="1" i="1" dirty="0" smtClean="0">
                <a:solidFill>
                  <a:srgbClr val="500050"/>
                </a:solidFill>
                <a:latin typeface="Candara" pitchFamily="34" charset="0"/>
              </a:rPr>
              <a:t>потребности</a:t>
            </a:r>
            <a:r>
              <a:rPr lang="ru-RU" b="1" dirty="0" smtClean="0">
                <a:solidFill>
                  <a:srgbClr val="500050"/>
                </a:solidFill>
                <a:latin typeface="Candara" pitchFamily="34" charset="0"/>
              </a:rPr>
              <a:t> 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9388" y="5876925"/>
            <a:ext cx="871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4442"/>
                </a:solidFill>
                <a:latin typeface="Candara" pitchFamily="34" charset="0"/>
              </a:rPr>
              <a:t>Убеждения, интересы, идеалы, влечения.</a:t>
            </a:r>
            <a:r>
              <a:rPr lang="ru-RU" sz="2800" b="1">
                <a:solidFill>
                  <a:srgbClr val="004442"/>
                </a:solidFill>
                <a:latin typeface="Candara" pitchFamily="34" charset="0"/>
              </a:rPr>
              <a:t>  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2268538" y="0"/>
            <a:ext cx="6264275" cy="90805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2019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006666"/>
                </a:solidFill>
                <a:latin typeface="Candara"/>
              </a:rPr>
              <a:t> 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91680" y="188640"/>
            <a:ext cx="7037504" cy="769441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kern="10" dirty="0">
                <a:ln w="11430"/>
                <a:solidFill>
                  <a:srgbClr val="00444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ndara"/>
              </a:rPr>
              <a:t>Что движет деятельностью</a:t>
            </a:r>
            <a:endParaRPr lang="ru-RU" sz="4400" b="1" dirty="0">
              <a:ln w="11430"/>
              <a:solidFill>
                <a:srgbClr val="00444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/>
          <p:cNvGrpSpPr>
            <a:grpSpLocks/>
          </p:cNvGrpSpPr>
          <p:nvPr/>
        </p:nvGrpSpPr>
        <p:grpSpPr bwMode="auto">
          <a:xfrm>
            <a:off x="0" y="36513"/>
            <a:ext cx="9144000" cy="6821487"/>
            <a:chOff x="0" y="23"/>
            <a:chExt cx="5760" cy="4297"/>
          </a:xfrm>
        </p:grpSpPr>
        <p:pic>
          <p:nvPicPr>
            <p:cNvPr id="11273" name="Picture 5" descr="91а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3"/>
              <a:ext cx="5760" cy="4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2" name="Text Box 6"/>
            <p:cNvSpPr txBox="1">
              <a:spLocks noChangeArrowheads="1"/>
            </p:cNvSpPr>
            <p:nvPr/>
          </p:nvSpPr>
          <p:spPr bwMode="auto">
            <a:xfrm>
              <a:off x="0" y="4128"/>
              <a:ext cx="1769" cy="192"/>
            </a:xfrm>
            <a:prstGeom prst="rect">
              <a:avLst/>
            </a:prstGeom>
            <a:gradFill rotWithShape="1">
              <a:gsLst>
                <a:gs pos="0">
                  <a:srgbClr val="008080">
                    <a:alpha val="24001"/>
                  </a:srgbClr>
                </a:gs>
                <a:gs pos="50000">
                  <a:schemeClr val="bg1">
                    <a:alpha val="44000"/>
                  </a:schemeClr>
                </a:gs>
                <a:gs pos="100000">
                  <a:srgbClr val="008080">
                    <a:alpha val="24001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endParaRPr lang="ru-RU" sz="1400" dirty="0">
                <a:solidFill>
                  <a:srgbClr val="444321"/>
                </a:solidFill>
                <a:latin typeface="Candara" pitchFamily="34" charset="0"/>
              </a:endParaRPr>
            </a:p>
          </p:txBody>
        </p:sp>
      </p:grp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0"/>
            <a:ext cx="7067550" cy="908050"/>
          </a:xfrm>
          <a:solidFill>
            <a:srgbClr val="99CCFF">
              <a:alpha val="20000"/>
            </a:srgbClr>
          </a:solidFill>
        </p:spPr>
        <p:txBody>
          <a:bodyPr/>
          <a:lstStyle/>
          <a:p>
            <a:pPr algn="l" eaLnBrk="1" hangingPunct="1"/>
            <a:r>
              <a:rPr lang="ru-RU" sz="2800" b="1" smtClean="0">
                <a:solidFill>
                  <a:schemeClr val="tx1"/>
                </a:solidFill>
              </a:rPr>
              <a:t>К каким группам потребностей относятся данные высказывания?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i="1" smtClean="0">
                <a:solidFill>
                  <a:srgbClr val="500050"/>
                </a:solidFill>
              </a:rPr>
              <a:t>Аристотель:</a:t>
            </a:r>
            <a:r>
              <a:rPr lang="ru-RU" sz="2800" i="1" smtClean="0"/>
              <a:t> </a:t>
            </a:r>
            <a:r>
              <a:rPr lang="ru-RU" b="1" i="1" smtClean="0">
                <a:solidFill>
                  <a:srgbClr val="004442"/>
                </a:solidFill>
                <a:latin typeface="Candara" pitchFamily="34" charset="0"/>
              </a:rPr>
              <a:t>«Все люди от природы стремятся к знанию». </a:t>
            </a:r>
            <a:r>
              <a:rPr lang="ru-RU" b="1" i="1" smtClean="0">
                <a:solidFill>
                  <a:srgbClr val="CC0000"/>
                </a:solidFill>
                <a:latin typeface="Candar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smtClean="0">
                <a:solidFill>
                  <a:srgbClr val="500050"/>
                </a:solidFill>
              </a:rPr>
              <a:t>Г.Белль:</a:t>
            </a:r>
            <a:r>
              <a:rPr lang="ru-RU" sz="2800" i="1" smtClean="0"/>
              <a:t> «</a:t>
            </a:r>
            <a:r>
              <a:rPr lang="ru-RU" b="1" i="1" smtClean="0">
                <a:solidFill>
                  <a:srgbClr val="004442"/>
                </a:solidFill>
                <a:latin typeface="Candara" pitchFamily="34" charset="0"/>
              </a:rPr>
              <a:t>Сон прекрасен тем, что уравнивает человека и животное».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b="1" i="1" smtClean="0">
                <a:solidFill>
                  <a:srgbClr val="CC0000"/>
                </a:solidFill>
                <a:latin typeface="Candara" pitchFamily="34" charset="0"/>
              </a:rPr>
              <a:t>                                                            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smtClean="0">
                <a:solidFill>
                  <a:srgbClr val="500050"/>
                </a:solidFill>
              </a:rPr>
              <a:t>Ю.Нагибин:</a:t>
            </a:r>
            <a:r>
              <a:rPr lang="ru-RU" sz="2800" i="1" smtClean="0"/>
              <a:t> </a:t>
            </a:r>
            <a:r>
              <a:rPr lang="ru-RU" b="1" i="1" smtClean="0">
                <a:solidFill>
                  <a:srgbClr val="004442"/>
                </a:solidFill>
                <a:latin typeface="Candara" pitchFamily="34" charset="0"/>
              </a:rPr>
              <a:t>«Если определить его главную устремленность – он всегда кому-то помогал…Помогать было его призванием».                           </a:t>
            </a:r>
            <a:endParaRPr lang="ru-RU" b="1" i="1" smtClean="0">
              <a:solidFill>
                <a:srgbClr val="CC0000"/>
              </a:solidFill>
              <a:latin typeface="Candara" pitchFamily="34" charset="0"/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5435600" y="2420938"/>
            <a:ext cx="2592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292725" y="2276475"/>
            <a:ext cx="3095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 smtClean="0">
                <a:solidFill>
                  <a:srgbClr val="CC0000"/>
                </a:solidFill>
              </a:rPr>
              <a:t>Духовные</a:t>
            </a:r>
            <a:endParaRPr lang="ru-RU" sz="3200" b="1" i="1" dirty="0">
              <a:solidFill>
                <a:srgbClr val="CC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5003800" y="3716338"/>
            <a:ext cx="3816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rgbClr val="CC0000"/>
                </a:solidFill>
              </a:rPr>
              <a:t>Биологические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5219700" y="5734050"/>
            <a:ext cx="3095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rgbClr val="CC0000"/>
                </a:solidFill>
              </a:rPr>
              <a:t>Социальные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  <p:bldP spid="24585" grpId="0"/>
      <p:bldP spid="24586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351</Words>
  <Application>Microsoft Office PowerPoint</Application>
  <PresentationFormat>Экран (4:3)</PresentationFormat>
  <Paragraphs>101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Candara</vt:lpstr>
      <vt:lpstr>Verdana</vt:lpstr>
      <vt:lpstr>Wingdings</vt:lpstr>
      <vt:lpstr>Constantia</vt:lpstr>
      <vt:lpstr>Times New Roman</vt:lpstr>
      <vt:lpstr>Оформление по умолчанию</vt:lpstr>
      <vt:lpstr>Microsoft Clip Gallery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К каким группам потребностей относятся данные высказывания?</vt:lpstr>
      <vt:lpstr>Слайд 10</vt:lpstr>
      <vt:lpstr>Слайд 11</vt:lpstr>
    </vt:vector>
  </TitlesOfParts>
  <Company>OAO POBEDA LSR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Егоркина</dc:creator>
  <cp:lastModifiedBy>Admin</cp:lastModifiedBy>
  <cp:revision>6</cp:revision>
  <dcterms:created xsi:type="dcterms:W3CDTF">2012-10-09T13:05:33Z</dcterms:created>
  <dcterms:modified xsi:type="dcterms:W3CDTF">2017-11-06T17:52:57Z</dcterms:modified>
</cp:coreProperties>
</file>