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9" r:id="rId2"/>
  </p:sldMasterIdLst>
  <p:sldIdLst>
    <p:sldId id="256" r:id="rId3"/>
    <p:sldId id="281" r:id="rId4"/>
    <p:sldId id="257" r:id="rId5"/>
    <p:sldId id="283" r:id="rId6"/>
    <p:sldId id="259" r:id="rId7"/>
    <p:sldId id="262" r:id="rId8"/>
    <p:sldId id="284" r:id="rId9"/>
    <p:sldId id="263" r:id="rId10"/>
    <p:sldId id="264" r:id="rId11"/>
    <p:sldId id="269" r:id="rId12"/>
    <p:sldId id="266" r:id="rId13"/>
    <p:sldId id="270" r:id="rId14"/>
    <p:sldId id="267" r:id="rId15"/>
    <p:sldId id="280" r:id="rId16"/>
    <p:sldId id="278" r:id="rId17"/>
    <p:sldId id="279" r:id="rId18"/>
    <p:sldId id="28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B1688-5434-48BD-9372-CA5E2A4F78F5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1D9FAE2F-6D7E-455F-8918-219DE7548E5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694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D0048-EFF3-4C21-80F4-E20757AC60A3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8A034-4773-4A89-9B13-D2B60634952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65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6D552-DF30-4682-B778-0FBDB7E1CADA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B05AA-3E3F-4085-8B0E-F0CB9A18AF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108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4275D30D-9908-45A2-92A3-34D0604528DB}" type="datetimeFigureOut">
              <a:rPr lang="ru-RU" smtClean="0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C02F876-BC88-47EB-975B-730A4165C72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403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50946F-FE20-49FD-B60B-53A20443A9F9}" type="datetimeFigureOut">
              <a:rPr lang="ru-RU" smtClean="0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2D13-1C80-4D34-89A5-ED223787E7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689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75E3D6-56C5-4076-907B-2FE183E599C7}" type="datetimeFigureOut">
              <a:rPr lang="ru-RU" smtClean="0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8268-4BD2-40B7-A9BD-B404D50DC74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09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8974D1-A92F-4D7E-85D8-3169E9EBAFA1}" type="datetimeFigureOut">
              <a:rPr lang="ru-RU" smtClean="0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F24-3979-4FFB-81B6-169A467E86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042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D98103-3973-43FD-BAA6-4354F06C22E8}" type="datetimeFigureOut">
              <a:rPr lang="ru-RU" smtClean="0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7B0E-95D1-4F0F-A11D-35E861E17AD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597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3BE52B-95D2-4F76-A429-0C54983D9593}" type="datetimeFigureOut">
              <a:rPr lang="ru-RU" smtClean="0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58BB-8482-4AFA-B162-47EC244280F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542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D26B5A-606A-4F33-83F4-315459E1A962}" type="datetimeFigureOut">
              <a:rPr lang="ru-RU" smtClean="0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A7A4-8AB0-41C3-ACD9-C75E77D6AC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243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8540BB-5179-420C-8B61-208E53AB771C}" type="datetimeFigureOut">
              <a:rPr lang="ru-RU" smtClean="0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388E-DA3D-499F-961F-6BDA1A9737E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56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8D20-5DA1-41EE-951C-04D77EC352EC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D297F-5632-4544-A4EC-E4157F6585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06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49503-4A57-4653-B27E-F346F4FA42F6}" type="datetimeFigureOut">
              <a:rPr lang="ru-RU" smtClean="0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7AF5-BFC4-4A0A-9288-ECD43145DA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6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6B573A-5AD8-498B-9266-524500CD6E6C}" type="datetimeFigureOut">
              <a:rPr lang="ru-RU" smtClean="0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1D37-3FF5-4952-AC5A-9B7EE65F4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36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6B573A-5AD8-498B-9266-524500CD6E6C}" type="datetimeFigureOut">
              <a:rPr lang="ru-RU" smtClean="0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1D37-3FF5-4952-AC5A-9B7EE65F471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458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6B573A-5AD8-498B-9266-524500CD6E6C}" type="datetimeFigureOut">
              <a:rPr lang="ru-RU" smtClean="0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1D37-3FF5-4952-AC5A-9B7EE65F47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80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6B573A-5AD8-498B-9266-524500CD6E6C}" type="datetimeFigureOut">
              <a:rPr lang="ru-RU" smtClean="0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1D37-3FF5-4952-AC5A-9B7EE65F4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423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6B573A-5AD8-498B-9266-524500CD6E6C}" type="datetimeFigureOut">
              <a:rPr lang="ru-RU" smtClean="0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1D37-3FF5-4952-AC5A-9B7EE65F47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225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6B573A-5AD8-498B-9266-524500CD6E6C}" type="datetimeFigureOut">
              <a:rPr lang="ru-RU" smtClean="0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1D37-3FF5-4952-AC5A-9B7EE65F471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305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9BC05B-69DF-4E49-BA2E-B990DF7D5141}" type="datetimeFigureOut">
              <a:rPr lang="ru-RU" smtClean="0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7B0C-AC01-46A0-9C44-EB75F90B2A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034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5DCFB-21FF-4FDF-A706-F15DB7F9CE98}" type="datetimeFigureOut">
              <a:rPr lang="ru-RU" smtClean="0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FC9F-48DE-45F8-A2A1-CBCAC376177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91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88467-4F5D-433C-B665-C1830B15ADF3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48AF11B-8397-4EF3-88CE-F54CC6CE72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96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AF3CD-0305-4C40-B257-7B2E57E464A2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8D2F5-DDA9-45E0-92B4-1C365FEFED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8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190A7-47FE-4365-A2A0-E94A2B8303BF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43AA0-51D6-43C4-A5CC-422A863C53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50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AA8FA-A7DD-4481-820A-B08E68857E1F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C44C2-4898-4324-9511-E83F515151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90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23B59-4E31-4D35-9140-AE27D17EDCE4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A3DE3-73F9-4E78-8B9F-B6126958E7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8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4E840-AADE-44BB-BAA4-476CC7F74CAE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0B043-FF90-48DC-A4EB-78A442B9FC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88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5CE40-F68E-45FD-99A3-A1C914064D9D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0A343A82-4069-4DB3-9E96-7D69266331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78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07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B4013D-567B-413A-AAE1-C9E4FF636ADF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492CE9C8-150C-40D3-A8CD-29654ACC2079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308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1" r:id="rId2"/>
    <p:sldLayoutId id="2147483737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38" r:id="rId9"/>
    <p:sldLayoutId id="2147483727" r:id="rId10"/>
    <p:sldLayoutId id="214748372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26B573A-5AD8-498B-9266-524500CD6E6C}" type="datetimeFigureOut">
              <a:rPr lang="ru-RU" smtClean="0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821D37-3FF5-4952-AC5A-9B7EE65F4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68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upload.wikimedia.org/wikipedia/commons/a/a8/BlUrban_II.gif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jpeg"/><Relationship Id="rId4" Type="http://schemas.openxmlformats.org/officeDocument/2006/relationships/hyperlink" Target="http://upload.wikimedia.org/wikipedia/commons/a/a2/Saint_Urbain_II_pr%C3%AAchant_la_croisade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www.voenn.claw.ru/shared/kinder/imgbg/421-2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vokrugsveta.com/body/proshloe/Mech/mech.jpg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clow.ru/a-world/1480-5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gorod.crimea.edu/librari/ist_cost/risari/002.jpg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jpeg"/><Relationship Id="rId4" Type="http://schemas.openxmlformats.org/officeDocument/2006/relationships/hyperlink" Target="http://forum.nmp4.ru/uploads/post-1085-1141567169_thumb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barbymoda.narod.ru/episkop2.jpg" TargetMode="External"/><Relationship Id="rId7" Type="http://schemas.openxmlformats.org/officeDocument/2006/relationships/hyperlink" Target="http://dic.academic.ru/pictures/wiki/files/83/Sisto_V_Papa.jpg" TargetMode="External"/><Relationship Id="rId12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11" Type="http://schemas.openxmlformats.org/officeDocument/2006/relationships/hyperlink" Target="http://www.pravaya.ru/files/2662/greek_priest.jpg" TargetMode="External"/><Relationship Id="rId5" Type="http://schemas.openxmlformats.org/officeDocument/2006/relationships/hyperlink" Target="http://www.narodna.in.ua/wp-content/uploads/2009/09/7.jpg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hyperlink" Target="http://souvorova.narod.ru/surbaran/8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dic.academic.ru/pictures/wiki/files/83/Sisto_V_Papa.jpg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hyperlink" Target="http://www.bogoslov.ru/data/860/355/1234/511-06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6/6e/Francisco_de_Zurbar%C3%A1n_039.jpg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jpeg"/><Relationship Id="rId4" Type="http://schemas.openxmlformats.org/officeDocument/2006/relationships/hyperlink" Target="http://ru.wikipedia.org/wiki/%D0%A4%D0%B0%D0%B9%D0%BB:SaintDominic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412776"/>
            <a:ext cx="6192688" cy="374441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КАТОЛИЧЕСКАЯ 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ЦЕРКОВЬ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 Х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I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-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XIII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вв.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Крестовые походы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ru-RU"/>
          </a:p>
          <a:p>
            <a:endParaRPr lang="ru-RU"/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ru-RU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Крестовый поход – </a:t>
            </a: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военно-политическое движение западноевропейских феодалов, части горожан и крестьян, осуществленное в форме религиозных войн (под лозунгом освобождения христианских святынь.</a:t>
            </a:r>
            <a:r>
              <a:rPr lang="ru-RU" sz="3200" dirty="0" smtClean="0">
                <a:latin typeface="Arial Black" pitchFamily="34" charset="0"/>
              </a:rPr>
              <a:t/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3200" dirty="0" smtClean="0">
                <a:latin typeface="Arial Black" pitchFamily="34" charset="0"/>
              </a:rPr>
              <a:t/>
            </a:r>
            <a:br>
              <a:rPr lang="ru-RU" sz="3200" dirty="0" smtClean="0">
                <a:latin typeface="Arial Black" pitchFamily="34" charset="0"/>
              </a:rPr>
            </a:b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214313" y="428625"/>
            <a:ext cx="85725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en-US" sz="2400" b="1">
                <a:latin typeface="Arial Black" panose="020B0A0402010202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sz="2400" b="1">
                <a:latin typeface="Arial Black" panose="020B0A04020102020204" pitchFamily="34" charset="0"/>
                <a:cs typeface="Times New Roman" panose="02020603050405020304" pitchFamily="18" charset="0"/>
              </a:rPr>
              <a:t> Причины крестовых походов:</a:t>
            </a:r>
            <a:endParaRPr lang="ru-RU" sz="2400" b="1">
              <a:latin typeface="Arial Black" panose="020B0A04020102020204" pitchFamily="34" charset="0"/>
            </a:endParaRPr>
          </a:p>
          <a:p>
            <a:pPr algn="just" eaLnBrk="0" hangingPunct="0">
              <a:buFont typeface="Wingdings" panose="05000000000000000000" pitchFamily="2" charset="2"/>
              <a:buChar char="ü"/>
            </a:pPr>
            <a:endParaRPr lang="ru-RU" sz="2400" b="1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sz="2400"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ru-RU" sz="2600">
                <a:latin typeface="Arial" panose="020B0604020202020204" pitchFamily="34" charset="0"/>
                <a:cs typeface="Times New Roman" panose="02020603050405020304" pitchFamily="18" charset="0"/>
              </a:rPr>
              <a:t>Усилившееся расслоение общества, приведшее к резкому отличию богатых от бедных;</a:t>
            </a:r>
            <a:endParaRPr lang="ru-RU" sz="2600">
              <a:latin typeface="Arial" panose="020B0604020202020204" pitchFamily="34" charset="0"/>
            </a:endParaRP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sz="2600">
                <a:latin typeface="Arial" panose="020B0604020202020204" pitchFamily="34" charset="0"/>
                <a:cs typeface="Times New Roman" panose="02020603050405020304" pitchFamily="18" charset="0"/>
              </a:rPr>
              <a:t>  Увеличение материальных потребностей феодалов при сокращении источников их доходов;</a:t>
            </a:r>
            <a:endParaRPr lang="ru-RU" sz="2600">
              <a:latin typeface="Arial" panose="020B0604020202020204" pitchFamily="34" charset="0"/>
            </a:endParaRP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sz="2600">
                <a:latin typeface="Arial" panose="020B0604020202020204" pitchFamily="34" charset="0"/>
                <a:cs typeface="Times New Roman" panose="02020603050405020304" pitchFamily="18" charset="0"/>
              </a:rPr>
              <a:t>  7 голодных лет, эпидемии, стихийные бедствия;</a:t>
            </a:r>
            <a:endParaRPr lang="ru-RU" sz="2600">
              <a:latin typeface="Arial" panose="020B0604020202020204" pitchFamily="34" charset="0"/>
            </a:endParaRP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sz="2600">
                <a:latin typeface="Arial" panose="020B0604020202020204" pitchFamily="34" charset="0"/>
                <a:cs typeface="Times New Roman" panose="02020603050405020304" pitchFamily="18" charset="0"/>
              </a:rPr>
              <a:t>  Резкий рост численности населения при отсутствии земельных фондов в Европе;</a:t>
            </a:r>
            <a:endParaRPr lang="ru-RU" sz="2600">
              <a:latin typeface="Arial" panose="020B0604020202020204" pitchFamily="34" charset="0"/>
            </a:endParaRP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sz="2600">
                <a:latin typeface="Arial" panose="020B0604020202020204" pitchFamily="34" charset="0"/>
                <a:cs typeface="Times New Roman" panose="02020603050405020304" pitchFamily="18" charset="0"/>
              </a:rPr>
              <a:t>  Освободившаяся масса младших феодалов – рыцарей – из-за майората не имеющих средств к существованию;</a:t>
            </a:r>
            <a:endParaRPr lang="ru-RU" sz="2600">
              <a:latin typeface="Arial" panose="020B0604020202020204" pitchFamily="34" charset="0"/>
            </a:endParaRP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sz="2600">
                <a:latin typeface="Arial" panose="020B0604020202020204" pitchFamily="34" charset="0"/>
                <a:cs typeface="Times New Roman" panose="02020603050405020304" pitchFamily="18" charset="0"/>
              </a:rPr>
              <a:t>  Жажда наживы – сказочные богатства Востока;</a:t>
            </a:r>
            <a:endParaRPr lang="ru-RU" sz="2600">
              <a:latin typeface="Arial" panose="020B0604020202020204" pitchFamily="34" charset="0"/>
            </a:endParaRP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sz="2600">
                <a:latin typeface="Arial" panose="020B0604020202020204" pitchFamily="34" charset="0"/>
                <a:cs typeface="Times New Roman" panose="02020603050405020304" pitchFamily="18" charset="0"/>
              </a:rPr>
              <a:t>  Бегство от крепостной зависимости (для бедноты)</a:t>
            </a:r>
            <a:endParaRPr lang="ru-RU" sz="2600">
              <a:latin typeface="Arial" panose="020B0604020202020204" pitchFamily="34" charset="0"/>
            </a:endParaRP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sz="2600" b="1"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ru-RU" sz="2600" b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Святая цель – освобождение гроба Господня.</a:t>
            </a:r>
            <a:endParaRPr lang="ru-RU" sz="26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3050"/>
            <a:ext cx="6858048" cy="72705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Папа Урбан </a:t>
            </a:r>
            <a:r>
              <a:rPr lang="en-US" sz="2800" dirty="0" smtClean="0">
                <a:latin typeface="Arial Black" pitchFamily="34" charset="0"/>
                <a:cs typeface="Times New Roman" pitchFamily="18" charset="0"/>
              </a:rPr>
              <a:t>II</a:t>
            </a:r>
            <a:endParaRPr lang="ru-RU" sz="2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75" y="2500313"/>
            <a:ext cx="4500563" cy="4214812"/>
          </a:xfrm>
        </p:spPr>
        <p:txBody>
          <a:bodyPr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endParaRPr lang="ru-RU" b="1" dirty="0" smtClean="0"/>
          </a:p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/>
              <a:t>«Всем идущим туда, в случае их кончины, отныне будет отпущение грехов. Пусть выступят против неверных в бой, который должен дать в изобилии трофеи, те люди, которые привыкли воевать против своих единоверцев — христиан... Земля та течёт молоком и мёдом. Да станут ныне воинами те, кто раньше являлся грабителем, сражался против братьев и соплеменников. Кто здесь горестен, там станет богат».</a:t>
            </a:r>
          </a:p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endParaRPr lang="ru-RU" b="1" dirty="0"/>
          </a:p>
        </p:txBody>
      </p:sp>
      <p:pic>
        <p:nvPicPr>
          <p:cNvPr id="26629" name="Содержимое 6" descr="Файл:BlUrban II.gif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14313"/>
            <a:ext cx="2214563" cy="2286000"/>
          </a:xfr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3" y="4929188"/>
            <a:ext cx="4041775" cy="762000"/>
          </a:xfrm>
        </p:spPr>
        <p:txBody>
          <a:bodyPr>
            <a:normAutofit fontScale="92500"/>
          </a:bodyPr>
          <a:lstStyle/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/>
              <a:t>Папа Урбан II благословляет Крестовый поход</a:t>
            </a:r>
            <a:endParaRPr lang="ru-RU" b="1" dirty="0"/>
          </a:p>
        </p:txBody>
      </p:sp>
      <p:pic>
        <p:nvPicPr>
          <p:cNvPr id="26630" name="Содержимое 7" descr="Файл:Saint Urbain II prêchant la croisade.jpg">
            <a:hlinkClick r:id="rId4"/>
          </p:cNvPr>
          <p:cNvPicPr>
            <a:picLocks noGrp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3" y="785813"/>
            <a:ext cx="3998912" cy="4121150"/>
          </a:xfr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571500" y="428625"/>
            <a:ext cx="7929563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endParaRPr lang="ru-RU" sz="2400" b="1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>
                <a:latin typeface="Arial Black" panose="020B0A04020102020204" pitchFamily="34" charset="0"/>
                <a:cs typeface="Times New Roman" panose="02020603050405020304" pitchFamily="18" charset="0"/>
              </a:rPr>
              <a:t>Участники походов:</a:t>
            </a:r>
            <a:endParaRPr lang="en-US" sz="2400" b="1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  <a:buFontTx/>
              <a:buChar char="•"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Короли и крупные феодалы</a:t>
            </a:r>
          </a:p>
          <a:p>
            <a:pPr algn="just" eaLnBrk="0" hangingPunct="0">
              <a:lnSpc>
                <a:spcPct val="150000"/>
              </a:lnSpc>
              <a:buFontTx/>
              <a:buChar char="•"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Рыцари</a:t>
            </a:r>
          </a:p>
          <a:p>
            <a:pPr algn="just" eaLnBrk="0" hangingPunct="0">
              <a:lnSpc>
                <a:spcPct val="150000"/>
              </a:lnSpc>
              <a:buFontTx/>
              <a:buChar char="•"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Часть (беднота) крестьян и горожан</a:t>
            </a:r>
          </a:p>
          <a:p>
            <a:pPr algn="just" eaLnBrk="0" hangingPunct="0">
              <a:lnSpc>
                <a:spcPct val="150000"/>
              </a:lnSpc>
              <a:buFontTx/>
              <a:buChar char="•"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 купечество</a:t>
            </a:r>
          </a:p>
          <a:p>
            <a:pPr algn="just" eaLnBrk="0" hangingPunct="0">
              <a:lnSpc>
                <a:spcPct val="150000"/>
              </a:lnSpc>
              <a:buFontTx/>
              <a:buChar char="•"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Пилигримы (паломники – путешественники-богомольцы).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ru-RU">
              <a:latin typeface="Constantia" panose="02030602050306030303" pitchFamily="18" charset="0"/>
            </a:endParaRPr>
          </a:p>
        </p:txBody>
      </p:sp>
      <p:pic>
        <p:nvPicPr>
          <p:cNvPr id="28675" name="Рисунок 40" descr="http://www.vokrugsveta.ru/img/cmn/2007/11/23/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57188"/>
            <a:ext cx="8535988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0" y="2705100"/>
            <a:ext cx="298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ru-RU" sz="12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</a:t>
            </a:r>
            <a:r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0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357188" y="4572000"/>
            <a:ext cx="8358187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0" hangingPunct="0"/>
            <a:r>
              <a:rPr lang="ru-RU" sz="2800" b="1" i="1">
                <a:solidFill>
                  <a:srgbClr val="00808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Петр Пустынник во главе крестового похода бедноты указывает путь </a:t>
            </a:r>
            <a:endParaRPr lang="en-US" sz="2800" b="1" i="1">
              <a:solidFill>
                <a:srgbClr val="008080"/>
              </a:solidFill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ru-RU" sz="2800" b="1" i="1">
                <a:solidFill>
                  <a:srgbClr val="00808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Иерусалим. </a:t>
            </a:r>
            <a:endParaRPr lang="en-US" sz="2800" b="1" i="1">
              <a:solidFill>
                <a:srgbClr val="008080"/>
              </a:solidFill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ru-RU" b="1" i="1">
                <a:solidFill>
                  <a:srgbClr val="008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Книжная миниатюра из рыцарского романа XIII века</a:t>
            </a:r>
            <a:endParaRPr lang="ru-RU" sz="4400" b="1" i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5 из 2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71500"/>
            <a:ext cx="310515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3143250" y="357188"/>
            <a:ext cx="328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ru-RU" b="1">
                <a:latin typeface="Arial Black" panose="020B0A04020102020204" pitchFamily="34" charset="0"/>
              </a:rPr>
              <a:t>К Р Е С Т О Н О С Ц Ы</a:t>
            </a:r>
          </a:p>
        </p:txBody>
      </p:sp>
      <p:pic>
        <p:nvPicPr>
          <p:cNvPr id="4" name="i-main-pic" descr="Картинка 4 из 2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214688"/>
            <a:ext cx="1552575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-main-pic" descr="Картинка 1 из 2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57188"/>
            <a:ext cx="23590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i062.radikal.ru/0910/cf/576a0ec2534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500188"/>
            <a:ext cx="2697163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2 из 2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00063"/>
            <a:ext cx="5715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-main-pic" descr="Картинка 13 из 2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071563"/>
            <a:ext cx="685800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С.149 таблица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1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С.127</a:t>
            </a:r>
            <a:br>
              <a:rPr lang="ru-RU" dirty="0" smtClean="0"/>
            </a:br>
            <a:r>
              <a:rPr lang="ru-RU" sz="7300" b="1" u="sng" dirty="0" smtClean="0"/>
              <a:t>Сословие - …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Монахи и священники</a:t>
            </a:r>
          </a:p>
          <a:p>
            <a:r>
              <a:rPr lang="ru-RU" sz="3600" b="1" dirty="0" smtClean="0"/>
              <a:t>Светские феодалы</a:t>
            </a:r>
          </a:p>
          <a:p>
            <a:r>
              <a:rPr lang="ru-RU" sz="3600" b="1" dirty="0" smtClean="0"/>
              <a:t>Остальные – крестьяне, ремесленники, горожане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84152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3071813" y="1071563"/>
            <a:ext cx="1357312" cy="7858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ru-RU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Папа римский</a:t>
            </a:r>
            <a:endParaRPr lang="ru-RU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857375" y="2857500"/>
            <a:ext cx="3571875" cy="857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ru-RU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Епископы</a:t>
            </a:r>
            <a:endParaRPr lang="ru-RU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143000" y="3714750"/>
            <a:ext cx="4929188" cy="714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ru-RU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Аббаты </a:t>
            </a:r>
            <a:endParaRPr lang="ru-RU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5" name="Text Box 2"/>
          <p:cNvSpPr txBox="1">
            <a:spLocks noChangeArrowheads="1"/>
          </p:cNvSpPr>
          <p:nvPr/>
        </p:nvSpPr>
        <p:spPr bwMode="auto">
          <a:xfrm>
            <a:off x="714375" y="4429125"/>
            <a:ext cx="5857875" cy="714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ru-RU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Священники                                                                          Монахи</a:t>
            </a:r>
            <a:endParaRPr lang="ru-RU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6" name="Text Box 1"/>
          <p:cNvSpPr txBox="1">
            <a:spLocks noChangeArrowheads="1"/>
          </p:cNvSpPr>
          <p:nvPr/>
        </p:nvSpPr>
        <p:spPr bwMode="auto">
          <a:xfrm>
            <a:off x="428625" y="5429250"/>
            <a:ext cx="6572250" cy="785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ru-RU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Миряне  -  масса верующих:</a:t>
            </a:r>
          </a:p>
          <a:p>
            <a:pPr algn="ctr"/>
            <a:r>
              <a:rPr lang="ru-RU" sz="14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феодалы, крестьяне, горожане, ремесленники, торговцы </a:t>
            </a:r>
            <a:r>
              <a:rPr lang="ru-RU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>
              <a:latin typeface="Arial Black" panose="020B0A04020102020204" pitchFamily="34" charset="0"/>
            </a:endParaRPr>
          </a:p>
        </p:txBody>
      </p:sp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2643188" y="1857375"/>
            <a:ext cx="2132012" cy="1000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ru-RU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Кардиналы</a:t>
            </a:r>
            <a:endParaRPr lang="ru-RU" sz="10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Архиепископы</a:t>
            </a:r>
            <a:endParaRPr lang="ru-RU">
              <a:latin typeface="Arial" panose="020B0604020202020204" pitchFamily="34" charset="0"/>
            </a:endParaRPr>
          </a:p>
        </p:txBody>
      </p:sp>
      <p:sp>
        <p:nvSpPr>
          <p:cNvPr id="15368" name="AutoShape 7"/>
          <p:cNvSpPr>
            <a:spLocks/>
          </p:cNvSpPr>
          <p:nvPr/>
        </p:nvSpPr>
        <p:spPr bwMode="auto">
          <a:xfrm>
            <a:off x="6715125" y="928688"/>
            <a:ext cx="469900" cy="4000500"/>
          </a:xfrm>
          <a:prstGeom prst="rightBrace">
            <a:avLst>
              <a:gd name="adj1" fmla="val 31965"/>
              <a:gd name="adj2" fmla="val 50931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ru-RU"/>
          </a:p>
        </p:txBody>
      </p:sp>
      <p:sp>
        <p:nvSpPr>
          <p:cNvPr id="1536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ru-RU"/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1285875" y="500063"/>
            <a:ext cx="435768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ru-RU" sz="1600" b="1">
                <a:latin typeface="Arial" panose="020B0604020202020204" pitchFamily="34" charset="0"/>
                <a:cs typeface="Times New Roman" panose="02020603050405020304" pitchFamily="18" charset="0"/>
              </a:rPr>
              <a:t>              </a:t>
            </a:r>
            <a:r>
              <a:rPr lang="ru-RU" sz="2000" b="1">
                <a:latin typeface="Arial" panose="020B0604020202020204" pitchFamily="34" charset="0"/>
                <a:cs typeface="Times New Roman" panose="02020603050405020304" pitchFamily="18" charset="0"/>
              </a:rPr>
              <a:t>ЦЕРКОВНАЯ ИЕРАРХИЯ                           </a:t>
            </a:r>
            <a:endParaRPr lang="ru-RU" sz="2000" b="1">
              <a:solidFill>
                <a:srgbClr val="22373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457200"/>
            <a:ext cx="26685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ru-RU" sz="1000">
                <a:latin typeface="Arial" panose="020B0604020202020204" pitchFamily="34" charset="0"/>
              </a:rPr>
              <a:t/>
            </a:r>
            <a:br>
              <a:rPr lang="ru-RU" sz="1000">
                <a:latin typeface="Arial" panose="020B0604020202020204" pitchFamily="34" charset="0"/>
              </a:rPr>
            </a:br>
            <a:endParaRPr lang="ru-RU" b="1">
              <a:solidFill>
                <a:srgbClr val="22373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1400"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</a:t>
            </a:r>
            <a:endParaRPr lang="ru-RU" b="1">
              <a:solidFill>
                <a:srgbClr val="22373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15372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ru-RU" sz="1000">
              <a:latin typeface="Arial" panose="020B0604020202020204" pitchFamily="34" charset="0"/>
            </a:endParaRPr>
          </a:p>
          <a:p>
            <a:pPr eaLnBrk="0" hangingPunct="0"/>
            <a:r>
              <a:rPr lang="ru-RU">
                <a:latin typeface="Arial" panose="020B0604020202020204" pitchFamily="34" charset="0"/>
              </a:rPr>
              <a:t/>
            </a:r>
            <a:br>
              <a:rPr lang="ru-RU">
                <a:latin typeface="Arial" panose="020B0604020202020204" pitchFamily="34" charset="0"/>
              </a:rPr>
            </a:br>
            <a:endParaRPr lang="ru-RU" b="1">
              <a:solidFill>
                <a:srgbClr val="22373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15373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ru-RU" sz="2600" b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2600" b="1"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 </a:t>
            </a:r>
            <a:endParaRPr lang="ru-RU" b="1">
              <a:solidFill>
                <a:srgbClr val="22373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15374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5375" name="Прямоугольник 14"/>
          <p:cNvSpPr>
            <a:spLocks noChangeArrowheads="1"/>
          </p:cNvSpPr>
          <p:nvPr/>
        </p:nvSpPr>
        <p:spPr bwMode="auto">
          <a:xfrm>
            <a:off x="7215188" y="2786063"/>
            <a:ext cx="214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ru-RU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ДУХОВЕНСТВО</a:t>
            </a:r>
            <a:r>
              <a:rPr lang="ru-RU"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ru-RU"/>
          </a:p>
        </p:txBody>
      </p:sp>
      <p:pic>
        <p:nvPicPr>
          <p:cNvPr id="15376" name="Рисунок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9" t="34187" r="64844" b="33333"/>
          <a:stretch>
            <a:fillRect/>
          </a:stretch>
        </p:blipFill>
        <p:spPr bwMode="auto">
          <a:xfrm>
            <a:off x="4143375" y="2286000"/>
            <a:ext cx="307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Рисунок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9" t="34187" r="64844" b="33333"/>
          <a:stretch>
            <a:fillRect/>
          </a:stretch>
        </p:blipFill>
        <p:spPr bwMode="auto">
          <a:xfrm>
            <a:off x="2857500" y="2286000"/>
            <a:ext cx="307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Рисунок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9" t="34187" r="64844" b="33333"/>
          <a:stretch>
            <a:fillRect/>
          </a:stretch>
        </p:blipFill>
        <p:spPr bwMode="auto">
          <a:xfrm>
            <a:off x="2000250" y="3071813"/>
            <a:ext cx="307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9" t="34187" r="64844" b="33333"/>
          <a:stretch>
            <a:fillRect/>
          </a:stretch>
        </p:blipFill>
        <p:spPr bwMode="auto">
          <a:xfrm>
            <a:off x="4786313" y="3071813"/>
            <a:ext cx="307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Рисунок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58121" r="76212" b="16666"/>
          <a:stretch>
            <a:fillRect/>
          </a:stretch>
        </p:blipFill>
        <p:spPr bwMode="auto">
          <a:xfrm>
            <a:off x="1500188" y="3786188"/>
            <a:ext cx="428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i-main-pic" descr="Картинка 13 из 3037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071813"/>
            <a:ext cx="40322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i-main-pic" descr="Картинка 13 из 3037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071813"/>
            <a:ext cx="40322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i-main-pic" descr="Картинка 5 из 21519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1"/>
          <a:stretch>
            <a:fillRect/>
          </a:stretch>
        </p:blipFill>
        <p:spPr bwMode="auto">
          <a:xfrm>
            <a:off x="3500438" y="2357438"/>
            <a:ext cx="3952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i-main-pic" descr="Картинка 50 из 15266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285875"/>
            <a:ext cx="4270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i-main-pic" descr="Картинка 58 из 2730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786188"/>
            <a:ext cx="3413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i-main-pic" descr="Картинка 58 из 2730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786188"/>
            <a:ext cx="3413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Рисунок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58121" r="76212" b="16666"/>
          <a:stretch>
            <a:fillRect/>
          </a:stretch>
        </p:blipFill>
        <p:spPr bwMode="auto">
          <a:xfrm>
            <a:off x="3429000" y="3929063"/>
            <a:ext cx="357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Рисунок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58121" r="76212" b="16666"/>
          <a:stretch>
            <a:fillRect/>
          </a:stretch>
        </p:blipFill>
        <p:spPr bwMode="auto">
          <a:xfrm>
            <a:off x="5143500" y="3786188"/>
            <a:ext cx="428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i-main-pic" descr="Картинка 3 из 733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643438"/>
            <a:ext cx="3111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i-main-pic" descr="Картинка 3 из 733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3438"/>
            <a:ext cx="3111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1" name="i-main-pic" descr="Картинка 3 из 733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43438"/>
            <a:ext cx="3111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2" name="Рисунок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3" t="69231"/>
          <a:stretch>
            <a:fillRect/>
          </a:stretch>
        </p:blipFill>
        <p:spPr bwMode="auto">
          <a:xfrm>
            <a:off x="1071563" y="4500563"/>
            <a:ext cx="2873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3" name="Рисунок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3" t="69231"/>
          <a:stretch>
            <a:fillRect/>
          </a:stretch>
        </p:blipFill>
        <p:spPr bwMode="auto">
          <a:xfrm>
            <a:off x="5715000" y="4572000"/>
            <a:ext cx="2873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4" name="Рисунок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03" r="87773"/>
          <a:stretch>
            <a:fillRect/>
          </a:stretch>
        </p:blipFill>
        <p:spPr bwMode="auto">
          <a:xfrm>
            <a:off x="2714625" y="4572000"/>
            <a:ext cx="2730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5" name="Рисунок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03" r="87773"/>
          <a:stretch>
            <a:fillRect/>
          </a:stretch>
        </p:blipFill>
        <p:spPr bwMode="auto">
          <a:xfrm>
            <a:off x="4071938" y="4572000"/>
            <a:ext cx="2730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1268761"/>
            <a:ext cx="6798736" cy="4666372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Индульгенция – грамота об отпущении грехов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91434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350434"/>
              </p:ext>
            </p:extLst>
          </p:nvPr>
        </p:nvGraphicFramePr>
        <p:xfrm>
          <a:off x="500063" y="1143000"/>
          <a:ext cx="8215312" cy="5009515"/>
        </p:xfrm>
        <a:graphic>
          <a:graphicData uri="http://schemas.openxmlformats.org/drawingml/2006/table">
            <a:tbl>
              <a:tblPr/>
              <a:tblGrid>
                <a:gridCol w="4106862"/>
                <a:gridCol w="4108450"/>
              </a:tblGrid>
              <a:tr h="34607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373C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Западная - католики</a:t>
                      </a:r>
                    </a:p>
                  </a:txBody>
                  <a:tcPr marL="64934" marR="649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373C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Восточная - православные</a:t>
                      </a:r>
                    </a:p>
                  </a:txBody>
                  <a:tcPr marL="64934" marR="649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1200">
                <a:tc>
                  <a:txBody>
                    <a:bodyPr/>
                    <a:lstStyle>
                      <a:lvl1pPr marL="342900" indent="-34290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373C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Глава –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373C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папа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2373C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2373C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2373C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2373C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373C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Католическая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373C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373C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Латинский язык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373C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Папе подчинялись многие главы государств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373C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Был независимым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373C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Избирался кардиналами и архиепископами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373C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Церковь владеет многочисленными землями, богатая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373C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Целибат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373C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Брили бороды и совершали постриг</a:t>
                      </a:r>
                    </a:p>
                  </a:txBody>
                  <a:tcPr marL="64934" marR="649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373C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Глава –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373C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патриарх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2373C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2373C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2373C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2373C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373C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Православная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373C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373C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Греческий язык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373C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Патриарх подчинялся императору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2373C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2373C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373C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Назначался императором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2373C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373C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Не является крупным землевладельцем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373C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Священники могут жениться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373C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Не стригли волосы на темени, отращивали бороды </a:t>
                      </a:r>
                    </a:p>
                  </a:txBody>
                  <a:tcPr marL="64934" marR="649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1" name="Rectangle 1"/>
          <p:cNvSpPr>
            <a:spLocks noChangeArrowheads="1"/>
          </p:cNvSpPr>
          <p:nvPr/>
        </p:nvSpPr>
        <p:spPr bwMode="auto">
          <a:xfrm>
            <a:off x="1928813" y="571500"/>
            <a:ext cx="48831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056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ru-RU" sz="2000" b="1">
                <a:latin typeface="Arial Black" panose="020B0A04020102020204" pitchFamily="34" charset="0"/>
                <a:cs typeface="Times New Roman" panose="02020603050405020304" pitchFamily="18" charset="0"/>
              </a:rPr>
              <a:t>Разделение церквей – 1054 г.</a:t>
            </a:r>
            <a:endParaRPr lang="ru-RU" sz="2000" b="1">
              <a:solidFill>
                <a:srgbClr val="22373C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17422" name="Прямоугольник 3"/>
          <p:cNvSpPr>
            <a:spLocks noChangeArrowheads="1"/>
          </p:cNvSpPr>
          <p:nvPr/>
        </p:nvSpPr>
        <p:spPr bwMode="auto">
          <a:xfrm>
            <a:off x="4643438" y="6357938"/>
            <a:ext cx="3986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0" hangingPunct="0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Различия также в обрядах и учениях </a:t>
            </a:r>
            <a:endParaRPr lang="ru-RU" b="1" dirty="0">
              <a:solidFill>
                <a:srgbClr val="22373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23" name="i-main-pic" descr="Картинка 50 из 1526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500188"/>
            <a:ext cx="10001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i-main-pic" descr="Картинка 10 из 117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500188"/>
            <a:ext cx="941388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0" y="1444625"/>
            <a:ext cx="4040188" cy="3941763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ru-RU" b="1" smtClean="0"/>
              <a:t> </a:t>
            </a:r>
          </a:p>
          <a:p>
            <a:endParaRPr lang="ru-RU" smtClean="0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91417" y="214313"/>
            <a:ext cx="8501063" cy="6000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ru-RU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Противостояние Григория VII     и    Генриха IV (1056-1106)  </a:t>
            </a:r>
            <a:endParaRPr lang="ru-RU" b="1" dirty="0">
              <a:solidFill>
                <a:srgbClr val="22373C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 eaLnBrk="0" hangingPunct="0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20485" name="Рисунок 8" descr="http://dic.academic.ru/pictures/wiki/files/49/150px-pope_gregory_vii_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17" y="1052736"/>
            <a:ext cx="3515726" cy="408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Двойная стрелка влево/вправо 9"/>
          <p:cNvSpPr/>
          <p:nvPr/>
        </p:nvSpPr>
        <p:spPr>
          <a:xfrm>
            <a:off x="3851920" y="2522625"/>
            <a:ext cx="1339426" cy="571500"/>
          </a:xfrm>
          <a:prstGeom prst="leftRightArrow">
            <a:avLst/>
          </a:prstGeom>
          <a:solidFill>
            <a:srgbClr val="FF00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7" name="Рисунок 10" descr="http://dic.academic.ru/pictures/wiki/files/49/150px-hugo-v-cluny_heinrich-iv_mathilde-v-tuszien_cod-vat-lat-4922_1115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69" y="1052736"/>
            <a:ext cx="3629136" cy="408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9146" y="5819107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С.130- 131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5363093"/>
            <a:ext cx="2539504" cy="5904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С.133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1124745"/>
            <a:ext cx="6798736" cy="481038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Еретик - противник господствующего положения церкви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26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8"/>
          <p:cNvSpPr txBox="1">
            <a:spLocks noChangeArrowheads="1"/>
          </p:cNvSpPr>
          <p:nvPr/>
        </p:nvSpPr>
        <p:spPr bwMode="auto">
          <a:xfrm>
            <a:off x="1000125" y="3441841"/>
            <a:ext cx="1927225" cy="5349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ru-RU" sz="1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«Признание» своей вины</a:t>
            </a: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5724128" y="4133709"/>
            <a:ext cx="1747837" cy="5349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ru-RU" sz="1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Отрицание вины</a:t>
            </a: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1000125" y="4537727"/>
            <a:ext cx="1927225" cy="6207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ru-RU" sz="11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Примирение с церковью, отпущение грехов</a:t>
            </a:r>
            <a:endParaRPr lang="ru-RU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1000125" y="5715000"/>
            <a:ext cx="2071688" cy="714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ru-RU" sz="11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Пожизненное заключение либо безболезненное убийство</a:t>
            </a: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795565" y="5419584"/>
            <a:ext cx="1878013" cy="387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ru-RU" sz="11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Сожжение на костре</a:t>
            </a:r>
            <a:endParaRPr lang="ru-RU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11" name="AutoShape 3"/>
          <p:cNvSpPr>
            <a:spLocks noChangeArrowheads="1"/>
          </p:cNvSpPr>
          <p:nvPr/>
        </p:nvSpPr>
        <p:spPr bwMode="auto">
          <a:xfrm>
            <a:off x="1785938" y="5286375"/>
            <a:ext cx="214312" cy="273050"/>
          </a:xfrm>
          <a:prstGeom prst="downArrow">
            <a:avLst>
              <a:gd name="adj1" fmla="val 50000"/>
              <a:gd name="adj2" fmla="val 46238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21512" name="AutoShape 5"/>
          <p:cNvSpPr>
            <a:spLocks noChangeArrowheads="1"/>
          </p:cNvSpPr>
          <p:nvPr/>
        </p:nvSpPr>
        <p:spPr bwMode="auto">
          <a:xfrm>
            <a:off x="1785938" y="4076048"/>
            <a:ext cx="214312" cy="238125"/>
          </a:xfrm>
          <a:prstGeom prst="downArrow">
            <a:avLst>
              <a:gd name="adj1" fmla="val 50000"/>
              <a:gd name="adj2" fmla="val 3606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21513" name="AutoShape 4"/>
          <p:cNvSpPr>
            <a:spLocks noChangeArrowheads="1"/>
          </p:cNvSpPr>
          <p:nvPr/>
        </p:nvSpPr>
        <p:spPr bwMode="auto">
          <a:xfrm>
            <a:off x="6509940" y="4848084"/>
            <a:ext cx="214313" cy="273050"/>
          </a:xfrm>
          <a:prstGeom prst="downArrow">
            <a:avLst>
              <a:gd name="adj1" fmla="val 50000"/>
              <a:gd name="adj2" fmla="val 48314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428625" y="465385"/>
            <a:ext cx="8286750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ru-RU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Инквизиция – суд </a:t>
            </a:r>
            <a:r>
              <a:rPr lang="ru-RU" sz="28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католической церкви по дедам веры, занимавшиеся преследованием еретиков</a:t>
            </a:r>
            <a:r>
              <a:rPr lang="ru-RU" sz="3200" b="1" dirty="0" smtClean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3200" b="1" dirty="0">
              <a:solidFill>
                <a:srgbClr val="2159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sz="2000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 в ХIII в.</a:t>
            </a:r>
          </a:p>
          <a:p>
            <a:pPr eaLnBrk="0" hangingPunct="0"/>
            <a:r>
              <a:rPr lang="ru-RU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1232 г.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делами о ереси начал заниматься орден монахов-доминиканцев.</a:t>
            </a:r>
            <a:endParaRPr lang="ru-RU" b="1" dirty="0">
              <a:solidFill>
                <a:srgbClr val="2237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1252 г.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инквизиция добилась права пытать всякого подозреваемого, попавшего в ее руки.</a:t>
            </a:r>
            <a:endParaRPr lang="ru-RU" b="1" dirty="0">
              <a:solidFill>
                <a:srgbClr val="2237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1515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44046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Монашеские   ордена</a:t>
            </a:r>
            <a:endParaRPr lang="ru-RU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5072063" y="4714875"/>
            <a:ext cx="3351212" cy="357188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latin typeface="Arial Black" pitchFamily="34" charset="0"/>
              </a:rPr>
              <a:t>       Св. Доминик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22531" name="Рисунок 3" descr="Файл:Francisco de Zurbarán 03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857250"/>
            <a:ext cx="25717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214313" y="4857750"/>
            <a:ext cx="4327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ru-RU">
                <a:latin typeface="Arial Black" panose="020B0A04020102020204" pitchFamily="34" charset="0"/>
              </a:rPr>
              <a:t>Святой Франциск Ассизский,</a:t>
            </a:r>
          </a:p>
          <a:p>
            <a:r>
              <a:rPr lang="ru-RU">
                <a:latin typeface="Arial Black" panose="020B0A04020102020204" pitchFamily="34" charset="0"/>
              </a:rPr>
              <a:t>основатель католического</a:t>
            </a:r>
          </a:p>
          <a:p>
            <a:r>
              <a:rPr lang="ru-RU">
                <a:latin typeface="Arial Black" panose="020B0A04020102020204" pitchFamily="34" charset="0"/>
              </a:rPr>
              <a:t>нищенствующего монашеского</a:t>
            </a:r>
          </a:p>
          <a:p>
            <a:r>
              <a:rPr lang="ru-RU">
                <a:latin typeface="Arial Black" panose="020B0A04020102020204" pitchFamily="34" charset="0"/>
              </a:rPr>
              <a:t>ордена  францисканцев</a:t>
            </a:r>
          </a:p>
        </p:txBody>
      </p:sp>
      <p:pic>
        <p:nvPicPr>
          <p:cNvPr id="22533" name="Рисунок 8" descr="http://upload.wikimedia.org/wikipedia/commons/thumb/3/38/SaintDominic.jpg/200px-SaintDominic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785813"/>
            <a:ext cx="25717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4559300" y="5072063"/>
            <a:ext cx="45847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ru-RU">
                <a:latin typeface="Arial Black" panose="020B0A04020102020204" pitchFamily="34" charset="0"/>
              </a:rPr>
              <a:t>Доминик Гусман, основатель </a:t>
            </a:r>
          </a:p>
          <a:p>
            <a:r>
              <a:rPr lang="ru-RU">
                <a:latin typeface="Arial Black" panose="020B0A04020102020204" pitchFamily="34" charset="0"/>
              </a:rPr>
              <a:t>ордена доминиканцев </a:t>
            </a:r>
          </a:p>
          <a:p>
            <a:r>
              <a:rPr lang="ru-RU">
                <a:latin typeface="Arial Black" panose="020B0A04020102020204" pitchFamily="34" charset="0"/>
              </a:rPr>
              <a:t>(«псы господни») – католический</a:t>
            </a:r>
          </a:p>
          <a:p>
            <a:r>
              <a:rPr lang="ru-RU">
                <a:latin typeface="Arial Black" panose="020B0A04020102020204" pitchFamily="34" charset="0"/>
              </a:rPr>
              <a:t>Монашеский орден</a:t>
            </a:r>
          </a:p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759081" y="1969676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С.134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613</TotalTime>
  <Words>475</Words>
  <Application>Microsoft Office PowerPoint</Application>
  <PresentationFormat>Экран (4:3)</PresentationFormat>
  <Paragraphs>108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34" baseType="lpstr">
      <vt:lpstr>Lucida Sans Unicode</vt:lpstr>
      <vt:lpstr>Arial</vt:lpstr>
      <vt:lpstr>Wingdings 3</vt:lpstr>
      <vt:lpstr>Verdana</vt:lpstr>
      <vt:lpstr>Wingdings 2</vt:lpstr>
      <vt:lpstr>Calibri</vt:lpstr>
      <vt:lpstr>Constantia</vt:lpstr>
      <vt:lpstr>Times New Roman</vt:lpstr>
      <vt:lpstr>Arial Black</vt:lpstr>
      <vt:lpstr>Wingdings</vt:lpstr>
      <vt:lpstr>Symbol</vt:lpstr>
      <vt:lpstr>Helvetica</vt:lpstr>
      <vt:lpstr>Cambria</vt:lpstr>
      <vt:lpstr>Georgia</vt:lpstr>
      <vt:lpstr>Monotype Corsiva</vt:lpstr>
      <vt:lpstr>Поток</vt:lpstr>
      <vt:lpstr>Натуральные материалы</vt:lpstr>
      <vt:lpstr>  КАТОЛИЧЕСКАЯ   ЦЕРКОВЬ  В ХI-XIII вв. Крестовые походы </vt:lpstr>
      <vt:lpstr>С.127 Сословие - …</vt:lpstr>
      <vt:lpstr>Презентация PowerPoint</vt:lpstr>
      <vt:lpstr>Презентация PowerPoint</vt:lpstr>
      <vt:lpstr>Презентация PowerPoint</vt:lpstr>
      <vt:lpstr>Презентация PowerPoint</vt:lpstr>
      <vt:lpstr>С.133</vt:lpstr>
      <vt:lpstr>Презентация PowerPoint</vt:lpstr>
      <vt:lpstr>Монашеские   ордена</vt:lpstr>
      <vt:lpstr>Крестовый поход –   военно-политическое движение западноевропейских феодалов, части горожан и крестьян, осуществленное в форме религиозных войн (под лозунгом освобождения христианских святынь.  </vt:lpstr>
      <vt:lpstr>Презентация PowerPoint</vt:lpstr>
      <vt:lpstr>Папа Урбан II</vt:lpstr>
      <vt:lpstr>Презентация PowerPoint</vt:lpstr>
      <vt:lpstr>Презентация PowerPoint</vt:lpstr>
      <vt:lpstr>Презентация PowerPoint</vt:lpstr>
      <vt:lpstr>Презентация PowerPoint</vt:lpstr>
      <vt:lpstr>С.149 таблица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Lora</dc:creator>
  <cp:lastModifiedBy>Учитель</cp:lastModifiedBy>
  <cp:revision>74</cp:revision>
  <dcterms:created xsi:type="dcterms:W3CDTF">2009-11-10T17:56:34Z</dcterms:created>
  <dcterms:modified xsi:type="dcterms:W3CDTF">2017-10-20T18:00:00Z</dcterms:modified>
</cp:coreProperties>
</file>