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16"/>
  </p:notesMasterIdLst>
  <p:sldIdLst>
    <p:sldId id="256" r:id="rId2"/>
    <p:sldId id="261" r:id="rId3"/>
    <p:sldId id="262" r:id="rId4"/>
    <p:sldId id="259" r:id="rId5"/>
    <p:sldId id="260" r:id="rId6"/>
    <p:sldId id="264" r:id="rId7"/>
    <p:sldId id="272" r:id="rId8"/>
    <p:sldId id="273" r:id="rId9"/>
    <p:sldId id="266" r:id="rId10"/>
    <p:sldId id="267" r:id="rId11"/>
    <p:sldId id="274" r:id="rId12"/>
    <p:sldId id="270" r:id="rId13"/>
    <p:sldId id="269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C9DA"/>
    <a:srgbClr val="E74762"/>
    <a:srgbClr val="981427"/>
    <a:srgbClr val="C92966"/>
    <a:srgbClr val="B81E3F"/>
    <a:srgbClr val="B7FA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506B59-1AC2-4A46-A259-4B236DE36457}" type="datetimeFigureOut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024CDA2-0820-4927-A238-111BE51EE3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7B8616C-3D12-4A25-BC6B-693328B06D70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1E5EEF5-C353-473D-9FFA-6DEE47E000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F672E1-11CA-47CB-9E35-D303556F4E1C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A092CC-93BA-4A48-BF80-E552CD0761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0F6D1DF-D4E8-42B9-85B4-02B47232F669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72A1A8-DA26-45F4-ACBD-B638B628C5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5F0DA2-CD22-4297-A633-679A20D7C564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F0641E-EDC4-45B6-9694-E8FD04E699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07B42A9-B69A-43EA-947C-DF8488D07483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179FE3-F7AF-420D-AB9F-7460E0A3B1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BB94ED-148C-4AF7-A1B5-E32134E55CE0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5E8181-50B9-46F5-9216-A81C2783FB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422294-DA16-4C14-BAEC-B29C0EF247BE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85D8B7-D8F0-4C99-BAE1-E542E326B7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0393E87-686A-43C6-B550-EC20C6837797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E9E3E5-980B-4369-B0DF-023DB240A4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029C4F-5BAE-4E26-8136-EECE4A44B897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AAB9E70-3288-476E-B9A9-18A5381B4B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2AE30263-2FDB-4238-96AF-D20C094060AA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E69A9A-5F15-4495-AEF6-C7180850EC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2981051-25EA-433C-B1DB-58099F813932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C23E0BA-6D9F-494B-8AE7-8D2A4D35C7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C28B3C4-72C5-4FFF-AADF-38910B7A9DE9}" type="datetime1">
              <a:rPr lang="ru-RU" smtClean="0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3279F6B-9E79-460F-934B-4AF034CE98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54353"/>
          <a:stretch>
            <a:fillRect/>
          </a:stretch>
        </p:blipFill>
        <p:spPr>
          <a:xfrm>
            <a:off x="0" y="1000108"/>
            <a:ext cx="9001156" cy="2582880"/>
          </a:xfr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8400" y="3860800"/>
            <a:ext cx="5032375" cy="2257425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B85C1A-D051-4441-89C4-623C99A8831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B1CFCB-260E-4EBD-B666-E19C026AF17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smtClean="0"/>
              <a:t>Управление во Владимиро – Суздальском княжестве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2349500"/>
            <a:ext cx="1774825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7238" y="3783013"/>
            <a:ext cx="15303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3767138"/>
            <a:ext cx="165576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Прямая соединительная линия 3"/>
          <p:cNvCxnSpPr/>
          <p:nvPr/>
        </p:nvCxnSpPr>
        <p:spPr>
          <a:xfrm flipH="1">
            <a:off x="2987675" y="2924175"/>
            <a:ext cx="863600" cy="1081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003800" y="2924175"/>
            <a:ext cx="1044575" cy="1081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76600" y="4194175"/>
            <a:ext cx="2249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/>
          <p:cNvPicPr>
            <a:picLocks noChangeAspect="1"/>
          </p:cNvPicPr>
          <p:nvPr/>
        </p:nvPicPr>
        <p:blipFill>
          <a:blip r:embed="rId2" cstate="print"/>
          <a:srcRect l="2352" t="1765" r="1202" b="18750"/>
          <a:stretch>
            <a:fillRect/>
          </a:stretch>
        </p:blipFill>
        <p:spPr bwMode="auto">
          <a:xfrm>
            <a:off x="214282" y="0"/>
            <a:ext cx="624487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2E8B4C-C4CB-402F-8067-3AB3D895A2B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43702" y="357166"/>
            <a:ext cx="2286016" cy="1143008"/>
          </a:xfrm>
          <a:prstGeom prst="rect">
            <a:avLst/>
          </a:prstGeom>
          <a:solidFill>
            <a:srgbClr val="B7FA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Новгородская земля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(северо-запад)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15140" y="1643050"/>
            <a:ext cx="2214578" cy="1143008"/>
          </a:xfrm>
          <a:prstGeom prst="rect">
            <a:avLst/>
          </a:prstGeom>
          <a:solidFill>
            <a:srgbClr val="C92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Владимиро-Суздальская земля</a:t>
            </a:r>
          </a:p>
          <a:p>
            <a:pPr algn="ctr"/>
            <a:r>
              <a:rPr lang="ru-RU" dirty="0" smtClean="0"/>
              <a:t>(северо-восток)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15140" y="2928934"/>
            <a:ext cx="2214578" cy="1214446"/>
          </a:xfrm>
          <a:prstGeom prst="rect">
            <a:avLst/>
          </a:prstGeom>
          <a:solidFill>
            <a:srgbClr val="9814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Волынская земля</a:t>
            </a:r>
          </a:p>
          <a:p>
            <a:pPr algn="ctr"/>
            <a:r>
              <a:rPr lang="ru-RU" dirty="0" smtClean="0"/>
              <a:t>(юго-запад)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15140" y="4286256"/>
            <a:ext cx="2214578" cy="1214446"/>
          </a:xfrm>
          <a:prstGeom prst="rect">
            <a:avLst/>
          </a:prstGeom>
          <a:solidFill>
            <a:srgbClr val="E7476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Галицкая земля</a:t>
            </a:r>
          </a:p>
          <a:p>
            <a:pPr algn="ctr"/>
            <a:r>
              <a:rPr lang="ru-RU" dirty="0" smtClean="0"/>
              <a:t>(юго-запад)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715140" y="5572140"/>
            <a:ext cx="2214578" cy="928694"/>
          </a:xfrm>
          <a:prstGeom prst="rect">
            <a:avLst/>
          </a:prstGeom>
          <a:solidFill>
            <a:srgbClr val="24C9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Киевская земля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(юго-запад)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1"/>
          <p:cNvSpPr txBox="1">
            <a:spLocks noChangeArrowheads="1"/>
          </p:cNvSpPr>
          <p:nvPr/>
        </p:nvSpPr>
        <p:spPr bwMode="auto">
          <a:xfrm>
            <a:off x="323850" y="333375"/>
            <a:ext cx="84963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latin typeface="Times New Roman" pitchFamily="18" charset="0"/>
              </a:rPr>
              <a:t>Чистяков О.И. История отечественного государства и права.</a:t>
            </a:r>
          </a:p>
          <a:p>
            <a:r>
              <a:rPr lang="ru-RU" sz="2400">
                <a:latin typeface="Times New Roman" pitchFamily="18" charset="0"/>
              </a:rPr>
              <a:t>«На этих землях с их плодородными почвами и мягким климатом, быстро развивалось земледелие и скотоводство. Активно развивалось и промысловое хозяйство и ремесло. Через территорию Волыни и Галичины проходили торговые пути с востока на запад и с севера на юг. Водный путь из Балтийского моря в Черное проходил по рекам Висла - Западный Буг - Днестр, сухопутные торговые пути вели в страны Юго-Восточной Европы. По Дунаю шел сухопутный торговый путь со странами Востока. Все это обусловило на данной территории быстрый рост ремесла и торговли, появление богатых и самостоятельных городов, (более 80) с которыми вынуждены были считаться и князья, и бояре. Наиболее крупными были: Владимир-Волынский (резиденция наместников великого киевского князя), а также: Червен, Берестье, Холм, Галич, Перемышль, Дорогобуж, Теребовль, Луцк».</a:t>
            </a:r>
          </a:p>
        </p:txBody>
      </p:sp>
      <p:sp>
        <p:nvSpPr>
          <p:cNvPr id="26626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85D1903-8E69-4C8F-8CBC-8D279F2EEA9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7CF7B4-4CCF-47EE-9A76-409CC48FC06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smtClean="0"/>
              <a:t>Управление в Галицко-Волынском княжестве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2213" y="3500438"/>
            <a:ext cx="1774825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3500438"/>
            <a:ext cx="15303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3500438"/>
            <a:ext cx="16589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843213" y="3925888"/>
            <a:ext cx="12239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219700" y="3889375"/>
            <a:ext cx="12239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smtClean="0"/>
              <a:t>развитие крестьянского хозяйства, освоение новых пахотных земель;</a:t>
            </a:r>
          </a:p>
          <a:p>
            <a:r>
              <a:rPr lang="ru-RU" sz="3200" smtClean="0"/>
              <a:t>рост городов, развитие ремесла, торговли, промыслов;</a:t>
            </a:r>
          </a:p>
          <a:p>
            <a:r>
              <a:rPr lang="ru-RU" sz="3200" smtClean="0"/>
              <a:t> расцвет культуры;</a:t>
            </a:r>
          </a:p>
          <a:p>
            <a:r>
              <a:rPr lang="ru-RU" sz="3200" smtClean="0"/>
              <a:t> снижение обороноспособности страны.</a:t>
            </a:r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E77A67-F335-4C8F-99BE-786E1177057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  <p:sp>
        <p:nvSpPr>
          <p:cNvPr id="2867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smtClean="0"/>
              <a:t>Последствия феодальной раздробленности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4525963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Феодальная раздробленность </a:t>
            </a:r>
            <a:r>
              <a:rPr lang="ru-RU" sz="2800" dirty="0" smtClean="0"/>
              <a:t>– </a:t>
            </a:r>
            <a:r>
              <a:rPr lang="ru-RU" sz="3200" dirty="0" smtClean="0"/>
              <a:t>это закономерный этап развития государства, новая форма организации государственности в условиях дальнейшего развития феодального способа производства. </a:t>
            </a: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6581FE-4D4C-42B6-90AF-0CEC72C0E67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  <p:sp>
        <p:nvSpPr>
          <p:cNvPr id="17410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650" y="2276475"/>
            <a:ext cx="7745413" cy="3878263"/>
          </a:xfrm>
        </p:spPr>
        <p:txBody>
          <a:bodyPr/>
          <a:lstStyle/>
          <a:p>
            <a:r>
              <a:rPr lang="ru-RU" dirty="0" smtClean="0"/>
              <a:t>1. Рост городов, развитие хозяйства.</a:t>
            </a:r>
          </a:p>
          <a:p>
            <a:r>
              <a:rPr lang="ru-RU" dirty="0" smtClean="0"/>
              <a:t>2. Формирование и развитие крупных земельных вотчин.</a:t>
            </a:r>
          </a:p>
          <a:p>
            <a:r>
              <a:rPr lang="ru-RU" dirty="0" smtClean="0"/>
              <a:t>3.Обширная территория, различные природные и экономические особенности отдельных земель.</a:t>
            </a:r>
          </a:p>
          <a:p>
            <a:r>
              <a:rPr lang="ru-RU" dirty="0" smtClean="0"/>
              <a:t>4. </a:t>
            </a:r>
            <a:r>
              <a:rPr lang="ru-RU" dirty="0" err="1" smtClean="0"/>
              <a:t>Полиэтнический</a:t>
            </a:r>
            <a:r>
              <a:rPr lang="ru-RU" dirty="0" smtClean="0"/>
              <a:t> состав страны.</a:t>
            </a:r>
          </a:p>
          <a:p>
            <a:r>
              <a:rPr lang="ru-RU" dirty="0" smtClean="0"/>
              <a:t>5. Порядок престолонаследия.</a:t>
            </a:r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08F086-157B-4671-9DEE-8B8C4683A43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  <p:sp>
        <p:nvSpPr>
          <p:cNvPr id="18434" name="Заголовок 2"/>
          <p:cNvSpPr>
            <a:spLocks noGrp="1"/>
          </p:cNvSpPr>
          <p:nvPr>
            <p:ph type="title"/>
          </p:nvPr>
        </p:nvSpPr>
        <p:spPr>
          <a:xfrm>
            <a:off x="827088" y="333375"/>
            <a:ext cx="7756525" cy="1054100"/>
          </a:xfrm>
        </p:spPr>
        <p:txBody>
          <a:bodyPr>
            <a:normAutofit fontScale="90000"/>
          </a:bodyPr>
          <a:lstStyle/>
          <a:p>
            <a:r>
              <a:rPr lang="ru-RU" smtClean="0"/>
              <a:t>Причины феодальной раздробленности: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/>
          <p:cNvPicPr>
            <a:picLocks noChangeAspect="1"/>
          </p:cNvPicPr>
          <p:nvPr/>
        </p:nvPicPr>
        <p:blipFill>
          <a:blip r:embed="rId2" cstate="print"/>
          <a:srcRect l="2352" t="1765" r="1202" b="18750"/>
          <a:stretch>
            <a:fillRect/>
          </a:stretch>
        </p:blipFill>
        <p:spPr bwMode="auto">
          <a:xfrm>
            <a:off x="214282" y="0"/>
            <a:ext cx="624487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2E8B4C-C4CB-402F-8067-3AB3D895A2B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43702" y="357166"/>
            <a:ext cx="2286016" cy="1143008"/>
          </a:xfrm>
          <a:prstGeom prst="rect">
            <a:avLst/>
          </a:prstGeom>
          <a:solidFill>
            <a:srgbClr val="B7FA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Новгородская земля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(северо-запад)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15140" y="1643050"/>
            <a:ext cx="2214578" cy="1143008"/>
          </a:xfrm>
          <a:prstGeom prst="rect">
            <a:avLst/>
          </a:prstGeom>
          <a:solidFill>
            <a:srgbClr val="C92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Владимиро-Суздальская земля</a:t>
            </a:r>
          </a:p>
          <a:p>
            <a:pPr algn="ctr"/>
            <a:r>
              <a:rPr lang="ru-RU" dirty="0" smtClean="0"/>
              <a:t>(северо-восток)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15140" y="2928934"/>
            <a:ext cx="2214578" cy="1214446"/>
          </a:xfrm>
          <a:prstGeom prst="rect">
            <a:avLst/>
          </a:prstGeom>
          <a:solidFill>
            <a:srgbClr val="9814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Волынская земля</a:t>
            </a:r>
          </a:p>
          <a:p>
            <a:pPr algn="ctr"/>
            <a:r>
              <a:rPr lang="ru-RU" dirty="0" smtClean="0"/>
              <a:t>(юго-запад)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15140" y="4286256"/>
            <a:ext cx="2214578" cy="1214446"/>
          </a:xfrm>
          <a:prstGeom prst="rect">
            <a:avLst/>
          </a:prstGeom>
          <a:solidFill>
            <a:srgbClr val="E7476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Галицкая земля</a:t>
            </a:r>
          </a:p>
          <a:p>
            <a:pPr algn="ctr"/>
            <a:r>
              <a:rPr lang="ru-RU" dirty="0" smtClean="0"/>
              <a:t>(юго-запад)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715140" y="5572140"/>
            <a:ext cx="2214578" cy="928694"/>
          </a:xfrm>
          <a:prstGeom prst="rect">
            <a:avLst/>
          </a:prstGeom>
          <a:solidFill>
            <a:srgbClr val="24C9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Киевская земля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(юго-запад)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677275" cy="5548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1734F6-87A9-48D2-B969-7687B841A54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9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728818-1CEE-4599-8673-96165BC73B12}" type="slidenum">
              <a:rPr lang="ru-RU" sz="1050" b="1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sz="1050" b="1"/>
          </a:p>
        </p:txBody>
      </p:sp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Управление в Новгородской республике</a:t>
            </a:r>
          </a:p>
        </p:txBody>
      </p:sp>
      <p:sp>
        <p:nvSpPr>
          <p:cNvPr id="21506" name="TextBox 5"/>
          <p:cNvSpPr txBox="1">
            <a:spLocks noChangeArrowheads="1"/>
          </p:cNvSpPr>
          <p:nvPr/>
        </p:nvSpPr>
        <p:spPr bwMode="auto">
          <a:xfrm>
            <a:off x="5435600" y="3921125"/>
            <a:ext cx="2520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>
                <a:latin typeface="Times New Roman" pitchFamily="18" charset="0"/>
              </a:rPr>
              <a:t>   </a:t>
            </a:r>
            <a:endParaRPr lang="ru-RU" sz="4000" b="1"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84438" y="2708275"/>
            <a:ext cx="20161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latin typeface="Times New Roman" pitchFamily="18" charset="0"/>
              </a:rPr>
              <a:t>ВЕЧЕ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626100" y="2713038"/>
            <a:ext cx="2520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БОЯРЕ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857620" y="4000504"/>
            <a:ext cx="21478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</a:rPr>
              <a:t>КНЯЗЬ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00034" y="4106863"/>
            <a:ext cx="2200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ПОСАДНИК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71538" y="4589463"/>
            <a:ext cx="2132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ТЫСЯЦКИЙ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24075" y="5084763"/>
            <a:ext cx="2952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АРХИЕПИСКОП</a:t>
            </a:r>
          </a:p>
        </p:txBody>
      </p:sp>
      <p:cxnSp>
        <p:nvCxnSpPr>
          <p:cNvPr id="1035" name="Прямая со стрелкой 1034"/>
          <p:cNvCxnSpPr/>
          <p:nvPr/>
        </p:nvCxnSpPr>
        <p:spPr>
          <a:xfrm>
            <a:off x="3995738" y="3001963"/>
            <a:ext cx="1800225" cy="476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Прямая со стрелкой 1036"/>
          <p:cNvCxnSpPr/>
          <p:nvPr/>
        </p:nvCxnSpPr>
        <p:spPr>
          <a:xfrm>
            <a:off x="3708400" y="3141663"/>
            <a:ext cx="935038" cy="965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Прямая соединительная линия 1038"/>
          <p:cNvCxnSpPr/>
          <p:nvPr/>
        </p:nvCxnSpPr>
        <p:spPr>
          <a:xfrm flipH="1">
            <a:off x="5076825" y="3141663"/>
            <a:ext cx="719138" cy="965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Прямая со стрелкой 1040"/>
          <p:cNvCxnSpPr/>
          <p:nvPr/>
        </p:nvCxnSpPr>
        <p:spPr>
          <a:xfrm flipH="1">
            <a:off x="2303463" y="3141663"/>
            <a:ext cx="684212" cy="1079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Прямая со стрелкой 1042"/>
          <p:cNvCxnSpPr/>
          <p:nvPr/>
        </p:nvCxnSpPr>
        <p:spPr>
          <a:xfrm flipH="1">
            <a:off x="2843213" y="3141663"/>
            <a:ext cx="360362" cy="151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Прямая со стрелкой 1044"/>
          <p:cNvCxnSpPr/>
          <p:nvPr/>
        </p:nvCxnSpPr>
        <p:spPr>
          <a:xfrm flipH="1">
            <a:off x="3276600" y="3141663"/>
            <a:ext cx="215900" cy="20161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E9E3E5-980B-4369-B0DF-023DB240A45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/>
              <a:t>Управление в Новгородской республике</a:t>
            </a:r>
            <a:endParaRPr lang="ru-RU" sz="4400" b="1" dirty="0"/>
          </a:p>
        </p:txBody>
      </p:sp>
      <p:pic>
        <p:nvPicPr>
          <p:cNvPr id="4" name="Рисунок 3" descr="12.jpe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85786" y="1714488"/>
            <a:ext cx="7629086" cy="442487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/>
          <p:cNvPicPr>
            <a:picLocks noChangeAspect="1"/>
          </p:cNvPicPr>
          <p:nvPr/>
        </p:nvPicPr>
        <p:blipFill>
          <a:blip r:embed="rId2" cstate="print"/>
          <a:srcRect l="2352" t="1765" r="1202" b="18750"/>
          <a:stretch>
            <a:fillRect/>
          </a:stretch>
        </p:blipFill>
        <p:spPr bwMode="auto">
          <a:xfrm>
            <a:off x="214282" y="0"/>
            <a:ext cx="624487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2E8B4C-C4CB-402F-8067-3AB3D895A2B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43702" y="357166"/>
            <a:ext cx="2286016" cy="1143008"/>
          </a:xfrm>
          <a:prstGeom prst="rect">
            <a:avLst/>
          </a:prstGeom>
          <a:solidFill>
            <a:srgbClr val="B7FA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Новгородская земля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(северо-запад)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15140" y="1643050"/>
            <a:ext cx="2214578" cy="1143008"/>
          </a:xfrm>
          <a:prstGeom prst="rect">
            <a:avLst/>
          </a:prstGeom>
          <a:solidFill>
            <a:srgbClr val="C92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Владимиро-Суздальская земля</a:t>
            </a:r>
          </a:p>
          <a:p>
            <a:pPr algn="ctr"/>
            <a:r>
              <a:rPr lang="ru-RU" dirty="0" smtClean="0"/>
              <a:t>(северо-восток)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15140" y="2928934"/>
            <a:ext cx="2214578" cy="1214446"/>
          </a:xfrm>
          <a:prstGeom prst="rect">
            <a:avLst/>
          </a:prstGeom>
          <a:solidFill>
            <a:srgbClr val="9814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Волынская земля</a:t>
            </a:r>
          </a:p>
          <a:p>
            <a:pPr algn="ctr"/>
            <a:r>
              <a:rPr lang="ru-RU" dirty="0" smtClean="0"/>
              <a:t>(юго-запад)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15140" y="4286256"/>
            <a:ext cx="2214578" cy="1214446"/>
          </a:xfrm>
          <a:prstGeom prst="rect">
            <a:avLst/>
          </a:prstGeom>
          <a:solidFill>
            <a:srgbClr val="E7476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Галицкая земля</a:t>
            </a:r>
          </a:p>
          <a:p>
            <a:pPr algn="ctr"/>
            <a:r>
              <a:rPr lang="ru-RU" dirty="0" smtClean="0"/>
              <a:t>(юго-запад)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715140" y="5572140"/>
            <a:ext cx="2214578" cy="928694"/>
          </a:xfrm>
          <a:prstGeom prst="rect">
            <a:avLst/>
          </a:prstGeom>
          <a:solidFill>
            <a:srgbClr val="24C9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Киевская земля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(юго-запад)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214282" y="428604"/>
            <a:ext cx="892971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i="1" dirty="0">
                <a:latin typeface="Times New Roman" pitchFamily="18" charset="0"/>
              </a:rPr>
              <a:t>Ключевский В.Д. Курс лекций по русской истории.</a:t>
            </a:r>
          </a:p>
          <a:p>
            <a:r>
              <a:rPr lang="ru-RU" sz="2400" dirty="0">
                <a:latin typeface="Times New Roman" pitchFamily="18" charset="0"/>
              </a:rPr>
              <a:t>«В этом Окско-волжском междуречье образовался центр расселения, сборный пункт переселенческого движения с юго-запада: здесь сходились колонисты и отсюда расходились в разных направлениях, на север за Волгу, а потом на восток и юго-восток за Оку. Здесь же со временем завязался и народнохозяйственный узел. Когда разделение народного труда стало приурочиваться к естественным географическим различиям, в этом краю встретились завязывавшиеся типы хозяйства лесного и степного, промыслового и земледельческого. Внешние опасности, особенно со стороны степи, вносили новый элемент разделения. Когда усилилось выделение </a:t>
            </a:r>
            <a:r>
              <a:rPr lang="ru-RU" sz="2400" dirty="0" err="1">
                <a:latin typeface="Times New Roman" pitchFamily="18" charset="0"/>
              </a:rPr>
              <a:t>военнослужилого</a:t>
            </a:r>
            <a:r>
              <a:rPr lang="ru-RU" sz="2400" dirty="0">
                <a:latin typeface="Times New Roman" pitchFamily="18" charset="0"/>
              </a:rPr>
              <a:t> люда из народной массы, в том же краю рабочее сельское население перемешивалось с вооружённым классом, который служил степным сторожем земли».</a:t>
            </a:r>
          </a:p>
        </p:txBody>
      </p:sp>
      <p:sp>
        <p:nvSpPr>
          <p:cNvPr id="23554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382AF4-D790-4B19-B834-28B5B55EDE6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17">
      <a:dk1>
        <a:srgbClr val="7030A0"/>
      </a:dk1>
      <a:lt1>
        <a:sysClr val="window" lastClr="FFFFFF"/>
      </a:lt1>
      <a:dk2>
        <a:srgbClr val="007DEA"/>
      </a:dk2>
      <a:lt2>
        <a:srgbClr val="43E4CF"/>
      </a:lt2>
      <a:accent1>
        <a:srgbClr val="7FD13B"/>
      </a:accent1>
      <a:accent2>
        <a:srgbClr val="EA157A"/>
      </a:accent2>
      <a:accent3>
        <a:srgbClr val="FB8A19"/>
      </a:accent3>
      <a:accent4>
        <a:srgbClr val="00ADDC"/>
      </a:accent4>
      <a:accent5>
        <a:srgbClr val="00FFFF"/>
      </a:accent5>
      <a:accent6>
        <a:srgbClr val="13BB13"/>
      </a:accent6>
      <a:hlink>
        <a:srgbClr val="FFFF00"/>
      </a:hlink>
      <a:folHlink>
        <a:srgbClr val="00B05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667</TotalTime>
  <Words>449</Words>
  <Application>Microsoft Office PowerPoint</Application>
  <PresentationFormat>Экран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Слайд 1</vt:lpstr>
      <vt:lpstr>Слайд 2</vt:lpstr>
      <vt:lpstr>Причины феодальной раздробленности:</vt:lpstr>
      <vt:lpstr>Слайд 4</vt:lpstr>
      <vt:lpstr>Слайд 5</vt:lpstr>
      <vt:lpstr>Управление в Новгородской республике</vt:lpstr>
      <vt:lpstr>Управление в Новгородской республике</vt:lpstr>
      <vt:lpstr>Слайд 8</vt:lpstr>
      <vt:lpstr>Слайд 9</vt:lpstr>
      <vt:lpstr>Управление во Владимиро – Суздальском княжестве</vt:lpstr>
      <vt:lpstr>Слайд 11</vt:lpstr>
      <vt:lpstr>Слайд 12</vt:lpstr>
      <vt:lpstr>Управление в Галицко-Волынском княжестве</vt:lpstr>
      <vt:lpstr>Последствия феодальной раздробленности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учитель</cp:lastModifiedBy>
  <cp:revision>51</cp:revision>
  <dcterms:created xsi:type="dcterms:W3CDTF">2013-01-17T09:43:49Z</dcterms:created>
  <dcterms:modified xsi:type="dcterms:W3CDTF">2018-02-18T19:27:56Z</dcterms:modified>
</cp:coreProperties>
</file>