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733" r:id="rId2"/>
  </p:sldMasterIdLst>
  <p:sldIdLst>
    <p:sldId id="256" r:id="rId3"/>
    <p:sldId id="257" r:id="rId4"/>
    <p:sldId id="269" r:id="rId5"/>
    <p:sldId id="272" r:id="rId6"/>
    <p:sldId id="271" r:id="rId7"/>
    <p:sldId id="274" r:id="rId8"/>
    <p:sldId id="273" r:id="rId9"/>
    <p:sldId id="275" r:id="rId10"/>
    <p:sldId id="277" r:id="rId11"/>
    <p:sldId id="258" r:id="rId12"/>
    <p:sldId id="259" r:id="rId13"/>
    <p:sldId id="261" r:id="rId14"/>
    <p:sldId id="262" r:id="rId15"/>
    <p:sldId id="263" r:id="rId16"/>
    <p:sldId id="278" r:id="rId17"/>
    <p:sldId id="264" r:id="rId18"/>
    <p:sldId id="265" r:id="rId19"/>
    <p:sldId id="266" r:id="rId20"/>
    <p:sldId id="279" r:id="rId21"/>
    <p:sldId id="267" r:id="rId22"/>
    <p:sldId id="280" r:id="rId23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relyOnVml="1" encoding="utf-8"/>
  <p:clrMru>
    <a:srgbClr val="FFCCFF"/>
    <a:srgbClr val="FF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00"/>
    <p:restoredTop sz="9460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rgbClr val="2851CC"/>
                </a:gs>
                <a:gs pos="100000">
                  <a:schemeClr val="folHlink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>
                <a:solidFill>
                  <a:srgbClr val="FFCC6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AB8845F-7396-47E8-BA2F-D10B664166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46404-AFE4-4C2C-9334-919835DBFA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E78E0-6F54-4176-8DAA-085691D219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5125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6A3CF-28BB-4156-BA75-9BBAA4DFCE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226DD-9585-4ECF-BBD5-930434BDC0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35F53-19BB-4EDA-9F83-EE5DBE3BA4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D9C24-129F-4177-B7F2-33853C45E8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21347-2962-4A7B-84FC-BAE1FA57AD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0FBFE0-E7D9-413C-AB9D-4EE606D288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6559E-2EA6-40CF-BBF1-BC9C1E9E81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ACE586-12E6-4AE4-8527-7AF1160D0C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4FA85C-D863-4475-B810-2AA1E6726D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7B559-9740-4F20-A79F-134921B490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C6CE4-63A5-4A7B-BC57-6D239641E8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C8AA36-8925-4B4F-930E-6477405B7A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75A8A-B5A0-4C22-BA25-8DDABFAB13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1B1DF-BBFB-417B-A18D-E2DDD21E6A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BB43FC-993D-4539-8180-7CC67F3356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31AF2-7B9F-4F92-B7EA-0DDA58E243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A96A9-BA85-45C0-BD27-C6BDCD83A1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29706-D256-480C-8CEB-0E5770FDD8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05A23C-BF30-41E3-B20F-327078CF7D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rgbClr val="2851CC"/>
                </a:gs>
                <a:gs pos="100000">
                  <a:schemeClr val="folHlink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2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pPr>
              <a:defRPr/>
            </a:pPr>
            <a:fld id="{41ADE1DE-9B08-4DE8-84BC-7F6C028739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2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ECE96EB8-1287-4B6C-99DE-932DC3CC82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10" y="762000"/>
            <a:ext cx="8423303" cy="2595562"/>
          </a:xfrm>
        </p:spPr>
        <p:txBody>
          <a:bodyPr/>
          <a:lstStyle/>
          <a:p>
            <a:pPr eaLnBrk="1" hangingPunct="1">
              <a:defRPr/>
            </a:pPr>
            <a:r>
              <a:rPr lang="ru-RU" sz="6600" b="1" dirty="0" smtClean="0"/>
              <a:t>Нидерландская </a:t>
            </a:r>
            <a:r>
              <a:rPr lang="ru-RU" sz="6600" b="1" dirty="0" smtClean="0"/>
              <a:t>революция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929066"/>
            <a:ext cx="6400800" cy="1252534"/>
          </a:xfrm>
        </p:spPr>
        <p:txBody>
          <a:bodyPr/>
          <a:lstStyle/>
          <a:p>
            <a:pPr eaLnBrk="1" hangingPunct="1"/>
            <a:fld id="{C892927D-983A-4277-84A5-7065A1C4E8C6}" type="datetime1">
              <a:rPr lang="ru-RU" smtClean="0"/>
              <a:t>15.10.2017</a:t>
            </a:fld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r>
              <a:rPr lang="ru-RU" dirty="0" smtClean="0"/>
              <a:t>Рост недовольства Испанией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Гёзы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/>
              <a:t>– противники испанского владычества в Нидерландах:</a:t>
            </a:r>
          </a:p>
          <a:p>
            <a:pPr lvl="1" eaLnBrk="1" hangingPunct="1">
              <a:defRPr/>
            </a:pPr>
            <a:r>
              <a:rPr lang="ru-RU" dirty="0" smtClean="0"/>
              <a:t>Знать</a:t>
            </a:r>
          </a:p>
          <a:p>
            <a:pPr lvl="1" eaLnBrk="1" hangingPunct="1">
              <a:defRPr/>
            </a:pPr>
            <a:r>
              <a:rPr lang="ru-RU" dirty="0" smtClean="0"/>
              <a:t>Мелкие дворяне</a:t>
            </a:r>
          </a:p>
          <a:p>
            <a:pPr lvl="1" eaLnBrk="1" hangingPunct="1">
              <a:defRPr/>
            </a:pPr>
            <a:r>
              <a:rPr lang="ru-RU" dirty="0" smtClean="0"/>
              <a:t>Буржуазия</a:t>
            </a:r>
          </a:p>
          <a:p>
            <a:pPr lvl="1" eaLnBrk="1" hangingPunct="1">
              <a:defRPr/>
            </a:pPr>
            <a:r>
              <a:rPr lang="ru-RU" dirty="0" smtClean="0"/>
              <a:t>Крестьяне </a:t>
            </a:r>
          </a:p>
        </p:txBody>
      </p:sp>
      <p:pic>
        <p:nvPicPr>
          <p:cNvPr id="512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648200" y="2209800"/>
            <a:ext cx="3810000" cy="3657600"/>
          </a:xfrm>
          <a:noFill/>
        </p:spPr>
      </p:pic>
      <p:sp>
        <p:nvSpPr>
          <p:cNvPr id="5" name="Левая фигурная скобка 4"/>
          <p:cNvSpPr/>
          <p:nvPr/>
        </p:nvSpPr>
        <p:spPr>
          <a:xfrm>
            <a:off x="827088" y="3933825"/>
            <a:ext cx="288925" cy="1439863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00679" y="1857364"/>
            <a:ext cx="582211" cy="500063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wordArtVert" wrap="square"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протестанты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1566 – 1609 гг. – Нидерландская революция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79388" y="1916113"/>
          <a:ext cx="8784978" cy="3322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3"/>
                <a:gridCol w="3168352"/>
                <a:gridCol w="460851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Дата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Событие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Итоги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1566 г.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 Иконоборческое движение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Начало восстания</a:t>
                      </a:r>
                      <a:r>
                        <a:rPr lang="ru-RU" sz="2000" baseline="0" dirty="0" smtClean="0"/>
                        <a:t> Нидерландов против Испании и католической церкви.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5400" dirty="0" smtClean="0"/>
              <a:t>§ </a:t>
            </a:r>
            <a:r>
              <a:rPr lang="ru-RU" sz="5400" dirty="0" smtClean="0"/>
              <a:t>15, таблицу завершить </a:t>
            </a:r>
            <a:endParaRPr lang="ru-RU" sz="5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1566 – 1609 гг. – Нидерландская революция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79388" y="1916113"/>
          <a:ext cx="8784978" cy="41448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3"/>
                <a:gridCol w="3168352"/>
                <a:gridCol w="460851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Дата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Событие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Итоги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1566 г.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 Иконоборческое движение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Начало восстания</a:t>
                      </a:r>
                      <a:r>
                        <a:rPr lang="ru-RU" sz="2000" baseline="0" dirty="0" smtClean="0"/>
                        <a:t> Нидерландов против Испании и католической церкви.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1567г. – 1573 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Поход испанского герцога Альбы против повстанцев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Казнено более 8000 человек, торговля замерла, начался голод, бегство из страны людей.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4980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1566 – 1609 гг. – Нидерландская революция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79388" y="1916113"/>
          <a:ext cx="8784978" cy="44140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3"/>
                <a:gridCol w="3168352"/>
                <a:gridCol w="460851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Дата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Событие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Итоги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1566 г.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 Иконоборческое движение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Начало восстания</a:t>
                      </a:r>
                      <a:r>
                        <a:rPr lang="ru-RU" sz="2000" baseline="0" dirty="0" smtClean="0"/>
                        <a:t> Нидерландов против Испании и католической церкви.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1567г. – 1573 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Поход испанского герцога Альбы против повстанцев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Казнено более 8000 человек, торговля замерла, начался голод, бегство из страны людей.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1567 -1572 гг.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Партизанская </a:t>
                      </a:r>
                      <a:r>
                        <a:rPr lang="ru-RU" dirty="0" smtClean="0"/>
                        <a:t>война </a:t>
                      </a:r>
                      <a:r>
                        <a:rPr lang="ru-RU" dirty="0" err="1" smtClean="0"/>
                        <a:t>гёзов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smtClean="0"/>
                        <a:t>против </a:t>
                      </a:r>
                      <a:r>
                        <a:rPr lang="ru-RU" dirty="0" smtClean="0"/>
                        <a:t>Альбы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Разгромлен ряд испанских отрядов, кораблей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4980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2000240"/>
            <a:ext cx="8201028" cy="43577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sz="4400" b="1" dirty="0" smtClean="0">
                <a:solidFill>
                  <a:schemeClr val="bg2"/>
                </a:solidFill>
              </a:rPr>
              <a:t>С 1572 г. начало войны</a:t>
            </a:r>
          </a:p>
          <a:p>
            <a:pPr>
              <a:buNone/>
            </a:pPr>
            <a:r>
              <a:rPr lang="ru-RU" sz="4400" b="1" dirty="0" smtClean="0">
                <a:solidFill>
                  <a:schemeClr val="bg2"/>
                </a:solidFill>
              </a:rPr>
              <a:t> между Нидерландами и Испанией. Руководителем движения стал Вильгельм Оранский</a:t>
            </a:r>
          </a:p>
          <a:p>
            <a:pPr>
              <a:buNone/>
            </a:pPr>
            <a:endParaRPr lang="ru-RU" sz="4400" b="1" dirty="0" smtClean="0">
              <a:solidFill>
                <a:schemeClr val="bg2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1566 – 1609 гг. – Нидерландская революция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79388" y="1916113"/>
          <a:ext cx="8784978" cy="46833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3"/>
                <a:gridCol w="3168352"/>
                <a:gridCol w="460851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Дата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Событие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Итоги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1566 г.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 Иконоборческое движение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Начало восстания</a:t>
                      </a:r>
                      <a:r>
                        <a:rPr lang="ru-RU" sz="2000" baseline="0" dirty="0" smtClean="0"/>
                        <a:t> Нидерландов против Испании и католической церкви.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1567г. – 1573 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Поход испанского герцога Альбы против повстанцев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Казнено более 8000 человек, торговля замерла, начался голод, бегство из страны людей.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1567 -1572 гг.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Партизанская война против Альбы </a:t>
                      </a:r>
                      <a:r>
                        <a:rPr lang="ru-RU" dirty="0" err="1" smtClean="0"/>
                        <a:t>гёзов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Разгромлен ряд испанских отрядов, кораблей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1572 г. – 1609 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Испано-нидерландская война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Признание</a:t>
                      </a:r>
                      <a:r>
                        <a:rPr lang="ru-RU" baseline="0" dirty="0" smtClean="0"/>
                        <a:t> независимости Голландии.</a:t>
                      </a:r>
                      <a:endParaRPr lang="ru-RU" dirty="0"/>
                    </a:p>
                  </a:txBody>
                  <a:tcPr/>
                </a:tc>
              </a:tr>
              <a:tr h="64980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1566 – 1609 гг. – Нидерландская революция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79388" y="1916113"/>
          <a:ext cx="8784978" cy="46833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3"/>
                <a:gridCol w="3168352"/>
                <a:gridCol w="460851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Дата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Событие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Итоги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1566 г.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 Иконоборческое движение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Начало восстания</a:t>
                      </a:r>
                      <a:r>
                        <a:rPr lang="ru-RU" sz="2000" baseline="0" dirty="0" smtClean="0"/>
                        <a:t> Нидерландов против Испании и католической церкви.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1567г. – 1573 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Поход испанского герцога Альбы против повстанцев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Казнено более 8000 человек, торговля замерла, начался голод, бегство из страны людей.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1567 -1572 гг.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Партизанская война против Альбы </a:t>
                      </a:r>
                      <a:r>
                        <a:rPr lang="ru-RU" dirty="0" err="1" smtClean="0"/>
                        <a:t>гёзов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Разгромлен ряд испанских отрядов, кораблей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1572 г. – 1609 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Испано-нидерландская война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Признание</a:t>
                      </a:r>
                      <a:r>
                        <a:rPr lang="ru-RU" baseline="0" dirty="0" smtClean="0"/>
                        <a:t> независимости Голландии.</a:t>
                      </a:r>
                      <a:endParaRPr lang="ru-RU" dirty="0"/>
                    </a:p>
                  </a:txBody>
                  <a:tcPr/>
                </a:tc>
              </a:tr>
              <a:tr h="649808">
                <a:tc>
                  <a:txBody>
                    <a:bodyPr/>
                    <a:lstStyle/>
                    <a:p>
                      <a:r>
                        <a:rPr lang="ru-RU" dirty="0" smtClean="0"/>
                        <a:t>1573 – 1574 гг.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Оборона города </a:t>
                      </a:r>
                      <a:r>
                        <a:rPr lang="ru-RU" dirty="0" err="1" smtClean="0"/>
                        <a:t>Лейдена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Город затоплен, но не сдан врагу.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1566 – 1609 гг. – Нидерландская революция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79388" y="1916113"/>
          <a:ext cx="8784978" cy="46833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3"/>
                <a:gridCol w="3168352"/>
                <a:gridCol w="460851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Дата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Событие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Итоги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1566 г.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 Иконоборческое движение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Начало восстания</a:t>
                      </a:r>
                      <a:r>
                        <a:rPr lang="ru-RU" sz="2000" baseline="0" dirty="0" smtClean="0"/>
                        <a:t> Нидерландов против Испании и католической церкви.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1567г. – 1573 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Поход испанского герцога Альбы против повстанцев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Казнено более 8000 человек, торговля замерла, начался голод, бегство из страны людей.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1567 -1572 гг.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Партизанская война против Альбы </a:t>
                      </a:r>
                      <a:r>
                        <a:rPr lang="ru-RU" dirty="0" err="1" smtClean="0"/>
                        <a:t>гёзов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Разгромлен ряд испанских отрядов, кораблей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1572 г. – 1609 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Испано-нидерландская война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Признание</a:t>
                      </a:r>
                      <a:r>
                        <a:rPr lang="ru-RU" baseline="0" dirty="0" smtClean="0"/>
                        <a:t> независимости Голландии.</a:t>
                      </a:r>
                      <a:endParaRPr lang="ru-RU" dirty="0"/>
                    </a:p>
                  </a:txBody>
                  <a:tcPr/>
                </a:tc>
              </a:tr>
              <a:tr h="649808">
                <a:tc>
                  <a:txBody>
                    <a:bodyPr/>
                    <a:lstStyle/>
                    <a:p>
                      <a:r>
                        <a:rPr lang="ru-RU" dirty="0" smtClean="0"/>
                        <a:t>1573 – 1574 гг.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Оборона города </a:t>
                      </a:r>
                      <a:r>
                        <a:rPr lang="ru-RU" dirty="0" err="1" smtClean="0"/>
                        <a:t>Лейдена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Город затоплен, но не сдан врагу.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1579 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Подписание</a:t>
                      </a:r>
                      <a:r>
                        <a:rPr lang="ru-RU" baseline="0" dirty="0" smtClean="0"/>
                        <a:t> унии в г. Утрехте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Объединение 7 северных провинций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sz="5400" b="1" dirty="0" smtClean="0"/>
              <a:t>Уния – союз государств, возглавляемый одним правителем</a:t>
            </a:r>
            <a:endParaRPr lang="ru-RU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5400" b="1" dirty="0" smtClean="0"/>
              <a:t>Нидерланды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158" y="1714488"/>
            <a:ext cx="4067204" cy="471490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r>
              <a:rPr lang="en-US" dirty="0" smtClean="0"/>
              <a:t>XII </a:t>
            </a:r>
            <a:r>
              <a:rPr lang="ru-RU" dirty="0" smtClean="0"/>
              <a:t>в. – создание системы дамб и каналов для отгона воды в море</a:t>
            </a:r>
          </a:p>
          <a:p>
            <a:pPr eaLnBrk="1" hangingPunct="1">
              <a:defRPr/>
            </a:pPr>
            <a:r>
              <a:rPr lang="ru-RU" dirty="0" smtClean="0"/>
              <a:t>Развитое </a:t>
            </a:r>
            <a:r>
              <a:rPr lang="ru-RU" dirty="0" smtClean="0"/>
              <a:t>ремесло, мануфактуры, торговля</a:t>
            </a:r>
          </a:p>
          <a:p>
            <a:pPr eaLnBrk="1" hangingPunct="1">
              <a:defRPr/>
            </a:pPr>
            <a:r>
              <a:rPr lang="ru-RU" dirty="0" smtClean="0"/>
              <a:t>Становление </a:t>
            </a:r>
            <a:r>
              <a:rPr lang="ru-RU" dirty="0" smtClean="0"/>
              <a:t>капитализма</a:t>
            </a:r>
            <a:endParaRPr lang="ru-RU" dirty="0" smtClean="0"/>
          </a:p>
        </p:txBody>
      </p:sp>
      <p:pic>
        <p:nvPicPr>
          <p:cNvPr id="410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864100" y="1981200"/>
            <a:ext cx="3884613" cy="473233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1566 – 1609 гг. – Нидерландская революция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79388" y="1916113"/>
          <a:ext cx="8784978" cy="46039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3"/>
                <a:gridCol w="3168352"/>
                <a:gridCol w="4608513"/>
              </a:tblGrid>
              <a:tr h="493481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Дата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Событие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Итоги</a:t>
                      </a:r>
                      <a:endParaRPr lang="ru-RU" sz="2400" b="1" dirty="0"/>
                    </a:p>
                  </a:txBody>
                  <a:tcPr/>
                </a:tc>
              </a:tr>
              <a:tr h="79716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1567 -1572 гг.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Партизанская война против Альбы </a:t>
                      </a:r>
                      <a:r>
                        <a:rPr lang="ru-RU" sz="2000" dirty="0" err="1" smtClean="0"/>
                        <a:t>гёзов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Разгромлен ряд испанских отрядов, кораблей</a:t>
                      </a:r>
                      <a:endParaRPr lang="ru-RU" sz="2000" dirty="0"/>
                    </a:p>
                  </a:txBody>
                  <a:tcPr/>
                </a:tc>
              </a:tr>
              <a:tr h="79716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1572 г. – 1609 г.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Испано-нидерландская война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Признание</a:t>
                      </a:r>
                      <a:r>
                        <a:rPr lang="ru-RU" sz="2000" baseline="0" dirty="0" smtClean="0"/>
                        <a:t> независимости Голландии.</a:t>
                      </a:r>
                      <a:endParaRPr lang="ru-RU" sz="2000" dirty="0"/>
                    </a:p>
                  </a:txBody>
                  <a:tcPr/>
                </a:tc>
              </a:tr>
              <a:tr h="809277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1573 – 1574 гг.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Оборона города </a:t>
                      </a:r>
                      <a:r>
                        <a:rPr lang="ru-RU" sz="2000" dirty="0" err="1" smtClean="0"/>
                        <a:t>Лейдена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Город затоплен, но не сдан врагу.</a:t>
                      </a:r>
                      <a:endParaRPr lang="ru-RU" sz="2000" dirty="0"/>
                    </a:p>
                  </a:txBody>
                  <a:tcPr/>
                </a:tc>
              </a:tr>
              <a:tr h="461848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1579 г.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Подписание</a:t>
                      </a:r>
                      <a:r>
                        <a:rPr lang="ru-RU" sz="2000" baseline="0" dirty="0" smtClean="0"/>
                        <a:t> унии в г. Утрехте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Объединение 7 северных провинций</a:t>
                      </a:r>
                      <a:endParaRPr lang="ru-RU" sz="2000" dirty="0"/>
                    </a:p>
                  </a:txBody>
                  <a:tcPr/>
                </a:tc>
              </a:tr>
              <a:tr h="79716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1588 г.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Создание Республики Соединенных провинций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Появление Голландии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sz="4400" b="1" dirty="0" smtClean="0"/>
              <a:t>Республика Соединенных Провинций Нидерландов (Голландия) – европейское государство, существовавшее с 1581 по 1795 гг.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10" y="1785926"/>
            <a:ext cx="7772400" cy="411480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>
              <a:buFontTx/>
              <a:buNone/>
            </a:pPr>
            <a:r>
              <a:rPr lang="ru-RU" sz="6600" b="1" u="sng" dirty="0" smtClean="0">
                <a:solidFill>
                  <a:schemeClr val="bg2"/>
                </a:solidFill>
              </a:rPr>
              <a:t>Польдер </a:t>
            </a:r>
            <a:r>
              <a:rPr lang="ru-RU" sz="6600" b="1" dirty="0" smtClean="0">
                <a:solidFill>
                  <a:schemeClr val="bg2"/>
                </a:solidFill>
              </a:rPr>
              <a:t>– земли, находившиеся ниже уровня моря</a:t>
            </a:r>
            <a:endParaRPr lang="ru-RU" sz="6600" b="1" dirty="0" smtClean="0">
              <a:solidFill>
                <a:schemeClr val="bg2"/>
              </a:solidFill>
            </a:endParaRPr>
          </a:p>
        </p:txBody>
      </p:sp>
      <p:pic>
        <p:nvPicPr>
          <p:cNvPr id="4" name="Picture 2" descr="Картинки по запросу гиф писать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0"/>
            <a:ext cx="1857388" cy="3137290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571480"/>
            <a:ext cx="7772400" cy="128588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4800" b="1" dirty="0" smtClean="0"/>
              <a:t>Высокие доходы</a:t>
            </a:r>
            <a:endParaRPr lang="ru-RU" sz="4800" b="1" dirty="0"/>
          </a:p>
        </p:txBody>
      </p:sp>
      <p:sp>
        <p:nvSpPr>
          <p:cNvPr id="4" name="Стрелка вниз 3"/>
          <p:cNvSpPr/>
          <p:nvPr/>
        </p:nvSpPr>
        <p:spPr>
          <a:xfrm>
            <a:off x="4214810" y="2071678"/>
            <a:ext cx="500066" cy="642942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000100" y="2786058"/>
            <a:ext cx="7072362" cy="107157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Потребность в дешевой церкви</a:t>
            </a:r>
            <a:endParaRPr lang="ru-RU" sz="3200" b="1" dirty="0"/>
          </a:p>
        </p:txBody>
      </p:sp>
      <p:sp>
        <p:nvSpPr>
          <p:cNvPr id="7" name="Стрелка вниз 6"/>
          <p:cNvSpPr/>
          <p:nvPr/>
        </p:nvSpPr>
        <p:spPr>
          <a:xfrm>
            <a:off x="4214810" y="4286256"/>
            <a:ext cx="500066" cy="642942"/>
          </a:xfrm>
          <a:prstGeom prst="down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000100" y="5000636"/>
            <a:ext cx="7072362" cy="1071570"/>
          </a:xfrm>
          <a:prstGeom prst="rect">
            <a:avLst/>
          </a:prstGeom>
          <a:solidFill>
            <a:srgbClr val="FFCCFF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РЕФОРМАЦИЯ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10" y="1785926"/>
            <a:ext cx="7772400" cy="41148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sz="6600" b="1" dirty="0" smtClean="0">
                <a:solidFill>
                  <a:schemeClr val="bg2"/>
                </a:solidFill>
              </a:rPr>
              <a:t>В </a:t>
            </a:r>
            <a:r>
              <a:rPr lang="en-US" sz="6600" b="1" dirty="0" smtClean="0">
                <a:solidFill>
                  <a:schemeClr val="bg2"/>
                </a:solidFill>
              </a:rPr>
              <a:t>XVI </a:t>
            </a:r>
            <a:r>
              <a:rPr lang="ru-RU" sz="6600" b="1" dirty="0" smtClean="0">
                <a:solidFill>
                  <a:schemeClr val="bg2"/>
                </a:solidFill>
              </a:rPr>
              <a:t>в. Нидерланды находились под властью Испании</a:t>
            </a:r>
          </a:p>
          <a:p>
            <a:pPr>
              <a:buNone/>
            </a:pPr>
            <a:endParaRPr lang="ru-RU" sz="6600" b="1" dirty="0" smtClean="0">
              <a:solidFill>
                <a:schemeClr val="bg2"/>
              </a:solidFill>
            </a:endParaRPr>
          </a:p>
        </p:txBody>
      </p:sp>
      <p:pic>
        <p:nvPicPr>
          <p:cNvPr id="4" name="Picture 2" descr="Картинки по запросу гиф писать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0"/>
            <a:ext cx="1857388" cy="3137290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5" descr="кровавMary_I_of_England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23850" y="1844675"/>
            <a:ext cx="3624263" cy="4824413"/>
          </a:xfrm>
        </p:spPr>
      </p:pic>
      <p:pic>
        <p:nvPicPr>
          <p:cNvPr id="11267" name="Picture 7" descr="Philip_II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580063" y="1773238"/>
            <a:ext cx="2312987" cy="4105275"/>
          </a:xfrm>
        </p:spPr>
      </p:pic>
      <p:sp>
        <p:nvSpPr>
          <p:cNvPr id="11268" name="Rectangle 7"/>
          <p:cNvSpPr>
            <a:spLocks noChangeArrowheads="1"/>
          </p:cNvSpPr>
          <p:nvPr/>
        </p:nvSpPr>
        <p:spPr bwMode="auto">
          <a:xfrm>
            <a:off x="457200" y="274638"/>
            <a:ext cx="8435975" cy="850900"/>
          </a:xfrm>
          <a:prstGeom prst="rect">
            <a:avLst/>
          </a:prstGeom>
          <a:solidFill>
            <a:srgbClr val="FFFF99"/>
          </a:solidFill>
          <a:ln w="57150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600" b="1">
                <a:solidFill>
                  <a:srgbClr val="000000"/>
                </a:solidFill>
              </a:rPr>
              <a:t>Мария Католическая ( Кровавая) </a:t>
            </a:r>
          </a:p>
        </p:txBody>
      </p:sp>
      <p:sp>
        <p:nvSpPr>
          <p:cNvPr id="11269" name="Rectangle 8" descr="Папирус"/>
          <p:cNvSpPr>
            <a:spLocks noChangeArrowheads="1"/>
          </p:cNvSpPr>
          <p:nvPr/>
        </p:nvSpPr>
        <p:spPr bwMode="auto">
          <a:xfrm>
            <a:off x="4356100" y="5949950"/>
            <a:ext cx="4392613" cy="792163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508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000000"/>
                </a:solidFill>
              </a:rPr>
              <a:t>Муж Марии Кровавой </a:t>
            </a:r>
          </a:p>
          <a:p>
            <a:pPr algn="ctr"/>
            <a:r>
              <a:rPr lang="ru-RU" sz="2400" b="1">
                <a:solidFill>
                  <a:srgbClr val="000000"/>
                </a:solidFill>
              </a:rPr>
              <a:t>Филипп II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4572032" cy="478634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sz="4800" b="1" dirty="0" smtClean="0"/>
              <a:t>Филипп </a:t>
            </a:r>
            <a:r>
              <a:rPr lang="en-US" sz="4800" b="1" dirty="0" smtClean="0"/>
              <a:t>II (1556-1598)- </a:t>
            </a:r>
            <a:r>
              <a:rPr lang="ru-RU" sz="4800" b="1" dirty="0" smtClean="0"/>
              <a:t>считал Нидерланды колонией Испании</a:t>
            </a:r>
            <a:endParaRPr lang="ru-RU" sz="4800" b="1" dirty="0"/>
          </a:p>
        </p:txBody>
      </p:sp>
      <p:pic>
        <p:nvPicPr>
          <p:cNvPr id="26628" name="Picture 4" descr="https://upload.wikimedia.org/wikipedia/commons/thumb/d/df/Philip_II.jpg/200px-Philip_I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285728"/>
            <a:ext cx="3405198" cy="61804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1643050"/>
            <a:ext cx="7772400" cy="445295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sz="5400" dirty="0" smtClean="0"/>
              <a:t>1566 – протестанты стали захватывать католические храмы, уничтожать их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10" y="2000240"/>
            <a:ext cx="7772400" cy="43577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sz="5400" b="1" dirty="0" smtClean="0">
                <a:solidFill>
                  <a:schemeClr val="bg2"/>
                </a:solidFill>
              </a:rPr>
              <a:t>Герцог Альба (ставленник Филиппа </a:t>
            </a:r>
            <a:r>
              <a:rPr lang="en-US" sz="5400" b="1" dirty="0" smtClean="0">
                <a:solidFill>
                  <a:schemeClr val="bg2"/>
                </a:solidFill>
              </a:rPr>
              <a:t>II</a:t>
            </a:r>
            <a:r>
              <a:rPr lang="ru-RU" sz="5400" b="1" dirty="0" smtClean="0">
                <a:solidFill>
                  <a:schemeClr val="bg2"/>
                </a:solidFill>
              </a:rPr>
              <a:t>)</a:t>
            </a:r>
            <a:r>
              <a:rPr lang="en-US" sz="5400" b="1" dirty="0" smtClean="0">
                <a:solidFill>
                  <a:schemeClr val="bg2"/>
                </a:solidFill>
              </a:rPr>
              <a:t> </a:t>
            </a:r>
            <a:r>
              <a:rPr lang="ru-RU" sz="5400" b="1" dirty="0" smtClean="0">
                <a:solidFill>
                  <a:schemeClr val="bg2"/>
                </a:solidFill>
              </a:rPr>
              <a:t>вел борьбу с жителями Нидерландов</a:t>
            </a:r>
          </a:p>
          <a:p>
            <a:pPr>
              <a:buNone/>
            </a:pPr>
            <a:endParaRPr lang="ru-RU" sz="5400" b="1" dirty="0" smtClean="0">
              <a:solidFill>
                <a:schemeClr val="bg2"/>
              </a:solidFill>
            </a:endParaRPr>
          </a:p>
        </p:txBody>
      </p:sp>
      <p:pic>
        <p:nvPicPr>
          <p:cNvPr id="4" name="Picture 2" descr="Картинки по запросу гиф писать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0"/>
            <a:ext cx="1857388" cy="3137290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оформления «Взмывающий ввысь»">
  <a:themeElements>
    <a:clrScheme name="Тема Office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FFFF00"/>
      </a:accent2>
      <a:accent3>
        <a:srgbClr val="AAAAFF"/>
      </a:accent3>
      <a:accent4>
        <a:srgbClr val="DADADA"/>
      </a:accent4>
      <a:accent5>
        <a:srgbClr val="AAFFFF"/>
      </a:accent5>
      <a:accent6>
        <a:srgbClr val="E7E700"/>
      </a:accent6>
      <a:hlink>
        <a:srgbClr val="FF0033"/>
      </a:hlink>
      <a:folHlink>
        <a:srgbClr val="3366FF"/>
      </a:folHlink>
    </a:clrScheme>
    <a:fontScheme name="Тема Office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FFFF00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E7E700"/>
        </a:accent6>
        <a:hlink>
          <a:srgbClr val="FF0033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00CCCC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00B9B9"/>
        </a:accent6>
        <a:hlink>
          <a:srgbClr val="CC99FF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FFFF0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E7E700"/>
        </a:accent6>
        <a:hlink>
          <a:srgbClr val="6600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FFFF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E7E700"/>
        </a:accent6>
        <a:hlink>
          <a:srgbClr val="CC0000"/>
        </a:hlink>
        <a:folHlink>
          <a:srgbClr val="CC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Разрез">
  <a:themeElements>
    <a:clrScheme name="Разрез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Разрез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Разрез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зрез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оформления «Взмывающий ввысь»</Template>
  <TotalTime>191</TotalTime>
  <Words>680</Words>
  <Application>Microsoft Office PowerPoint</Application>
  <PresentationFormat>Экран (4:3)</PresentationFormat>
  <Paragraphs>136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Times New Roman</vt:lpstr>
      <vt:lpstr>Arial</vt:lpstr>
      <vt:lpstr>Calibri</vt:lpstr>
      <vt:lpstr>Шаблон оформления «Взмывающий ввысь»</vt:lpstr>
      <vt:lpstr>Разрез</vt:lpstr>
      <vt:lpstr>Нидерландская революция</vt:lpstr>
      <vt:lpstr>Нидерланды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Рост недовольства Испанией</vt:lpstr>
      <vt:lpstr>1566 – 1609 гг. – Нидерландская революция</vt:lpstr>
      <vt:lpstr>Домашнее задание</vt:lpstr>
      <vt:lpstr>1566 – 1609 гг. – Нидерландская революция</vt:lpstr>
      <vt:lpstr>1566 – 1609 гг. – Нидерландская революция</vt:lpstr>
      <vt:lpstr>Слайд 15</vt:lpstr>
      <vt:lpstr>1566 – 1609 гг. – Нидерландская революция</vt:lpstr>
      <vt:lpstr>1566 – 1609 гг. – Нидерландская революция</vt:lpstr>
      <vt:lpstr>1566 – 1609 гг. – Нидерландская революция</vt:lpstr>
      <vt:lpstr>Слайд 19</vt:lpstr>
      <vt:lpstr>1566 – 1609 гг. – Нидерландская революция</vt:lpstr>
      <vt:lpstr>Слайд 21</vt:lpstr>
    </vt:vector>
  </TitlesOfParts>
  <Company>22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Нидерландская революция</dc:title>
  <dc:creator>Лилия</dc:creator>
  <cp:lastModifiedBy>Admin</cp:lastModifiedBy>
  <cp:revision>18</cp:revision>
  <dcterms:created xsi:type="dcterms:W3CDTF">2010-10-13T04:43:30Z</dcterms:created>
  <dcterms:modified xsi:type="dcterms:W3CDTF">2017-10-15T16:56:21Z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TC010690721049</vt:lpwstr>
  </property>
</Properties>
</file>