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57" r:id="rId2"/>
    <p:sldId id="258" r:id="rId3"/>
    <p:sldId id="260" r:id="rId4"/>
    <p:sldId id="259" r:id="rId5"/>
    <p:sldId id="267" r:id="rId6"/>
    <p:sldId id="256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9" r:id="rId15"/>
    <p:sldId id="270" r:id="rId16"/>
    <p:sldId id="271" r:id="rId17"/>
    <p:sldId id="273" r:id="rId18"/>
    <p:sldId id="272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90A2C-A148-4FA1-916A-2519095A0A7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01AE5-6CB1-4EF2-A0E0-71C8B567428A}">
      <dgm:prSet phldrT="[Текст]" custT="1"/>
      <dgm:spPr/>
      <dgm:t>
        <a:bodyPr/>
        <a:lstStyle/>
        <a:p>
          <a:r>
            <a:rPr lang="ru-RU" sz="1800" b="1" dirty="0" smtClean="0"/>
            <a:t>Ведущие направления развития культуры</a:t>
          </a:r>
          <a:endParaRPr lang="ru-RU" sz="1800" b="1" dirty="0"/>
        </a:p>
      </dgm:t>
    </dgm:pt>
    <dgm:pt modelId="{97458AA8-14F0-48E1-A5C2-89C01451F9EE}" type="parTrans" cxnId="{59DF6F83-8F98-4FDB-BA52-4DC286645C4D}">
      <dgm:prSet/>
      <dgm:spPr/>
      <dgm:t>
        <a:bodyPr/>
        <a:lstStyle/>
        <a:p>
          <a:endParaRPr lang="ru-RU" b="1"/>
        </a:p>
      </dgm:t>
    </dgm:pt>
    <dgm:pt modelId="{858059A2-9BCC-4192-A1F8-FDA678706759}" type="sibTrans" cxnId="{59DF6F83-8F98-4FDB-BA52-4DC286645C4D}">
      <dgm:prSet/>
      <dgm:spPr/>
      <dgm:t>
        <a:bodyPr/>
        <a:lstStyle/>
        <a:p>
          <a:endParaRPr lang="ru-RU" b="1"/>
        </a:p>
      </dgm:t>
    </dgm:pt>
    <dgm:pt modelId="{476E4D69-DFB4-4E7A-81EC-ACFD78050733}">
      <dgm:prSet phldrT="[Текст]" custT="1"/>
      <dgm:spPr/>
      <dgm:t>
        <a:bodyPr/>
        <a:lstStyle/>
        <a:p>
          <a:r>
            <a:rPr lang="ru-RU" sz="2000" b="1" dirty="0" smtClean="0"/>
            <a:t>литература</a:t>
          </a:r>
          <a:endParaRPr lang="ru-RU" sz="2000" b="1" dirty="0"/>
        </a:p>
      </dgm:t>
    </dgm:pt>
    <dgm:pt modelId="{2B5D96D7-988E-480C-B9BB-3F9ECC104FA9}" type="parTrans" cxnId="{EBA65D54-DDD4-4A34-80D6-0A691A29BB6A}">
      <dgm:prSet/>
      <dgm:spPr/>
      <dgm:t>
        <a:bodyPr/>
        <a:lstStyle/>
        <a:p>
          <a:endParaRPr lang="ru-RU" b="1"/>
        </a:p>
      </dgm:t>
    </dgm:pt>
    <dgm:pt modelId="{DDA40E03-9DFE-4F7E-A7D0-4B0AF7A40DCA}" type="sibTrans" cxnId="{EBA65D54-DDD4-4A34-80D6-0A691A29BB6A}">
      <dgm:prSet/>
      <dgm:spPr/>
      <dgm:t>
        <a:bodyPr/>
        <a:lstStyle/>
        <a:p>
          <a:endParaRPr lang="ru-RU" b="1"/>
        </a:p>
      </dgm:t>
    </dgm:pt>
    <dgm:pt modelId="{6C28F7B8-5D38-489B-BE47-BB4A6DA53D71}">
      <dgm:prSet phldrT="[Текст]" custT="1"/>
      <dgm:spPr/>
      <dgm:t>
        <a:bodyPr/>
        <a:lstStyle/>
        <a:p>
          <a:r>
            <a:rPr lang="ru-RU" sz="2000" b="1" dirty="0" smtClean="0"/>
            <a:t>архитектура</a:t>
          </a:r>
          <a:endParaRPr lang="ru-RU" sz="2000" b="1" dirty="0"/>
        </a:p>
      </dgm:t>
    </dgm:pt>
    <dgm:pt modelId="{A32F9D7D-1836-42BF-8A13-016722D61875}" type="parTrans" cxnId="{6CECBDF8-26FF-4EF5-90E4-07071F7F3A83}">
      <dgm:prSet/>
      <dgm:spPr/>
      <dgm:t>
        <a:bodyPr/>
        <a:lstStyle/>
        <a:p>
          <a:endParaRPr lang="ru-RU" b="1"/>
        </a:p>
      </dgm:t>
    </dgm:pt>
    <dgm:pt modelId="{F813C88D-8E8D-42AE-A0FA-3C6114C29DEF}" type="sibTrans" cxnId="{6CECBDF8-26FF-4EF5-90E4-07071F7F3A83}">
      <dgm:prSet/>
      <dgm:spPr/>
      <dgm:t>
        <a:bodyPr/>
        <a:lstStyle/>
        <a:p>
          <a:endParaRPr lang="ru-RU" b="1"/>
        </a:p>
      </dgm:t>
    </dgm:pt>
    <dgm:pt modelId="{BD7EED60-8BF2-47D2-8C6F-CBBC2B4C64BF}">
      <dgm:prSet phldrT="[Текст]" custT="1"/>
      <dgm:spPr/>
      <dgm:t>
        <a:bodyPr/>
        <a:lstStyle/>
        <a:p>
          <a:r>
            <a:rPr lang="ru-RU" sz="2000" b="1" dirty="0" smtClean="0"/>
            <a:t> живопись</a:t>
          </a:r>
          <a:endParaRPr lang="ru-RU" sz="2000" b="1" dirty="0"/>
        </a:p>
      </dgm:t>
    </dgm:pt>
    <dgm:pt modelId="{000F8A06-0B6E-49B2-AE84-7C28866FE798}" type="parTrans" cxnId="{727B6D0F-663B-4B09-94FB-99CE7A9108FD}">
      <dgm:prSet/>
      <dgm:spPr/>
      <dgm:t>
        <a:bodyPr/>
        <a:lstStyle/>
        <a:p>
          <a:endParaRPr lang="ru-RU" b="1"/>
        </a:p>
      </dgm:t>
    </dgm:pt>
    <dgm:pt modelId="{0D75A334-B2A1-4653-9F41-E65165C79BCE}" type="sibTrans" cxnId="{727B6D0F-663B-4B09-94FB-99CE7A9108FD}">
      <dgm:prSet/>
      <dgm:spPr/>
      <dgm:t>
        <a:bodyPr/>
        <a:lstStyle/>
        <a:p>
          <a:endParaRPr lang="ru-RU" b="1"/>
        </a:p>
      </dgm:t>
    </dgm:pt>
    <dgm:pt modelId="{C6C6F2E7-4735-4185-ABD2-7D633D574ACE}" type="pres">
      <dgm:prSet presAssocID="{D9B90A2C-A148-4FA1-916A-2519095A0A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9D068A-4584-4A45-A0D8-81D85A90E624}" type="pres">
      <dgm:prSet presAssocID="{6EB01AE5-6CB1-4EF2-A0E0-71C8B567428A}" presName="hierRoot1" presStyleCnt="0"/>
      <dgm:spPr/>
    </dgm:pt>
    <dgm:pt modelId="{BF99415E-DA09-4C84-973C-ABD36B8A0172}" type="pres">
      <dgm:prSet presAssocID="{6EB01AE5-6CB1-4EF2-A0E0-71C8B567428A}" presName="composite" presStyleCnt="0"/>
      <dgm:spPr/>
    </dgm:pt>
    <dgm:pt modelId="{0E11EBED-B3AC-4E16-B84E-C525DE94059C}" type="pres">
      <dgm:prSet presAssocID="{6EB01AE5-6CB1-4EF2-A0E0-71C8B567428A}" presName="image" presStyleLbl="node0" presStyleIdx="0" presStyleCnt="1" custScaleX="308175" custScaleY="262218" custLinFactNeighborX="487" custLinFactNeighborY="-176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D82E4E-0B76-4656-8DE3-99EEB6712A93}" type="pres">
      <dgm:prSet presAssocID="{6EB01AE5-6CB1-4EF2-A0E0-71C8B567428A}" presName="text" presStyleLbl="revTx" presStyleIdx="0" presStyleCnt="4" custScaleX="200514" custScaleY="163246" custLinFactX="28824" custLinFactNeighborX="100000" custLinFactNeighborY="-6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C726A0-5A53-4A0D-8D17-D26FF14C6974}" type="pres">
      <dgm:prSet presAssocID="{6EB01AE5-6CB1-4EF2-A0E0-71C8B567428A}" presName="hierChild2" presStyleCnt="0"/>
      <dgm:spPr/>
    </dgm:pt>
    <dgm:pt modelId="{75D7B995-BC65-4988-9174-80C8FAC5797E}" type="pres">
      <dgm:prSet presAssocID="{2B5D96D7-988E-480C-B9BB-3F9ECC104FA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FF5A832-C79D-48B1-88AC-7772195DC8C3}" type="pres">
      <dgm:prSet presAssocID="{476E4D69-DFB4-4E7A-81EC-ACFD78050733}" presName="hierRoot2" presStyleCnt="0"/>
      <dgm:spPr/>
    </dgm:pt>
    <dgm:pt modelId="{3EB409B2-0C7F-4156-8540-2556D62D6A33}" type="pres">
      <dgm:prSet presAssocID="{476E4D69-DFB4-4E7A-81EC-ACFD78050733}" presName="composite2" presStyleCnt="0"/>
      <dgm:spPr/>
    </dgm:pt>
    <dgm:pt modelId="{245CECE8-118D-4975-80BF-82DDDABED8B3}" type="pres">
      <dgm:prSet presAssocID="{476E4D69-DFB4-4E7A-81EC-ACFD78050733}" presName="image2" presStyleLbl="node2" presStyleIdx="0" presStyleCnt="3" custScaleX="217172" custScaleY="19501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27778F80-82BC-4B53-96FD-9A9BD9015800}" type="pres">
      <dgm:prSet presAssocID="{476E4D69-DFB4-4E7A-81EC-ACFD78050733}" presName="text2" presStyleLbl="revTx" presStyleIdx="1" presStyleCnt="4" custScaleX="148651" custLinFactY="34218" custLinFactNeighborX="-7789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FA7F3-B1E1-4172-A470-59A14DD03D9C}" type="pres">
      <dgm:prSet presAssocID="{476E4D69-DFB4-4E7A-81EC-ACFD78050733}" presName="hierChild3" presStyleCnt="0"/>
      <dgm:spPr/>
    </dgm:pt>
    <dgm:pt modelId="{00CA591E-1E1A-4B50-95CC-AE6BD4FFDA53}" type="pres">
      <dgm:prSet presAssocID="{A32F9D7D-1836-42BF-8A13-016722D6187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5311997-D0B2-4E04-93A4-4B56F49D1446}" type="pres">
      <dgm:prSet presAssocID="{6C28F7B8-5D38-489B-BE47-BB4A6DA53D71}" presName="hierRoot2" presStyleCnt="0"/>
      <dgm:spPr/>
    </dgm:pt>
    <dgm:pt modelId="{C2E99D10-FB9F-44FB-B212-3E53DFCA3D68}" type="pres">
      <dgm:prSet presAssocID="{6C28F7B8-5D38-489B-BE47-BB4A6DA53D71}" presName="composite2" presStyleCnt="0"/>
      <dgm:spPr/>
    </dgm:pt>
    <dgm:pt modelId="{3412C91A-522D-47B7-93FB-3AE8081A449C}" type="pres">
      <dgm:prSet presAssocID="{6C28F7B8-5D38-489B-BE47-BB4A6DA53D71}" presName="image2" presStyleLbl="node2" presStyleIdx="1" presStyleCnt="3" custScaleX="217172" custScaleY="1950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FBAA7E8F-40A1-4A77-9E5F-B5255C4B898B}" type="pres">
      <dgm:prSet presAssocID="{6C28F7B8-5D38-489B-BE47-BB4A6DA53D71}" presName="text2" presStyleLbl="revTx" presStyleIdx="2" presStyleCnt="4" custScaleX="148651" custLinFactY="34218" custLinFactNeighborX="-7789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80A3DA-B870-472A-8ED3-32C47D5E1AC7}" type="pres">
      <dgm:prSet presAssocID="{6C28F7B8-5D38-489B-BE47-BB4A6DA53D71}" presName="hierChild3" presStyleCnt="0"/>
      <dgm:spPr/>
    </dgm:pt>
    <dgm:pt modelId="{604175FA-6F9B-4F3F-8084-D3B1E3876BBC}" type="pres">
      <dgm:prSet presAssocID="{000F8A06-0B6E-49B2-AE84-7C28866FE79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F39B7B7-391A-44F1-AC17-85C775D46F61}" type="pres">
      <dgm:prSet presAssocID="{BD7EED60-8BF2-47D2-8C6F-CBBC2B4C64BF}" presName="hierRoot2" presStyleCnt="0"/>
      <dgm:spPr/>
    </dgm:pt>
    <dgm:pt modelId="{9AC9684C-0173-4818-9A8B-A0898A1D44A9}" type="pres">
      <dgm:prSet presAssocID="{BD7EED60-8BF2-47D2-8C6F-CBBC2B4C64BF}" presName="composite2" presStyleCnt="0"/>
      <dgm:spPr/>
    </dgm:pt>
    <dgm:pt modelId="{CAE046BF-0A08-4D94-8A96-5FCD32FF6732}" type="pres">
      <dgm:prSet presAssocID="{BD7EED60-8BF2-47D2-8C6F-CBBC2B4C64BF}" presName="image2" presStyleLbl="node2" presStyleIdx="2" presStyleCnt="3" custScaleX="217172" custScaleY="1950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4ACEA061-882D-48E8-95AE-D5AE3C27BEE9}" type="pres">
      <dgm:prSet presAssocID="{BD7EED60-8BF2-47D2-8C6F-CBBC2B4C64BF}" presName="text2" presStyleLbl="revTx" presStyleIdx="3" presStyleCnt="4" custScaleX="148651" custLinFactY="34218" custLinFactNeighborX="-7789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910CF9-2823-44E1-A6DC-2A2E202B53C2}" type="pres">
      <dgm:prSet presAssocID="{BD7EED60-8BF2-47D2-8C6F-CBBC2B4C64BF}" presName="hierChild3" presStyleCnt="0"/>
      <dgm:spPr/>
    </dgm:pt>
  </dgm:ptLst>
  <dgm:cxnLst>
    <dgm:cxn modelId="{FDFE4A27-EA2D-4189-8058-3CE918674F0E}" type="presOf" srcId="{6EB01AE5-6CB1-4EF2-A0E0-71C8B567428A}" destId="{5BD82E4E-0B76-4656-8DE3-99EEB6712A93}" srcOrd="0" destOrd="0" presId="urn:microsoft.com/office/officeart/2009/layout/CirclePictureHierarchy"/>
    <dgm:cxn modelId="{59DF6F83-8F98-4FDB-BA52-4DC286645C4D}" srcId="{D9B90A2C-A148-4FA1-916A-2519095A0A7A}" destId="{6EB01AE5-6CB1-4EF2-A0E0-71C8B567428A}" srcOrd="0" destOrd="0" parTransId="{97458AA8-14F0-48E1-A5C2-89C01451F9EE}" sibTransId="{858059A2-9BCC-4192-A1F8-FDA678706759}"/>
    <dgm:cxn modelId="{012DEA54-AADA-46EE-968E-66DD636CABCF}" type="presOf" srcId="{A32F9D7D-1836-42BF-8A13-016722D61875}" destId="{00CA591E-1E1A-4B50-95CC-AE6BD4FFDA53}" srcOrd="0" destOrd="0" presId="urn:microsoft.com/office/officeart/2009/layout/CirclePictureHierarchy"/>
    <dgm:cxn modelId="{0F9926EB-E8B1-40BC-97CF-29E661026F37}" type="presOf" srcId="{D9B90A2C-A148-4FA1-916A-2519095A0A7A}" destId="{C6C6F2E7-4735-4185-ABD2-7D633D574ACE}" srcOrd="0" destOrd="0" presId="urn:microsoft.com/office/officeart/2009/layout/CirclePictureHierarchy"/>
    <dgm:cxn modelId="{EBA65D54-DDD4-4A34-80D6-0A691A29BB6A}" srcId="{6EB01AE5-6CB1-4EF2-A0E0-71C8B567428A}" destId="{476E4D69-DFB4-4E7A-81EC-ACFD78050733}" srcOrd="0" destOrd="0" parTransId="{2B5D96D7-988E-480C-B9BB-3F9ECC104FA9}" sibTransId="{DDA40E03-9DFE-4F7E-A7D0-4B0AF7A40DCA}"/>
    <dgm:cxn modelId="{6EBC61FB-F57D-480B-AD6A-19213955405B}" type="presOf" srcId="{BD7EED60-8BF2-47D2-8C6F-CBBC2B4C64BF}" destId="{4ACEA061-882D-48E8-95AE-D5AE3C27BEE9}" srcOrd="0" destOrd="0" presId="urn:microsoft.com/office/officeart/2009/layout/CirclePictureHierarchy"/>
    <dgm:cxn modelId="{727B6D0F-663B-4B09-94FB-99CE7A9108FD}" srcId="{6EB01AE5-6CB1-4EF2-A0E0-71C8B567428A}" destId="{BD7EED60-8BF2-47D2-8C6F-CBBC2B4C64BF}" srcOrd="2" destOrd="0" parTransId="{000F8A06-0B6E-49B2-AE84-7C28866FE798}" sibTransId="{0D75A334-B2A1-4653-9F41-E65165C79BCE}"/>
    <dgm:cxn modelId="{A106A6D0-00A1-4406-A1AD-6151A787C653}" type="presOf" srcId="{2B5D96D7-988E-480C-B9BB-3F9ECC104FA9}" destId="{75D7B995-BC65-4988-9174-80C8FAC5797E}" srcOrd="0" destOrd="0" presId="urn:microsoft.com/office/officeart/2009/layout/CirclePictureHierarchy"/>
    <dgm:cxn modelId="{FD7462C7-BD13-482C-BA1C-86A2A3A4CA9F}" type="presOf" srcId="{6C28F7B8-5D38-489B-BE47-BB4A6DA53D71}" destId="{FBAA7E8F-40A1-4A77-9E5F-B5255C4B898B}" srcOrd="0" destOrd="0" presId="urn:microsoft.com/office/officeart/2009/layout/CirclePictureHierarchy"/>
    <dgm:cxn modelId="{6E0F7105-57E0-4D5E-8631-1BD723497461}" type="presOf" srcId="{476E4D69-DFB4-4E7A-81EC-ACFD78050733}" destId="{27778F80-82BC-4B53-96FD-9A9BD9015800}" srcOrd="0" destOrd="0" presId="urn:microsoft.com/office/officeart/2009/layout/CirclePictureHierarchy"/>
    <dgm:cxn modelId="{17DBBA3B-0F1E-443A-87AE-56372932A7A3}" type="presOf" srcId="{000F8A06-0B6E-49B2-AE84-7C28866FE798}" destId="{604175FA-6F9B-4F3F-8084-D3B1E3876BBC}" srcOrd="0" destOrd="0" presId="urn:microsoft.com/office/officeart/2009/layout/CirclePictureHierarchy"/>
    <dgm:cxn modelId="{6CECBDF8-26FF-4EF5-90E4-07071F7F3A83}" srcId="{6EB01AE5-6CB1-4EF2-A0E0-71C8B567428A}" destId="{6C28F7B8-5D38-489B-BE47-BB4A6DA53D71}" srcOrd="1" destOrd="0" parTransId="{A32F9D7D-1836-42BF-8A13-016722D61875}" sibTransId="{F813C88D-8E8D-42AE-A0FA-3C6114C29DEF}"/>
    <dgm:cxn modelId="{DBEA7F49-46EB-480F-9070-C5459F7B1A35}" type="presParOf" srcId="{C6C6F2E7-4735-4185-ABD2-7D633D574ACE}" destId="{6F9D068A-4584-4A45-A0D8-81D85A90E624}" srcOrd="0" destOrd="0" presId="urn:microsoft.com/office/officeart/2009/layout/CirclePictureHierarchy"/>
    <dgm:cxn modelId="{5364C17E-B462-48C3-9C04-CDCE3BC012A7}" type="presParOf" srcId="{6F9D068A-4584-4A45-A0D8-81D85A90E624}" destId="{BF99415E-DA09-4C84-973C-ABD36B8A0172}" srcOrd="0" destOrd="0" presId="urn:microsoft.com/office/officeart/2009/layout/CirclePictureHierarchy"/>
    <dgm:cxn modelId="{C32B76BB-EE44-4E20-91F2-EFF0EAA51D26}" type="presParOf" srcId="{BF99415E-DA09-4C84-973C-ABD36B8A0172}" destId="{0E11EBED-B3AC-4E16-B84E-C525DE94059C}" srcOrd="0" destOrd="0" presId="urn:microsoft.com/office/officeart/2009/layout/CirclePictureHierarchy"/>
    <dgm:cxn modelId="{F8DB30B8-F86D-4370-8EE2-507AB5B23063}" type="presParOf" srcId="{BF99415E-DA09-4C84-973C-ABD36B8A0172}" destId="{5BD82E4E-0B76-4656-8DE3-99EEB6712A93}" srcOrd="1" destOrd="0" presId="urn:microsoft.com/office/officeart/2009/layout/CirclePictureHierarchy"/>
    <dgm:cxn modelId="{865C4409-D1E4-4935-91A4-A7557501CA33}" type="presParOf" srcId="{6F9D068A-4584-4A45-A0D8-81D85A90E624}" destId="{B6C726A0-5A53-4A0D-8D17-D26FF14C6974}" srcOrd="1" destOrd="0" presId="urn:microsoft.com/office/officeart/2009/layout/CirclePictureHierarchy"/>
    <dgm:cxn modelId="{E61FF43E-C4C3-4D97-8976-7ACB1240793E}" type="presParOf" srcId="{B6C726A0-5A53-4A0D-8D17-D26FF14C6974}" destId="{75D7B995-BC65-4988-9174-80C8FAC5797E}" srcOrd="0" destOrd="0" presId="urn:microsoft.com/office/officeart/2009/layout/CirclePictureHierarchy"/>
    <dgm:cxn modelId="{D11C4E2C-E688-4087-A924-9C31A4A6B633}" type="presParOf" srcId="{B6C726A0-5A53-4A0D-8D17-D26FF14C6974}" destId="{AFF5A832-C79D-48B1-88AC-7772195DC8C3}" srcOrd="1" destOrd="0" presId="urn:microsoft.com/office/officeart/2009/layout/CirclePictureHierarchy"/>
    <dgm:cxn modelId="{1FF930A9-F14A-48F7-BF23-E58D5DEC5C15}" type="presParOf" srcId="{AFF5A832-C79D-48B1-88AC-7772195DC8C3}" destId="{3EB409B2-0C7F-4156-8540-2556D62D6A33}" srcOrd="0" destOrd="0" presId="urn:microsoft.com/office/officeart/2009/layout/CirclePictureHierarchy"/>
    <dgm:cxn modelId="{1527E48A-B083-4441-970E-4D305B50BCD9}" type="presParOf" srcId="{3EB409B2-0C7F-4156-8540-2556D62D6A33}" destId="{245CECE8-118D-4975-80BF-82DDDABED8B3}" srcOrd="0" destOrd="0" presId="urn:microsoft.com/office/officeart/2009/layout/CirclePictureHierarchy"/>
    <dgm:cxn modelId="{D578B360-B1FE-4A4F-9E2F-C28E848BF91F}" type="presParOf" srcId="{3EB409B2-0C7F-4156-8540-2556D62D6A33}" destId="{27778F80-82BC-4B53-96FD-9A9BD9015800}" srcOrd="1" destOrd="0" presId="urn:microsoft.com/office/officeart/2009/layout/CirclePictureHierarchy"/>
    <dgm:cxn modelId="{A782B00A-69D6-4087-BE22-B2E58C8D67C1}" type="presParOf" srcId="{AFF5A832-C79D-48B1-88AC-7772195DC8C3}" destId="{CE5FA7F3-B1E1-4172-A470-59A14DD03D9C}" srcOrd="1" destOrd="0" presId="urn:microsoft.com/office/officeart/2009/layout/CirclePictureHierarchy"/>
    <dgm:cxn modelId="{A7E6C1E7-0F2C-472A-BCAD-FED3D5C64DDE}" type="presParOf" srcId="{B6C726A0-5A53-4A0D-8D17-D26FF14C6974}" destId="{00CA591E-1E1A-4B50-95CC-AE6BD4FFDA53}" srcOrd="2" destOrd="0" presId="urn:microsoft.com/office/officeart/2009/layout/CirclePictureHierarchy"/>
    <dgm:cxn modelId="{93F291E2-0E45-4014-A502-6E8A06A953F9}" type="presParOf" srcId="{B6C726A0-5A53-4A0D-8D17-D26FF14C6974}" destId="{D5311997-D0B2-4E04-93A4-4B56F49D1446}" srcOrd="3" destOrd="0" presId="urn:microsoft.com/office/officeart/2009/layout/CirclePictureHierarchy"/>
    <dgm:cxn modelId="{0E439BAF-B9C1-4AA5-A990-AE1E734E1752}" type="presParOf" srcId="{D5311997-D0B2-4E04-93A4-4B56F49D1446}" destId="{C2E99D10-FB9F-44FB-B212-3E53DFCA3D68}" srcOrd="0" destOrd="0" presId="urn:microsoft.com/office/officeart/2009/layout/CirclePictureHierarchy"/>
    <dgm:cxn modelId="{0635FFB7-D0BF-4847-AF79-48928B964DEC}" type="presParOf" srcId="{C2E99D10-FB9F-44FB-B212-3E53DFCA3D68}" destId="{3412C91A-522D-47B7-93FB-3AE8081A449C}" srcOrd="0" destOrd="0" presId="urn:microsoft.com/office/officeart/2009/layout/CirclePictureHierarchy"/>
    <dgm:cxn modelId="{B50D1669-1CE3-4109-99F3-BCAA6C07DAA8}" type="presParOf" srcId="{C2E99D10-FB9F-44FB-B212-3E53DFCA3D68}" destId="{FBAA7E8F-40A1-4A77-9E5F-B5255C4B898B}" srcOrd="1" destOrd="0" presId="urn:microsoft.com/office/officeart/2009/layout/CirclePictureHierarchy"/>
    <dgm:cxn modelId="{1576541B-CFF4-47A4-9AD7-B5789832CB95}" type="presParOf" srcId="{D5311997-D0B2-4E04-93A4-4B56F49D1446}" destId="{E380A3DA-B870-472A-8ED3-32C47D5E1AC7}" srcOrd="1" destOrd="0" presId="urn:microsoft.com/office/officeart/2009/layout/CirclePictureHierarchy"/>
    <dgm:cxn modelId="{BFB970AD-0FB8-42CC-A991-1A1BE247FC4E}" type="presParOf" srcId="{B6C726A0-5A53-4A0D-8D17-D26FF14C6974}" destId="{604175FA-6F9B-4F3F-8084-D3B1E3876BBC}" srcOrd="4" destOrd="0" presId="urn:microsoft.com/office/officeart/2009/layout/CirclePictureHierarchy"/>
    <dgm:cxn modelId="{ED0A2E31-04DD-4325-8B82-101CDA94C9F9}" type="presParOf" srcId="{B6C726A0-5A53-4A0D-8D17-D26FF14C6974}" destId="{1F39B7B7-391A-44F1-AC17-85C775D46F61}" srcOrd="5" destOrd="0" presId="urn:microsoft.com/office/officeart/2009/layout/CirclePictureHierarchy"/>
    <dgm:cxn modelId="{61A499C0-CF6B-4DAA-ACB0-381D146EF621}" type="presParOf" srcId="{1F39B7B7-391A-44F1-AC17-85C775D46F61}" destId="{9AC9684C-0173-4818-9A8B-A0898A1D44A9}" srcOrd="0" destOrd="0" presId="urn:microsoft.com/office/officeart/2009/layout/CirclePictureHierarchy"/>
    <dgm:cxn modelId="{C3075838-7578-40BE-ABDC-17A5C8DA69CC}" type="presParOf" srcId="{9AC9684C-0173-4818-9A8B-A0898A1D44A9}" destId="{CAE046BF-0A08-4D94-8A96-5FCD32FF6732}" srcOrd="0" destOrd="0" presId="urn:microsoft.com/office/officeart/2009/layout/CirclePictureHierarchy"/>
    <dgm:cxn modelId="{55DAD66B-01A1-4457-A9F4-3B3C3982EA41}" type="presParOf" srcId="{9AC9684C-0173-4818-9A8B-A0898A1D44A9}" destId="{4ACEA061-882D-48E8-95AE-D5AE3C27BEE9}" srcOrd="1" destOrd="0" presId="urn:microsoft.com/office/officeart/2009/layout/CirclePictureHierarchy"/>
    <dgm:cxn modelId="{B1E82D4C-1DFB-483E-8D2B-B73CD4A0CB8A}" type="presParOf" srcId="{1F39B7B7-391A-44F1-AC17-85C775D46F61}" destId="{E3910CF9-2823-44E1-A6DC-2A2E202B53C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175FA-6F9B-4F3F-8084-D3B1E3876BBC}">
      <dsp:nvSpPr>
        <dsp:cNvPr id="0" name=""/>
        <dsp:cNvSpPr/>
      </dsp:nvSpPr>
      <dsp:spPr>
        <a:xfrm>
          <a:off x="3649679" y="2774901"/>
          <a:ext cx="2768976" cy="369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697"/>
              </a:lnTo>
              <a:lnTo>
                <a:pt x="2768976" y="251697"/>
              </a:lnTo>
              <a:lnTo>
                <a:pt x="2768976" y="3698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A591E-1E1A-4B50-95CC-AE6BD4FFDA53}">
      <dsp:nvSpPr>
        <dsp:cNvPr id="0" name=""/>
        <dsp:cNvSpPr/>
      </dsp:nvSpPr>
      <dsp:spPr>
        <a:xfrm>
          <a:off x="3575314" y="2774901"/>
          <a:ext cx="91440" cy="369816"/>
        </a:xfrm>
        <a:custGeom>
          <a:avLst/>
          <a:gdLst/>
          <a:ahLst/>
          <a:cxnLst/>
          <a:rect l="0" t="0" r="0" b="0"/>
          <a:pathLst>
            <a:path>
              <a:moveTo>
                <a:pt x="74364" y="0"/>
              </a:moveTo>
              <a:lnTo>
                <a:pt x="74364" y="251697"/>
              </a:lnTo>
              <a:lnTo>
                <a:pt x="45720" y="251697"/>
              </a:lnTo>
              <a:lnTo>
                <a:pt x="45720" y="3698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7B995-BC65-4988-9174-80C8FAC5797E}">
      <dsp:nvSpPr>
        <dsp:cNvPr id="0" name=""/>
        <dsp:cNvSpPr/>
      </dsp:nvSpPr>
      <dsp:spPr>
        <a:xfrm>
          <a:off x="823413" y="2774901"/>
          <a:ext cx="2826265" cy="369816"/>
        </a:xfrm>
        <a:custGeom>
          <a:avLst/>
          <a:gdLst/>
          <a:ahLst/>
          <a:cxnLst/>
          <a:rect l="0" t="0" r="0" b="0"/>
          <a:pathLst>
            <a:path>
              <a:moveTo>
                <a:pt x="2826265" y="0"/>
              </a:moveTo>
              <a:lnTo>
                <a:pt x="2826265" y="251697"/>
              </a:lnTo>
              <a:lnTo>
                <a:pt x="0" y="251697"/>
              </a:lnTo>
              <a:lnTo>
                <a:pt x="0" y="36981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1EBED-B3AC-4E16-B84E-C525DE94059C}">
      <dsp:nvSpPr>
        <dsp:cNvPr id="0" name=""/>
        <dsp:cNvSpPr/>
      </dsp:nvSpPr>
      <dsp:spPr>
        <a:xfrm>
          <a:off x="2484836" y="792632"/>
          <a:ext cx="2329685" cy="19822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82E4E-0B76-4656-8DE3-99EEB6712A93}">
      <dsp:nvSpPr>
        <dsp:cNvPr id="0" name=""/>
        <dsp:cNvSpPr/>
      </dsp:nvSpPr>
      <dsp:spPr>
        <a:xfrm>
          <a:off x="4914883" y="1250178"/>
          <a:ext cx="2273714" cy="123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Ведущие направления развития культуры</a:t>
          </a:r>
          <a:endParaRPr lang="ru-RU" sz="1800" b="1" kern="1200" dirty="0"/>
        </a:p>
      </dsp:txBody>
      <dsp:txXfrm>
        <a:off x="4914883" y="1250178"/>
        <a:ext cx="2273714" cy="1234077"/>
      </dsp:txXfrm>
    </dsp:sp>
    <dsp:sp modelId="{245CECE8-118D-4975-80BF-82DDDABED8B3}">
      <dsp:nvSpPr>
        <dsp:cNvPr id="0" name=""/>
        <dsp:cNvSpPr/>
      </dsp:nvSpPr>
      <dsp:spPr>
        <a:xfrm>
          <a:off x="2545" y="3144717"/>
          <a:ext cx="1641737" cy="147420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78F80-82BC-4B53-96FD-9A9BD9015800}">
      <dsp:nvSpPr>
        <dsp:cNvPr id="0" name=""/>
        <dsp:cNvSpPr/>
      </dsp:nvSpPr>
      <dsp:spPr>
        <a:xfrm>
          <a:off x="42295" y="4516588"/>
          <a:ext cx="1685617" cy="75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литература</a:t>
          </a:r>
          <a:endParaRPr lang="ru-RU" sz="2000" b="1" kern="1200" dirty="0"/>
        </a:p>
      </dsp:txBody>
      <dsp:txXfrm>
        <a:off x="42295" y="4516588"/>
        <a:ext cx="1685617" cy="755962"/>
      </dsp:txXfrm>
    </dsp:sp>
    <dsp:sp modelId="{3412C91A-522D-47B7-93FB-3AE8081A449C}">
      <dsp:nvSpPr>
        <dsp:cNvPr id="0" name=""/>
        <dsp:cNvSpPr/>
      </dsp:nvSpPr>
      <dsp:spPr>
        <a:xfrm>
          <a:off x="2800165" y="3144717"/>
          <a:ext cx="1641737" cy="147420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A7E8F-40A1-4A77-9E5F-B5255C4B898B}">
      <dsp:nvSpPr>
        <dsp:cNvPr id="0" name=""/>
        <dsp:cNvSpPr/>
      </dsp:nvSpPr>
      <dsp:spPr>
        <a:xfrm>
          <a:off x="2839916" y="4516588"/>
          <a:ext cx="1685617" cy="75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архитектура</a:t>
          </a:r>
          <a:endParaRPr lang="ru-RU" sz="2000" b="1" kern="1200" dirty="0"/>
        </a:p>
      </dsp:txBody>
      <dsp:txXfrm>
        <a:off x="2839916" y="4516588"/>
        <a:ext cx="1685617" cy="755962"/>
      </dsp:txXfrm>
    </dsp:sp>
    <dsp:sp modelId="{CAE046BF-0A08-4D94-8A96-5FCD32FF6732}">
      <dsp:nvSpPr>
        <dsp:cNvPr id="0" name=""/>
        <dsp:cNvSpPr/>
      </dsp:nvSpPr>
      <dsp:spPr>
        <a:xfrm>
          <a:off x="5597786" y="3144717"/>
          <a:ext cx="1641737" cy="147420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EA061-882D-48E8-95AE-D5AE3C27BEE9}">
      <dsp:nvSpPr>
        <dsp:cNvPr id="0" name=""/>
        <dsp:cNvSpPr/>
      </dsp:nvSpPr>
      <dsp:spPr>
        <a:xfrm>
          <a:off x="5637537" y="4516588"/>
          <a:ext cx="1685617" cy="75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живопись</a:t>
          </a:r>
          <a:endParaRPr lang="ru-RU" sz="2000" b="1" kern="1200" dirty="0"/>
        </a:p>
      </dsp:txBody>
      <dsp:txXfrm>
        <a:off x="5637537" y="4516588"/>
        <a:ext cx="1685617" cy="755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9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1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1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1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09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720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85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94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70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6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1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6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5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27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3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8AA49D-C66E-4980-8333-604D0D489D35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8DA11C-5C41-4E75-BED4-725849CC8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5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towns.ru/other/lipna/gurevich_1b.jpg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836712"/>
            <a:ext cx="8388424" cy="54726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000" b="1" dirty="0"/>
              <a:t>Оглянись на предков </a:t>
            </a:r>
            <a:r>
              <a:rPr lang="ru-RU" sz="3000" b="1" dirty="0" smtClean="0"/>
              <a:t>наших,</a:t>
            </a:r>
          </a:p>
          <a:p>
            <a:pPr>
              <a:lnSpc>
                <a:spcPct val="120000"/>
              </a:lnSpc>
            </a:pPr>
            <a:r>
              <a:rPr lang="ru-RU" sz="3000" b="1" dirty="0" smtClean="0"/>
              <a:t>На </a:t>
            </a:r>
            <a:r>
              <a:rPr lang="ru-RU" sz="3000" b="1" dirty="0"/>
              <a:t>героев прошлых дней.</a:t>
            </a:r>
          </a:p>
          <a:p>
            <a:pPr>
              <a:lnSpc>
                <a:spcPct val="120000"/>
              </a:lnSpc>
            </a:pPr>
            <a:r>
              <a:rPr lang="ru-RU" sz="3000" b="1" dirty="0"/>
              <a:t>Вспоминай их добрым словом – </a:t>
            </a:r>
          </a:p>
          <a:p>
            <a:pPr>
              <a:lnSpc>
                <a:spcPct val="120000"/>
              </a:lnSpc>
            </a:pPr>
            <a:r>
              <a:rPr lang="ru-RU" sz="3000" b="1" dirty="0"/>
              <a:t>Слава им борцам суровым!</a:t>
            </a:r>
          </a:p>
          <a:p>
            <a:pPr>
              <a:lnSpc>
                <a:spcPct val="120000"/>
              </a:lnSpc>
            </a:pPr>
            <a:r>
              <a:rPr lang="ru-RU" sz="3000" b="1" dirty="0"/>
              <a:t>Слава нашей стороне!</a:t>
            </a:r>
          </a:p>
          <a:p>
            <a:pPr>
              <a:lnSpc>
                <a:spcPct val="120000"/>
              </a:lnSpc>
            </a:pPr>
            <a:r>
              <a:rPr lang="ru-RU" sz="3000" b="1" dirty="0"/>
              <a:t> Слава русской старине!</a:t>
            </a:r>
          </a:p>
          <a:p>
            <a:pPr>
              <a:lnSpc>
                <a:spcPct val="120000"/>
              </a:lnSpc>
            </a:pPr>
            <a:r>
              <a:rPr lang="ru-RU" sz="3000" b="1" dirty="0"/>
              <a:t>А преданья старины</a:t>
            </a:r>
          </a:p>
          <a:p>
            <a:pPr>
              <a:lnSpc>
                <a:spcPct val="120000"/>
              </a:lnSpc>
            </a:pPr>
            <a:r>
              <a:rPr lang="ru-RU" sz="3000" b="1" dirty="0"/>
              <a:t>Забывать мы не должны.</a:t>
            </a:r>
          </a:p>
          <a:p>
            <a:pPr lvl="8">
              <a:lnSpc>
                <a:spcPct val="120000"/>
              </a:lnSpc>
            </a:pPr>
            <a:r>
              <a:rPr lang="ru-RU" sz="3000" dirty="0" smtClean="0"/>
              <a:t>Н.П. </a:t>
            </a:r>
            <a:r>
              <a:rPr lang="ru-RU" sz="3000" dirty="0" err="1"/>
              <a:t>Кончаловская</a:t>
            </a:r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0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980728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Материал для письма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2406" y="2381472"/>
            <a:ext cx="2520280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береста</a:t>
            </a:r>
            <a:endParaRPr lang="ru-RU" sz="2800" b="1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2398629" y="2561491"/>
            <a:ext cx="936105" cy="5460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2348880"/>
            <a:ext cx="2520280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пергамен</a:t>
            </a:r>
            <a:endParaRPr lang="ru-RU" sz="2800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5467553" y="2561491"/>
            <a:ext cx="936105" cy="5460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13322" y="2381472"/>
            <a:ext cx="2520280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бумага</a:t>
            </a:r>
            <a:endParaRPr lang="ru-RU" sz="28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3530187"/>
            <a:ext cx="4971410" cy="27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980728"/>
            <a:ext cx="521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Изменение типа письма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2406" y="2381472"/>
            <a:ext cx="252028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устав</a:t>
            </a:r>
            <a:endParaRPr lang="ru-RU" sz="2800" b="1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2398629" y="2561491"/>
            <a:ext cx="936105" cy="5460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2348880"/>
            <a:ext cx="2520280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полуустав</a:t>
            </a:r>
            <a:endParaRPr lang="ru-RU" sz="2800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5467553" y="2561491"/>
            <a:ext cx="936105" cy="5460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13322" y="2381472"/>
            <a:ext cx="2520280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скоропись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91030">
            <a:off x="2156372" y="3784174"/>
            <a:ext cx="2015281" cy="2666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0695">
            <a:off x="4997735" y="3642371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2" y="404664"/>
            <a:ext cx="8476340" cy="6246694"/>
          </a:xfrm>
          <a:prstGeom prst="rect">
            <a:avLst/>
          </a:prstGeom>
        </p:spPr>
      </p:pic>
      <p:pic>
        <p:nvPicPr>
          <p:cNvPr id="4" name="Рисунок 3" descr="Картинки по запросу устав шрифт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51" r="7020"/>
          <a:stretch/>
        </p:blipFill>
        <p:spPr bwMode="auto">
          <a:xfrm>
            <a:off x="539552" y="1556792"/>
            <a:ext cx="2520280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151216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2346" y="1412776"/>
            <a:ext cx="2445797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772816"/>
            <a:ext cx="230425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0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казание о мамаевом побоище тек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120680" cy="4529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текстом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учебника.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 с.185-186.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4" y="1304851"/>
            <a:ext cx="3632202" cy="1371600"/>
          </a:xfrm>
        </p:spPr>
        <p:txBody>
          <a:bodyPr/>
          <a:lstStyle/>
          <a:p>
            <a:r>
              <a:rPr lang="ru-RU" b="1" dirty="0" smtClean="0"/>
              <a:t>Повесть о битве на реке Калке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88" r="618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934" y="3276385"/>
            <a:ext cx="3396062" cy="307262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63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1556792"/>
            <a:ext cx="3632202" cy="1698640"/>
          </a:xfrm>
        </p:spPr>
        <p:txBody>
          <a:bodyPr/>
          <a:lstStyle/>
          <a:p>
            <a:r>
              <a:rPr lang="ru-RU" b="1" dirty="0" smtClean="0"/>
              <a:t>Повесть о разорении Рязани Батыем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00" b="21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054" y="3255432"/>
            <a:ext cx="3650012" cy="242524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7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Сказание о Мамаевом </a:t>
            </a:r>
            <a:r>
              <a:rPr lang="ru-RU" b="1" dirty="0" smtClean="0"/>
              <a:t>побоище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571" r="1557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8155" y="7587148"/>
            <a:ext cx="4834984" cy="22143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Картинки по запросу сказание о мамаевом побоищ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5" y="3356992"/>
            <a:ext cx="3816424" cy="27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93297"/>
              </p:ext>
            </p:extLst>
          </p:nvPr>
        </p:nvGraphicFramePr>
        <p:xfrm>
          <a:off x="1115616" y="1412776"/>
          <a:ext cx="6799261" cy="482612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785016"/>
                <a:gridCol w="1785016"/>
                <a:gridCol w="2127619"/>
                <a:gridCol w="1101610"/>
              </a:tblGrid>
              <a:tr h="65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Месторасположение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Названия архитектурных памятников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Описание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Датировка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</a:tr>
              <a:tr h="6818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Строились из известняка и кирпича. Строгие и простые по форме, пышные украшения отсутствуют. Чаще всего – небольшие одноглавые церкви.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Конец </a:t>
                      </a:r>
                      <a:r>
                        <a:rPr lang="en-US" sz="1400">
                          <a:effectLst/>
                        </a:rPr>
                        <a:t>XIII</a:t>
                      </a:r>
                      <a:r>
                        <a:rPr lang="ru-RU" sz="1400">
                          <a:effectLst/>
                        </a:rPr>
                        <a:t> 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</a:tr>
              <a:tr h="954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Вторая половина</a:t>
                      </a:r>
                      <a:r>
                        <a:rPr lang="en-US" sz="1400">
                          <a:effectLst/>
                        </a:rPr>
                        <a:t> XIV</a:t>
                      </a:r>
                      <a:r>
                        <a:rPr lang="ru-RU" sz="1400">
                          <a:effectLst/>
                        </a:rPr>
                        <a:t>в.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</a:tr>
              <a:tr h="63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Простота отделки. Внутренние своды держались 4 столпами. Стены завершались ступенчатыми ярусами кокошников, поднимавшихся к куполу за счет чего храм казался выше, стройнее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</a:tr>
              <a:tr h="65455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Троицкий собор Троице-Сергиева монастыря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Первая половина </a:t>
                      </a:r>
                      <a:r>
                        <a:rPr lang="en-US" sz="1400">
                          <a:effectLst/>
                        </a:rPr>
                        <a:t>XV </a:t>
                      </a:r>
                      <a:r>
                        <a:rPr lang="ru-RU" sz="1400">
                          <a:effectLst/>
                        </a:rPr>
                        <a:t>в.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</a:tr>
              <a:tr h="99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Начало</a:t>
                      </a:r>
                      <a:r>
                        <a:rPr lang="en-US" sz="1400" dirty="0">
                          <a:effectLst/>
                        </a:rPr>
                        <a:t> XV</a:t>
                      </a:r>
                      <a:r>
                        <a:rPr lang="ru-RU" sz="1400" dirty="0">
                          <a:effectLst/>
                        </a:rPr>
                        <a:t> 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01" marR="64801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1680" y="404664"/>
            <a:ext cx="532859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С.187-188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2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церковь спас на ильине ули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" y="28048"/>
            <a:ext cx="4613941" cy="34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церковь николы на лип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06" y="29703"/>
            <a:ext cx="4485184" cy="33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спасский собор андроникова монастыр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8504"/>
            <a:ext cx="4635205" cy="33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троицкий собор троице-сергиева монастыр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30" y="3393590"/>
            <a:ext cx="4612555" cy="346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f/feofan/img/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2204864"/>
            <a:ext cx="338437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Феофан Грек</a:t>
            </a:r>
            <a:b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(ок.1340-после 1405) - византийский живописец 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700808"/>
            <a:ext cx="368318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Преображение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Конец 14 века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700808"/>
            <a:ext cx="174586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Троица. 1374 </a:t>
            </a:r>
          </a:p>
        </p:txBody>
      </p:sp>
      <p:pic>
        <p:nvPicPr>
          <p:cNvPr id="6" name="Рисунок 5" descr="http://www.artsait.ru/art/f/feofan/img/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204864"/>
            <a:ext cx="338437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39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Каковы </a:t>
            </a:r>
            <a:r>
              <a:rPr lang="ru-RU" dirty="0"/>
              <a:t>были последствия монгольского разорения для развития культуры Руси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71" r="97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Феофан Грек</a:t>
            </a:r>
            <a:b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(ок.1340-после 1405) - византийский живописец 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http://www.artsait.ru/art/f/feofan/img/1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420888"/>
            <a:ext cx="3312368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://www.artsait.ru/art/f/feofan/img/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2276872"/>
            <a:ext cx="3312368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36096" y="1700808"/>
            <a:ext cx="264489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Апостол Павел. 1405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44824"/>
            <a:ext cx="223606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Богоматерь. 1405 </a:t>
            </a:r>
          </a:p>
        </p:txBody>
      </p:sp>
    </p:spTree>
    <p:extLst>
      <p:ext uri="{BB962C8B-B14F-4D97-AF65-F5344CB8AC3E}">
        <p14:creationId xmlns:p14="http://schemas.microsoft.com/office/powerpoint/2010/main" val="11507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Андрей Рублев</a:t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(ок.1360-ок.1430) - самый крупный и гениальный древнерусский живописец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9168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Великий </a:t>
            </a:r>
            <a:r>
              <a:rPr lang="ru-RU" sz="2000" dirty="0"/>
              <a:t>русский иконописец XV в.; инок Троицкого монастыря; входил в ближайшее окружение Сергия и Никона Радонежских</a:t>
            </a:r>
          </a:p>
        </p:txBody>
      </p:sp>
      <p:pic>
        <p:nvPicPr>
          <p:cNvPr id="4" name="Рисунок 3" descr="http://www.artsait.ru/art/r/rublev/img/1sm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72816"/>
            <a:ext cx="352839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984" y="6021288"/>
            <a:ext cx="282705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Спас в Силах. 1408 год</a:t>
            </a:r>
          </a:p>
        </p:txBody>
      </p:sp>
    </p:spTree>
    <p:extLst>
      <p:ext uri="{BB962C8B-B14F-4D97-AF65-F5344CB8AC3E}">
        <p14:creationId xmlns:p14="http://schemas.microsoft.com/office/powerpoint/2010/main" val="32332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ait.ru/art/r/rublev/img/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132856"/>
            <a:ext cx="3384376" cy="4554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556792"/>
            <a:ext cx="363589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Архангел </a:t>
            </a:r>
            <a:r>
              <a:rPr lang="ru-RU" b="1" dirty="0" smtClean="0"/>
              <a:t>Михаил 1408г</a:t>
            </a:r>
            <a:r>
              <a:rPr lang="ru-RU" b="1" dirty="0"/>
              <a:t>. </a:t>
            </a:r>
          </a:p>
        </p:txBody>
      </p:sp>
      <p:pic>
        <p:nvPicPr>
          <p:cNvPr id="4" name="Рисунок 3" descr="http://www.artsait.ru/art/r/rublev/img/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2204864"/>
            <a:ext cx="338437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52120" y="1556792"/>
            <a:ext cx="30243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Апостол </a:t>
            </a:r>
            <a:r>
              <a:rPr lang="ru-RU" b="1" dirty="0" smtClean="0"/>
              <a:t>Павел 1408 г.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Андрей Рублев</a:t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(ок.1360-ок.1430) - самый крупный и гениальный древнерусский живописец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Андрей Рублев</a:t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(ок.1360-ок.1430) - самый крупный и гениальный древнерусский живописец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6309320"/>
            <a:ext cx="495029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Богоматерь Владимирская. После 1410г</a:t>
            </a:r>
          </a:p>
        </p:txBody>
      </p:sp>
      <p:pic>
        <p:nvPicPr>
          <p:cNvPr id="4" name="Рисунок 3" descr="http://www.artsait.ru/art/r/rublev/img/1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556792"/>
            <a:ext cx="3359123" cy="468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493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перемены проходили в политическом строе Руси во второй половине XIII – середине </a:t>
            </a:r>
            <a:r>
              <a:rPr lang="ru-RU" dirty="0" err="1"/>
              <a:t>XVв</a:t>
            </a:r>
            <a:r>
              <a:rPr lang="ru-RU" dirty="0"/>
              <a:t>.?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006" b="60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</a:t>
            </a:r>
            <a:r>
              <a:rPr lang="ru-RU" dirty="0"/>
              <a:t>княжество возглавило объединение русских земель в единое государство?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889217"/>
            <a:ext cx="3484584" cy="50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1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усская культура второй половины XIII – середины XV 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38" y="-13224"/>
            <a:ext cx="2125576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www.towns.ru/other/lipna/gurevich_1s.jpg">
            <a:hlinkClick r:id="rId3" tgtFrame="_more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0"/>
            <a:ext cx="2338592" cy="339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www.artsait.ru/art/f/feofan/img/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97638" y="-13224"/>
            <a:ext cx="2546370" cy="305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www.artsait.ru/art/r/rublev/img/1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3088" y="3079452"/>
            <a:ext cx="2899752" cy="3708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Картинки по запросу Русские костюмы второй половины XIII – середины XV ве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83" y="3059350"/>
            <a:ext cx="2860662" cy="373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Картинки по запросу Русская посуда второй половины XIII – середины XV ве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78333"/>
            <a:ext cx="2983860" cy="3693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Картинки по запросу Русская игрушка второй половины XIII – середины XV ве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27" y="-39329"/>
            <a:ext cx="2530073" cy="3085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55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556792"/>
            <a:ext cx="5904656" cy="2041535"/>
          </a:xfrm>
        </p:spPr>
        <p:txBody>
          <a:bodyPr>
            <a:normAutofit fontScale="90000"/>
          </a:bodyPr>
          <a:lstStyle/>
          <a:p>
            <a:r>
              <a:rPr lang="ru-RU" dirty="0"/>
              <a:t>Русская культура второй половины XIII – середины XV 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Выявить </a:t>
            </a:r>
            <a:r>
              <a:rPr lang="ru-RU" dirty="0"/>
              <a:t>и охарактеризовать основные направления развития древнерусской культуры (литература, зодчество, </a:t>
            </a:r>
            <a:r>
              <a:rPr lang="ru-RU" dirty="0" smtClean="0"/>
              <a:t>живопись)</a:t>
            </a:r>
          </a:p>
          <a:p>
            <a:r>
              <a:rPr lang="ru-RU" dirty="0" smtClean="0"/>
              <a:t>Оценить </a:t>
            </a:r>
            <a:r>
              <a:rPr lang="ru-RU" dirty="0"/>
              <a:t>уровень развития культуры древней Руси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2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1645341"/>
              </p:ext>
            </p:extLst>
          </p:nvPr>
        </p:nvGraphicFramePr>
        <p:xfrm>
          <a:off x="935038" y="692150"/>
          <a:ext cx="8208962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86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3" y="764704"/>
            <a:ext cx="47160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Работа с текстом. </a:t>
            </a:r>
            <a:endParaRPr lang="ru-RU" sz="2400" b="1" dirty="0" smtClean="0"/>
          </a:p>
          <a:p>
            <a:r>
              <a:rPr lang="ru-RU" sz="2400" b="1" dirty="0" smtClean="0"/>
              <a:t>С.185,  </a:t>
            </a:r>
            <a:r>
              <a:rPr lang="ru-RU" sz="2400" b="1" dirty="0"/>
              <a:t>1-4 </a:t>
            </a:r>
            <a:r>
              <a:rPr lang="ru-RU" sz="2400" b="1" dirty="0" err="1"/>
              <a:t>абз</a:t>
            </a:r>
            <a:r>
              <a:rPr lang="ru-RU" sz="2400" b="1" dirty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Заполните </a:t>
            </a:r>
            <a:r>
              <a:rPr lang="ru-RU" sz="2400" dirty="0"/>
              <a:t>схемы </a:t>
            </a:r>
            <a:r>
              <a:rPr lang="ru-RU" sz="2400" b="1" dirty="0"/>
              <a:t>«Материал для письма» </a:t>
            </a:r>
            <a:r>
              <a:rPr lang="ru-RU" sz="2400" dirty="0"/>
              <a:t>и </a:t>
            </a:r>
            <a:r>
              <a:rPr lang="ru-RU" sz="2400" b="1" dirty="0"/>
              <a:t>«Изменение типа письма». </a:t>
            </a:r>
            <a:r>
              <a:rPr lang="ru-RU" sz="2400" dirty="0"/>
              <a:t>В скобках укажите века их внедрения.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53369"/>
          <a:stretch/>
        </p:blipFill>
        <p:spPr>
          <a:xfrm rot="20477368">
            <a:off x="1138739" y="3433547"/>
            <a:ext cx="2992464" cy="243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3676">
            <a:off x="5678598" y="1096322"/>
            <a:ext cx="2771775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97749">
            <a:off x="4454696" y="3337936"/>
            <a:ext cx="37052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853</TotalTime>
  <Words>311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Каковы были последствия монгольского разорения для развития культуры Руси?</vt:lpstr>
      <vt:lpstr>Какие перемены проходили в политическом строе Руси во второй половине XIII – середине XVв.?</vt:lpstr>
      <vt:lpstr>Какое княжество возглавило объединение русских земель в единое государство?</vt:lpstr>
      <vt:lpstr>Презентация PowerPoint</vt:lpstr>
      <vt:lpstr>Русская культура второй половины XIII – середины XV века</vt:lpstr>
      <vt:lpstr>Цели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Повесть о битве на реке Калке</vt:lpstr>
      <vt:lpstr>Повесть о разорении Рязани Батыем </vt:lpstr>
      <vt:lpstr>Сказание о Мамаевом побоище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культура второй половины XIII – середины XV века</dc:title>
  <dc:creator>Admin</dc:creator>
  <cp:lastModifiedBy>Учитель</cp:lastModifiedBy>
  <cp:revision>23</cp:revision>
  <dcterms:created xsi:type="dcterms:W3CDTF">2017-04-19T21:01:14Z</dcterms:created>
  <dcterms:modified xsi:type="dcterms:W3CDTF">2017-04-28T09:23:55Z</dcterms:modified>
</cp:coreProperties>
</file>