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7" r:id="rId2"/>
    <p:sldId id="256" r:id="rId3"/>
    <p:sldId id="312" r:id="rId4"/>
    <p:sldId id="272" r:id="rId5"/>
    <p:sldId id="293" r:id="rId6"/>
    <p:sldId id="294" r:id="rId7"/>
    <p:sldId id="295" r:id="rId8"/>
    <p:sldId id="296" r:id="rId9"/>
    <p:sldId id="317" r:id="rId10"/>
    <p:sldId id="318" r:id="rId11"/>
    <p:sldId id="319" r:id="rId12"/>
    <p:sldId id="320" r:id="rId13"/>
    <p:sldId id="299" r:id="rId14"/>
    <p:sldId id="300" r:id="rId15"/>
    <p:sldId id="301" r:id="rId16"/>
    <p:sldId id="302" r:id="rId17"/>
    <p:sldId id="315" r:id="rId18"/>
    <p:sldId id="316" r:id="rId19"/>
    <p:sldId id="303" r:id="rId20"/>
    <p:sldId id="321" r:id="rId21"/>
    <p:sldId id="304" r:id="rId22"/>
    <p:sldId id="305" r:id="rId23"/>
    <p:sldId id="310" r:id="rId24"/>
    <p:sldId id="306" r:id="rId25"/>
    <p:sldId id="307" r:id="rId26"/>
    <p:sldId id="308" r:id="rId27"/>
    <p:sldId id="311" r:id="rId28"/>
    <p:sldId id="267" r:id="rId29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46" userDrawn="1">
          <p15:clr>
            <a:srgbClr val="A4A3A4"/>
          </p15:clr>
        </p15:guide>
        <p15:guide id="2" pos="2290" userDrawn="1">
          <p15:clr>
            <a:srgbClr val="A4A3A4"/>
          </p15:clr>
        </p15:guide>
        <p15:guide id="3" pos="476" userDrawn="1">
          <p15:clr>
            <a:srgbClr val="A4A3A4"/>
          </p15:clr>
        </p15:guide>
        <p15:guide id="4" pos="3311" userDrawn="1">
          <p15:clr>
            <a:srgbClr val="A4A3A4"/>
          </p15:clr>
        </p15:guide>
        <p15:guide id="5" orient="horz" pos="527" userDrawn="1">
          <p15:clr>
            <a:srgbClr val="A4A3A4"/>
          </p15:clr>
        </p15:guide>
        <p15:guide id="6" pos="5647" userDrawn="1">
          <p15:clr>
            <a:srgbClr val="A4A3A4"/>
          </p15:clr>
        </p15:guide>
        <p15:guide id="7" orient="horz" pos="247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0330B"/>
    <a:srgbClr val="FFE360"/>
    <a:srgbClr val="C7CB36"/>
    <a:srgbClr val="6B8FC9"/>
    <a:srgbClr val="EEAB28"/>
    <a:srgbClr val="D63717"/>
    <a:srgbClr val="FDF2F0"/>
    <a:srgbClr val="353130"/>
    <a:srgbClr val="00000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418" autoAdjust="0"/>
    <p:restoredTop sz="94660"/>
  </p:normalViewPr>
  <p:slideViewPr>
    <p:cSldViewPr snapToGrid="0">
      <p:cViewPr varScale="1">
        <p:scale>
          <a:sx n="71" d="100"/>
          <a:sy n="71" d="100"/>
        </p:scale>
        <p:origin x="1158" y="54"/>
      </p:cViewPr>
      <p:guideLst>
        <p:guide orient="horz" pos="2546"/>
        <p:guide pos="2290"/>
        <p:guide pos="476"/>
        <p:guide pos="3311"/>
        <p:guide orient="horz" pos="527"/>
        <p:guide pos="5647"/>
        <p:guide orient="horz" pos="247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C4814A-1462-4F2F-A021-24F04F11D465}" type="datetimeFigureOut">
              <a:rPr lang="pt-BR" smtClean="0"/>
              <a:t>05/07/2016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3B585-5450-4512-A944-4EAD71AA927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897199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C4814A-1462-4F2F-A021-24F04F11D465}" type="datetimeFigureOut">
              <a:rPr lang="pt-BR" smtClean="0"/>
              <a:t>05/07/2016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3B585-5450-4512-A944-4EAD71AA927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36164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C4814A-1462-4F2F-A021-24F04F11D465}" type="datetimeFigureOut">
              <a:rPr lang="pt-BR" smtClean="0"/>
              <a:t>05/07/2016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3B585-5450-4512-A944-4EAD71AA927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887537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C4814A-1462-4F2F-A021-24F04F11D465}" type="datetimeFigureOut">
              <a:rPr lang="pt-BR" smtClean="0"/>
              <a:t>05/07/2016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3B585-5450-4512-A944-4EAD71AA927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561208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C4814A-1462-4F2F-A021-24F04F11D465}" type="datetimeFigureOut">
              <a:rPr lang="pt-BR" smtClean="0"/>
              <a:t>05/07/2016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3B585-5450-4512-A944-4EAD71AA927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182082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C4814A-1462-4F2F-A021-24F04F11D465}" type="datetimeFigureOut">
              <a:rPr lang="pt-BR" smtClean="0"/>
              <a:t>05/07/2016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3B585-5450-4512-A944-4EAD71AA927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428534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C4814A-1462-4F2F-A021-24F04F11D465}" type="datetimeFigureOut">
              <a:rPr lang="pt-BR" smtClean="0"/>
              <a:t>05/07/2016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3B585-5450-4512-A944-4EAD71AA927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432307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C4814A-1462-4F2F-A021-24F04F11D465}" type="datetimeFigureOut">
              <a:rPr lang="pt-BR" smtClean="0"/>
              <a:t>05/07/2016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3B585-5450-4512-A944-4EAD71AA927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739693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C4814A-1462-4F2F-A021-24F04F11D465}" type="datetimeFigureOut">
              <a:rPr lang="pt-BR" smtClean="0"/>
              <a:t>05/07/2016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3B585-5450-4512-A944-4EAD71AA927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595910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C4814A-1462-4F2F-A021-24F04F11D465}" type="datetimeFigureOut">
              <a:rPr lang="pt-BR" smtClean="0"/>
              <a:t>05/07/2016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3B585-5450-4512-A944-4EAD71AA927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299347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C4814A-1462-4F2F-A021-24F04F11D465}" type="datetimeFigureOut">
              <a:rPr lang="pt-BR" smtClean="0"/>
              <a:t>05/07/2016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3B585-5450-4512-A944-4EAD71AA927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039936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C4814A-1462-4F2F-A021-24F04F11D465}" type="datetimeFigureOut">
              <a:rPr lang="pt-BR" smtClean="0"/>
              <a:t>05/07/2016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83B585-5450-4512-A944-4EAD71AA927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669379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13" Type="http://schemas.openxmlformats.org/officeDocument/2006/relationships/image" Target="../media/image13.jpeg"/><Relationship Id="rId3" Type="http://schemas.openxmlformats.org/officeDocument/2006/relationships/image" Target="../media/image3.jpe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17" Type="http://schemas.openxmlformats.org/officeDocument/2006/relationships/image" Target="../media/image17.png"/><Relationship Id="rId2" Type="http://schemas.openxmlformats.org/officeDocument/2006/relationships/image" Target="../media/image2.jpeg"/><Relationship Id="rId16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jpeg"/><Relationship Id="rId4" Type="http://schemas.openxmlformats.org/officeDocument/2006/relationships/image" Target="../media/image4.jpeg"/><Relationship Id="rId9" Type="http://schemas.openxmlformats.org/officeDocument/2006/relationships/image" Target="../media/image9.jpeg"/><Relationship Id="rId14" Type="http://schemas.openxmlformats.org/officeDocument/2006/relationships/image" Target="../media/image1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25" t="27998" r="53500" b="49116"/>
          <a:stretch/>
        </p:blipFill>
        <p:spPr>
          <a:xfrm>
            <a:off x="1771888" y="3429000"/>
            <a:ext cx="5600224" cy="263720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76" t="6086" r="65240" b="71652"/>
          <a:stretch/>
        </p:blipFill>
        <p:spPr>
          <a:xfrm>
            <a:off x="3281081" y="863794"/>
            <a:ext cx="2245659" cy="2565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7736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s://scontent-iad3-1.xx.fbcdn.net/v/t1.0-9/12376685_1153329444712499_328335212414315067_n.jpg?oh=7a32752d8bd5fcf745b337a8067df787&amp;oe=580D402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0546" y="215162"/>
            <a:ext cx="1844230" cy="18423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fbcdn-sphotos-a-a.akamaihd.net/hphotos-ak-xta1/v/t1.0-9/11951294_1026709690686061_2267942663043538133_n.jpg?oh=643e617604247ed77639b2dd4fd6a63f&amp;oe=57C731A4&amp;__gda__=1476528729_0f6186bedce828d669ef9cf2cdf0bc1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5772" y="215162"/>
            <a:ext cx="1838817" cy="1838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https://fbcdn-sphotos-g-a.akamaihd.net/hphotos-ak-xta1/v/t1.0-9/12208550_964352293607745_6846893372571935509_n.jpg?oh=a1f93c9fa4dbfb2b603454077272d3c0&amp;oe=580BB7FB&amp;__gda__=1476075634_3da14f36435519a9f27aa9ee1960586d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3455" y="4703582"/>
            <a:ext cx="1846333" cy="18463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4668271" y="5486814"/>
            <a:ext cx="1766202" cy="360000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4624338" y="946943"/>
            <a:ext cx="1854071" cy="360000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7654016" y="908687"/>
            <a:ext cx="1910550" cy="360000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25" t="5111" r="53500" b="49116"/>
          <a:stretch/>
        </p:blipFill>
        <p:spPr>
          <a:xfrm>
            <a:off x="6302189" y="4493213"/>
            <a:ext cx="2183754" cy="2056702"/>
          </a:xfrm>
          <a:prstGeom prst="rect">
            <a:avLst/>
          </a:prstGeom>
        </p:spPr>
      </p:pic>
      <p:pic>
        <p:nvPicPr>
          <p:cNvPr id="1036" name="Picture 12" descr="https://fbcdn-sphotos-a-a.akamaihd.net/hphotos-ak-xfp1/v/t1.0-9/12821594_467917300070279_6017561669152523006_n.jpg?oh=e42b8268a0c0218ab1d2c03482d17140&amp;oe=57FB831F&amp;__gda__=1473163158_a3298f7e82df1764cd230d2bdf2873fc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8373" y="2431621"/>
            <a:ext cx="1847040" cy="1847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https://fbcdn-sphotos-g-a.akamaihd.net/hphotos-ak-xpt1/v/t1.0-9/11230969_825549410885667_4368531580226816387_n.jpg?oh=4b7d47461b44a03c3daa569906be362a&amp;oe=5809D8EB&amp;__gda__=1472313839_5fa34b0afc3f6e6db334bb6c1882dd92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3" t="22182" r="2032" b="24728"/>
          <a:stretch/>
        </p:blipFill>
        <p:spPr bwMode="auto">
          <a:xfrm>
            <a:off x="3411239" y="2426522"/>
            <a:ext cx="1886437" cy="18654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Imagem 10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4974118" y="3467994"/>
            <a:ext cx="1261333" cy="360000"/>
          </a:xfrm>
          <a:prstGeom prst="rect">
            <a:avLst/>
          </a:prstGeom>
        </p:spPr>
      </p:pic>
      <p:pic>
        <p:nvPicPr>
          <p:cNvPr id="12" name="Imagem 11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060070" y="3557635"/>
            <a:ext cx="1108695" cy="360000"/>
          </a:xfrm>
          <a:prstGeom prst="rect">
            <a:avLst/>
          </a:prstGeom>
        </p:spPr>
      </p:pic>
      <p:pic>
        <p:nvPicPr>
          <p:cNvPr id="3" name="Picture 2" descr="https://fbcdn-sphotos-a-a.akamaihd.net/hphotos-ak-xaf1/v/t1.0-9/13043446_837546636350551_4367807059950178400_n.jpg?oh=7cf8ee9ffbf9c9b0b5383f91a3751dfc&amp;oe=57CE5A9A&amp;__gda__=1472785451_13674028a2edf8b564e2fc7e851f2f47"/>
          <p:cNvPicPr>
            <a:picLocks noChangeAspect="1" noChangeArrowheads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07" t="432" r="7854" b="49260"/>
          <a:stretch/>
        </p:blipFill>
        <p:spPr bwMode="auto">
          <a:xfrm>
            <a:off x="383502" y="2457942"/>
            <a:ext cx="1847040" cy="1821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s://fbcdn-sphotos-a-a.akamaihd.net/hphotos-ak-xpf1/v/t1.0-9/12806089_1285518458132363_7948703418061013310_n.jpg?oh=bc4d5d07cd9b59202f791330ac46ba8c&amp;oe=57C8EE0C&amp;__gda__=1477437491_d8fafe84f5196315c3e4feac6c528e31"/>
          <p:cNvPicPr>
            <a:picLocks noChangeAspect="1" noChangeArrowheads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672" t="304" r="259" b="40578"/>
          <a:stretch/>
        </p:blipFill>
        <p:spPr bwMode="auto">
          <a:xfrm>
            <a:off x="354641" y="4701915"/>
            <a:ext cx="1904762" cy="18480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753213" y="3306721"/>
            <a:ext cx="1584525" cy="360000"/>
          </a:xfrm>
          <a:prstGeom prst="rect">
            <a:avLst/>
          </a:prstGeom>
        </p:spPr>
      </p:pic>
      <p:pic>
        <p:nvPicPr>
          <p:cNvPr id="13" name="Imagem 12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621477" y="5445915"/>
            <a:ext cx="1847999" cy="360000"/>
          </a:xfrm>
          <a:prstGeom prst="rect">
            <a:avLst/>
          </a:prstGeom>
        </p:spPr>
      </p:pic>
      <p:pic>
        <p:nvPicPr>
          <p:cNvPr id="18" name="Imagem 17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502" y="215162"/>
            <a:ext cx="2341973" cy="1874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1628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10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25" t="5111" r="53500" b="49116"/>
          <a:stretch/>
        </p:blipFill>
        <p:spPr>
          <a:xfrm>
            <a:off x="561055" y="4379120"/>
            <a:ext cx="1666809" cy="156983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861712" y="-77273"/>
            <a:ext cx="6101984" cy="362286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0" y="-38636"/>
            <a:ext cx="2788920" cy="3110846"/>
          </a:xfrm>
          <a:prstGeom prst="rect">
            <a:avLst/>
          </a:prstGeom>
          <a:solidFill>
            <a:srgbClr val="3531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Título 1"/>
          <p:cNvSpPr>
            <a:spLocks noGrp="1"/>
          </p:cNvSpPr>
          <p:nvPr/>
        </p:nvSpPr>
        <p:spPr>
          <a:xfrm>
            <a:off x="3295112" y="373787"/>
            <a:ext cx="5741376" cy="1143000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pt-BR" sz="4000" b="1" dirty="0" smtClean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PLANEJAMENTO</a:t>
            </a:r>
          </a:p>
          <a:p>
            <a:r>
              <a:rPr lang="pt-BR" sz="4000" b="1" dirty="0" smtClean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ESTRATÉGICO</a:t>
            </a:r>
            <a:endParaRPr lang="pt-BR" sz="4000" b="1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ítulo 1"/>
          <p:cNvSpPr>
            <a:spLocks noGrp="1"/>
          </p:cNvSpPr>
          <p:nvPr/>
        </p:nvSpPr>
        <p:spPr>
          <a:xfrm>
            <a:off x="3295112" y="1920527"/>
            <a:ext cx="5741376" cy="1143000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pt-BR" sz="3600" b="1" dirty="0" smtClean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CAMPANHA </a:t>
            </a:r>
          </a:p>
          <a:p>
            <a:r>
              <a:rPr lang="pt-BR" sz="3600" b="1" dirty="0" smtClean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PUBLICITÁRIA</a:t>
            </a:r>
            <a:endParaRPr lang="pt-BR" sz="3600" b="1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5974" y="3996650"/>
            <a:ext cx="2621399" cy="2334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91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ângulo 10"/>
          <p:cNvSpPr/>
          <p:nvPr/>
        </p:nvSpPr>
        <p:spPr>
          <a:xfrm>
            <a:off x="2939146" y="0"/>
            <a:ext cx="6101984" cy="1373127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3" name="Imagem 1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25" t="5111" r="53500" b="49116"/>
          <a:stretch/>
        </p:blipFill>
        <p:spPr>
          <a:xfrm>
            <a:off x="8032997" y="6052438"/>
            <a:ext cx="742474" cy="699276"/>
          </a:xfrm>
          <a:prstGeom prst="rect">
            <a:avLst/>
          </a:prstGeom>
        </p:spPr>
      </p:pic>
      <p:sp>
        <p:nvSpPr>
          <p:cNvPr id="9" name="Espaço Reservado para Conteúdo 2"/>
          <p:cNvSpPr>
            <a:spLocks noGrp="1"/>
          </p:cNvSpPr>
          <p:nvPr/>
        </p:nvSpPr>
        <p:spPr>
          <a:xfrm>
            <a:off x="2939146" y="1790323"/>
            <a:ext cx="6204854" cy="4611753"/>
          </a:xfrm>
          <a:prstGeom prst="rect">
            <a:avLst/>
          </a:prstGeom>
        </p:spPr>
        <p:txBody>
          <a:bodyPr anchor="t">
            <a:noAutofit/>
          </a:bodyPr>
          <a:lstStyle>
            <a:lvl1pPr marL="365760" indent="-283464" algn="l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37744" algn="l" rtl="0" eaLnBrk="1" latinLnBrk="0" hangingPunct="1">
              <a:lnSpc>
                <a:spcPct val="100000"/>
              </a:lnSpc>
              <a:spcBef>
                <a:spcPts val="550"/>
              </a:spcBef>
              <a:buClr>
                <a:schemeClr val="accent1"/>
              </a:buClr>
              <a:buFont typeface="Verdana"/>
              <a:buChar char="◦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86968" indent="-22860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2"/>
              </a:buClr>
              <a:buFont typeface="Wingdings 2"/>
              <a:buChar char="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173736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8448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0876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5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1907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3055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>
              <a:buClr>
                <a:srgbClr val="C00000"/>
              </a:buClr>
            </a:pPr>
            <a:r>
              <a:rPr lang="pt-BR" sz="3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Empresa:</a:t>
            </a:r>
          </a:p>
          <a:p>
            <a:pPr lvl="1">
              <a:buClr>
                <a:srgbClr val="C00000"/>
              </a:buClr>
            </a:pPr>
            <a:r>
              <a:rPr lang="pt-BR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BUFFET KOKIMBOS</a:t>
            </a:r>
          </a:p>
          <a:p>
            <a:pPr>
              <a:buClr>
                <a:srgbClr val="C00000"/>
              </a:buClr>
            </a:pPr>
            <a:endParaRPr lang="pt-BR" sz="105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rgbClr val="C00000"/>
              </a:buClr>
            </a:pPr>
            <a:r>
              <a:rPr lang="pt-BR" sz="3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Serviços: </a:t>
            </a:r>
          </a:p>
          <a:p>
            <a:pPr lvl="1">
              <a:buClr>
                <a:srgbClr val="C00000"/>
              </a:buClr>
            </a:pPr>
            <a:r>
              <a:rPr lang="pt-BR" sz="3000" dirty="0" smtClean="0">
                <a:latin typeface="Arial" panose="020B0604020202020204" pitchFamily="34" charset="0"/>
                <a:cs typeface="Arial" panose="020B0604020202020204" pitchFamily="34" charset="0"/>
              </a:rPr>
              <a:t>Buffet </a:t>
            </a:r>
            <a:r>
              <a:rPr lang="pt-BR" sz="3000" dirty="0"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pt-BR" sz="3000" dirty="0" smtClean="0">
                <a:latin typeface="Arial" panose="020B0604020202020204" pitchFamily="34" charset="0"/>
                <a:cs typeface="Arial" panose="020B0604020202020204" pitchFamily="34" charset="0"/>
              </a:rPr>
              <a:t>pizza </a:t>
            </a:r>
          </a:p>
          <a:p>
            <a:pPr lvl="1">
              <a:buClr>
                <a:srgbClr val="C00000"/>
              </a:buClr>
            </a:pPr>
            <a:r>
              <a:rPr lang="pt-BR" sz="3000" dirty="0" smtClean="0">
                <a:latin typeface="Arial" panose="020B0604020202020204" pitchFamily="34" charset="0"/>
                <a:cs typeface="Arial" panose="020B0604020202020204" pitchFamily="34" charset="0"/>
              </a:rPr>
              <a:t>Buffet de churrasco</a:t>
            </a:r>
          </a:p>
          <a:p>
            <a:pPr lvl="1">
              <a:buClr>
                <a:srgbClr val="C00000"/>
              </a:buClr>
            </a:pPr>
            <a:r>
              <a:rPr lang="pt-BR" sz="3000" dirty="0" smtClean="0">
                <a:latin typeface="Arial" panose="020B0604020202020204" pitchFamily="34" charset="0"/>
                <a:cs typeface="Arial" panose="020B0604020202020204" pitchFamily="34" charset="0"/>
              </a:rPr>
              <a:t>Buffet </a:t>
            </a:r>
            <a:r>
              <a:rPr lang="pt-BR" sz="3000" dirty="0"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pt-BR" sz="3000" dirty="0" smtClean="0">
                <a:latin typeface="Arial" panose="020B0604020202020204" pitchFamily="34" charset="0"/>
                <a:cs typeface="Arial" panose="020B0604020202020204" pitchFamily="34" charset="0"/>
              </a:rPr>
              <a:t>feijoada</a:t>
            </a:r>
          </a:p>
          <a:p>
            <a:pPr lvl="1">
              <a:buClr>
                <a:srgbClr val="C00000"/>
              </a:buClr>
            </a:pPr>
            <a:r>
              <a:rPr lang="pt-BR" sz="3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Kiosque</a:t>
            </a:r>
            <a:r>
              <a:rPr lang="pt-BR" sz="3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Kokimbos</a:t>
            </a:r>
            <a:endParaRPr lang="pt-BR" sz="3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buClr>
                <a:srgbClr val="C00000"/>
              </a:buClr>
            </a:pPr>
            <a:r>
              <a:rPr lang="pt-BR" sz="3000" dirty="0" smtClean="0">
                <a:latin typeface="Arial" panose="020B0604020202020204" pitchFamily="34" charset="0"/>
                <a:cs typeface="Arial" panose="020B0604020202020204" pitchFamily="34" charset="0"/>
              </a:rPr>
              <a:t>Festas temáticas</a:t>
            </a:r>
            <a:endParaRPr lang="pt-BR" sz="3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617" y="2606040"/>
            <a:ext cx="2621399" cy="2334774"/>
          </a:xfrm>
          <a:prstGeom prst="rect">
            <a:avLst/>
          </a:prstGeom>
        </p:spPr>
      </p:pic>
      <p:sp>
        <p:nvSpPr>
          <p:cNvPr id="15" name="Retângulo 14"/>
          <p:cNvSpPr/>
          <p:nvPr/>
        </p:nvSpPr>
        <p:spPr>
          <a:xfrm>
            <a:off x="0" y="0"/>
            <a:ext cx="2788920" cy="946674"/>
          </a:xfrm>
          <a:prstGeom prst="rect">
            <a:avLst/>
          </a:prstGeom>
          <a:solidFill>
            <a:srgbClr val="3531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Título 1"/>
          <p:cNvSpPr>
            <a:spLocks noGrp="1"/>
          </p:cNvSpPr>
          <p:nvPr/>
        </p:nvSpPr>
        <p:spPr>
          <a:xfrm>
            <a:off x="3042016" y="154939"/>
            <a:ext cx="7498080" cy="1143000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pt-BR" sz="2800" b="1" dirty="0" smtClean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IDENTIFICAÇÃO E </a:t>
            </a:r>
          </a:p>
          <a:p>
            <a:r>
              <a:rPr lang="pt-BR" sz="2800" b="1" dirty="0" smtClean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CARACTERIZAÇÃO DO SERVIÇO</a:t>
            </a:r>
            <a:endParaRPr lang="pt-BR" sz="2800" b="1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7279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9" grpId="0"/>
      <p:bldP spid="1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2939146" y="0"/>
            <a:ext cx="6101984" cy="1373127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25" t="5111" r="53500" b="49116"/>
          <a:stretch/>
        </p:blipFill>
        <p:spPr>
          <a:xfrm>
            <a:off x="8032997" y="6052438"/>
            <a:ext cx="742474" cy="699276"/>
          </a:xfrm>
          <a:prstGeom prst="rect">
            <a:avLst/>
          </a:prstGeom>
        </p:spPr>
      </p:pic>
      <p:sp>
        <p:nvSpPr>
          <p:cNvPr id="7" name="Retângulo 6"/>
          <p:cNvSpPr/>
          <p:nvPr/>
        </p:nvSpPr>
        <p:spPr>
          <a:xfrm>
            <a:off x="0" y="0"/>
            <a:ext cx="2788920" cy="946674"/>
          </a:xfrm>
          <a:prstGeom prst="rect">
            <a:avLst/>
          </a:prstGeom>
          <a:solidFill>
            <a:srgbClr val="3531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Título 1"/>
          <p:cNvSpPr>
            <a:spLocks noGrp="1"/>
          </p:cNvSpPr>
          <p:nvPr/>
        </p:nvSpPr>
        <p:spPr>
          <a:xfrm>
            <a:off x="3042016" y="154939"/>
            <a:ext cx="7498080" cy="1143000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pt-BR" sz="2800" b="1" dirty="0" smtClean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OBJETIVO DA EMPRESA</a:t>
            </a:r>
            <a:endParaRPr lang="pt-BR" sz="2800" b="1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0" name="Picture 2" descr="http://blog.softwareavaliacao.com.br/wp-content/uploads/2015/08/avalia%C3%A7ao-desempenho-0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425700"/>
            <a:ext cx="4571095" cy="34283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tângulo 8"/>
          <p:cNvSpPr/>
          <p:nvPr/>
        </p:nvSpPr>
        <p:spPr>
          <a:xfrm>
            <a:off x="4392613" y="2776965"/>
            <a:ext cx="4572000" cy="2677656"/>
          </a:xfrm>
          <a:prstGeom prst="rect">
            <a:avLst/>
          </a:prstGeom>
        </p:spPr>
        <p:txBody>
          <a:bodyPr>
            <a:spAutoFit/>
          </a:bodyPr>
          <a:lstStyle/>
          <a:p>
            <a:pPr marL="457200" indent="-45720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t-BR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Apresentar a qualidade do serviço, buscando um aumento no faturamento representativo para cerca de 10%.</a:t>
            </a:r>
            <a:endParaRPr lang="pt-BR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5391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2939146" y="0"/>
            <a:ext cx="6101984" cy="1373127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25" t="5111" r="53500" b="49116"/>
          <a:stretch/>
        </p:blipFill>
        <p:spPr>
          <a:xfrm>
            <a:off x="8032997" y="6052438"/>
            <a:ext cx="742474" cy="699276"/>
          </a:xfrm>
          <a:prstGeom prst="rect">
            <a:avLst/>
          </a:prstGeom>
        </p:spPr>
      </p:pic>
      <p:sp>
        <p:nvSpPr>
          <p:cNvPr id="4" name="Retângulo 3"/>
          <p:cNvSpPr/>
          <p:nvPr/>
        </p:nvSpPr>
        <p:spPr>
          <a:xfrm>
            <a:off x="0" y="0"/>
            <a:ext cx="2788920" cy="946674"/>
          </a:xfrm>
          <a:prstGeom prst="rect">
            <a:avLst/>
          </a:prstGeom>
          <a:solidFill>
            <a:srgbClr val="3531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Título 1"/>
          <p:cNvSpPr>
            <a:spLocks noGrp="1"/>
          </p:cNvSpPr>
          <p:nvPr/>
        </p:nvSpPr>
        <p:spPr>
          <a:xfrm>
            <a:off x="3155324" y="153312"/>
            <a:ext cx="5737216" cy="1143000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pt-BR" sz="2800" b="1" dirty="0" smtClean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PÚBLICO ALVO</a:t>
            </a:r>
            <a:endParaRPr lang="pt-BR" sz="2800" b="1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725" y="2455862"/>
            <a:ext cx="3333750" cy="3114675"/>
          </a:xfrm>
          <a:prstGeom prst="rect">
            <a:avLst/>
          </a:prstGeom>
        </p:spPr>
      </p:pic>
      <p:sp>
        <p:nvSpPr>
          <p:cNvPr id="8" name="Espaço Reservado para Conteúdo 2"/>
          <p:cNvSpPr txBox="1">
            <a:spLocks/>
          </p:cNvSpPr>
          <p:nvPr/>
        </p:nvSpPr>
        <p:spPr>
          <a:xfrm>
            <a:off x="4410846" y="2455862"/>
            <a:ext cx="3993388" cy="359657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C00000"/>
              </a:buClr>
            </a:pPr>
            <a:r>
              <a:rPr lang="pt-BR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Interessados em eventos festivos e empresariais.</a:t>
            </a:r>
          </a:p>
          <a:p>
            <a:pPr>
              <a:buClr>
                <a:srgbClr val="C00000"/>
              </a:buClr>
            </a:pPr>
            <a:r>
              <a:rPr lang="pt-BR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Público classe A/B</a:t>
            </a:r>
          </a:p>
          <a:p>
            <a:pPr>
              <a:buClr>
                <a:srgbClr val="C00000"/>
              </a:buClr>
            </a:pPr>
            <a:r>
              <a:rPr lang="pt-BR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30 a 60 anos</a:t>
            </a:r>
            <a:endParaRPr lang="pt-BR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6927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2939146" y="0"/>
            <a:ext cx="6101984" cy="1373127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25" t="5111" r="53500" b="49116"/>
          <a:stretch/>
        </p:blipFill>
        <p:spPr>
          <a:xfrm>
            <a:off x="8032997" y="6052438"/>
            <a:ext cx="742474" cy="699276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0" y="0"/>
            <a:ext cx="2788920" cy="946674"/>
          </a:xfrm>
          <a:prstGeom prst="rect">
            <a:avLst/>
          </a:prstGeom>
          <a:solidFill>
            <a:srgbClr val="3531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Título 1"/>
          <p:cNvSpPr>
            <a:spLocks noGrp="1"/>
          </p:cNvSpPr>
          <p:nvPr/>
        </p:nvSpPr>
        <p:spPr>
          <a:xfrm>
            <a:off x="3213099" y="115063"/>
            <a:ext cx="5562371" cy="1143000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pt-BR" sz="2800" b="1" dirty="0" smtClean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SUPORTES E MEIOS DE COMUNICAÇÃO ATUAIS</a:t>
            </a:r>
            <a:endParaRPr lang="pt-BR" sz="2800" b="1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612" y="2730500"/>
            <a:ext cx="3660788" cy="2454275"/>
          </a:xfrm>
          <a:prstGeom prst="rect">
            <a:avLst/>
          </a:prstGeom>
        </p:spPr>
      </p:pic>
      <p:sp>
        <p:nvSpPr>
          <p:cNvPr id="8" name="Retângulo 7"/>
          <p:cNvSpPr/>
          <p:nvPr/>
        </p:nvSpPr>
        <p:spPr>
          <a:xfrm>
            <a:off x="4852193" y="2336711"/>
            <a:ext cx="341757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Site</a:t>
            </a:r>
          </a:p>
          <a:p>
            <a:pPr marL="285750" indent="-28575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t-BR" sz="3200" dirty="0" err="1">
                <a:latin typeface="Arial" panose="020B0604020202020204" pitchFamily="34" charset="0"/>
                <a:cs typeface="Arial" panose="020B0604020202020204" pitchFamily="34" charset="0"/>
              </a:rPr>
              <a:t>Facebook</a:t>
            </a:r>
            <a:endParaRPr lang="pt-BR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t-BR" sz="3200" dirty="0" err="1">
                <a:latin typeface="Arial" panose="020B0604020202020204" pitchFamily="34" charset="0"/>
                <a:cs typeface="Arial" panose="020B0604020202020204" pitchFamily="34" charset="0"/>
              </a:rPr>
              <a:t>Youtube</a:t>
            </a:r>
            <a:endParaRPr lang="pt-BR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t-BR" sz="3200" dirty="0" err="1">
                <a:latin typeface="Arial" panose="020B0604020202020204" pitchFamily="34" charset="0"/>
                <a:cs typeface="Arial" panose="020B0604020202020204" pitchFamily="34" charset="0"/>
              </a:rPr>
              <a:t>Instagram</a:t>
            </a:r>
            <a:endParaRPr lang="pt-BR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t-BR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Ifood</a:t>
            </a:r>
            <a:endParaRPr lang="pt-BR" sz="3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rgbClr val="C00000"/>
              </a:buClr>
            </a:pP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todos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indiretos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pt-BR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6289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2939146" y="0"/>
            <a:ext cx="6101984" cy="1373127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25" t="5111" r="53500" b="49116"/>
          <a:stretch/>
        </p:blipFill>
        <p:spPr>
          <a:xfrm>
            <a:off x="8032997" y="6052438"/>
            <a:ext cx="742474" cy="699276"/>
          </a:xfrm>
          <a:prstGeom prst="rect">
            <a:avLst/>
          </a:prstGeom>
        </p:spPr>
      </p:pic>
      <p:sp>
        <p:nvSpPr>
          <p:cNvPr id="4" name="Retângulo 3"/>
          <p:cNvSpPr/>
          <p:nvPr/>
        </p:nvSpPr>
        <p:spPr>
          <a:xfrm>
            <a:off x="0" y="0"/>
            <a:ext cx="2788920" cy="946674"/>
          </a:xfrm>
          <a:prstGeom prst="rect">
            <a:avLst/>
          </a:prstGeom>
          <a:solidFill>
            <a:srgbClr val="3531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Título 1"/>
          <p:cNvSpPr>
            <a:spLocks noGrp="1"/>
          </p:cNvSpPr>
          <p:nvPr/>
        </p:nvSpPr>
        <p:spPr>
          <a:xfrm>
            <a:off x="3213099" y="115063"/>
            <a:ext cx="5562371" cy="1143000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pt-BR" sz="2800" b="1" dirty="0" smtClean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ANÁLISE SWOT</a:t>
            </a:r>
            <a:endParaRPr lang="pt-BR" sz="2800" b="1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https://www.freshbooks.com/blog/wp-content/uploads/2014/11/a3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01" r="54433" b="51498"/>
          <a:stretch/>
        </p:blipFill>
        <p:spPr bwMode="auto">
          <a:xfrm>
            <a:off x="346386" y="2718956"/>
            <a:ext cx="2975037" cy="26896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4031146" y="2693663"/>
            <a:ext cx="4612341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t-BR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FORÇAS</a:t>
            </a:r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Nome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reconhecido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marL="742950" lvl="1" indent="-28575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Variedade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serviços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marL="742950" lvl="1" indent="-28575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Espaço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físico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marL="742950" lvl="1" indent="-28575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Fidelização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clientes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marL="742950" lvl="1" indent="-28575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Serviços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produtos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e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atendimento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qualidade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76417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2939146" y="0"/>
            <a:ext cx="6101984" cy="1373127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25" t="5111" r="53500" b="49116"/>
          <a:stretch/>
        </p:blipFill>
        <p:spPr>
          <a:xfrm>
            <a:off x="8032997" y="6052438"/>
            <a:ext cx="742474" cy="699276"/>
          </a:xfrm>
          <a:prstGeom prst="rect">
            <a:avLst/>
          </a:prstGeom>
        </p:spPr>
      </p:pic>
      <p:sp>
        <p:nvSpPr>
          <p:cNvPr id="4" name="Retângulo 3"/>
          <p:cNvSpPr/>
          <p:nvPr/>
        </p:nvSpPr>
        <p:spPr>
          <a:xfrm>
            <a:off x="0" y="0"/>
            <a:ext cx="2788920" cy="946674"/>
          </a:xfrm>
          <a:prstGeom prst="rect">
            <a:avLst/>
          </a:prstGeom>
          <a:solidFill>
            <a:srgbClr val="3531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Título 1"/>
          <p:cNvSpPr>
            <a:spLocks noGrp="1"/>
          </p:cNvSpPr>
          <p:nvPr/>
        </p:nvSpPr>
        <p:spPr>
          <a:xfrm>
            <a:off x="3213099" y="115063"/>
            <a:ext cx="5562371" cy="1143000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pt-BR" sz="2800" b="1" dirty="0" smtClean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ANÁLISE SWOT</a:t>
            </a:r>
            <a:endParaRPr lang="pt-BR" sz="2800" b="1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https://www.freshbooks.com/blog/wp-content/uploads/2014/11/a3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875" t="-243" r="8359" b="51741"/>
          <a:stretch/>
        </p:blipFill>
        <p:spPr bwMode="auto">
          <a:xfrm>
            <a:off x="346386" y="2718956"/>
            <a:ext cx="2975037" cy="26896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4031146" y="2693663"/>
            <a:ext cx="4612341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FRAQUEZAS</a:t>
            </a:r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Baixa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divulgação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do Buffet;</a:t>
            </a:r>
          </a:p>
          <a:p>
            <a:pPr marL="742950" lvl="1" indent="-28575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Não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tem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campanha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publicitária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específica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para o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serviço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marL="742950" lvl="1" indent="-28575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Falta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identidade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visual.</a:t>
            </a:r>
          </a:p>
        </p:txBody>
      </p:sp>
    </p:spTree>
    <p:extLst>
      <p:ext uri="{BB962C8B-B14F-4D97-AF65-F5344CB8AC3E}">
        <p14:creationId xmlns:p14="http://schemas.microsoft.com/office/powerpoint/2010/main" val="836511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2939146" y="0"/>
            <a:ext cx="6101984" cy="1373127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25" t="5111" r="53500" b="49116"/>
          <a:stretch/>
        </p:blipFill>
        <p:spPr>
          <a:xfrm>
            <a:off x="8032997" y="6052438"/>
            <a:ext cx="742474" cy="699276"/>
          </a:xfrm>
          <a:prstGeom prst="rect">
            <a:avLst/>
          </a:prstGeom>
        </p:spPr>
      </p:pic>
      <p:sp>
        <p:nvSpPr>
          <p:cNvPr id="4" name="Retângulo 3"/>
          <p:cNvSpPr/>
          <p:nvPr/>
        </p:nvSpPr>
        <p:spPr>
          <a:xfrm>
            <a:off x="0" y="0"/>
            <a:ext cx="2788920" cy="946674"/>
          </a:xfrm>
          <a:prstGeom prst="rect">
            <a:avLst/>
          </a:prstGeom>
          <a:solidFill>
            <a:srgbClr val="3531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Título 1"/>
          <p:cNvSpPr>
            <a:spLocks noGrp="1"/>
          </p:cNvSpPr>
          <p:nvPr/>
        </p:nvSpPr>
        <p:spPr>
          <a:xfrm>
            <a:off x="3213099" y="115063"/>
            <a:ext cx="5562371" cy="1143000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pt-BR" sz="2800" b="1" dirty="0" smtClean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ANÁLISE SWOT</a:t>
            </a:r>
            <a:endParaRPr lang="pt-BR" sz="2800" b="1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https://www.freshbooks.com/blog/wp-content/uploads/2014/11/a3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40" t="51388" r="55594" b="110"/>
          <a:stretch/>
        </p:blipFill>
        <p:spPr bwMode="auto">
          <a:xfrm>
            <a:off x="346386" y="2936328"/>
            <a:ext cx="2975037" cy="26896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4031146" y="2911035"/>
            <a:ext cx="461234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OPORTUNIDADES</a:t>
            </a:r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Datas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comemorativas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e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feriados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marL="742950" lvl="1" indent="-28575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Mudança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na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situação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da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classe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emergente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marL="742950" lvl="1" indent="-28575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Novas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parcerias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35971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2939146" y="0"/>
            <a:ext cx="6101984" cy="1373127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25" t="5111" r="53500" b="49116"/>
          <a:stretch/>
        </p:blipFill>
        <p:spPr>
          <a:xfrm>
            <a:off x="8032997" y="6052438"/>
            <a:ext cx="742474" cy="699276"/>
          </a:xfrm>
          <a:prstGeom prst="rect">
            <a:avLst/>
          </a:prstGeom>
        </p:spPr>
      </p:pic>
      <p:sp>
        <p:nvSpPr>
          <p:cNvPr id="4" name="Retângulo 3"/>
          <p:cNvSpPr/>
          <p:nvPr/>
        </p:nvSpPr>
        <p:spPr>
          <a:xfrm>
            <a:off x="0" y="0"/>
            <a:ext cx="2788920" cy="946674"/>
          </a:xfrm>
          <a:prstGeom prst="rect">
            <a:avLst/>
          </a:prstGeom>
          <a:solidFill>
            <a:srgbClr val="3531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Título 1"/>
          <p:cNvSpPr>
            <a:spLocks noGrp="1"/>
          </p:cNvSpPr>
          <p:nvPr/>
        </p:nvSpPr>
        <p:spPr>
          <a:xfrm>
            <a:off x="3213099" y="115063"/>
            <a:ext cx="5562371" cy="1143000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pt-BR" sz="2800" b="1" dirty="0" smtClean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ANÁLISE SWOT</a:t>
            </a:r>
            <a:endParaRPr lang="pt-BR" sz="2800" b="1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https://www.freshbooks.com/blog/wp-content/uploads/2014/11/a3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845" t="51873" r="8389" b="-375"/>
          <a:stretch/>
        </p:blipFill>
        <p:spPr bwMode="auto">
          <a:xfrm>
            <a:off x="346386" y="2721348"/>
            <a:ext cx="2975037" cy="26896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4031146" y="2696055"/>
            <a:ext cx="461234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AMEAÇAS</a:t>
            </a:r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Crise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econômica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marL="742950" lvl="1" indent="-28575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Concorrência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marL="742950" lvl="1" indent="-28575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Necessidade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fornecedor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matéria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prima.</a:t>
            </a:r>
          </a:p>
        </p:txBody>
      </p:sp>
    </p:spTree>
    <p:extLst>
      <p:ext uri="{BB962C8B-B14F-4D97-AF65-F5344CB8AC3E}">
        <p14:creationId xmlns:p14="http://schemas.microsoft.com/office/powerpoint/2010/main" val="2594216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2939146" y="0"/>
            <a:ext cx="6101984" cy="1373127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25" t="5111" r="53500" b="49116"/>
          <a:stretch/>
        </p:blipFill>
        <p:spPr>
          <a:xfrm>
            <a:off x="8032997" y="6052438"/>
            <a:ext cx="742474" cy="699276"/>
          </a:xfrm>
          <a:prstGeom prst="rect">
            <a:avLst/>
          </a:prstGeom>
        </p:spPr>
      </p:pic>
      <p:sp>
        <p:nvSpPr>
          <p:cNvPr id="4" name="Retângulo 3"/>
          <p:cNvSpPr/>
          <p:nvPr/>
        </p:nvSpPr>
        <p:spPr>
          <a:xfrm>
            <a:off x="0" y="0"/>
            <a:ext cx="2788920" cy="946674"/>
          </a:xfrm>
          <a:prstGeom prst="rect">
            <a:avLst/>
          </a:prstGeom>
          <a:solidFill>
            <a:srgbClr val="3531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Título 1"/>
          <p:cNvSpPr>
            <a:spLocks noGrp="1"/>
          </p:cNvSpPr>
          <p:nvPr/>
        </p:nvSpPr>
        <p:spPr>
          <a:xfrm>
            <a:off x="3213099" y="115063"/>
            <a:ext cx="5562371" cy="1143000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pt-BR" sz="2800" b="1" dirty="0" smtClean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APLICAÇÃO DO COMPOSTO DE MARKETING NO SERVIÇO BUFFET KOKIMBOS</a:t>
            </a:r>
            <a:endParaRPr lang="pt-BR" sz="2800" b="1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0" name="Picture 2" descr="http://www.revistaagora.com.br/wp-content/uploads/2016/02/os-ps-do-marketing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2099127"/>
            <a:ext cx="609600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tângulo 5"/>
          <p:cNvSpPr/>
          <p:nvPr/>
        </p:nvSpPr>
        <p:spPr>
          <a:xfrm>
            <a:off x="191558" y="1926197"/>
            <a:ext cx="2747588" cy="1938992"/>
          </a:xfrm>
          <a:prstGeom prst="rect">
            <a:avLst/>
          </a:prstGeom>
          <a:ln w="28575">
            <a:solidFill>
              <a:srgbClr val="D63717"/>
            </a:solidFill>
          </a:ln>
        </p:spPr>
        <p:txBody>
          <a:bodyPr wrap="square">
            <a:spAutoFit/>
          </a:bodyPr>
          <a:lstStyle/>
          <a:p>
            <a:pPr algn="r"/>
            <a:r>
              <a:rPr lang="pt-BR" sz="2400" dirty="0" smtClean="0">
                <a:latin typeface="Gill Sans MT" charset="0"/>
              </a:rPr>
              <a:t>Variedade de opções (feijoada</a:t>
            </a:r>
            <a:r>
              <a:rPr lang="pt-BR" sz="2400" dirty="0">
                <a:latin typeface="Gill Sans MT" charset="0"/>
              </a:rPr>
              <a:t>, </a:t>
            </a:r>
            <a:r>
              <a:rPr lang="pt-BR" sz="2400" dirty="0" smtClean="0">
                <a:latin typeface="Gill Sans MT" charset="0"/>
              </a:rPr>
              <a:t>churrasco, pizza e </a:t>
            </a:r>
            <a:r>
              <a:rPr lang="pt-BR" sz="2400" dirty="0">
                <a:latin typeface="Gill Sans MT" charset="0"/>
              </a:rPr>
              <a:t>quiosque </a:t>
            </a:r>
            <a:r>
              <a:rPr lang="pt-BR" sz="2400" dirty="0" smtClean="0">
                <a:latin typeface="Gill Sans MT" charset="0"/>
              </a:rPr>
              <a:t>gourmet). </a:t>
            </a:r>
          </a:p>
          <a:p>
            <a:pPr algn="r"/>
            <a:r>
              <a:rPr lang="en-US" sz="2400" dirty="0" err="1" smtClean="0">
                <a:latin typeface="Gill Sans MT" charset="0"/>
              </a:rPr>
              <a:t>Infraestrutura</a:t>
            </a:r>
            <a:r>
              <a:rPr lang="en-US" sz="2400" dirty="0" smtClean="0">
                <a:latin typeface="Gill Sans MT" charset="0"/>
              </a:rPr>
              <a:t>.</a:t>
            </a:r>
            <a:endParaRPr lang="pt-BR" sz="2400" dirty="0">
              <a:latin typeface="Gill Sans MT" charset="0"/>
            </a:endParaRPr>
          </a:p>
        </p:txBody>
      </p:sp>
      <p:sp>
        <p:nvSpPr>
          <p:cNvPr id="9" name="Retângulo 8"/>
          <p:cNvSpPr/>
          <p:nvPr/>
        </p:nvSpPr>
        <p:spPr>
          <a:xfrm>
            <a:off x="191558" y="4076170"/>
            <a:ext cx="2747588" cy="1938992"/>
          </a:xfrm>
          <a:prstGeom prst="rect">
            <a:avLst/>
          </a:prstGeom>
          <a:ln w="28575">
            <a:solidFill>
              <a:srgbClr val="EEAB28"/>
            </a:solidFill>
          </a:ln>
        </p:spPr>
        <p:txBody>
          <a:bodyPr wrap="square">
            <a:spAutoFit/>
          </a:bodyPr>
          <a:lstStyle/>
          <a:p>
            <a:pPr algn="r"/>
            <a:r>
              <a:rPr lang="pt-BR" sz="2400" dirty="0" smtClean="0">
                <a:latin typeface="Gill Sans MT" charset="0"/>
              </a:rPr>
              <a:t>Capacidade </a:t>
            </a:r>
            <a:r>
              <a:rPr lang="pt-BR" sz="2400" dirty="0">
                <a:latin typeface="Gill Sans MT" charset="0"/>
              </a:rPr>
              <a:t>para atendar Santos e região, tendo dois salões de festas na cidade de Santos.</a:t>
            </a:r>
          </a:p>
        </p:txBody>
      </p:sp>
      <p:sp>
        <p:nvSpPr>
          <p:cNvPr id="10" name="Retângulo 9"/>
          <p:cNvSpPr/>
          <p:nvPr/>
        </p:nvSpPr>
        <p:spPr>
          <a:xfrm>
            <a:off x="6199094" y="1997510"/>
            <a:ext cx="2765519" cy="1938992"/>
          </a:xfrm>
          <a:prstGeom prst="rect">
            <a:avLst/>
          </a:prstGeom>
          <a:ln w="28575">
            <a:solidFill>
              <a:srgbClr val="6B8FC9"/>
            </a:solidFill>
          </a:ln>
        </p:spPr>
        <p:txBody>
          <a:bodyPr wrap="square">
            <a:spAutoFit/>
          </a:bodyPr>
          <a:lstStyle/>
          <a:p>
            <a:r>
              <a:rPr lang="pt-BR" sz="2400" dirty="0" smtClean="0">
                <a:latin typeface="Gill Sans MT" charset="0"/>
              </a:rPr>
              <a:t>R</a:t>
            </a:r>
            <a:r>
              <a:rPr lang="pt-BR" sz="2400" dirty="0">
                <a:latin typeface="Gill Sans MT" charset="0"/>
              </a:rPr>
              <a:t>$ 65,00 por </a:t>
            </a:r>
            <a:r>
              <a:rPr lang="pt-BR" sz="2400" dirty="0" smtClean="0">
                <a:latin typeface="Gill Sans MT" charset="0"/>
              </a:rPr>
              <a:t>pessoa</a:t>
            </a:r>
            <a:r>
              <a:rPr lang="pt-BR" sz="2400" dirty="0">
                <a:latin typeface="Gill Sans MT" charset="0"/>
              </a:rPr>
              <a:t> </a:t>
            </a:r>
            <a:r>
              <a:rPr lang="pt-BR" sz="2400" dirty="0" smtClean="0">
                <a:latin typeface="Gill Sans MT" charset="0"/>
              </a:rPr>
              <a:t>(mínimo 30 pessoas), considerado </a:t>
            </a:r>
            <a:r>
              <a:rPr lang="pt-BR" sz="2400" dirty="0">
                <a:latin typeface="Gill Sans MT" charset="0"/>
              </a:rPr>
              <a:t>preço competitivo no mercado</a:t>
            </a:r>
            <a:r>
              <a:rPr lang="pt-BR" sz="2400" dirty="0" smtClean="0">
                <a:latin typeface="Gill Sans MT" charset="0"/>
              </a:rPr>
              <a:t>.</a:t>
            </a:r>
            <a:endParaRPr lang="pt-BR" sz="2400" dirty="0">
              <a:latin typeface="Gill Sans MT" charset="0"/>
            </a:endParaRPr>
          </a:p>
        </p:txBody>
      </p:sp>
      <p:sp>
        <p:nvSpPr>
          <p:cNvPr id="11" name="Retângulo 10"/>
          <p:cNvSpPr/>
          <p:nvPr/>
        </p:nvSpPr>
        <p:spPr>
          <a:xfrm>
            <a:off x="6199094" y="4076170"/>
            <a:ext cx="2753348" cy="1569660"/>
          </a:xfrm>
          <a:prstGeom prst="rect">
            <a:avLst/>
          </a:prstGeom>
          <a:ln w="28575">
            <a:solidFill>
              <a:srgbClr val="C7CB36"/>
            </a:solidFill>
          </a:ln>
        </p:spPr>
        <p:txBody>
          <a:bodyPr wrap="square">
            <a:spAutoFit/>
          </a:bodyPr>
          <a:lstStyle/>
          <a:p>
            <a:r>
              <a:rPr lang="pt-BR" sz="2400" dirty="0">
                <a:latin typeface="Gill Sans MT" charset="0"/>
              </a:rPr>
              <a:t>Não possui promoção específica para o serviço de Buffet.</a:t>
            </a:r>
          </a:p>
        </p:txBody>
      </p:sp>
    </p:spTree>
    <p:extLst>
      <p:ext uri="{BB962C8B-B14F-4D97-AF65-F5344CB8AC3E}">
        <p14:creationId xmlns:p14="http://schemas.microsoft.com/office/powerpoint/2010/main" val="745455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6" grpId="0" animBg="1"/>
      <p:bldP spid="9" grpId="0" animBg="1"/>
      <p:bldP spid="10" grpId="0" animBg="1"/>
      <p:bldP spid="1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3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2939146" y="0"/>
            <a:ext cx="6101984" cy="1373127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25" t="5111" r="53500" b="49116"/>
          <a:stretch/>
        </p:blipFill>
        <p:spPr>
          <a:xfrm>
            <a:off x="8032997" y="6052438"/>
            <a:ext cx="742474" cy="699276"/>
          </a:xfrm>
          <a:prstGeom prst="rect">
            <a:avLst/>
          </a:prstGeom>
        </p:spPr>
      </p:pic>
      <p:sp>
        <p:nvSpPr>
          <p:cNvPr id="4" name="Retângulo 3"/>
          <p:cNvSpPr/>
          <p:nvPr/>
        </p:nvSpPr>
        <p:spPr>
          <a:xfrm>
            <a:off x="0" y="0"/>
            <a:ext cx="2788920" cy="946674"/>
          </a:xfrm>
          <a:prstGeom prst="rect">
            <a:avLst/>
          </a:prstGeom>
          <a:solidFill>
            <a:srgbClr val="3531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Título 1"/>
          <p:cNvSpPr>
            <a:spLocks noGrp="1"/>
          </p:cNvSpPr>
          <p:nvPr/>
        </p:nvSpPr>
        <p:spPr>
          <a:xfrm>
            <a:off x="3213099" y="115063"/>
            <a:ext cx="5562371" cy="1143000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pt-BR" sz="2800" b="1" dirty="0" smtClean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DIAGNOSTICO DA EMPRESA</a:t>
            </a:r>
            <a:endParaRPr lang="pt-BR" sz="2800" b="1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Imagem 7" descr="grafico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0283" y="1373126"/>
            <a:ext cx="6863435" cy="5471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5785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2939146" y="0"/>
            <a:ext cx="6101984" cy="1373127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25" t="5111" r="53500" b="49116"/>
          <a:stretch/>
        </p:blipFill>
        <p:spPr>
          <a:xfrm>
            <a:off x="8032997" y="6052438"/>
            <a:ext cx="742474" cy="699276"/>
          </a:xfrm>
          <a:prstGeom prst="rect">
            <a:avLst/>
          </a:prstGeom>
        </p:spPr>
      </p:pic>
      <p:sp>
        <p:nvSpPr>
          <p:cNvPr id="4" name="Retângulo 3"/>
          <p:cNvSpPr/>
          <p:nvPr/>
        </p:nvSpPr>
        <p:spPr>
          <a:xfrm>
            <a:off x="0" y="0"/>
            <a:ext cx="2788920" cy="946674"/>
          </a:xfrm>
          <a:prstGeom prst="rect">
            <a:avLst/>
          </a:prstGeom>
          <a:solidFill>
            <a:srgbClr val="3531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Título 1"/>
          <p:cNvSpPr>
            <a:spLocks noGrp="1"/>
          </p:cNvSpPr>
          <p:nvPr/>
        </p:nvSpPr>
        <p:spPr>
          <a:xfrm>
            <a:off x="3213099" y="115063"/>
            <a:ext cx="5562371" cy="1143000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pt-BR" sz="2800" b="1" dirty="0" smtClean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OBJETIVO DA CAMPANHA</a:t>
            </a:r>
            <a:endParaRPr lang="pt-BR" sz="2800" b="1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218" name="Picture 2" descr="http://a2.mzstatic.com/us/r30/Purple7/v4/a7/d4/36/a7d436b4-21b8-f831-45f0-91655c4236ed/icon175x175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078855">
            <a:off x="60323" y="2413000"/>
            <a:ext cx="3152776" cy="3152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tângulo 5"/>
          <p:cNvSpPr/>
          <p:nvPr/>
        </p:nvSpPr>
        <p:spPr>
          <a:xfrm>
            <a:off x="3213099" y="2527449"/>
            <a:ext cx="5454403" cy="31803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15000"/>
              </a:lnSpc>
              <a:spcAft>
                <a:spcPts val="100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t-BR" sz="32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Definir </a:t>
            </a:r>
            <a:r>
              <a:rPr lang="pt-BR" sz="3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 uma </a:t>
            </a:r>
            <a:r>
              <a:rPr lang="pt-BR" sz="32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identidade;</a:t>
            </a:r>
          </a:p>
          <a:p>
            <a:pPr marL="457200" indent="-457200">
              <a:lnSpc>
                <a:spcPct val="115000"/>
              </a:lnSpc>
              <a:spcAft>
                <a:spcPts val="100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t-BR" sz="32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Criar </a:t>
            </a:r>
            <a:r>
              <a:rPr lang="pt-BR" sz="3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uma personalidade para a </a:t>
            </a:r>
            <a:r>
              <a:rPr lang="pt-BR" sz="32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marca;</a:t>
            </a:r>
          </a:p>
          <a:p>
            <a:pPr marL="457200" indent="-457200">
              <a:lnSpc>
                <a:spcPct val="115000"/>
              </a:lnSpc>
              <a:spcAft>
                <a:spcPts val="100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t-BR" sz="32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Mostrar </a:t>
            </a:r>
            <a:r>
              <a:rPr lang="pt-BR" sz="3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as vantagens em </a:t>
            </a:r>
            <a:r>
              <a:rPr lang="pt-BR" sz="32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contratá-la</a:t>
            </a:r>
            <a:r>
              <a:rPr lang="pt-BR" sz="3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pt-BR" sz="28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8597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2939146" y="0"/>
            <a:ext cx="6101984" cy="1373127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25" t="5111" r="53500" b="49116"/>
          <a:stretch/>
        </p:blipFill>
        <p:spPr>
          <a:xfrm>
            <a:off x="8032997" y="6052438"/>
            <a:ext cx="742474" cy="699276"/>
          </a:xfrm>
          <a:prstGeom prst="rect">
            <a:avLst/>
          </a:prstGeom>
        </p:spPr>
      </p:pic>
      <p:sp>
        <p:nvSpPr>
          <p:cNvPr id="4" name="Retângulo 3"/>
          <p:cNvSpPr/>
          <p:nvPr/>
        </p:nvSpPr>
        <p:spPr>
          <a:xfrm>
            <a:off x="0" y="0"/>
            <a:ext cx="2788920" cy="946674"/>
          </a:xfrm>
          <a:prstGeom prst="rect">
            <a:avLst/>
          </a:prstGeom>
          <a:solidFill>
            <a:srgbClr val="3531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Título 1"/>
          <p:cNvSpPr>
            <a:spLocks noGrp="1"/>
          </p:cNvSpPr>
          <p:nvPr/>
        </p:nvSpPr>
        <p:spPr>
          <a:xfrm>
            <a:off x="3213099" y="115063"/>
            <a:ext cx="5562371" cy="1143000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pt-BR" sz="2800" b="1" dirty="0" smtClean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ESTRATÉGIA DA CAMPANHA</a:t>
            </a:r>
            <a:endParaRPr lang="pt-BR" sz="2800" b="1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3248140" y="2518059"/>
            <a:ext cx="548399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t-BR" sz="32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Fazer </a:t>
            </a:r>
            <a:r>
              <a:rPr lang="pt-BR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ligação da empatia do público com a pizza e o serviço oferecido, fortalecendo o lado emocional que os </a:t>
            </a:r>
            <a:r>
              <a:rPr lang="pt-BR" sz="3200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envolvem.c</a:t>
            </a:r>
            <a:endParaRPr lang="pt-BR" sz="3200" dirty="0"/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043" y="2707131"/>
            <a:ext cx="2659003" cy="2659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8230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569" y="2866695"/>
            <a:ext cx="8275337" cy="2362205"/>
          </a:xfrm>
          <a:prstGeom prst="rect">
            <a:avLst/>
          </a:prstGeom>
        </p:spPr>
      </p:pic>
      <p:sp>
        <p:nvSpPr>
          <p:cNvPr id="3" name="Retângulo 2"/>
          <p:cNvSpPr/>
          <p:nvPr/>
        </p:nvSpPr>
        <p:spPr>
          <a:xfrm>
            <a:off x="2939146" y="0"/>
            <a:ext cx="6101984" cy="1373127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/>
          <p:cNvSpPr/>
          <p:nvPr/>
        </p:nvSpPr>
        <p:spPr>
          <a:xfrm>
            <a:off x="0" y="0"/>
            <a:ext cx="2788920" cy="946674"/>
          </a:xfrm>
          <a:prstGeom prst="rect">
            <a:avLst/>
          </a:prstGeom>
          <a:solidFill>
            <a:srgbClr val="3531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Título 1"/>
          <p:cNvSpPr>
            <a:spLocks noGrp="1"/>
          </p:cNvSpPr>
          <p:nvPr/>
        </p:nvSpPr>
        <p:spPr>
          <a:xfrm>
            <a:off x="3194370" y="115063"/>
            <a:ext cx="5591536" cy="1143000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pt-BR" sz="2800" b="1" dirty="0" smtClean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AÇÕES</a:t>
            </a:r>
          </a:p>
          <a:p>
            <a:pPr lvl="0"/>
            <a:r>
              <a:rPr lang="pt-BR" sz="18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REFORMULAÇÃO DA </a:t>
            </a:r>
            <a:endParaRPr lang="pt-BR" sz="1800" b="1" dirty="0" smtClean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/>
            <a:r>
              <a:rPr lang="pt-BR" sz="1800" b="1" dirty="0" smtClean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IDENTIDADE </a:t>
            </a:r>
            <a:r>
              <a:rPr lang="pt-BR" sz="18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VISUAL DA </a:t>
            </a:r>
            <a:r>
              <a:rPr lang="pt-BR" sz="1800" b="1" dirty="0" smtClean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MARCA</a:t>
            </a:r>
            <a:endParaRPr lang="pt-BR" sz="3200" b="1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25" t="5111" r="53500" b="49116"/>
          <a:stretch/>
        </p:blipFill>
        <p:spPr>
          <a:xfrm>
            <a:off x="8032997" y="6052438"/>
            <a:ext cx="742474" cy="699276"/>
          </a:xfrm>
          <a:prstGeom prst="rect">
            <a:avLst/>
          </a:prstGeom>
        </p:spPr>
      </p:pic>
      <p:sp>
        <p:nvSpPr>
          <p:cNvPr id="11" name="Retângulo 10"/>
          <p:cNvSpPr/>
          <p:nvPr/>
        </p:nvSpPr>
        <p:spPr>
          <a:xfrm>
            <a:off x="510569" y="1812324"/>
            <a:ext cx="200807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t-BR" sz="2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Vertical</a:t>
            </a:r>
            <a:endParaRPr lang="pt-BR" sz="2400" dirty="0"/>
          </a:p>
        </p:txBody>
      </p:sp>
      <p:sp>
        <p:nvSpPr>
          <p:cNvPr id="12" name="Retângulo 11"/>
          <p:cNvSpPr/>
          <p:nvPr/>
        </p:nvSpPr>
        <p:spPr>
          <a:xfrm>
            <a:off x="4777242" y="2751631"/>
            <a:ext cx="301693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pt-BR" sz="2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Horizontal</a:t>
            </a:r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3982378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11" grpId="0"/>
      <p:bldP spid="1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2939146" y="-77273"/>
            <a:ext cx="6101984" cy="1373127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Retângulo 2"/>
          <p:cNvSpPr/>
          <p:nvPr/>
        </p:nvSpPr>
        <p:spPr>
          <a:xfrm>
            <a:off x="0" y="0"/>
            <a:ext cx="2788920" cy="946674"/>
          </a:xfrm>
          <a:prstGeom prst="rect">
            <a:avLst/>
          </a:prstGeom>
          <a:solidFill>
            <a:srgbClr val="3531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Título 1"/>
          <p:cNvSpPr>
            <a:spLocks noGrp="1"/>
          </p:cNvSpPr>
          <p:nvPr/>
        </p:nvSpPr>
        <p:spPr>
          <a:xfrm>
            <a:off x="3194370" y="303599"/>
            <a:ext cx="5591536" cy="780439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pt-BR" sz="2800" b="1" dirty="0" smtClean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AÇÕES </a:t>
            </a:r>
            <a:r>
              <a:rPr lang="pt-BR" sz="1600" b="1" dirty="0" smtClean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MÍDIAS DIGITAIS – SITEMAP</a:t>
            </a:r>
            <a:endParaRPr lang="pt-BR" sz="1400" dirty="0" smtClean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pt-BR" sz="2800" b="1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25" t="5111" r="53500" b="49116"/>
          <a:stretch/>
        </p:blipFill>
        <p:spPr>
          <a:xfrm>
            <a:off x="8032997" y="6052438"/>
            <a:ext cx="742474" cy="699276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50" t="2275" r="3372" b="2218"/>
          <a:stretch/>
        </p:blipFill>
        <p:spPr>
          <a:xfrm>
            <a:off x="453210" y="1545770"/>
            <a:ext cx="4818744" cy="531223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/>
        </p:spPr>
      </p:pic>
      <p:pic>
        <p:nvPicPr>
          <p:cNvPr id="8" name="Imagem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709" t="34671" r="41125" b="2217"/>
          <a:stretch/>
        </p:blipFill>
        <p:spPr>
          <a:xfrm>
            <a:off x="5531577" y="1497679"/>
            <a:ext cx="2241796" cy="54084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/>
        </p:spPr>
      </p:pic>
      <p:cxnSp>
        <p:nvCxnSpPr>
          <p:cNvPr id="11" name="Conector em curva 10"/>
          <p:cNvCxnSpPr/>
          <p:nvPr/>
        </p:nvCxnSpPr>
        <p:spPr>
          <a:xfrm flipV="1">
            <a:off x="3194370" y="3933825"/>
            <a:ext cx="2495232" cy="1632403"/>
          </a:xfrm>
          <a:prstGeom prst="curvedConnector3">
            <a:avLst>
              <a:gd name="adj1" fmla="val 50000"/>
            </a:avLst>
          </a:prstGeom>
          <a:ln w="3810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12329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2939146" y="0"/>
            <a:ext cx="6101984" cy="1373127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Retângulo 2"/>
          <p:cNvSpPr/>
          <p:nvPr/>
        </p:nvSpPr>
        <p:spPr>
          <a:xfrm>
            <a:off x="0" y="0"/>
            <a:ext cx="2788920" cy="946674"/>
          </a:xfrm>
          <a:prstGeom prst="rect">
            <a:avLst/>
          </a:prstGeom>
          <a:solidFill>
            <a:srgbClr val="3531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25" t="5111" r="53500" b="49116"/>
          <a:stretch/>
        </p:blipFill>
        <p:spPr>
          <a:xfrm>
            <a:off x="8032997" y="6052438"/>
            <a:ext cx="742474" cy="699276"/>
          </a:xfrm>
          <a:prstGeom prst="rect">
            <a:avLst/>
          </a:prstGeom>
        </p:spPr>
      </p:pic>
      <p:sp>
        <p:nvSpPr>
          <p:cNvPr id="7" name="Título 1"/>
          <p:cNvSpPr>
            <a:spLocks noGrp="1"/>
          </p:cNvSpPr>
          <p:nvPr/>
        </p:nvSpPr>
        <p:spPr>
          <a:xfrm>
            <a:off x="3194370" y="361656"/>
            <a:ext cx="5591536" cy="533014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pt-BR" sz="2800" b="1" dirty="0" smtClean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AÇÕES </a:t>
            </a:r>
            <a:r>
              <a:rPr lang="pt-BR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MÍDIAS DIGITAIS – WIREFRAME</a:t>
            </a:r>
            <a:endParaRPr lang="pt-BR" sz="2800" b="1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7656" y="1560108"/>
            <a:ext cx="2663219" cy="5191606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336" y="1560108"/>
            <a:ext cx="2560810" cy="5191606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9156" y="1560108"/>
            <a:ext cx="2126750" cy="5191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3231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2939146" y="0"/>
            <a:ext cx="6101984" cy="528469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" name="Retângulo 2"/>
          <p:cNvSpPr/>
          <p:nvPr/>
        </p:nvSpPr>
        <p:spPr>
          <a:xfrm>
            <a:off x="0" y="-1"/>
            <a:ext cx="2788920" cy="2649071"/>
          </a:xfrm>
          <a:prstGeom prst="rect">
            <a:avLst/>
          </a:prstGeom>
          <a:solidFill>
            <a:srgbClr val="3531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25" t="5111" r="53500" b="49116"/>
          <a:stretch/>
        </p:blipFill>
        <p:spPr>
          <a:xfrm>
            <a:off x="8032997" y="6052438"/>
            <a:ext cx="742474" cy="699276"/>
          </a:xfrm>
          <a:prstGeom prst="rect">
            <a:avLst/>
          </a:prstGeom>
        </p:spPr>
      </p:pic>
      <p:sp>
        <p:nvSpPr>
          <p:cNvPr id="10" name="Retângulo 9"/>
          <p:cNvSpPr/>
          <p:nvPr/>
        </p:nvSpPr>
        <p:spPr>
          <a:xfrm>
            <a:off x="3635375" y="1971820"/>
            <a:ext cx="5151669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pt-BR" sz="3200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PORTAL </a:t>
            </a:r>
            <a:r>
              <a:rPr lang="pt-BR" sz="3200" b="1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DO GRUPO KOKIMBOS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pt-BR" sz="3200" b="1" dirty="0" smtClean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pt-BR" sz="3200" b="1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SITE DO </a:t>
            </a:r>
            <a:r>
              <a:rPr lang="en-US" sz="3200" b="1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BUFFET </a:t>
            </a:r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KOKIMBOS</a:t>
            </a:r>
            <a:endParaRPr lang="pt-BR" sz="32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pt-BR" sz="32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ítulo 1"/>
          <p:cNvSpPr>
            <a:spLocks noGrp="1"/>
          </p:cNvSpPr>
          <p:nvPr/>
        </p:nvSpPr>
        <p:spPr>
          <a:xfrm>
            <a:off x="3194370" y="303599"/>
            <a:ext cx="5591536" cy="1143000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pt-BR" sz="3200" b="1" dirty="0" smtClean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AÇÕES</a:t>
            </a:r>
          </a:p>
          <a:p>
            <a:pPr lvl="0"/>
            <a:r>
              <a:rPr lang="en-US" sz="2400" b="1" dirty="0" smtClean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INTERFACE</a:t>
            </a:r>
            <a:endParaRPr lang="pt-BR" sz="4000" b="1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3684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/>
          <p:cNvSpPr/>
          <p:nvPr/>
        </p:nvSpPr>
        <p:spPr>
          <a:xfrm>
            <a:off x="2939146" y="0"/>
            <a:ext cx="6101984" cy="685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 8"/>
          <p:cNvSpPr/>
          <p:nvPr/>
        </p:nvSpPr>
        <p:spPr>
          <a:xfrm>
            <a:off x="0" y="0"/>
            <a:ext cx="2788920" cy="6858000"/>
          </a:xfrm>
          <a:prstGeom prst="rect">
            <a:avLst/>
          </a:prstGeom>
          <a:solidFill>
            <a:srgbClr val="3531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25" t="5111" r="53500" b="49116"/>
          <a:stretch/>
        </p:blipFill>
        <p:spPr>
          <a:xfrm>
            <a:off x="8032997" y="6052438"/>
            <a:ext cx="742474" cy="699276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73337"/>
            <a:ext cx="9144000" cy="5427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9505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2939146" y="0"/>
            <a:ext cx="6101984" cy="685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Retângulo 2"/>
          <p:cNvSpPr/>
          <p:nvPr/>
        </p:nvSpPr>
        <p:spPr>
          <a:xfrm>
            <a:off x="0" y="0"/>
            <a:ext cx="2788920" cy="6858000"/>
          </a:xfrm>
          <a:prstGeom prst="rect">
            <a:avLst/>
          </a:prstGeom>
          <a:solidFill>
            <a:srgbClr val="3531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009" y="0"/>
            <a:ext cx="8557982" cy="6858000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25" t="5111" r="53500" b="49116"/>
          <a:stretch/>
        </p:blipFill>
        <p:spPr>
          <a:xfrm>
            <a:off x="8032997" y="6052438"/>
            <a:ext cx="742474" cy="699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244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2939146" y="0"/>
            <a:ext cx="6101984" cy="1373127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Retângulo 2"/>
          <p:cNvSpPr/>
          <p:nvPr/>
        </p:nvSpPr>
        <p:spPr>
          <a:xfrm>
            <a:off x="0" y="0"/>
            <a:ext cx="2788920" cy="946674"/>
          </a:xfrm>
          <a:prstGeom prst="rect">
            <a:avLst/>
          </a:prstGeom>
          <a:solidFill>
            <a:srgbClr val="3531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Título 1"/>
          <p:cNvSpPr>
            <a:spLocks noGrp="1"/>
          </p:cNvSpPr>
          <p:nvPr/>
        </p:nvSpPr>
        <p:spPr>
          <a:xfrm>
            <a:off x="3194370" y="303599"/>
            <a:ext cx="5591536" cy="1143000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pt-BR" sz="2800" b="1" dirty="0" smtClean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AÇÕES</a:t>
            </a:r>
          </a:p>
          <a:p>
            <a:pPr lvl="0"/>
            <a:r>
              <a:rPr lang="pt-BR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FESTA DE LANÇAMENTO DA MARCA</a:t>
            </a:r>
            <a:endParaRPr lang="pt-BR" sz="1400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pt-BR" sz="2800" b="1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25" t="5111" r="53500" b="49116"/>
          <a:stretch/>
        </p:blipFill>
        <p:spPr>
          <a:xfrm>
            <a:off x="8032997" y="6052438"/>
            <a:ext cx="742474" cy="699276"/>
          </a:xfrm>
          <a:prstGeom prst="rect">
            <a:avLst/>
          </a:prstGeom>
        </p:spPr>
      </p:pic>
      <p:sp>
        <p:nvSpPr>
          <p:cNvPr id="6" name="Retângulo 5"/>
          <p:cNvSpPr/>
          <p:nvPr/>
        </p:nvSpPr>
        <p:spPr>
          <a:xfrm>
            <a:off x="2939146" y="2153613"/>
            <a:ext cx="5301884" cy="34901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>
              <a:lnSpc>
                <a:spcPct val="115000"/>
              </a:lnSpc>
              <a:spcAft>
                <a:spcPts val="1000"/>
              </a:spcAft>
            </a:pPr>
            <a:r>
              <a:rPr lang="pt-BR" sz="2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Criar </a:t>
            </a:r>
            <a:r>
              <a:rPr lang="pt-BR" sz="2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um evento para o lançamento da nova identidade da Marca, convidando clientes selecionados, empresas, parceiros e celebridades locais, com o intuito de gerar mais credibilidade, divulgação e envolvimento com a Empresa. </a:t>
            </a:r>
            <a:endParaRPr lang="pt-BR" sz="20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3074" name="Picture 2" descr="http://www.fairplay.com.br/img/icon-fest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763" y="2561933"/>
            <a:ext cx="2673543" cy="2673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3511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2939146" y="0"/>
            <a:ext cx="6101984" cy="1373127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Retângulo 2"/>
          <p:cNvSpPr/>
          <p:nvPr/>
        </p:nvSpPr>
        <p:spPr>
          <a:xfrm>
            <a:off x="0" y="0"/>
            <a:ext cx="2788920" cy="946674"/>
          </a:xfrm>
          <a:prstGeom prst="rect">
            <a:avLst/>
          </a:prstGeom>
          <a:solidFill>
            <a:srgbClr val="3531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Título 1"/>
          <p:cNvSpPr>
            <a:spLocks noGrp="1"/>
          </p:cNvSpPr>
          <p:nvPr/>
        </p:nvSpPr>
        <p:spPr>
          <a:xfrm>
            <a:off x="3194370" y="303599"/>
            <a:ext cx="5591536" cy="1143000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pt-BR" sz="2800" b="1" dirty="0" smtClean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AÇÕES</a:t>
            </a:r>
          </a:p>
          <a:p>
            <a:pPr lvl="0"/>
            <a:r>
              <a:rPr lang="pt-BR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MARKETING DE GUERRILHA</a:t>
            </a:r>
            <a:endParaRPr lang="pt-BR" sz="1400" dirty="0" smtClean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pt-BR" sz="2800" b="1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25" t="5111" r="53500" b="49116"/>
          <a:stretch/>
        </p:blipFill>
        <p:spPr>
          <a:xfrm>
            <a:off x="8032997" y="6052438"/>
            <a:ext cx="742474" cy="699276"/>
          </a:xfrm>
          <a:prstGeom prst="rect">
            <a:avLst/>
          </a:prstGeom>
        </p:spPr>
      </p:pic>
      <p:pic>
        <p:nvPicPr>
          <p:cNvPr id="2050" name="Picture 2" descr="http://www.vendedorautonomo.com.br/site/wp-content/uploads/2013/07/marketing-vira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155" y="2971800"/>
            <a:ext cx="28575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tângulo 5"/>
          <p:cNvSpPr/>
          <p:nvPr/>
        </p:nvSpPr>
        <p:spPr>
          <a:xfrm>
            <a:off x="3575296" y="2561728"/>
            <a:ext cx="5324909" cy="2890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pt-BR" sz="32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Criar pequenos </a:t>
            </a:r>
            <a:r>
              <a:rPr lang="pt-BR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eventos para o público A/B, em parcerias com lojas de grife, salões de eventos, empresas segmentadas, shoppings</a:t>
            </a:r>
            <a:r>
              <a:rPr lang="pt-BR" sz="32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pt-BR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9720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2939146" y="0"/>
            <a:ext cx="6101984" cy="1373127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Retângulo 2"/>
          <p:cNvSpPr/>
          <p:nvPr/>
        </p:nvSpPr>
        <p:spPr>
          <a:xfrm>
            <a:off x="0" y="0"/>
            <a:ext cx="2788920" cy="946674"/>
          </a:xfrm>
          <a:prstGeom prst="rect">
            <a:avLst/>
          </a:prstGeom>
          <a:solidFill>
            <a:srgbClr val="3531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Título 1"/>
          <p:cNvSpPr>
            <a:spLocks noGrp="1"/>
          </p:cNvSpPr>
          <p:nvPr/>
        </p:nvSpPr>
        <p:spPr>
          <a:xfrm>
            <a:off x="3194370" y="303599"/>
            <a:ext cx="5591536" cy="1143000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pt-BR" sz="2800" b="1" dirty="0" smtClean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AÇÕES</a:t>
            </a:r>
          </a:p>
          <a:p>
            <a:pPr lvl="0"/>
            <a:r>
              <a:rPr lang="pt-BR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FILME PUBLICITÁRIO</a:t>
            </a:r>
            <a:endParaRPr lang="pt-BR" sz="1400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pt-BR" sz="2800" b="1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25" t="5111" r="53500" b="49116"/>
          <a:stretch/>
        </p:blipFill>
        <p:spPr>
          <a:xfrm>
            <a:off x="8032997" y="6052438"/>
            <a:ext cx="742474" cy="699276"/>
          </a:xfrm>
          <a:prstGeom prst="rect">
            <a:avLst/>
          </a:prstGeom>
        </p:spPr>
      </p:pic>
      <p:sp>
        <p:nvSpPr>
          <p:cNvPr id="6" name="Retângulo 5"/>
          <p:cNvSpPr/>
          <p:nvPr/>
        </p:nvSpPr>
        <p:spPr>
          <a:xfrm>
            <a:off x="3194370" y="2033270"/>
            <a:ext cx="5252400" cy="39456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>
              <a:lnSpc>
                <a:spcPct val="115000"/>
              </a:lnSpc>
              <a:spcAft>
                <a:spcPts val="1000"/>
              </a:spcAft>
            </a:pPr>
            <a:r>
              <a:rPr lang="pt-BR" sz="28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Produção de filme </a:t>
            </a:r>
            <a:r>
              <a:rPr lang="pt-BR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com </a:t>
            </a:r>
            <a:r>
              <a:rPr lang="pt-BR" sz="2800" dirty="0">
                <a:latin typeface="Arial" panose="020B0604020202020204" pitchFamily="34" charset="0"/>
                <a:cs typeface="Arial" panose="020B0604020202020204" pitchFamily="34" charset="0"/>
              </a:rPr>
              <a:t>duas propostas</a:t>
            </a:r>
            <a:r>
              <a:rPr lang="pt-BR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914400" indent="-457200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pt-BR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1 </a:t>
            </a:r>
            <a:r>
              <a:rPr lang="pt-BR" sz="2800" dirty="0">
                <a:latin typeface="Arial" panose="020B0604020202020204" pitchFamily="34" charset="0"/>
                <a:cs typeface="Arial" panose="020B0604020202020204" pitchFamily="34" charset="0"/>
              </a:rPr>
              <a:t>minuto </a:t>
            </a:r>
            <a:r>
              <a:rPr lang="pt-BR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- veiculação </a:t>
            </a:r>
            <a:r>
              <a:rPr lang="pt-BR" sz="2800" dirty="0">
                <a:latin typeface="Arial" panose="020B0604020202020204" pitchFamily="34" charset="0"/>
                <a:cs typeface="Arial" panose="020B0604020202020204" pitchFamily="34" charset="0"/>
              </a:rPr>
              <a:t>na </a:t>
            </a:r>
            <a:r>
              <a:rPr lang="pt-BR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internet;</a:t>
            </a:r>
          </a:p>
          <a:p>
            <a:pPr marL="914400" indent="-457200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pt-BR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30 </a:t>
            </a:r>
            <a:r>
              <a:rPr lang="pt-BR" sz="2800" dirty="0">
                <a:latin typeface="Arial" panose="020B0604020202020204" pitchFamily="34" charset="0"/>
                <a:cs typeface="Arial" panose="020B0604020202020204" pitchFamily="34" charset="0"/>
              </a:rPr>
              <a:t>segundos </a:t>
            </a:r>
            <a:r>
              <a:rPr lang="pt-BR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- veiculação </a:t>
            </a:r>
            <a:r>
              <a:rPr lang="pt-BR" sz="2800" dirty="0">
                <a:latin typeface="Arial" panose="020B0604020202020204" pitchFamily="34" charset="0"/>
                <a:cs typeface="Arial" panose="020B0604020202020204" pitchFamily="34" charset="0"/>
              </a:rPr>
              <a:t>televisiva.</a:t>
            </a:r>
          </a:p>
          <a:p>
            <a:pPr marL="457200">
              <a:lnSpc>
                <a:spcPct val="115000"/>
              </a:lnSpc>
              <a:spcAft>
                <a:spcPts val="1000"/>
              </a:spcAft>
            </a:pPr>
            <a:endParaRPr lang="pt-BR" sz="28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http://lounge.obviousmag.org/manifesto_da_artes/filme(1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521" y="2360538"/>
            <a:ext cx="2714625" cy="2657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7773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2939146" y="0"/>
            <a:ext cx="6101984" cy="685799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 4"/>
          <p:cNvSpPr/>
          <p:nvPr/>
        </p:nvSpPr>
        <p:spPr>
          <a:xfrm>
            <a:off x="0" y="0"/>
            <a:ext cx="2788920" cy="6857999"/>
          </a:xfrm>
          <a:prstGeom prst="rect">
            <a:avLst/>
          </a:prstGeom>
          <a:solidFill>
            <a:srgbClr val="3531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Título 1"/>
          <p:cNvSpPr>
            <a:spLocks noGrp="1"/>
          </p:cNvSpPr>
          <p:nvPr/>
        </p:nvSpPr>
        <p:spPr>
          <a:xfrm>
            <a:off x="3194370" y="217171"/>
            <a:ext cx="5591536" cy="514350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pt-BR" sz="2800" b="1" dirty="0" smtClean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FILME 1 min.</a:t>
            </a:r>
            <a:endParaRPr lang="pt-BR" sz="2800" b="1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25" t="5111" r="53500" b="49116"/>
          <a:stretch/>
        </p:blipFill>
        <p:spPr>
          <a:xfrm>
            <a:off x="8032997" y="6052438"/>
            <a:ext cx="742474" cy="699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8024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/>
          <p:cNvSpPr/>
          <p:nvPr/>
        </p:nvSpPr>
        <p:spPr>
          <a:xfrm>
            <a:off x="2939146" y="0"/>
            <a:ext cx="6101984" cy="685799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 9"/>
          <p:cNvSpPr/>
          <p:nvPr/>
        </p:nvSpPr>
        <p:spPr>
          <a:xfrm>
            <a:off x="0" y="0"/>
            <a:ext cx="2788920" cy="6857999"/>
          </a:xfrm>
          <a:prstGeom prst="rect">
            <a:avLst/>
          </a:prstGeom>
          <a:solidFill>
            <a:srgbClr val="3531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Título 1"/>
          <p:cNvSpPr>
            <a:spLocks noGrp="1"/>
          </p:cNvSpPr>
          <p:nvPr/>
        </p:nvSpPr>
        <p:spPr>
          <a:xfrm>
            <a:off x="3194370" y="217171"/>
            <a:ext cx="5591536" cy="514350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pt-BR" sz="2800" b="1" dirty="0" smtClean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FILME 30 seg.</a:t>
            </a:r>
            <a:endParaRPr lang="pt-BR" sz="2800" b="1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25" t="5111" r="53500" b="49116"/>
          <a:stretch/>
        </p:blipFill>
        <p:spPr>
          <a:xfrm>
            <a:off x="8032997" y="6052438"/>
            <a:ext cx="742474" cy="699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3277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2939146" y="0"/>
            <a:ext cx="6101984" cy="1373127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Retângulo 2"/>
          <p:cNvSpPr/>
          <p:nvPr/>
        </p:nvSpPr>
        <p:spPr>
          <a:xfrm>
            <a:off x="0" y="0"/>
            <a:ext cx="2788920" cy="946674"/>
          </a:xfrm>
          <a:prstGeom prst="rect">
            <a:avLst/>
          </a:prstGeom>
          <a:solidFill>
            <a:srgbClr val="3531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Título 1"/>
          <p:cNvSpPr>
            <a:spLocks noGrp="1"/>
          </p:cNvSpPr>
          <p:nvPr/>
        </p:nvSpPr>
        <p:spPr>
          <a:xfrm>
            <a:off x="3194370" y="303599"/>
            <a:ext cx="5591536" cy="1143000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pt-BR" sz="2800" b="1" dirty="0" smtClean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AÇÕES</a:t>
            </a:r>
          </a:p>
          <a:p>
            <a:pPr lvl="0"/>
            <a:r>
              <a:rPr lang="pt-BR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SPOT PARA RÁDIO</a:t>
            </a:r>
            <a:endParaRPr lang="pt-BR" sz="1400" dirty="0" smtClean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pt-BR" sz="2800" b="1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25" t="5111" r="53500" b="49116"/>
          <a:stretch/>
        </p:blipFill>
        <p:spPr>
          <a:xfrm>
            <a:off x="8032997" y="6052438"/>
            <a:ext cx="742474" cy="699276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37" r="27500"/>
          <a:stretch/>
        </p:blipFill>
        <p:spPr>
          <a:xfrm>
            <a:off x="2479827" y="2001343"/>
            <a:ext cx="3663396" cy="5276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6180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25" t="5111" r="53500" b="49116"/>
          <a:stretch/>
        </p:blipFill>
        <p:spPr>
          <a:xfrm>
            <a:off x="2788920" y="3724462"/>
            <a:ext cx="3263537" cy="3073662"/>
          </a:xfrm>
          <a:prstGeom prst="rect">
            <a:avLst/>
          </a:prstGeom>
        </p:spPr>
      </p:pic>
      <p:sp>
        <p:nvSpPr>
          <p:cNvPr id="6" name="Retângulo 5"/>
          <p:cNvSpPr/>
          <p:nvPr/>
        </p:nvSpPr>
        <p:spPr>
          <a:xfrm>
            <a:off x="2939146" y="0"/>
            <a:ext cx="6101984" cy="362286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 7"/>
          <p:cNvSpPr/>
          <p:nvPr/>
        </p:nvSpPr>
        <p:spPr>
          <a:xfrm>
            <a:off x="0" y="-38636"/>
            <a:ext cx="2788920" cy="3110846"/>
          </a:xfrm>
          <a:prstGeom prst="rect">
            <a:avLst/>
          </a:prstGeom>
          <a:solidFill>
            <a:srgbClr val="3531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 8"/>
          <p:cNvSpPr/>
          <p:nvPr/>
        </p:nvSpPr>
        <p:spPr>
          <a:xfrm>
            <a:off x="3916493" y="1349766"/>
            <a:ext cx="414728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5400" b="1" dirty="0" smtClean="0">
                <a:solidFill>
                  <a:schemeClr val="bg1"/>
                </a:solidFill>
                <a:latin typeface="Futura Md BT" panose="020B0602020204020303" pitchFamily="34" charset="0"/>
              </a:rPr>
              <a:t>OBRIGADO</a:t>
            </a:r>
            <a:endParaRPr lang="pt-BR" sz="6600" b="1" dirty="0">
              <a:solidFill>
                <a:schemeClr val="bg1"/>
              </a:solidFill>
              <a:latin typeface="Futura Md BT" panose="020B06020202040203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40935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</p:bldLst>
  </p:timing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2462</TotalTime>
  <Words>412</Words>
  <Application>Microsoft Office PowerPoint</Application>
  <PresentationFormat>Apresentação na tela (4:3)</PresentationFormat>
  <Paragraphs>91</Paragraphs>
  <Slides>28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28</vt:i4>
      </vt:variant>
    </vt:vector>
  </HeadingPairs>
  <TitlesOfParts>
    <vt:vector size="37" baseType="lpstr">
      <vt:lpstr>Arial</vt:lpstr>
      <vt:lpstr>Calibri</vt:lpstr>
      <vt:lpstr>Calibri Light</vt:lpstr>
      <vt:lpstr>Futura Md BT</vt:lpstr>
      <vt:lpstr>Gill Sans MT</vt:lpstr>
      <vt:lpstr>Times New Roman</vt:lpstr>
      <vt:lpstr>Verdana</vt:lpstr>
      <vt:lpstr>Wingdings 2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Mídias Alternativas</dc:title>
  <dc:creator>Raul Correia</dc:creator>
  <cp:lastModifiedBy>Eduardo Sacramento</cp:lastModifiedBy>
  <cp:revision>83</cp:revision>
  <dcterms:created xsi:type="dcterms:W3CDTF">2016-05-05T18:43:07Z</dcterms:created>
  <dcterms:modified xsi:type="dcterms:W3CDTF">2016-07-05T15:34:46Z</dcterms:modified>
</cp:coreProperties>
</file>