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64" r:id="rId3"/>
    <p:sldId id="265" r:id="rId4"/>
    <p:sldId id="266" r:id="rId5"/>
    <p:sldId id="268" r:id="rId6"/>
    <p:sldId id="269" r:id="rId7"/>
    <p:sldId id="270" r:id="rId8"/>
    <p:sldId id="280" r:id="rId9"/>
    <p:sldId id="281" r:id="rId10"/>
    <p:sldId id="288" r:id="rId11"/>
    <p:sldId id="290" r:id="rId12"/>
    <p:sldId id="292" r:id="rId13"/>
    <p:sldId id="293" r:id="rId14"/>
    <p:sldId id="294" r:id="rId15"/>
    <p:sldId id="295" r:id="rId16"/>
    <p:sldId id="296" r:id="rId17"/>
    <p:sldId id="29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074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3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instas80:Downloads:&#1055;&#1077;&#1076;&#1072;&#1075;&#1086;&#1075;&#1080;-&#1074;&#1074;&#1086;&#1076;-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instas80:Downloads:&#1055;&#1077;&#1076;&#1072;&#1075;&#1086;&#1075;&#1080;-&#1074;&#1074;&#1086;&#1076;-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96840672693702"/>
          <c:y val="9.1346153846153785E-2"/>
          <c:w val="0.55578946728881118"/>
          <c:h val="0.896634615384615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В17!$D$4</c:f>
              <c:strCache>
                <c:ptCount val="1"/>
                <c:pt idx="0">
                  <c:v>371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В17!$B$6:$C$11</c:f>
              <c:strCache>
                <c:ptCount val="6"/>
                <c:pt idx="0">
                  <c:v>1. Работаю с интересом, получаю большое удовлетворение от работы</c:v>
                </c:pt>
                <c:pt idx="1">
                  <c:v>2. Интерес есть, но слишком много бумажной и рутинной работы</c:v>
                </c:pt>
                <c:pt idx="2">
                  <c:v>3. Стараюсь выполнять свои обязанности, но особого интереса к работе нет</c:v>
                </c:pt>
                <c:pt idx="3">
                  <c:v>4. Работать неинтересно, работаю скорее по необходимости</c:v>
                </c:pt>
                <c:pt idx="4">
                  <c:v>5. Трудно сказать определенно – это зависит от многих обстоятельств</c:v>
                </c:pt>
                <c:pt idx="5">
                  <c:v>6. ИНОЕ </c:v>
                </c:pt>
              </c:strCache>
            </c:strRef>
          </c:cat>
          <c:val>
            <c:numRef>
              <c:f>В17!$D$6:$D$11</c:f>
              <c:numCache>
                <c:formatCode>0%</c:formatCode>
                <c:ptCount val="6"/>
                <c:pt idx="0">
                  <c:v>0.33333333333333298</c:v>
                </c:pt>
                <c:pt idx="1">
                  <c:v>0.66666666666666707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В17!$E$4</c:f>
              <c:strCache>
                <c:ptCount val="1"/>
                <c:pt idx="0">
                  <c:v>СПб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В17!$B$6:$C$11</c:f>
              <c:strCache>
                <c:ptCount val="6"/>
                <c:pt idx="0">
                  <c:v>1. Работаю с интересом, получаю большое удовлетворение от работы</c:v>
                </c:pt>
                <c:pt idx="1">
                  <c:v>2. Интерес есть, но слишком много бумажной и рутинной работы</c:v>
                </c:pt>
                <c:pt idx="2">
                  <c:v>3. Стараюсь выполнять свои обязанности, но особого интереса к работе нет</c:v>
                </c:pt>
                <c:pt idx="3">
                  <c:v>4. Работать неинтересно, работаю скорее по необходимости</c:v>
                </c:pt>
                <c:pt idx="4">
                  <c:v>5. Трудно сказать определенно – это зависит от многих обстоятельств</c:v>
                </c:pt>
                <c:pt idx="5">
                  <c:v>6. ИНОЕ </c:v>
                </c:pt>
              </c:strCache>
            </c:strRef>
          </c:cat>
          <c:val>
            <c:numRef>
              <c:f>В17!$E$6:$E$11</c:f>
              <c:numCache>
                <c:formatCode>0%</c:formatCode>
                <c:ptCount val="6"/>
                <c:pt idx="0">
                  <c:v>0.35197368421052605</c:v>
                </c:pt>
                <c:pt idx="1">
                  <c:v>0.56743421052631604</c:v>
                </c:pt>
                <c:pt idx="2">
                  <c:v>2.4671052631578899E-2</c:v>
                </c:pt>
                <c:pt idx="3">
                  <c:v>9.8684210526315801E-3</c:v>
                </c:pt>
                <c:pt idx="4">
                  <c:v>6.7434210526315819E-2</c:v>
                </c:pt>
                <c:pt idx="5">
                  <c:v>6.5789473684210505E-3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6"/>
        <c:axId val="395021896"/>
        <c:axId val="395016800"/>
      </c:barChart>
      <c:catAx>
        <c:axId val="395021896"/>
        <c:scaling>
          <c:orientation val="maxMin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1" i="0"/>
            </a:pPr>
            <a:endParaRPr lang="ru-RU"/>
          </a:p>
        </c:txPr>
        <c:crossAx val="395016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5016800"/>
        <c:scaling>
          <c:orientation val="minMax"/>
        </c:scaling>
        <c:delete val="1"/>
        <c:axPos val="t"/>
        <c:majorGridlines/>
        <c:numFmt formatCode="0%" sourceLinked="1"/>
        <c:majorTickMark val="out"/>
        <c:minorTickMark val="none"/>
        <c:tickLblPos val="none"/>
        <c:crossAx val="395021896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90929401185962899"/>
          <c:y val="9.7484239308391285E-2"/>
          <c:w val="7.4813599688927812E-2"/>
          <c:h val="0.1880989747375310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211006610284819"/>
          <c:y val="9.0349166562225802E-2"/>
          <c:w val="0.60985880237192513"/>
          <c:h val="0.880904373981701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В21!$D$4</c:f>
              <c:strCache>
                <c:ptCount val="1"/>
                <c:pt idx="0">
                  <c:v>371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В21!$B$6:$C$15</c:f>
              <c:strCache>
                <c:ptCount val="10"/>
                <c:pt idx="0">
                  <c:v>1. Подготовка к урокам</c:v>
                </c:pt>
                <c:pt idx="1">
                  <c:v>2. Проведение уроков</c:v>
                </c:pt>
                <c:pt idx="2">
                  <c:v>3. Работа с родителями</c:v>
                </c:pt>
                <c:pt idx="3">
                  <c:v>4. Воспитательная деятельность</c:v>
                </c:pt>
                <c:pt idx="4">
                  <c:v>5. Организация внеурочной деятельности</c:v>
                </c:pt>
                <c:pt idx="5">
                  <c:v>6. Организация проектной деятельности учащихся</c:v>
                </c:pt>
                <c:pt idx="6">
                  <c:v>7. Ведение документации</c:v>
                </c:pt>
                <c:pt idx="7">
                  <c:v>8. Использование ИКТ</c:v>
                </c:pt>
                <c:pt idx="8">
                  <c:v>9. Особых трудностей нет</c:v>
                </c:pt>
                <c:pt idx="9">
                  <c:v>10. ИНОЕ </c:v>
                </c:pt>
              </c:strCache>
            </c:strRef>
          </c:cat>
          <c:val>
            <c:numRef>
              <c:f>В21!$D$6:$D$15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0.27777777777777807</c:v>
                </c:pt>
                <c:pt idx="3">
                  <c:v>5.555555555555549E-2</c:v>
                </c:pt>
                <c:pt idx="4">
                  <c:v>0.27777777777777807</c:v>
                </c:pt>
                <c:pt idx="5">
                  <c:v>0.33333333333333298</c:v>
                </c:pt>
                <c:pt idx="6">
                  <c:v>0.66666666666666707</c:v>
                </c:pt>
                <c:pt idx="7">
                  <c:v>0.22222222222222199</c:v>
                </c:pt>
                <c:pt idx="8">
                  <c:v>0.16666666666666696</c:v>
                </c:pt>
                <c:pt idx="9">
                  <c:v>5.555555555555549E-2</c:v>
                </c:pt>
              </c:numCache>
            </c:numRef>
          </c:val>
        </c:ser>
        <c:ser>
          <c:idx val="1"/>
          <c:order val="1"/>
          <c:tx>
            <c:strRef>
              <c:f>В21!$E$4</c:f>
              <c:strCache>
                <c:ptCount val="1"/>
                <c:pt idx="0">
                  <c:v>СПб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В21!$B$6:$C$15</c:f>
              <c:strCache>
                <c:ptCount val="10"/>
                <c:pt idx="0">
                  <c:v>1. Подготовка к урокам</c:v>
                </c:pt>
                <c:pt idx="1">
                  <c:v>2. Проведение уроков</c:v>
                </c:pt>
                <c:pt idx="2">
                  <c:v>3. Работа с родителями</c:v>
                </c:pt>
                <c:pt idx="3">
                  <c:v>4. Воспитательная деятельность</c:v>
                </c:pt>
                <c:pt idx="4">
                  <c:v>5. Организация внеурочной деятельности</c:v>
                </c:pt>
                <c:pt idx="5">
                  <c:v>6. Организация проектной деятельности учащихся</c:v>
                </c:pt>
                <c:pt idx="6">
                  <c:v>7. Ведение документации</c:v>
                </c:pt>
                <c:pt idx="7">
                  <c:v>8. Использование ИКТ</c:v>
                </c:pt>
                <c:pt idx="8">
                  <c:v>9. Особых трудностей нет</c:v>
                </c:pt>
                <c:pt idx="9">
                  <c:v>10. ИНОЕ </c:v>
                </c:pt>
              </c:strCache>
            </c:strRef>
          </c:cat>
          <c:val>
            <c:numRef>
              <c:f>В21!$E$6:$E$15</c:f>
              <c:numCache>
                <c:formatCode>0%</c:formatCode>
                <c:ptCount val="10"/>
                <c:pt idx="0">
                  <c:v>4.6052631578947414E-2</c:v>
                </c:pt>
                <c:pt idx="1">
                  <c:v>4.6052631578947414E-2</c:v>
                </c:pt>
                <c:pt idx="2">
                  <c:v>0.25</c:v>
                </c:pt>
                <c:pt idx="3">
                  <c:v>0.10855263157894701</c:v>
                </c:pt>
                <c:pt idx="4">
                  <c:v>0.13815789473684201</c:v>
                </c:pt>
                <c:pt idx="5">
                  <c:v>0.21381578947368399</c:v>
                </c:pt>
                <c:pt idx="6">
                  <c:v>0.40131578947368407</c:v>
                </c:pt>
                <c:pt idx="7">
                  <c:v>0.17598684210526305</c:v>
                </c:pt>
                <c:pt idx="8">
                  <c:v>0.31743421052631599</c:v>
                </c:pt>
                <c:pt idx="9">
                  <c:v>8.2236842105263153E-3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5"/>
        <c:axId val="395018760"/>
        <c:axId val="395017584"/>
      </c:barChart>
      <c:catAx>
        <c:axId val="395018760"/>
        <c:scaling>
          <c:orientation val="maxMin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95017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5017584"/>
        <c:scaling>
          <c:orientation val="minMax"/>
        </c:scaling>
        <c:delete val="1"/>
        <c:axPos val="t"/>
        <c:majorGridlines/>
        <c:numFmt formatCode="0%" sourceLinked="1"/>
        <c:majorTickMark val="out"/>
        <c:minorTickMark val="none"/>
        <c:tickLblPos val="none"/>
        <c:crossAx val="395018760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92231566540293586"/>
          <c:y val="8.0645134826943993E-2"/>
          <c:w val="6.2078594342373908E-2"/>
          <c:h val="0.163058116029670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 i="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EB70E-1F22-4136-9459-D0664AAD2BE6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384EFC-8EE5-4121-A7AD-2478C800178E}">
      <dgm:prSet phldrT="[Текст]"/>
      <dgm:spPr/>
      <dgm:t>
        <a:bodyPr/>
        <a:lstStyle/>
        <a:p>
          <a:r>
            <a:rPr lang="ru-RU" b="1" cap="none" spc="0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1</a:t>
          </a:r>
          <a:endParaRPr lang="ru-RU" b="1" cap="none" spc="0" dirty="0">
            <a:ln w="18000">
              <a:solidFill>
                <a:srgbClr val="C00000"/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E8CFB68B-1F43-4084-B99B-B8DA300546DC}" type="parTrans" cxnId="{31C27879-8D99-4A21-B6F6-FABE12199FDB}">
      <dgm:prSet/>
      <dgm:spPr/>
      <dgm:t>
        <a:bodyPr/>
        <a:lstStyle/>
        <a:p>
          <a:endParaRPr lang="ru-RU"/>
        </a:p>
      </dgm:t>
    </dgm:pt>
    <dgm:pt modelId="{55551131-FF5B-4811-9992-BBA0D0F30610}" type="sibTrans" cxnId="{31C27879-8D99-4A21-B6F6-FABE12199FDB}">
      <dgm:prSet/>
      <dgm:spPr/>
      <dgm:t>
        <a:bodyPr/>
        <a:lstStyle/>
        <a:p>
          <a:endParaRPr lang="ru-RU"/>
        </a:p>
      </dgm:t>
    </dgm:pt>
    <dgm:pt modelId="{78F47B5A-D943-405F-8F3A-270C43D89ECC}">
      <dgm:prSet phldrT="[Текст]"/>
      <dgm:spPr/>
      <dgm:t>
        <a:bodyPr/>
        <a:lstStyle/>
        <a:p>
          <a:r>
            <a:rPr lang="ru-RU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4</a:t>
          </a:r>
          <a:endParaRPr lang="ru-RU" dirty="0"/>
        </a:p>
      </dgm:t>
    </dgm:pt>
    <dgm:pt modelId="{6157AF05-2A51-40BE-A17D-DCAC8278D39C}" type="parTrans" cxnId="{E86768F6-A51B-4502-9837-538FFB10ECF1}">
      <dgm:prSet/>
      <dgm:spPr/>
      <dgm:t>
        <a:bodyPr/>
        <a:lstStyle/>
        <a:p>
          <a:endParaRPr lang="ru-RU"/>
        </a:p>
      </dgm:t>
    </dgm:pt>
    <dgm:pt modelId="{8EF7635D-9C87-4A1A-A66D-364CCE78B180}" type="sibTrans" cxnId="{E86768F6-A51B-4502-9837-538FFB10ECF1}">
      <dgm:prSet/>
      <dgm:spPr/>
      <dgm:t>
        <a:bodyPr/>
        <a:lstStyle/>
        <a:p>
          <a:endParaRPr lang="ru-RU"/>
        </a:p>
      </dgm:t>
    </dgm:pt>
    <dgm:pt modelId="{4CB365BB-45E4-4BC7-8605-678514805022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Оценка альтернатив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3BF5A7B-43E6-4660-8F5B-5829A73DCCFF}" type="parTrans" cxnId="{FF55D507-8510-4323-9FEB-4B4F828CBE86}">
      <dgm:prSet/>
      <dgm:spPr/>
      <dgm:t>
        <a:bodyPr/>
        <a:lstStyle/>
        <a:p>
          <a:endParaRPr lang="ru-RU"/>
        </a:p>
      </dgm:t>
    </dgm:pt>
    <dgm:pt modelId="{1E35642B-A23C-4614-9090-E4896C6AB3DA}" type="sibTrans" cxnId="{FF55D507-8510-4323-9FEB-4B4F828CBE86}">
      <dgm:prSet/>
      <dgm:spPr/>
      <dgm:t>
        <a:bodyPr/>
        <a:lstStyle/>
        <a:p>
          <a:endParaRPr lang="ru-RU"/>
        </a:p>
      </dgm:t>
    </dgm:pt>
    <dgm:pt modelId="{CFB9D337-B147-4771-B1E5-355E6A267E28}">
      <dgm:prSet phldrT="[Текст]" phldr="1"/>
      <dgm:spPr/>
      <dgm:t>
        <a:bodyPr/>
        <a:lstStyle/>
        <a:p>
          <a:pPr algn="l"/>
          <a:endParaRPr lang="ru-RU" sz="1800" dirty="0"/>
        </a:p>
      </dgm:t>
    </dgm:pt>
    <dgm:pt modelId="{0A11B1B5-3473-4D08-BA3E-392350A12F42}" type="parTrans" cxnId="{82398ED0-060E-4703-9849-E1C977791BA1}">
      <dgm:prSet/>
      <dgm:spPr/>
      <dgm:t>
        <a:bodyPr/>
        <a:lstStyle/>
        <a:p>
          <a:endParaRPr lang="ru-RU"/>
        </a:p>
      </dgm:t>
    </dgm:pt>
    <dgm:pt modelId="{6C019DE7-AEEF-4C23-B03D-4E8AADD64D4E}" type="sibTrans" cxnId="{82398ED0-060E-4703-9849-E1C977791BA1}">
      <dgm:prSet/>
      <dgm:spPr/>
      <dgm:t>
        <a:bodyPr/>
        <a:lstStyle/>
        <a:p>
          <a:endParaRPr lang="ru-RU"/>
        </a:p>
      </dgm:t>
    </dgm:pt>
    <dgm:pt modelId="{F2FDFC55-B094-4CE8-883E-47DEB0B72AA3}">
      <dgm:prSet phldrT="[Текст]"/>
      <dgm:spPr/>
      <dgm:t>
        <a:bodyPr/>
        <a:lstStyle/>
        <a:p>
          <a:r>
            <a:rPr lang="ru-RU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5</a:t>
          </a:r>
          <a:endParaRPr lang="ru-RU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38831923-71EA-4DE4-A920-3D690567A351}" type="parTrans" cxnId="{AEFA34A3-A46C-4F32-ABE7-EC0CCC93AB19}">
      <dgm:prSet/>
      <dgm:spPr/>
      <dgm:t>
        <a:bodyPr/>
        <a:lstStyle/>
        <a:p>
          <a:endParaRPr lang="ru-RU"/>
        </a:p>
      </dgm:t>
    </dgm:pt>
    <dgm:pt modelId="{AF7C3C91-574A-4AAE-A2E6-99F229FACF5B}" type="sibTrans" cxnId="{AEFA34A3-A46C-4F32-ABE7-EC0CCC93AB19}">
      <dgm:prSet/>
      <dgm:spPr/>
      <dgm:t>
        <a:bodyPr/>
        <a:lstStyle/>
        <a:p>
          <a:endParaRPr lang="ru-RU"/>
        </a:p>
      </dgm:t>
    </dgm:pt>
    <dgm:pt modelId="{F77C4C71-7576-49FB-BF8F-2E476EF4F1B7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Окончательный выбор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0BB0F5D-867C-40A3-AC1E-C234EB2F2A95}" type="parTrans" cxnId="{52E4255C-9F9D-42AD-B7D3-9EB6DB72C3CE}">
      <dgm:prSet/>
      <dgm:spPr/>
      <dgm:t>
        <a:bodyPr/>
        <a:lstStyle/>
        <a:p>
          <a:endParaRPr lang="ru-RU"/>
        </a:p>
      </dgm:t>
    </dgm:pt>
    <dgm:pt modelId="{8D61270D-93F3-4BDD-B2EB-546930BAD1AB}" type="sibTrans" cxnId="{52E4255C-9F9D-42AD-B7D3-9EB6DB72C3CE}">
      <dgm:prSet/>
      <dgm:spPr/>
      <dgm:t>
        <a:bodyPr/>
        <a:lstStyle/>
        <a:p>
          <a:endParaRPr lang="ru-RU"/>
        </a:p>
      </dgm:t>
    </dgm:pt>
    <dgm:pt modelId="{D561AE9E-728F-4170-B3AC-91C11C77C5EB}">
      <dgm:prSet/>
      <dgm:spPr/>
      <dgm:t>
        <a:bodyPr/>
        <a:lstStyle/>
        <a:p>
          <a:r>
            <a:rPr lang="ru-RU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3</a:t>
          </a:r>
          <a:endParaRPr lang="ru-RU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3754A6B5-4416-49EA-97F5-1B459C7D206E}" type="parTrans" cxnId="{0B3C7AAC-0DD4-4364-AB2E-36318D51328D}">
      <dgm:prSet/>
      <dgm:spPr/>
      <dgm:t>
        <a:bodyPr/>
        <a:lstStyle/>
        <a:p>
          <a:endParaRPr lang="ru-RU"/>
        </a:p>
      </dgm:t>
    </dgm:pt>
    <dgm:pt modelId="{0E068B1C-4542-4BFF-9B11-C3FF9FEC32BC}" type="sibTrans" cxnId="{0B3C7AAC-0DD4-4364-AB2E-36318D51328D}">
      <dgm:prSet/>
      <dgm:spPr/>
      <dgm:t>
        <a:bodyPr/>
        <a:lstStyle/>
        <a:p>
          <a:endParaRPr lang="ru-RU"/>
        </a:p>
      </dgm:t>
    </dgm:pt>
    <dgm:pt modelId="{DA5D04CD-B67C-4C5E-A10E-964B740D91B6}">
      <dgm:prSet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Формулировка ограничений и критериев для принятия решения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BF8DEC0-381A-435B-9457-BACB03C722AA}" type="parTrans" cxnId="{D10E791C-B1C3-4E49-A2CE-BD56DEC73A33}">
      <dgm:prSet/>
      <dgm:spPr/>
      <dgm:t>
        <a:bodyPr/>
        <a:lstStyle/>
        <a:p>
          <a:endParaRPr lang="ru-RU"/>
        </a:p>
      </dgm:t>
    </dgm:pt>
    <dgm:pt modelId="{D862477F-EC12-4B40-8EBD-8DDBC873D327}" type="sibTrans" cxnId="{D10E791C-B1C3-4E49-A2CE-BD56DEC73A33}">
      <dgm:prSet/>
      <dgm:spPr/>
      <dgm:t>
        <a:bodyPr/>
        <a:lstStyle/>
        <a:p>
          <a:endParaRPr lang="ru-RU"/>
        </a:p>
      </dgm:t>
    </dgm:pt>
    <dgm:pt modelId="{7FC7BA33-9878-4A59-9750-847A5F3AF8DA}">
      <dgm:prSet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Выявление альтернатив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5B4CDAE-D7BA-47F4-B530-24FD5C62C914}" type="parTrans" cxnId="{67717EF1-28A4-4261-B401-4884A3C675FC}">
      <dgm:prSet/>
      <dgm:spPr/>
      <dgm:t>
        <a:bodyPr/>
        <a:lstStyle/>
        <a:p>
          <a:endParaRPr lang="ru-RU"/>
        </a:p>
      </dgm:t>
    </dgm:pt>
    <dgm:pt modelId="{45AD4B93-BF7F-44EA-85FE-72F5F60CD761}" type="sibTrans" cxnId="{67717EF1-28A4-4261-B401-4884A3C675FC}">
      <dgm:prSet/>
      <dgm:spPr/>
      <dgm:t>
        <a:bodyPr/>
        <a:lstStyle/>
        <a:p>
          <a:endParaRPr lang="ru-RU"/>
        </a:p>
      </dgm:t>
    </dgm:pt>
    <dgm:pt modelId="{F985A00C-E38D-4E41-A85F-D815B6DEFA78}">
      <dgm:prSet phldrT="[Текст]"/>
      <dgm:spPr/>
      <dgm:t>
        <a:bodyPr/>
        <a:lstStyle/>
        <a:p>
          <a:r>
            <a:rPr lang="ru-RU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2</a:t>
          </a:r>
          <a:endParaRPr lang="ru-RU" sz="1800" dirty="0"/>
        </a:p>
      </dgm:t>
    </dgm:pt>
    <dgm:pt modelId="{9BA72F75-EB0C-4946-AB4D-58B9AB475D75}" type="sibTrans" cxnId="{B6E4AADC-55F3-4EC9-9335-3722263F1D78}">
      <dgm:prSet/>
      <dgm:spPr/>
      <dgm:t>
        <a:bodyPr/>
        <a:lstStyle/>
        <a:p>
          <a:endParaRPr lang="ru-RU"/>
        </a:p>
      </dgm:t>
    </dgm:pt>
    <dgm:pt modelId="{1E791D8A-A70C-485D-BF2E-E02FD0C36B7A}" type="parTrans" cxnId="{B6E4AADC-55F3-4EC9-9335-3722263F1D78}">
      <dgm:prSet/>
      <dgm:spPr/>
      <dgm:t>
        <a:bodyPr/>
        <a:lstStyle/>
        <a:p>
          <a:endParaRPr lang="ru-RU"/>
        </a:p>
      </dgm:t>
    </dgm:pt>
    <dgm:pt modelId="{7F2A5A37-6B51-42BF-AEC5-AD89406E76F5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Диагностика проблемы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CF53920-C1F9-4327-85CF-C19FF66C07AA}" type="sibTrans" cxnId="{E7A68191-DF96-4B32-B90B-B55506760AFF}">
      <dgm:prSet/>
      <dgm:spPr/>
      <dgm:t>
        <a:bodyPr/>
        <a:lstStyle/>
        <a:p>
          <a:endParaRPr lang="ru-RU"/>
        </a:p>
      </dgm:t>
    </dgm:pt>
    <dgm:pt modelId="{29D308B5-1016-4CC7-988B-C05012143A3B}" type="parTrans" cxnId="{E7A68191-DF96-4B32-B90B-B55506760AFF}">
      <dgm:prSet/>
      <dgm:spPr/>
      <dgm:t>
        <a:bodyPr/>
        <a:lstStyle/>
        <a:p>
          <a:endParaRPr lang="ru-RU"/>
        </a:p>
      </dgm:t>
    </dgm:pt>
    <dgm:pt modelId="{EF0B55F9-9BE9-4237-93FD-E1FF49EBECD4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Анализ ситуации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212FBE9-576C-4EBD-808D-2263EF33A0F9}" type="sibTrans" cxnId="{DE3CDA8A-4C93-438D-95BC-DC363A4E5DCE}">
      <dgm:prSet/>
      <dgm:spPr/>
      <dgm:t>
        <a:bodyPr/>
        <a:lstStyle/>
        <a:p>
          <a:endParaRPr lang="ru-RU"/>
        </a:p>
      </dgm:t>
    </dgm:pt>
    <dgm:pt modelId="{6B79B54B-72A8-416A-8114-42B9C2A7C883}" type="parTrans" cxnId="{DE3CDA8A-4C93-438D-95BC-DC363A4E5DCE}">
      <dgm:prSet/>
      <dgm:spPr/>
      <dgm:t>
        <a:bodyPr/>
        <a:lstStyle/>
        <a:p>
          <a:endParaRPr lang="ru-RU"/>
        </a:p>
      </dgm:t>
    </dgm:pt>
    <dgm:pt modelId="{C26A377D-A996-407A-9C59-57179BDC9289}" type="pres">
      <dgm:prSet presAssocID="{55FEB70E-1F22-4136-9459-D0664AAD2B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5F8DA2-F161-4DC9-89B5-7B3F5BA017E2}" type="pres">
      <dgm:prSet presAssocID="{35384EFC-8EE5-4121-A7AD-2478C800178E}" presName="composite" presStyleCnt="0"/>
      <dgm:spPr/>
    </dgm:pt>
    <dgm:pt modelId="{C47D2AE4-809C-4D45-8C4D-7F5D73ED8EB3}" type="pres">
      <dgm:prSet presAssocID="{35384EFC-8EE5-4121-A7AD-2478C800178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A56AB-9E2D-4224-96F8-685114AEBCC1}" type="pres">
      <dgm:prSet presAssocID="{35384EFC-8EE5-4121-A7AD-2478C800178E}" presName="descendantText" presStyleLbl="alignAcc1" presStyleIdx="0" presStyleCnt="5" custLinFactNeighborX="-533" custLinFactNeighborY="3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C78C7-5A4E-41A8-A663-31104A708C50}" type="pres">
      <dgm:prSet presAssocID="{55551131-FF5B-4811-9992-BBA0D0F30610}" presName="sp" presStyleCnt="0"/>
      <dgm:spPr/>
    </dgm:pt>
    <dgm:pt modelId="{AF753FB4-5778-49A7-AA18-2DE81CF22FF5}" type="pres">
      <dgm:prSet presAssocID="{F985A00C-E38D-4E41-A85F-D815B6DEFA78}" presName="composite" presStyleCnt="0"/>
      <dgm:spPr/>
    </dgm:pt>
    <dgm:pt modelId="{7D7D1403-5F33-4280-9BDF-C7654CE7659E}" type="pres">
      <dgm:prSet presAssocID="{F985A00C-E38D-4E41-A85F-D815B6DEFA7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A0372-8F20-481C-9F5C-8BEDF3800533}" type="pres">
      <dgm:prSet presAssocID="{F985A00C-E38D-4E41-A85F-D815B6DEFA7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0320F-A45F-427D-9AF5-6991CEEC402D}" type="pres">
      <dgm:prSet presAssocID="{9BA72F75-EB0C-4946-AB4D-58B9AB475D75}" presName="sp" presStyleCnt="0"/>
      <dgm:spPr/>
    </dgm:pt>
    <dgm:pt modelId="{88F42448-59DD-4AD0-B28F-F29B9D3190D0}" type="pres">
      <dgm:prSet presAssocID="{D561AE9E-728F-4170-B3AC-91C11C77C5EB}" presName="composite" presStyleCnt="0"/>
      <dgm:spPr/>
    </dgm:pt>
    <dgm:pt modelId="{146474C6-574C-478D-BA50-93AE67A37FF3}" type="pres">
      <dgm:prSet presAssocID="{D561AE9E-728F-4170-B3AC-91C11C77C5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AC06B-F692-4ED2-8EC3-709FD5791A98}" type="pres">
      <dgm:prSet presAssocID="{D561AE9E-728F-4170-B3AC-91C11C77C5E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952B1-37B9-4852-AE2B-0AEED8329C45}" type="pres">
      <dgm:prSet presAssocID="{0E068B1C-4542-4BFF-9B11-C3FF9FEC32BC}" presName="sp" presStyleCnt="0"/>
      <dgm:spPr/>
    </dgm:pt>
    <dgm:pt modelId="{FCDB547E-824B-46ED-ABD0-8AB7EEA9C6BF}" type="pres">
      <dgm:prSet presAssocID="{78F47B5A-D943-405F-8F3A-270C43D89ECC}" presName="composite" presStyleCnt="0"/>
      <dgm:spPr/>
    </dgm:pt>
    <dgm:pt modelId="{21BF3609-DC25-49CA-B74C-E47D5821A814}" type="pres">
      <dgm:prSet presAssocID="{78F47B5A-D943-405F-8F3A-270C43D89EC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9EDCE-37CF-4458-BEA5-5194DCD09DD7}" type="pres">
      <dgm:prSet presAssocID="{78F47B5A-D943-405F-8F3A-270C43D89EC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D52AB-38E5-4FB8-8D15-5BDDCB492384}" type="pres">
      <dgm:prSet presAssocID="{8EF7635D-9C87-4A1A-A66D-364CCE78B180}" presName="sp" presStyleCnt="0"/>
      <dgm:spPr/>
    </dgm:pt>
    <dgm:pt modelId="{45DC9563-4FAA-420D-9470-AC84EC7EC075}" type="pres">
      <dgm:prSet presAssocID="{F2FDFC55-B094-4CE8-883E-47DEB0B72AA3}" presName="composite" presStyleCnt="0"/>
      <dgm:spPr/>
    </dgm:pt>
    <dgm:pt modelId="{B9BF80A1-A35E-4B41-9DF1-AB1D3D49BB79}" type="pres">
      <dgm:prSet presAssocID="{F2FDFC55-B094-4CE8-883E-47DEB0B72AA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D5D5B-390A-4665-AAF7-5967E33B0E1D}" type="pres">
      <dgm:prSet presAssocID="{F2FDFC55-B094-4CE8-883E-47DEB0B72AA3}" presName="descendantText" presStyleLbl="alignAcc1" presStyleIdx="4" presStyleCnt="5" custLinFactNeighborX="423" custLinFactNeighborY="16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0E791C-B1C3-4E49-A2CE-BD56DEC73A33}" srcId="{F985A00C-E38D-4E41-A85F-D815B6DEFA78}" destId="{DA5D04CD-B67C-4C5E-A10E-964B740D91B6}" srcOrd="0" destOrd="0" parTransId="{BBF8DEC0-381A-435B-9457-BACB03C722AA}" sibTransId="{D862477F-EC12-4B40-8EBD-8DDBC873D327}"/>
    <dgm:cxn modelId="{FF55D507-8510-4323-9FEB-4B4F828CBE86}" srcId="{78F47B5A-D943-405F-8F3A-270C43D89ECC}" destId="{4CB365BB-45E4-4BC7-8605-678514805022}" srcOrd="0" destOrd="0" parTransId="{13BF5A7B-43E6-4660-8F5B-5829A73DCCFF}" sibTransId="{1E35642B-A23C-4614-9090-E4896C6AB3DA}"/>
    <dgm:cxn modelId="{F640916F-289C-4A71-9330-EA6A0ED3DCEC}" type="presOf" srcId="{35384EFC-8EE5-4121-A7AD-2478C800178E}" destId="{C47D2AE4-809C-4D45-8C4D-7F5D73ED8EB3}" srcOrd="0" destOrd="0" presId="urn:microsoft.com/office/officeart/2005/8/layout/chevron2"/>
    <dgm:cxn modelId="{E9CDB402-178C-490E-95D3-49BEA8431824}" type="presOf" srcId="{F2FDFC55-B094-4CE8-883E-47DEB0B72AA3}" destId="{B9BF80A1-A35E-4B41-9DF1-AB1D3D49BB79}" srcOrd="0" destOrd="0" presId="urn:microsoft.com/office/officeart/2005/8/layout/chevron2"/>
    <dgm:cxn modelId="{2F0E599C-53F5-49E4-A892-CC88EDF1F365}" type="presOf" srcId="{7F2A5A37-6B51-42BF-AEC5-AD89406E76F5}" destId="{0A1A56AB-9E2D-4224-96F8-685114AEBCC1}" srcOrd="0" destOrd="1" presId="urn:microsoft.com/office/officeart/2005/8/layout/chevron2"/>
    <dgm:cxn modelId="{E86768F6-A51B-4502-9837-538FFB10ECF1}" srcId="{55FEB70E-1F22-4136-9459-D0664AAD2BE6}" destId="{78F47B5A-D943-405F-8F3A-270C43D89ECC}" srcOrd="3" destOrd="0" parTransId="{6157AF05-2A51-40BE-A17D-DCAC8278D39C}" sibTransId="{8EF7635D-9C87-4A1A-A66D-364CCE78B180}"/>
    <dgm:cxn modelId="{52E4255C-9F9D-42AD-B7D3-9EB6DB72C3CE}" srcId="{F2FDFC55-B094-4CE8-883E-47DEB0B72AA3}" destId="{F77C4C71-7576-49FB-BF8F-2E476EF4F1B7}" srcOrd="0" destOrd="0" parTransId="{C0BB0F5D-867C-40A3-AC1E-C234EB2F2A95}" sibTransId="{8D61270D-93F3-4BDD-B2EB-546930BAD1AB}"/>
    <dgm:cxn modelId="{0F06F2E9-4E56-4622-8B40-2E2B4AE558D6}" type="presOf" srcId="{55FEB70E-1F22-4136-9459-D0664AAD2BE6}" destId="{C26A377D-A996-407A-9C59-57179BDC9289}" srcOrd="0" destOrd="0" presId="urn:microsoft.com/office/officeart/2005/8/layout/chevron2"/>
    <dgm:cxn modelId="{B6E4AADC-55F3-4EC9-9335-3722263F1D78}" srcId="{55FEB70E-1F22-4136-9459-D0664AAD2BE6}" destId="{F985A00C-E38D-4E41-A85F-D815B6DEFA78}" srcOrd="1" destOrd="0" parTransId="{1E791D8A-A70C-485D-BF2E-E02FD0C36B7A}" sibTransId="{9BA72F75-EB0C-4946-AB4D-58B9AB475D75}"/>
    <dgm:cxn modelId="{A024C08A-EC33-4618-8B78-4F26C941C72F}" type="presOf" srcId="{7FC7BA33-9878-4A59-9750-847A5F3AF8DA}" destId="{E43AC06B-F692-4ED2-8EC3-709FD5791A98}" srcOrd="0" destOrd="0" presId="urn:microsoft.com/office/officeart/2005/8/layout/chevron2"/>
    <dgm:cxn modelId="{AEFA34A3-A46C-4F32-ABE7-EC0CCC93AB19}" srcId="{55FEB70E-1F22-4136-9459-D0664AAD2BE6}" destId="{F2FDFC55-B094-4CE8-883E-47DEB0B72AA3}" srcOrd="4" destOrd="0" parTransId="{38831923-71EA-4DE4-A920-3D690567A351}" sibTransId="{AF7C3C91-574A-4AAE-A2E6-99F229FACF5B}"/>
    <dgm:cxn modelId="{1E211306-6B07-46E9-9CAC-F10764045BF7}" type="presOf" srcId="{CFB9D337-B147-4771-B1E5-355E6A267E28}" destId="{2289EDCE-37CF-4458-BEA5-5194DCD09DD7}" srcOrd="0" destOrd="1" presId="urn:microsoft.com/office/officeart/2005/8/layout/chevron2"/>
    <dgm:cxn modelId="{82398ED0-060E-4703-9849-E1C977791BA1}" srcId="{78F47B5A-D943-405F-8F3A-270C43D89ECC}" destId="{CFB9D337-B147-4771-B1E5-355E6A267E28}" srcOrd="1" destOrd="0" parTransId="{0A11B1B5-3473-4D08-BA3E-392350A12F42}" sibTransId="{6C019DE7-AEEF-4C23-B03D-4E8AADD64D4E}"/>
    <dgm:cxn modelId="{31C27879-8D99-4A21-B6F6-FABE12199FDB}" srcId="{55FEB70E-1F22-4136-9459-D0664AAD2BE6}" destId="{35384EFC-8EE5-4121-A7AD-2478C800178E}" srcOrd="0" destOrd="0" parTransId="{E8CFB68B-1F43-4084-B99B-B8DA300546DC}" sibTransId="{55551131-FF5B-4811-9992-BBA0D0F30610}"/>
    <dgm:cxn modelId="{B7596E7C-6CA2-4D84-A919-7FE6D7539E76}" type="presOf" srcId="{F985A00C-E38D-4E41-A85F-D815B6DEFA78}" destId="{7D7D1403-5F33-4280-9BDF-C7654CE7659E}" srcOrd="0" destOrd="0" presId="urn:microsoft.com/office/officeart/2005/8/layout/chevron2"/>
    <dgm:cxn modelId="{E606FB21-26F8-43E5-BF8B-EC27ED2957B1}" type="presOf" srcId="{D561AE9E-728F-4170-B3AC-91C11C77C5EB}" destId="{146474C6-574C-478D-BA50-93AE67A37FF3}" srcOrd="0" destOrd="0" presId="urn:microsoft.com/office/officeart/2005/8/layout/chevron2"/>
    <dgm:cxn modelId="{67717EF1-28A4-4261-B401-4884A3C675FC}" srcId="{D561AE9E-728F-4170-B3AC-91C11C77C5EB}" destId="{7FC7BA33-9878-4A59-9750-847A5F3AF8DA}" srcOrd="0" destOrd="0" parTransId="{D5B4CDAE-D7BA-47F4-B530-24FD5C62C914}" sibTransId="{45AD4B93-BF7F-44EA-85FE-72F5F60CD761}"/>
    <dgm:cxn modelId="{A4AAA6D3-3074-4D8F-8C95-23DB92685CBF}" type="presOf" srcId="{4CB365BB-45E4-4BC7-8605-678514805022}" destId="{2289EDCE-37CF-4458-BEA5-5194DCD09DD7}" srcOrd="0" destOrd="0" presId="urn:microsoft.com/office/officeart/2005/8/layout/chevron2"/>
    <dgm:cxn modelId="{1DFD4AFC-9C64-4FCB-8515-A59439AA3921}" type="presOf" srcId="{DA5D04CD-B67C-4C5E-A10E-964B740D91B6}" destId="{31DA0372-8F20-481C-9F5C-8BEDF3800533}" srcOrd="0" destOrd="0" presId="urn:microsoft.com/office/officeart/2005/8/layout/chevron2"/>
    <dgm:cxn modelId="{073204FB-2A8C-4441-B37E-691A01AE7FF6}" type="presOf" srcId="{78F47B5A-D943-405F-8F3A-270C43D89ECC}" destId="{21BF3609-DC25-49CA-B74C-E47D5821A814}" srcOrd="0" destOrd="0" presId="urn:microsoft.com/office/officeart/2005/8/layout/chevron2"/>
    <dgm:cxn modelId="{0B3C7AAC-0DD4-4364-AB2E-36318D51328D}" srcId="{55FEB70E-1F22-4136-9459-D0664AAD2BE6}" destId="{D561AE9E-728F-4170-B3AC-91C11C77C5EB}" srcOrd="2" destOrd="0" parTransId="{3754A6B5-4416-49EA-97F5-1B459C7D206E}" sibTransId="{0E068B1C-4542-4BFF-9B11-C3FF9FEC32BC}"/>
    <dgm:cxn modelId="{DE3CDA8A-4C93-438D-95BC-DC363A4E5DCE}" srcId="{35384EFC-8EE5-4121-A7AD-2478C800178E}" destId="{EF0B55F9-9BE9-4237-93FD-E1FF49EBECD4}" srcOrd="0" destOrd="0" parTransId="{6B79B54B-72A8-416A-8114-42B9C2A7C883}" sibTransId="{F212FBE9-576C-4EBD-808D-2263EF33A0F9}"/>
    <dgm:cxn modelId="{E7A68191-DF96-4B32-B90B-B55506760AFF}" srcId="{35384EFC-8EE5-4121-A7AD-2478C800178E}" destId="{7F2A5A37-6B51-42BF-AEC5-AD89406E76F5}" srcOrd="1" destOrd="0" parTransId="{29D308B5-1016-4CC7-988B-C05012143A3B}" sibTransId="{6CF53920-C1F9-4327-85CF-C19FF66C07AA}"/>
    <dgm:cxn modelId="{7116E92B-E8AF-4AB8-83BD-A8097EF4E92D}" type="presOf" srcId="{F77C4C71-7576-49FB-BF8F-2E476EF4F1B7}" destId="{656D5D5B-390A-4665-AAF7-5967E33B0E1D}" srcOrd="0" destOrd="0" presId="urn:microsoft.com/office/officeart/2005/8/layout/chevron2"/>
    <dgm:cxn modelId="{6A67AC3D-952B-47D8-9744-8997F89258B6}" type="presOf" srcId="{EF0B55F9-9BE9-4237-93FD-E1FF49EBECD4}" destId="{0A1A56AB-9E2D-4224-96F8-685114AEBCC1}" srcOrd="0" destOrd="0" presId="urn:microsoft.com/office/officeart/2005/8/layout/chevron2"/>
    <dgm:cxn modelId="{3310F421-500C-4EEC-A3B1-DB678F6CA4D1}" type="presParOf" srcId="{C26A377D-A996-407A-9C59-57179BDC9289}" destId="{C25F8DA2-F161-4DC9-89B5-7B3F5BA017E2}" srcOrd="0" destOrd="0" presId="urn:microsoft.com/office/officeart/2005/8/layout/chevron2"/>
    <dgm:cxn modelId="{3A46FFD2-0EAA-4DE7-8D2C-0AAEEA502E02}" type="presParOf" srcId="{C25F8DA2-F161-4DC9-89B5-7B3F5BA017E2}" destId="{C47D2AE4-809C-4D45-8C4D-7F5D73ED8EB3}" srcOrd="0" destOrd="0" presId="urn:microsoft.com/office/officeart/2005/8/layout/chevron2"/>
    <dgm:cxn modelId="{1D4EF6BE-4598-4B3C-A699-8DA30BDB0C7A}" type="presParOf" srcId="{C25F8DA2-F161-4DC9-89B5-7B3F5BA017E2}" destId="{0A1A56AB-9E2D-4224-96F8-685114AEBCC1}" srcOrd="1" destOrd="0" presId="urn:microsoft.com/office/officeart/2005/8/layout/chevron2"/>
    <dgm:cxn modelId="{F39D5518-CAEE-4C18-95DC-C3A1ADA0302F}" type="presParOf" srcId="{C26A377D-A996-407A-9C59-57179BDC9289}" destId="{1C1C78C7-5A4E-41A8-A663-31104A708C50}" srcOrd="1" destOrd="0" presId="urn:microsoft.com/office/officeart/2005/8/layout/chevron2"/>
    <dgm:cxn modelId="{9BC2F3C6-DB23-4536-AB1A-32BDED30BC02}" type="presParOf" srcId="{C26A377D-A996-407A-9C59-57179BDC9289}" destId="{AF753FB4-5778-49A7-AA18-2DE81CF22FF5}" srcOrd="2" destOrd="0" presId="urn:microsoft.com/office/officeart/2005/8/layout/chevron2"/>
    <dgm:cxn modelId="{8279001D-C5F2-4496-95B1-A826CA8ADF9C}" type="presParOf" srcId="{AF753FB4-5778-49A7-AA18-2DE81CF22FF5}" destId="{7D7D1403-5F33-4280-9BDF-C7654CE7659E}" srcOrd="0" destOrd="0" presId="urn:microsoft.com/office/officeart/2005/8/layout/chevron2"/>
    <dgm:cxn modelId="{29C701A6-71F8-4BBD-85B7-77D956F84F6F}" type="presParOf" srcId="{AF753FB4-5778-49A7-AA18-2DE81CF22FF5}" destId="{31DA0372-8F20-481C-9F5C-8BEDF3800533}" srcOrd="1" destOrd="0" presId="urn:microsoft.com/office/officeart/2005/8/layout/chevron2"/>
    <dgm:cxn modelId="{7288ECD7-9A45-44EE-9BC8-83E12E1E5923}" type="presParOf" srcId="{C26A377D-A996-407A-9C59-57179BDC9289}" destId="{C100320F-A45F-427D-9AF5-6991CEEC402D}" srcOrd="3" destOrd="0" presId="urn:microsoft.com/office/officeart/2005/8/layout/chevron2"/>
    <dgm:cxn modelId="{7FB08A4B-AAD2-40A5-96A6-204A22D7D32C}" type="presParOf" srcId="{C26A377D-A996-407A-9C59-57179BDC9289}" destId="{88F42448-59DD-4AD0-B28F-F29B9D3190D0}" srcOrd="4" destOrd="0" presId="urn:microsoft.com/office/officeart/2005/8/layout/chevron2"/>
    <dgm:cxn modelId="{52D8B2E9-28DA-4F90-B9CF-53F2A7719591}" type="presParOf" srcId="{88F42448-59DD-4AD0-B28F-F29B9D3190D0}" destId="{146474C6-574C-478D-BA50-93AE67A37FF3}" srcOrd="0" destOrd="0" presId="urn:microsoft.com/office/officeart/2005/8/layout/chevron2"/>
    <dgm:cxn modelId="{E231EB62-0FC9-42C5-965C-A09757C6196B}" type="presParOf" srcId="{88F42448-59DD-4AD0-B28F-F29B9D3190D0}" destId="{E43AC06B-F692-4ED2-8EC3-709FD5791A98}" srcOrd="1" destOrd="0" presId="urn:microsoft.com/office/officeart/2005/8/layout/chevron2"/>
    <dgm:cxn modelId="{E0783FC1-F918-49A4-94EB-AE274D80B8F4}" type="presParOf" srcId="{C26A377D-A996-407A-9C59-57179BDC9289}" destId="{36F952B1-37B9-4852-AE2B-0AEED8329C45}" srcOrd="5" destOrd="0" presId="urn:microsoft.com/office/officeart/2005/8/layout/chevron2"/>
    <dgm:cxn modelId="{668969BC-828D-47EC-88FD-3823298068AB}" type="presParOf" srcId="{C26A377D-A996-407A-9C59-57179BDC9289}" destId="{FCDB547E-824B-46ED-ABD0-8AB7EEA9C6BF}" srcOrd="6" destOrd="0" presId="urn:microsoft.com/office/officeart/2005/8/layout/chevron2"/>
    <dgm:cxn modelId="{EC62DF1D-44A3-4995-8AF8-CC12AFA0B910}" type="presParOf" srcId="{FCDB547E-824B-46ED-ABD0-8AB7EEA9C6BF}" destId="{21BF3609-DC25-49CA-B74C-E47D5821A814}" srcOrd="0" destOrd="0" presId="urn:microsoft.com/office/officeart/2005/8/layout/chevron2"/>
    <dgm:cxn modelId="{1348D79F-FCA6-4BDD-B026-9ACC7D929749}" type="presParOf" srcId="{FCDB547E-824B-46ED-ABD0-8AB7EEA9C6BF}" destId="{2289EDCE-37CF-4458-BEA5-5194DCD09DD7}" srcOrd="1" destOrd="0" presId="urn:microsoft.com/office/officeart/2005/8/layout/chevron2"/>
    <dgm:cxn modelId="{9DD40DAE-2FBD-4F7A-B00C-8079F402F32E}" type="presParOf" srcId="{C26A377D-A996-407A-9C59-57179BDC9289}" destId="{F85D52AB-38E5-4FB8-8D15-5BDDCB492384}" srcOrd="7" destOrd="0" presId="urn:microsoft.com/office/officeart/2005/8/layout/chevron2"/>
    <dgm:cxn modelId="{28D24DB2-1229-4DDF-9D72-D533BD7AF033}" type="presParOf" srcId="{C26A377D-A996-407A-9C59-57179BDC9289}" destId="{45DC9563-4FAA-420D-9470-AC84EC7EC075}" srcOrd="8" destOrd="0" presId="urn:microsoft.com/office/officeart/2005/8/layout/chevron2"/>
    <dgm:cxn modelId="{3FDD2048-1758-48B2-B1F6-9548FEEFDA8C}" type="presParOf" srcId="{45DC9563-4FAA-420D-9470-AC84EC7EC075}" destId="{B9BF80A1-A35E-4B41-9DF1-AB1D3D49BB79}" srcOrd="0" destOrd="0" presId="urn:microsoft.com/office/officeart/2005/8/layout/chevron2"/>
    <dgm:cxn modelId="{6E1852BB-C8C7-43CC-8DF9-A2CAF025DD74}" type="presParOf" srcId="{45DC9563-4FAA-420D-9470-AC84EC7EC075}" destId="{656D5D5B-390A-4665-AAF7-5967E33B0E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79D05-2054-41B1-BAE5-2736207DE3D4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0BDFB-8708-4DF5-B4B7-BEB5909B7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21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Рассматривая процессы принятия решений,</a:t>
            </a:r>
            <a:r>
              <a:rPr lang="ru-RU" baseline="0" dirty="0" smtClean="0"/>
              <a:t> следует учитывать два момента. Первый заключается в том, что принимать решения как правило сравнительно легко. Все, что при </a:t>
            </a:r>
            <a:r>
              <a:rPr lang="ru-RU" baseline="0" dirty="0" err="1" smtClean="0"/>
              <a:t>этм</a:t>
            </a:r>
            <a:r>
              <a:rPr lang="ru-RU" baseline="0" dirty="0" smtClean="0"/>
              <a:t> делает человек сводится к выбору направления действий. Трудно принять ХОРОШЕЕ решение. Второй момент состоит в том, что принятие решения= психологический процесс. Все мы по опыту знаем, что человеческое поведение не всегда логично. Иногда нами движет логика, иногда – чувства. Поэтому не удивительно, что </a:t>
            </a:r>
            <a:r>
              <a:rPr lang="ru-RU" baseline="0" dirty="0" err="1" smtClean="0"/>
              <a:t>способы,используемые</a:t>
            </a:r>
            <a:r>
              <a:rPr lang="ru-RU" baseline="0" dirty="0" smtClean="0"/>
              <a:t> руководителем варьируются от спонтанных до </a:t>
            </a:r>
            <a:r>
              <a:rPr lang="ru-RU" baseline="0" dirty="0" err="1" smtClean="0"/>
              <a:t>высокологичных</a:t>
            </a:r>
            <a:r>
              <a:rPr lang="ru-RU" baseline="0" dirty="0" smtClean="0"/>
              <a:t>. </a:t>
            </a:r>
          </a:p>
          <a:p>
            <a:r>
              <a:rPr lang="ru-RU" baseline="0" dirty="0" smtClean="0"/>
              <a:t>Можно утверждать, что процесс принятия решений имеет интуитивный, основанный на суждениях или рациональный характер </a:t>
            </a:r>
          </a:p>
          <a:p>
            <a:r>
              <a:rPr lang="ru-RU" baseline="0" dirty="0" smtClean="0"/>
              <a:t>Интуитивные решения. Лицо, принимающее решение не занимается сознательным взвешиванием за и против по каждой альтернативе и не нуждается даже в понимании ситуации. Просто </a:t>
            </a:r>
            <a:r>
              <a:rPr lang="ru-RU" baseline="0" dirty="0" err="1" smtClean="0"/>
              <a:t>руководител</a:t>
            </a:r>
            <a:r>
              <a:rPr lang="ru-RU" baseline="0" dirty="0" smtClean="0"/>
              <a:t> делает выбор.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Решения, основанные на суждениях </a:t>
            </a:r>
            <a:r>
              <a:rPr lang="ru-RU" b="0" dirty="0" smtClean="0">
                <a:solidFill>
                  <a:schemeClr val="tx2"/>
                </a:solidFill>
              </a:rPr>
              <a:t> Руководитель использует знание о том, что случилось</a:t>
            </a:r>
            <a:r>
              <a:rPr lang="ru-RU" b="0" baseline="0" dirty="0" smtClean="0">
                <a:solidFill>
                  <a:schemeClr val="tx2"/>
                </a:solidFill>
              </a:rPr>
              <a:t> в сходных ситуациях ранее. Опираясь на здравый смысл он выбирает альтернативу, которая принесла успех в прошлом.</a:t>
            </a:r>
          </a:p>
          <a:p>
            <a:r>
              <a:rPr lang="ru-RU" b="0" baseline="0" dirty="0" smtClean="0">
                <a:solidFill>
                  <a:schemeClr val="tx2"/>
                </a:solidFill>
              </a:rPr>
              <a:t>Главное различие между решением рациональным и основанном на суждениях заключается в том, что рациональное не зависит от прошлого опыта. Рациональное решение обосновывается с помощью объективного аналитического процесса.</a:t>
            </a:r>
          </a:p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85EBD-D153-426A-8ED0-39001E2B8CB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64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ru-RU" sz="2400" dirty="0" smtClean="0"/>
              <a:t>Проект как некоторая система деятельности</a:t>
            </a:r>
          </a:p>
          <a:p>
            <a:pPr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/>
              <a:t>это деятельность, ориентированная на достижение </a:t>
            </a:r>
            <a:r>
              <a:rPr lang="ru-RU" sz="2400" b="1" dirty="0" smtClean="0"/>
              <a:t>цели</a:t>
            </a:r>
            <a:endParaRPr lang="ru-RU" sz="2400" dirty="0" smtClean="0"/>
          </a:p>
          <a:p>
            <a:pPr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/>
              <a:t>это деятельность, ограниченная определенными </a:t>
            </a:r>
            <a:r>
              <a:rPr lang="ru-RU" sz="2400" b="1" dirty="0" smtClean="0"/>
              <a:t>рамками</a:t>
            </a:r>
            <a:endParaRPr lang="ru-RU" sz="2400" dirty="0" smtClean="0"/>
          </a:p>
          <a:p>
            <a:pPr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/>
              <a:t>результаты проекта можно </a:t>
            </a:r>
            <a:r>
              <a:rPr lang="ru-RU" sz="2400" b="1" dirty="0" smtClean="0"/>
              <a:t>измерить</a:t>
            </a:r>
            <a:endParaRPr lang="en-GB" sz="2400" b="1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b="1" dirty="0" smtClean="0"/>
              <a:t>SMART-</a:t>
            </a:r>
            <a:r>
              <a:rPr lang="ru-RU" sz="2400" b="1" dirty="0" smtClean="0"/>
              <a:t>принцип:</a:t>
            </a:r>
            <a:endParaRPr lang="en-GB" sz="2400" b="1" dirty="0" smtClean="0"/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pecific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конкретность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easurable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измеримость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chievable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достижимость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ealistic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реалистичность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imed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ограниченность во времени</a:t>
            </a:r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0BDFB-8708-4DF5-B4B7-BEB5909B70C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381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1шаг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Выберете одну конкретную проблему и запишите ее. 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2шаг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  Выявите   и   запишите   основные      причины   ее   возникновения   (причины формулируются со слов «не» и «нет»). 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и 2 шаги представляют ситуацию «минус». Далее ее надо перевести в ситуацию «плюс». 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шаг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Проблема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переформулируется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цель. 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шаг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Причины становятся задачами. 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5шаг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  Для  каждой   задачи   определяется  комплекс  мероприятий  -  шагов   по   их достижению.   Для  каждого   шага  определяются  ответственные,   которые  подбирают команду для реализации мероприятий. 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шаг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Ответственные определяют необходимые материальные ресурсы и время для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выполнения мероприятий. 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шаг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Для каждого блока задач с мероприятиями определяется конкретный продукт и критерии эффективности решения задачи.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7D23B-2606-4E0E-AD0E-DE42834D5E37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1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676-86F1-4B5C-8A1D-9FFEC3867D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6719-B38A-4E4C-89CD-67EE3EAAB5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8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676-86F1-4B5C-8A1D-9FFEC3867D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6719-B38A-4E4C-89CD-67EE3EAAB5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2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676-86F1-4B5C-8A1D-9FFEC3867D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6719-B38A-4E4C-89CD-67EE3EAAB5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8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676-86F1-4B5C-8A1D-9FFEC3867D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6719-B38A-4E4C-89CD-67EE3EAAB5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68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676-86F1-4B5C-8A1D-9FFEC3867D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6719-B38A-4E4C-89CD-67EE3EAAB5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2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676-86F1-4B5C-8A1D-9FFEC3867D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6719-B38A-4E4C-89CD-67EE3EAAB5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676-86F1-4B5C-8A1D-9FFEC3867D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6719-B38A-4E4C-89CD-67EE3EAAB5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2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676-86F1-4B5C-8A1D-9FFEC3867D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6719-B38A-4E4C-89CD-67EE3EAAB5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1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676-86F1-4B5C-8A1D-9FFEC3867D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6719-B38A-4E4C-89CD-67EE3EAAB5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7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676-86F1-4B5C-8A1D-9FFEC3867D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6719-B38A-4E4C-89CD-67EE3EAAB5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5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676-86F1-4B5C-8A1D-9FFEC3867D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6719-B38A-4E4C-89CD-67EE3EAAB5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3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4676-86F1-4B5C-8A1D-9FFEC3867D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6719-B38A-4E4C-89CD-67EE3EAAB5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5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4703" y="355322"/>
            <a:ext cx="10032643" cy="431335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3200" b="1" dirty="0"/>
              <a:t>Использование данных мониторинга для принятия управленческих решений.</a:t>
            </a:r>
            <a:br>
              <a:rPr lang="ru-RU" sz="3200" b="1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3383" y="5661248"/>
            <a:ext cx="8496944" cy="1080120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chemeClr val="tx1"/>
                </a:solidFill>
              </a:rPr>
              <a:t/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ru-RU" sz="2800" i="1" dirty="0">
                <a:solidFill>
                  <a:schemeClr val="tx1"/>
                </a:solidFill>
              </a:rPr>
              <a:t> Опытно-экспериментальная работа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548681"/>
            <a:ext cx="1619250" cy="1533525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847528" y="355322"/>
          <a:ext cx="864096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408712"/>
              </a:tblGrid>
              <a:tr h="17281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Государственное бюджетное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общеобразовательное учреждение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средняя общеобразовательная школа №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394 Красносельского района Санкт-Петербурга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2400" dirty="0" smtClean="0">
                          <a:solidFill>
                            <a:schemeClr val="tx1"/>
                          </a:solidFill>
                        </a:rPr>
                      </a:b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4098" name="Picture 2" descr="C:\Users\market\Documents\ВИДЕОПРЕЗ\вводный слайд\sch2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486" y="4422099"/>
            <a:ext cx="5936367" cy="148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36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999656" y="0"/>
            <a:ext cx="7211144" cy="1196752"/>
          </a:xfrm>
        </p:spPr>
        <p:txBody>
          <a:bodyPr/>
          <a:lstStyle/>
          <a:p>
            <a:r>
              <a:rPr lang="ru-RU" sz="3600" b="1" dirty="0"/>
              <a:t>Оценка педагогами своего интереса к работе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47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567608" y="116632"/>
            <a:ext cx="7992888" cy="11521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600" b="1" dirty="0"/>
              <a:t>Направления деятельности, вызывающие затруднения педагогов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3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2722676" y="229815"/>
            <a:ext cx="74057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0000"/>
                </a:solidFill>
                <a:latin typeface="Arial" charset="0"/>
                <a:cs typeface="Times New Roman" pitchFamily="18" charset="0"/>
              </a:rPr>
              <a:t>ЗЕРКАЛО ПРОГРЕССИВНЫХ ПРЕОБРАЗОВАНИЙ</a:t>
            </a:r>
            <a:endParaRPr lang="ru-RU" sz="2000" b="1" i="1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1.Постановка проблемы: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/>
              <a:t>_____________________________________________________________________________________________________</a:t>
            </a:r>
            <a:endParaRPr lang="ru-RU" sz="1200" dirty="0"/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2.Причины (формулировки с «не» и «нет»):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/>
              <a:t>_____________________________________________________________________________________________________</a:t>
            </a:r>
            <a:endParaRPr lang="ru-RU" sz="1200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lnSpc>
                <a:spcPct val="5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Ситуация «минус»</a:t>
            </a:r>
          </a:p>
          <a:p>
            <a:pPr marL="0" indent="0" algn="ctr">
              <a:lnSpc>
                <a:spcPct val="5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____________________________________________________________________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Ситуация «плюс»</a:t>
            </a: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3.Цель проекта: </a:t>
            </a:r>
          </a:p>
          <a:p>
            <a:pPr marL="0" indent="0">
              <a:buNone/>
            </a:pPr>
            <a:r>
              <a:rPr lang="ru-RU" sz="1200" b="1" dirty="0"/>
              <a:t>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4.Задачи:</a:t>
            </a:r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5.Мероприятия, ответственные: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6.Ресурс: </a:t>
            </a: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7.Продукт: </a:t>
            </a: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8.Критерии эффективности: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908" y="2132857"/>
            <a:ext cx="4067175" cy="850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4908" y="4221089"/>
            <a:ext cx="406717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400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4495800" y="1557338"/>
            <a:ext cx="2133600" cy="800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разработаны регламенты создания документированных процедур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0" hangingPunct="0"/>
            <a:endParaRPr lang="ru-RU" sz="11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438400" y="1600200"/>
            <a:ext cx="1600200" cy="67194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ведутся вовремя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162800" y="1524000"/>
            <a:ext cx="1905000" cy="876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Нет электронной базы данных готовых ежегодных документов 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0" hangingPunct="0"/>
            <a:endParaRPr lang="ru-RU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566988" y="2997200"/>
            <a:ext cx="628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724400" y="3962401"/>
            <a:ext cx="1909762" cy="6270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Разработать организационные механизмы</a:t>
            </a:r>
            <a:endParaRPr lang="ru-RU" sz="12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2279650" y="3962400"/>
            <a:ext cx="175895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Разработать циклограмму 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7319963" y="3779045"/>
            <a:ext cx="1600200" cy="72151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Сформировать электронную  базу данных</a:t>
            </a:r>
            <a:endParaRPr lang="ru-RU" sz="12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927350" y="2133600"/>
            <a:ext cx="156845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6629401" y="2060575"/>
            <a:ext cx="1444625" cy="606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5591175" y="24209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757364" y="-161945"/>
            <a:ext cx="8605837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600" b="1" dirty="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                           </a:t>
            </a:r>
            <a:r>
              <a:rPr lang="ru-RU" sz="1600" b="1" dirty="0">
                <a:solidFill>
                  <a:srgbClr val="CC0000"/>
                </a:solidFill>
                <a:latin typeface="Arial" charset="0"/>
                <a:cs typeface="Times New Roman" pitchFamily="18" charset="0"/>
              </a:rPr>
              <a:t>ЗЕРКАЛО ПРОГРЕССИВНЫХ ПРЕОБРАЗОВАНИЙ</a:t>
            </a:r>
          </a:p>
          <a:p>
            <a:endParaRPr lang="ru-RU" sz="1400" b="1" dirty="0">
              <a:solidFill>
                <a:srgbClr val="0000CC"/>
              </a:solidFill>
              <a:latin typeface="Arial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Постановка проблемы:   </a:t>
            </a:r>
            <a:r>
              <a:rPr lang="ru-RU" sz="1600" b="1" dirty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Большое  количество  бумажной документации необходимой для отчетов, прохождения процедур контроля качества, аккредитации</a:t>
            </a:r>
            <a:endParaRPr lang="ru-RU" sz="1200" b="1" dirty="0">
              <a:solidFill>
                <a:prstClr val="black"/>
              </a:solidFill>
              <a:latin typeface="Arial" charset="0"/>
            </a:endParaRPr>
          </a:p>
          <a:p>
            <a:pPr eaLnBrk="0" hangingPunct="0"/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Причины:</a:t>
            </a:r>
            <a:endParaRPr lang="ru-RU" sz="1600" dirty="0">
              <a:solidFill>
                <a:srgbClr val="0000CC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(формулировки с «не» и «нет»)</a:t>
            </a:r>
            <a:endParaRPr lang="ru-RU" sz="1200" b="1" dirty="0">
              <a:solidFill>
                <a:prstClr val="black"/>
              </a:solidFill>
              <a:latin typeface="Arial" charset="0"/>
            </a:endParaRPr>
          </a:p>
          <a:p>
            <a:pPr eaLnBrk="0" hangingPunct="0"/>
            <a:endParaRPr lang="ru-RU" sz="12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4572000" y="2283819"/>
            <a:ext cx="207351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Arial" charset="0"/>
              </a:rPr>
            </a:br>
            <a:r>
              <a:rPr lang="ru-RU" sz="1600" b="1" dirty="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Ситуация «минус»</a:t>
            </a:r>
            <a:endParaRPr lang="ru-RU" sz="1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981200" y="3048000"/>
            <a:ext cx="547258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 dirty="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                                               Ситуация «плюс»</a:t>
            </a:r>
            <a:endParaRPr lang="ru-RU" sz="1600" b="1" dirty="0">
              <a:solidFill>
                <a:srgbClr val="0000CC"/>
              </a:solidFill>
              <a:latin typeface="Arial" charset="0"/>
            </a:endParaRPr>
          </a:p>
          <a:p>
            <a:pPr eaLnBrk="0" hangingPunct="0"/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Цель: 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систематизировать….., оптимизировать………..</a:t>
            </a:r>
            <a:endParaRPr lang="ru-RU" sz="900" dirty="0">
              <a:solidFill>
                <a:prstClr val="black"/>
              </a:solidFill>
              <a:latin typeface="Arial" charset="0"/>
            </a:endParaRPr>
          </a:p>
          <a:p>
            <a:pPr eaLnBrk="0" hangingPunct="0"/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1905001" y="3425101"/>
            <a:ext cx="107785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200" b="1">
              <a:solidFill>
                <a:prstClr val="black"/>
              </a:solidFill>
              <a:latin typeface="Arial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4. Задачи:</a:t>
            </a:r>
            <a:endParaRPr lang="ru-RU" sz="1400">
              <a:solidFill>
                <a:srgbClr val="0000CC"/>
              </a:solidFill>
              <a:latin typeface="Arial" charset="0"/>
            </a:endParaRPr>
          </a:p>
          <a:p>
            <a:pPr eaLnBrk="0" hangingPunct="0"/>
            <a:endParaRPr lang="ru-RU" sz="14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1774825" y="4902201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4724400" y="5013325"/>
            <a:ext cx="18288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Сформировать рабочую группу</a:t>
            </a:r>
            <a:endParaRPr lang="ru-RU" sz="12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1905000" y="4941888"/>
            <a:ext cx="2133600" cy="696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" charset="0"/>
              </a:rPr>
              <a:t>Организовать методическое сопровождение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7239000" y="4679950"/>
            <a:ext cx="1953344" cy="890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Создать </a:t>
            </a:r>
            <a:r>
              <a:rPr lang="ru-RU" sz="1200" b="1" dirty="0" err="1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информаци-онную</a:t>
            </a:r>
            <a:r>
              <a:rPr lang="ru-RU" sz="1200" b="1" dirty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 базу </a:t>
            </a:r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(Создание форм и отчетов на примере ACCESS)</a:t>
            </a:r>
          </a:p>
          <a:p>
            <a:pPr algn="ctr"/>
            <a:endParaRPr lang="ru-RU" sz="12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905000" y="5867400"/>
            <a:ext cx="21336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Собеседования с учителями по введению школьной документации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7239000" y="5805488"/>
            <a:ext cx="2241376" cy="5758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 dirty="0">
                <a:solidFill>
                  <a:prstClr val="black"/>
                </a:solidFill>
                <a:latin typeface="Arial" charset="0"/>
              </a:rPr>
              <a:t>Создание школьной электронной библиотеки</a:t>
            </a: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5664200" y="4652963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3071813" y="44370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8112125" y="450850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524001" y="2279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362" name="Rectangle 27"/>
          <p:cNvSpPr>
            <a:spLocks noChangeArrowheads="1"/>
          </p:cNvSpPr>
          <p:nvPr/>
        </p:nvSpPr>
        <p:spPr bwMode="auto">
          <a:xfrm>
            <a:off x="1524001" y="30570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63" name="Rectangle 28"/>
          <p:cNvSpPr>
            <a:spLocks noChangeArrowheads="1"/>
          </p:cNvSpPr>
          <p:nvPr/>
        </p:nvSpPr>
        <p:spPr bwMode="auto">
          <a:xfrm>
            <a:off x="4495800" y="5791200"/>
            <a:ext cx="2362200" cy="9501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 dirty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Разработать целевую программу </a:t>
            </a:r>
            <a:r>
              <a:rPr lang="ru-RU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«Управление современными информационными ресурсами в образовательном процессе»</a:t>
            </a:r>
          </a:p>
          <a:p>
            <a:endParaRPr lang="ru-RU" sz="11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364" name="Line 29"/>
          <p:cNvSpPr>
            <a:spLocks noChangeShapeType="1"/>
          </p:cNvSpPr>
          <p:nvPr/>
        </p:nvSpPr>
        <p:spPr bwMode="auto">
          <a:xfrm>
            <a:off x="3048000" y="5638800"/>
            <a:ext cx="0" cy="217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365" name="Line 30"/>
          <p:cNvSpPr>
            <a:spLocks noChangeShapeType="1"/>
          </p:cNvSpPr>
          <p:nvPr/>
        </p:nvSpPr>
        <p:spPr bwMode="auto">
          <a:xfrm>
            <a:off x="5664200" y="544512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366" name="Line 31"/>
          <p:cNvSpPr>
            <a:spLocks noChangeShapeType="1"/>
          </p:cNvSpPr>
          <p:nvPr/>
        </p:nvSpPr>
        <p:spPr bwMode="auto">
          <a:xfrm>
            <a:off x="8077200" y="5562600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1905000" y="4572001"/>
            <a:ext cx="24234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0000CC"/>
                </a:solidFill>
                <a:latin typeface="Times New Roman" pitchFamily="18" charset="0"/>
              </a:rPr>
              <a:t>5. Мероприятия, ответственные</a:t>
            </a:r>
          </a:p>
        </p:txBody>
      </p:sp>
    </p:spTree>
    <p:extLst>
      <p:ext uri="{BB962C8B-B14F-4D97-AF65-F5344CB8AC3E}">
        <p14:creationId xmlns:p14="http://schemas.microsoft.com/office/powerpoint/2010/main" val="4050552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96752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программы и проекты развития школы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703388" y="1600200"/>
          <a:ext cx="8507412" cy="5591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53"/>
                <a:gridCol w="2126853"/>
                <a:gridCol w="2126853"/>
                <a:gridCol w="2126853"/>
              </a:tblGrid>
              <a:tr h="132474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Мероприятие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Ответственный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Необходимые ресурсы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Срок</a:t>
                      </a:r>
                      <a:endParaRPr lang="ru-RU" sz="2000" dirty="0"/>
                    </a:p>
                  </a:txBody>
                  <a:tcPr/>
                </a:tc>
              </a:tr>
              <a:tr h="305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Times New Roman" pitchFamily="18" charset="0"/>
                        </a:rPr>
                        <a:t>Задача: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Times New Roman" pitchFamily="18" charset="0"/>
                        </a:rPr>
                        <a:t> Разработать организационные механизмы документированных процедур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Мероприятие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</a:t>
                      </a:r>
                      <a:r>
                        <a:rPr lang="ru-RU" sz="1400" b="1" dirty="0" smtClean="0">
                          <a:latin typeface="Arial" charset="0"/>
                          <a:cs typeface="Times New Roman" pitchFamily="18" charset="0"/>
                        </a:rPr>
                        <a:t>Сформировать рабочую группу</a:t>
                      </a:r>
                      <a:endParaRPr lang="ru-RU" sz="1400" b="1" dirty="0" smtClean="0"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Мероприятие 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Times New Roman" pitchFamily="18" charset="0"/>
                        </a:rPr>
                        <a:t>Разраб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Times New Roman" pitchFamily="18" charset="0"/>
                        </a:rPr>
                        <a:t>отать целевую программу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«Управление современными информационными ресурсами в образовательном процессе»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……………………………..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Кадровые ресурсы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Существующие на настоящее время документы</a:t>
                      </a:r>
                      <a:r>
                        <a:rPr lang="ru-RU" baseline="0" dirty="0" smtClean="0"/>
                        <a:t> и др. информационные ресурсы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9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96752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программы и проекты развития школы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703388" y="1600200"/>
          <a:ext cx="8507412" cy="479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804"/>
                <a:gridCol w="2835804"/>
                <a:gridCol w="2835804"/>
              </a:tblGrid>
              <a:tr h="132474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Мероприятие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Продукт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Критерий эффективности решения задачи</a:t>
                      </a:r>
                      <a:endParaRPr lang="ru-RU" sz="2000" dirty="0"/>
                    </a:p>
                  </a:txBody>
                  <a:tcPr/>
                </a:tc>
              </a:tr>
              <a:tr h="305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Times New Roman" pitchFamily="18" charset="0"/>
                        </a:rPr>
                        <a:t>Задача: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Times New Roman" pitchFamily="18" charset="0"/>
                        </a:rPr>
                        <a:t>Разработать организационные механизмы документированных процедур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Мероприятие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1: </a:t>
                      </a:r>
                      <a:r>
                        <a:rPr lang="ru-RU" sz="1400" b="1" dirty="0" smtClean="0">
                          <a:latin typeface="Arial" charset="0"/>
                          <a:cs typeface="Times New Roman" pitchFamily="18" charset="0"/>
                        </a:rPr>
                        <a:t>Сформировать рабочую группу</a:t>
                      </a:r>
                      <a:endParaRPr lang="ru-RU" sz="1400" b="1" dirty="0" smtClean="0"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Мероприятие  2: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Times New Roman" pitchFamily="18" charset="0"/>
                        </a:rPr>
                        <a:t>Разработать целевую программу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«Управление современными информационными ресурсами в образовательном процессе»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Творческая группа учителей</a:t>
                      </a:r>
                      <a:r>
                        <a:rPr lang="ru-RU" baseline="0" dirty="0" smtClean="0"/>
                        <a:t> (3-5 чел.)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Текст целевой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педагогического коллектива вовремя справляется</a:t>
                      </a:r>
                      <a:r>
                        <a:rPr lang="ru-RU" baseline="0" dirty="0" smtClean="0"/>
                        <a:t> с введением документации.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3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96752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программы и проекты развития школы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703388" y="1600200"/>
          <a:ext cx="8507412" cy="4383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804"/>
                <a:gridCol w="2835804"/>
                <a:gridCol w="2835804"/>
              </a:tblGrid>
              <a:tr h="132474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Направления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Целевые программы, проекты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Мероприятия по реализации программы развития</a:t>
                      </a:r>
                      <a:endParaRPr lang="ru-RU" sz="2000" dirty="0"/>
                    </a:p>
                  </a:txBody>
                  <a:tcPr/>
                </a:tc>
              </a:tr>
              <a:tr h="3058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Направление 1: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Переход на новые образовательные стандарты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Направление 2: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Совершенствование учительского корпуса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3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231813" y="237530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3333FF"/>
                </a:solidFill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8944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3143672" y="41765"/>
            <a:ext cx="7056784" cy="1232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36864" bIns="0" anchor="ctr"/>
          <a:lstStyle/>
          <a:p>
            <a:pPr marL="36001" algn="ctr">
              <a:tabLst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190841" algn="l"/>
              </a:tabLst>
            </a:pPr>
            <a:r>
              <a:rPr lang="en-US" sz="4000" b="1" dirty="0" err="1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Управленческое</a:t>
            </a:r>
            <a:r>
              <a:rPr lang="en-US" sz="4000" b="1" dirty="0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 </a:t>
            </a:r>
            <a:r>
              <a:rPr lang="en-US" sz="4000" b="1" dirty="0" err="1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решение</a:t>
            </a:r>
            <a:r>
              <a:rPr lang="en-US" sz="4000" b="1" dirty="0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 - </a:t>
            </a:r>
            <a:r>
              <a:rPr lang="en-US" sz="4000" b="1" dirty="0" err="1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это</a:t>
            </a:r>
            <a:r>
              <a:rPr lang="en-US" sz="4000" b="1" dirty="0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…</a:t>
            </a:r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2503200" y="1339341"/>
            <a:ext cx="5976000" cy="70568"/>
          </a:xfrm>
          <a:prstGeom prst="rect">
            <a:avLst/>
          </a:prstGeom>
          <a:solidFill>
            <a:srgbClr val="3A73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2536320" y="1542403"/>
            <a:ext cx="5748480" cy="50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35558" bIns="0"/>
          <a:lstStyle/>
          <a:p>
            <a:pPr marL="34561">
              <a:spcBef>
                <a:spcPts val="726"/>
              </a:spcBef>
              <a:tabLst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333839" algn="l"/>
              </a:tabLst>
            </a:pPr>
            <a:r>
              <a:rPr lang="en-US" sz="2900">
                <a:solidFill>
                  <a:srgbClr val="FF0000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Ваше определение ?</a:t>
            </a:r>
          </a:p>
        </p:txBody>
      </p:sp>
      <p:pic>
        <p:nvPicPr>
          <p:cNvPr id="6148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920" y="2430976"/>
            <a:ext cx="3919680" cy="3143851"/>
          </a:xfrm>
          <a:prstGeom prst="rect">
            <a:avLst/>
          </a:prstGeom>
          <a:noFill/>
          <a:ln w="9360" cap="flat">
            <a:solidFill>
              <a:srgbClr val="CFDB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336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3215680" y="394603"/>
            <a:ext cx="6817280" cy="50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36864" bIns="0" anchor="ctr"/>
          <a:lstStyle/>
          <a:p>
            <a:pPr marL="36001">
              <a:tabLst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190841" algn="l"/>
              </a:tabLst>
            </a:pPr>
            <a:r>
              <a:rPr lang="en-US" sz="3600" b="1" dirty="0" err="1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Управленческое</a:t>
            </a:r>
            <a:r>
              <a:rPr lang="en-US" sz="3600" b="1" dirty="0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 </a:t>
            </a:r>
            <a:r>
              <a:rPr lang="en-US" sz="3600" b="1" dirty="0" err="1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решение</a:t>
            </a:r>
            <a:r>
              <a:rPr lang="en-US" sz="3600" b="1" dirty="0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 - </a:t>
            </a:r>
            <a:r>
              <a:rPr lang="en-US" sz="3600" b="1" dirty="0" err="1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это</a:t>
            </a:r>
            <a:r>
              <a:rPr lang="en-US" sz="3600" b="1" dirty="0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...</a:t>
            </a:r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2595360" y="1090196"/>
            <a:ext cx="5976000" cy="70567"/>
          </a:xfrm>
          <a:prstGeom prst="rect">
            <a:avLst/>
          </a:prstGeom>
          <a:solidFill>
            <a:srgbClr val="3A73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2" name="Rectangle 4"/>
          <p:cNvSpPr>
            <a:spLocks/>
          </p:cNvSpPr>
          <p:nvPr/>
        </p:nvSpPr>
        <p:spPr bwMode="auto">
          <a:xfrm>
            <a:off x="1809120" y="1741144"/>
            <a:ext cx="8294400" cy="115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35558" bIns="0"/>
          <a:lstStyle/>
          <a:p>
            <a:pPr marL="34561" algn="ctr">
              <a:tabLst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190841" algn="l"/>
              </a:tabLst>
            </a:pP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Решение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выбор альтернативы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798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3264140" y="169275"/>
            <a:ext cx="7158552" cy="63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36864" bIns="0" anchor="ctr"/>
          <a:lstStyle/>
          <a:p>
            <a:pPr marL="36001" algn="ctr">
              <a:tabLst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190841" algn="l"/>
              </a:tabLst>
            </a:pPr>
            <a:r>
              <a:rPr lang="en-US" sz="3800" b="1" dirty="0" err="1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Управленческое</a:t>
            </a:r>
            <a:r>
              <a:rPr lang="en-US" sz="3800" b="1" dirty="0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 </a:t>
            </a:r>
            <a:r>
              <a:rPr lang="en-US" sz="3800" b="1" dirty="0" err="1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решение</a:t>
            </a:r>
            <a:r>
              <a:rPr lang="en-US" sz="3800" b="1" dirty="0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 - </a:t>
            </a:r>
            <a:r>
              <a:rPr lang="en-US" sz="3800" b="1" dirty="0" err="1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это</a:t>
            </a:r>
            <a:r>
              <a:rPr lang="en-US" sz="3800" b="1" dirty="0">
                <a:solidFill>
                  <a:srgbClr val="004586"/>
                </a:solidFill>
                <a:latin typeface="Times New Roman" pitchFamily="18" charset="0"/>
                <a:ea typeface="Arial Bold" charset="0"/>
                <a:cs typeface="Times New Roman" pitchFamily="18" charset="0"/>
                <a:sym typeface="Arial Bold" charset="0"/>
              </a:rPr>
              <a:t>...</a:t>
            </a:r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2596801" y="836730"/>
            <a:ext cx="5976000" cy="70567"/>
          </a:xfrm>
          <a:prstGeom prst="rect">
            <a:avLst/>
          </a:prstGeom>
          <a:solidFill>
            <a:srgbClr val="3A73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195" name="Rectangle 3"/>
          <p:cNvSpPr>
            <a:spLocks/>
          </p:cNvSpPr>
          <p:nvPr/>
        </p:nvSpPr>
        <p:spPr bwMode="auto">
          <a:xfrm>
            <a:off x="1688160" y="1160762"/>
            <a:ext cx="8583840" cy="251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35558" bIns="0"/>
          <a:lstStyle/>
          <a:p>
            <a:pPr marL="34561" algn="just">
              <a:tabLst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</a:tabLst>
            </a:pPr>
            <a:r>
              <a:rPr lang="en-US" sz="2400" dirty="0" err="1">
                <a:solidFill>
                  <a:srgbClr val="FF0000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Управленческое</a:t>
            </a:r>
            <a:r>
              <a:rPr lang="en-US" sz="2400" dirty="0">
                <a:solidFill>
                  <a:srgbClr val="FF0000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решение</a:t>
            </a:r>
            <a:r>
              <a:rPr 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</a:t>
            </a:r>
            <a:r>
              <a:rPr lang="en-US" sz="2400" dirty="0">
                <a:cs typeface="Arial" charset="0"/>
              </a:rPr>
              <a:t>— </a:t>
            </a:r>
            <a:r>
              <a:rPr lang="en-US" sz="2400" dirty="0" err="1">
                <a:cs typeface="Arial" charset="0"/>
              </a:rPr>
              <a:t>это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выбор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альтернативы</a:t>
            </a:r>
            <a:r>
              <a:rPr lang="en-US" sz="2400" dirty="0">
                <a:cs typeface="Arial" charset="0"/>
              </a:rPr>
              <a:t>, </a:t>
            </a:r>
            <a:r>
              <a:rPr lang="en-US" sz="2400" dirty="0" err="1">
                <a:cs typeface="Arial" charset="0"/>
              </a:rPr>
              <a:t>осуществленный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руководителем</a:t>
            </a:r>
            <a:r>
              <a:rPr lang="en-US" sz="2400" dirty="0">
                <a:cs typeface="Arial" charset="0"/>
              </a:rPr>
              <a:t> в </a:t>
            </a:r>
            <a:r>
              <a:rPr lang="en-US" sz="2400" dirty="0" err="1">
                <a:cs typeface="Arial" charset="0"/>
              </a:rPr>
              <a:t>рамках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его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должностных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полномочий</a:t>
            </a:r>
            <a:r>
              <a:rPr lang="en-US" sz="2400" dirty="0">
                <a:cs typeface="Arial" charset="0"/>
              </a:rPr>
              <a:t> и </a:t>
            </a:r>
            <a:r>
              <a:rPr lang="en-US" sz="2400" dirty="0" err="1">
                <a:cs typeface="Arial" charset="0"/>
              </a:rPr>
              <a:t>компетенции</a:t>
            </a:r>
            <a:r>
              <a:rPr lang="en-US" sz="2400" dirty="0">
                <a:cs typeface="Arial" charset="0"/>
              </a:rPr>
              <a:t> и </a:t>
            </a:r>
            <a:r>
              <a:rPr lang="en-US" sz="2400" dirty="0" err="1">
                <a:cs typeface="Arial" charset="0"/>
              </a:rPr>
              <a:t>направленный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на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достижение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целей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организации</a:t>
            </a:r>
            <a:r>
              <a:rPr lang="en-US" sz="2400" dirty="0">
                <a:cs typeface="Arial" charset="0"/>
              </a:rPr>
              <a:t> </a:t>
            </a:r>
          </a:p>
          <a:p>
            <a:pPr marL="34561" algn="r">
              <a:tabLst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</a:tabLst>
            </a:pPr>
            <a:r>
              <a:rPr lang="en-US" sz="2400" dirty="0">
                <a:cs typeface="Arial" charset="0"/>
              </a:rPr>
              <a:t>                 </a:t>
            </a:r>
          </a:p>
          <a:p>
            <a:pPr marL="34561" algn="r">
              <a:tabLst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</a:tabLst>
            </a:pPr>
            <a:r>
              <a:rPr lang="en-US" sz="2200" dirty="0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 </a:t>
            </a:r>
            <a:r>
              <a:rPr lang="en-US" sz="2200" dirty="0" err="1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Бернар</a:t>
            </a:r>
            <a:r>
              <a:rPr lang="en-US" sz="2200" dirty="0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 И., </a:t>
            </a:r>
            <a:r>
              <a:rPr lang="en-US" sz="2200" dirty="0" err="1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Колли</a:t>
            </a:r>
            <a:r>
              <a:rPr lang="en-US" sz="2200" dirty="0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 Ж.К. </a:t>
            </a:r>
          </a:p>
          <a:p>
            <a:pPr marL="34561" algn="r">
              <a:tabLst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</a:tabLst>
            </a:pPr>
            <a:r>
              <a:rPr lang="en-US" sz="2200" dirty="0" err="1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Толковый</a:t>
            </a:r>
            <a:r>
              <a:rPr lang="en-US" sz="2200" dirty="0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 </a:t>
            </a:r>
            <a:r>
              <a:rPr lang="en-US" sz="2200" dirty="0" err="1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экономический</a:t>
            </a:r>
            <a:r>
              <a:rPr lang="en-US" sz="2200" dirty="0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 и </a:t>
            </a:r>
            <a:r>
              <a:rPr lang="en-US" sz="2200" dirty="0" err="1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финансовый</a:t>
            </a:r>
            <a:r>
              <a:rPr lang="en-US" sz="2200" dirty="0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 </a:t>
            </a:r>
            <a:r>
              <a:rPr lang="en-US" sz="2200" dirty="0" err="1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словарь</a:t>
            </a:r>
            <a:r>
              <a:rPr lang="en-US" sz="2200" dirty="0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. - М., 1999 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1838852" y="3979138"/>
            <a:ext cx="8583840" cy="251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35558" bIns="0"/>
          <a:lstStyle/>
          <a:p>
            <a:pPr marL="34561" algn="just">
              <a:tabLst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</a:tabLst>
            </a:pPr>
            <a:r>
              <a:rPr lang="en-US" sz="2400" dirty="0" err="1">
                <a:solidFill>
                  <a:srgbClr val="FF0000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Управленческое</a:t>
            </a:r>
            <a:r>
              <a:rPr lang="en-US" sz="2400" dirty="0">
                <a:solidFill>
                  <a:srgbClr val="FF0000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решение</a:t>
            </a:r>
            <a:r>
              <a:rPr 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</a:t>
            </a:r>
            <a:r>
              <a:rPr lang="en-US" sz="2400" dirty="0">
                <a:cs typeface="Arial" charset="0"/>
              </a:rPr>
              <a:t>— </a:t>
            </a:r>
            <a:r>
              <a:rPr lang="en-US" sz="2400" dirty="0" err="1">
                <a:cs typeface="Arial" charset="0"/>
              </a:rPr>
              <a:t>это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результат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анализа</a:t>
            </a:r>
            <a:r>
              <a:rPr lang="en-US" sz="2400" dirty="0">
                <a:cs typeface="Arial" charset="0"/>
              </a:rPr>
              <a:t>, </a:t>
            </a:r>
            <a:r>
              <a:rPr lang="en-US" sz="2400" dirty="0" err="1">
                <a:cs typeface="Arial" charset="0"/>
              </a:rPr>
              <a:t>прогнозирования</a:t>
            </a:r>
            <a:r>
              <a:rPr lang="en-US" sz="2400" dirty="0">
                <a:cs typeface="Arial" charset="0"/>
              </a:rPr>
              <a:t>, </a:t>
            </a:r>
            <a:r>
              <a:rPr lang="en-US" sz="2400" dirty="0" err="1">
                <a:cs typeface="Arial" charset="0"/>
              </a:rPr>
              <a:t>оптимизации</a:t>
            </a:r>
            <a:r>
              <a:rPr lang="en-US" sz="2400" dirty="0">
                <a:cs typeface="Arial" charset="0"/>
              </a:rPr>
              <a:t>, </a:t>
            </a:r>
            <a:r>
              <a:rPr lang="en-US" sz="2400" dirty="0" err="1">
                <a:cs typeface="Arial" charset="0"/>
              </a:rPr>
              <a:t>экономического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обоснования</a:t>
            </a:r>
            <a:r>
              <a:rPr lang="en-US" sz="2400" dirty="0">
                <a:cs typeface="Arial" charset="0"/>
              </a:rPr>
              <a:t> и </a:t>
            </a:r>
            <a:r>
              <a:rPr lang="en-US" sz="2400" b="1" i="1" dirty="0" err="1">
                <a:cs typeface="Arial" charset="0"/>
              </a:rPr>
              <a:t>выбора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альтернативы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из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множества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вариантов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достижения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конкретной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цели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системы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менеджмента</a:t>
            </a:r>
            <a:r>
              <a:rPr lang="en-US" sz="2400" dirty="0">
                <a:cs typeface="Arial" charset="0"/>
              </a:rPr>
              <a:t>.</a:t>
            </a:r>
          </a:p>
          <a:p>
            <a:pPr marL="34561" algn="just">
              <a:tabLst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</a:tabLst>
            </a:pPr>
            <a:r>
              <a:rPr lang="en-US" sz="2200" dirty="0">
                <a:cs typeface="Arial" charset="0"/>
              </a:rPr>
              <a:t> </a:t>
            </a:r>
          </a:p>
          <a:p>
            <a:pPr marL="34561" algn="r">
              <a:tabLst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  <a:tab pos="3317809" algn="l"/>
                <a:tab pos="3974459" algn="l"/>
                <a:tab pos="4631108" algn="l"/>
                <a:tab pos="5287758" algn="l"/>
                <a:tab pos="5944408" algn="l"/>
                <a:tab pos="6601057" algn="l"/>
                <a:tab pos="7257707" algn="l"/>
                <a:tab pos="7914357" algn="l"/>
                <a:tab pos="8571006" algn="l"/>
                <a:tab pos="8594047" algn="l"/>
                <a:tab pos="691210" algn="l"/>
                <a:tab pos="1347860" algn="l"/>
                <a:tab pos="2004510" algn="l"/>
                <a:tab pos="2661159" algn="l"/>
              </a:tabLst>
            </a:pPr>
            <a:r>
              <a:rPr lang="en-US" sz="2200" dirty="0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                  </a:t>
            </a:r>
            <a:r>
              <a:rPr lang="en-US" sz="2200" dirty="0" err="1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Мескон</a:t>
            </a:r>
            <a:r>
              <a:rPr lang="en-US" sz="2200" dirty="0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, </a:t>
            </a:r>
            <a:r>
              <a:rPr lang="en-US" sz="2200" dirty="0" err="1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Альберт</a:t>
            </a:r>
            <a:r>
              <a:rPr lang="en-US" sz="2200" dirty="0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, </a:t>
            </a:r>
            <a:r>
              <a:rPr lang="en-US" sz="2200" dirty="0" err="1">
                <a:latin typeface="Arial Italic" charset="0"/>
                <a:ea typeface="Arial Italic" charset="0"/>
                <a:cs typeface="Arial Italic" charset="0"/>
                <a:sym typeface="Arial Italic" charset="0"/>
              </a:rPr>
              <a:t>Хедоури</a:t>
            </a:r>
            <a:endParaRPr lang="en-US" sz="2200" dirty="0">
              <a:latin typeface="Arial Italic" charset="0"/>
              <a:ea typeface="Arial Italic" charset="0"/>
              <a:cs typeface="Arial Italic" charset="0"/>
              <a:sym typeface="Arial 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375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59696" y="116632"/>
            <a:ext cx="655272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Управленческое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194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Управленческому решению присущи 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общие черты,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свойственные всем решениям, принимаемым человеком:</a:t>
            </a:r>
          </a:p>
          <a:p>
            <a:pPr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проблемной ситуации (нет проблемы — нет решения);</a:t>
            </a:r>
          </a:p>
          <a:p>
            <a:pPr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альтернатив для выбора (безальтернативный выбор не рассматривается как решение);</a:t>
            </a:r>
          </a:p>
          <a:p>
            <a:pPr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цели (случайный выбор не является решением).</a:t>
            </a:r>
          </a:p>
        </p:txBody>
      </p:sp>
    </p:spTree>
    <p:extLst>
      <p:ext uri="{BB962C8B-B14F-4D97-AF65-F5344CB8AC3E}">
        <p14:creationId xmlns:p14="http://schemas.microsoft.com/office/powerpoint/2010/main" val="31318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7648" y="116632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Подходы к принятию решений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1268760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Интуитивные решения </a:t>
            </a:r>
            <a:r>
              <a:rPr lang="ru-RU" dirty="0" smtClean="0"/>
              <a:t>– выбор сделанный только на основе </a:t>
            </a:r>
            <a:r>
              <a:rPr lang="ru-RU" i="1" dirty="0" smtClean="0"/>
              <a:t>ощущения</a:t>
            </a:r>
            <a:r>
              <a:rPr lang="ru-RU" dirty="0" smtClean="0"/>
              <a:t> того, что он </a:t>
            </a:r>
            <a:r>
              <a:rPr lang="ru-RU" dirty="0" err="1" smtClean="0"/>
              <a:t>праывильный</a:t>
            </a:r>
            <a:endParaRPr lang="ru-RU" dirty="0" smtClean="0"/>
          </a:p>
          <a:p>
            <a:r>
              <a:rPr lang="ru-RU" b="1" dirty="0" smtClean="0">
                <a:solidFill>
                  <a:schemeClr val="tx2"/>
                </a:solidFill>
              </a:rPr>
              <a:t>Решения, основанные на суждениях </a:t>
            </a:r>
            <a:r>
              <a:rPr lang="ru-RU" dirty="0" smtClean="0"/>
              <a:t>– выбор, обусловленный знаниями или накопленным </a:t>
            </a:r>
            <a:r>
              <a:rPr lang="ru-RU" i="1" dirty="0" smtClean="0"/>
              <a:t>опытом.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Рациональное решение </a:t>
            </a:r>
            <a:r>
              <a:rPr lang="ru-RU" dirty="0" smtClean="0"/>
              <a:t>– выбор, обоснованный с помощью </a:t>
            </a:r>
            <a:r>
              <a:rPr lang="ru-RU" i="1" dirty="0" smtClean="0"/>
              <a:t>объективного аналитического</a:t>
            </a:r>
            <a:r>
              <a:rPr lang="ru-RU" dirty="0" smtClean="0"/>
              <a:t> процесса. Выбор на основе </a:t>
            </a:r>
            <a:r>
              <a:rPr lang="ru-RU" i="1" dirty="0" smtClean="0"/>
              <a:t>мониторингов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92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672" y="22527"/>
            <a:ext cx="72111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Этапы рационального решения проблем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83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2563"/>
            <a:ext cx="10363200" cy="14176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Стадия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реализации управленческого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Разработка плана реализации решения. </a:t>
            </a:r>
          </a:p>
          <a:p>
            <a:r>
              <a:rPr lang="ru-RU" sz="2400" dirty="0"/>
              <a:t>Определение комплекса необходимых работ. </a:t>
            </a:r>
          </a:p>
          <a:p>
            <a:r>
              <a:rPr lang="ru-RU" sz="2400" dirty="0"/>
              <a:t>Определение необходимого объема ресурсов.</a:t>
            </a:r>
          </a:p>
          <a:p>
            <a:r>
              <a:rPr lang="ru-RU" sz="2400" dirty="0"/>
              <a:t> Определение числа исполнителей. </a:t>
            </a:r>
          </a:p>
          <a:p>
            <a:r>
              <a:rPr lang="ru-RU" sz="2400" dirty="0"/>
              <a:t>Распределение работ, ресурсов и исполнителей по объектам, задачам и срокам. </a:t>
            </a:r>
          </a:p>
          <a:p>
            <a:r>
              <a:rPr lang="ru-RU" sz="2400" dirty="0"/>
              <a:t>Управление реализацией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30087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53978" y="1319463"/>
            <a:ext cx="10860505" cy="49850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800000"/>
                </a:solidFill>
                <a:latin typeface="+mj-lt"/>
                <a:cs typeface="Times New Roman" pitchFamily="18" charset="0"/>
              </a:rPr>
              <a:t>описание</a:t>
            </a:r>
            <a:r>
              <a:rPr lang="ru-RU" u="sng" dirty="0" smtClean="0">
                <a:solidFill>
                  <a:srgbClr val="8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800000"/>
                </a:solidFill>
                <a:latin typeface="+mj-lt"/>
                <a:cs typeface="Times New Roman" pitchFamily="18" charset="0"/>
              </a:rPr>
              <a:t>конкретной ситуации</a:t>
            </a:r>
            <a:r>
              <a:rPr lang="ru-RU" dirty="0" smtClean="0">
                <a:solidFill>
                  <a:srgbClr val="800000"/>
                </a:solidFill>
                <a:latin typeface="+mj-lt"/>
                <a:cs typeface="Times New Roman" pitchFamily="18" charset="0"/>
              </a:rPr>
              <a:t>, которая должна быть улучшена с использованием </a:t>
            </a:r>
            <a:r>
              <a:rPr lang="ru-RU" b="1" u="sng" dirty="0" smtClean="0">
                <a:solidFill>
                  <a:srgbClr val="800000"/>
                </a:solidFill>
                <a:latin typeface="+mj-lt"/>
                <a:cs typeface="Times New Roman" pitchFamily="18" charset="0"/>
              </a:rPr>
              <a:t>конкретных методов и шагов</a:t>
            </a:r>
            <a:r>
              <a:rPr lang="ru-RU" dirty="0" smtClean="0">
                <a:solidFill>
                  <a:srgbClr val="800000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dirty="0" smtClean="0">
              <a:solidFill>
                <a:srgbClr val="800000"/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rgbClr val="800000"/>
                </a:solidFill>
              </a:rPr>
              <a:t>Проект - </a:t>
            </a:r>
            <a:r>
              <a:rPr lang="ru-RU" dirty="0"/>
              <a:t>это деятельность по достижению </a:t>
            </a:r>
            <a:r>
              <a:rPr lang="ru-RU" u="sng" dirty="0">
                <a:solidFill>
                  <a:srgbClr val="800000"/>
                </a:solidFill>
              </a:rPr>
              <a:t>нового</a:t>
            </a:r>
            <a:r>
              <a:rPr lang="ru-RU" dirty="0"/>
              <a:t> результата в рамках установленного </a:t>
            </a:r>
            <a:r>
              <a:rPr lang="ru-RU" dirty="0">
                <a:solidFill>
                  <a:srgbClr val="800000"/>
                </a:solidFill>
              </a:rPr>
              <a:t>времени </a:t>
            </a:r>
            <a:r>
              <a:rPr lang="ru-RU" dirty="0"/>
              <a:t>с учетом </a:t>
            </a:r>
            <a:r>
              <a:rPr lang="ru-RU" dirty="0" smtClean="0"/>
              <a:t>определенных </a:t>
            </a:r>
            <a:r>
              <a:rPr lang="ru-RU" dirty="0" smtClean="0">
                <a:solidFill>
                  <a:srgbClr val="800000"/>
                </a:solidFill>
              </a:rPr>
              <a:t>ресурсов</a:t>
            </a:r>
            <a:endParaRPr lang="ru-RU" dirty="0">
              <a:solidFill>
                <a:srgbClr val="80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6600"/>
                </a:solidFill>
                <a:latin typeface="Times New Roman" pitchFamily="18" charset="0"/>
              </a:rPr>
              <a:t/>
            </a:r>
            <a:br>
              <a:rPr lang="ru-RU" dirty="0" smtClean="0">
                <a:solidFill>
                  <a:srgbClr val="FF6600"/>
                </a:solidFill>
                <a:latin typeface="Times New Roman" pitchFamily="18" charset="0"/>
              </a:rPr>
            </a:b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52600" y="17646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800" b="1" dirty="0">
                <a:latin typeface="+mn-lt"/>
                <a:cs typeface="Times New Roman" pitchFamily="18" charset="0"/>
              </a:rPr>
              <a:t>Проект  представляет собой</a:t>
            </a:r>
          </a:p>
        </p:txBody>
      </p:sp>
    </p:spTree>
    <p:extLst>
      <p:ext uri="{BB962C8B-B14F-4D97-AF65-F5344CB8AC3E}">
        <p14:creationId xmlns:p14="http://schemas.microsoft.com/office/powerpoint/2010/main" val="142245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847</Words>
  <Application>Microsoft Office PowerPoint</Application>
  <PresentationFormat>Широкоэкранный</PresentationFormat>
  <Paragraphs>161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Arial Bold</vt:lpstr>
      <vt:lpstr>Arial Italic</vt:lpstr>
      <vt:lpstr>Calibri</vt:lpstr>
      <vt:lpstr>Times New Roman</vt:lpstr>
      <vt:lpstr>Wingdings</vt:lpstr>
      <vt:lpstr>1_Тема Office</vt:lpstr>
      <vt:lpstr>      Использование данных мониторинга для принятия управленческих решений. </vt:lpstr>
      <vt:lpstr>Презентация PowerPoint</vt:lpstr>
      <vt:lpstr>Презентация PowerPoint</vt:lpstr>
      <vt:lpstr>Презентация PowerPoint</vt:lpstr>
      <vt:lpstr> Управленческое решение и функции управления </vt:lpstr>
      <vt:lpstr>Подходы к принятию решений</vt:lpstr>
      <vt:lpstr>Этапы рационального решения проблем</vt:lpstr>
      <vt:lpstr>Стадия реализации управленческого решения</vt:lpstr>
      <vt:lpstr>Проект  представляет собой</vt:lpstr>
      <vt:lpstr>Оценка педагогами своего интереса к работе</vt:lpstr>
      <vt:lpstr>Направления деятельности, вызывающие затруднения педагогов</vt:lpstr>
      <vt:lpstr>Презентация PowerPoint</vt:lpstr>
      <vt:lpstr>Презентация PowerPoint</vt:lpstr>
      <vt:lpstr>Целевые программы и проекты развития школы</vt:lpstr>
      <vt:lpstr>Целевые программы и проекты развития школы</vt:lpstr>
      <vt:lpstr>Целевые программы и проекты развития школы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данных мониторинга для принятия управленческих решений.</dc:title>
  <dc:creator>Наталья</dc:creator>
  <cp:lastModifiedBy>Ирина</cp:lastModifiedBy>
  <cp:revision>4</cp:revision>
  <dcterms:created xsi:type="dcterms:W3CDTF">2016-01-13T09:28:48Z</dcterms:created>
  <dcterms:modified xsi:type="dcterms:W3CDTF">2016-02-10T17:57:50Z</dcterms:modified>
</cp:coreProperties>
</file>