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8CBF"/>
    <a:srgbClr val="F8F8F8"/>
    <a:srgbClr val="FFCC99"/>
    <a:srgbClr val="FFCCFF"/>
    <a:srgbClr val="CCCCFF"/>
    <a:srgbClr val="FFCCCC"/>
    <a:srgbClr val="FFFF99"/>
    <a:srgbClr val="FFFF66"/>
    <a:srgbClr val="FF3300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2040" y="9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9EBC7-D0F2-4087-AB83-7555C1031285}" type="datetimeFigureOut">
              <a:rPr lang="en-GB" smtClean="0"/>
              <a:pPr/>
              <a:t>27/04/2017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E478-C56A-46AB-9ED8-B93483E3F9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9EBC7-D0F2-4087-AB83-7555C1031285}" type="datetimeFigureOut">
              <a:rPr lang="en-GB" smtClean="0"/>
              <a:pPr/>
              <a:t>27/04/2017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E478-C56A-46AB-9ED8-B93483E3F9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9EBC7-D0F2-4087-AB83-7555C1031285}" type="datetimeFigureOut">
              <a:rPr lang="en-GB" smtClean="0"/>
              <a:pPr/>
              <a:t>27/04/2017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E478-C56A-46AB-9ED8-B93483E3F9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9EBC7-D0F2-4087-AB83-7555C1031285}" type="datetimeFigureOut">
              <a:rPr lang="en-GB" smtClean="0"/>
              <a:pPr/>
              <a:t>27/04/2017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E478-C56A-46AB-9ED8-B93483E3F9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1pPr>
            <a:lvl2pPr marL="495285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9EBC7-D0F2-4087-AB83-7555C1031285}" type="datetimeFigureOut">
              <a:rPr lang="en-GB" smtClean="0"/>
              <a:pPr/>
              <a:t>27/04/2017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E478-C56A-46AB-9ED8-B93483E3F9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9EBC7-D0F2-4087-AB83-7555C1031285}" type="datetimeFigureOut">
              <a:rPr lang="en-GB" smtClean="0"/>
              <a:pPr/>
              <a:t>27/04/2017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E478-C56A-46AB-9ED8-B93483E3F9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9EBC7-D0F2-4087-AB83-7555C1031285}" type="datetimeFigureOut">
              <a:rPr lang="en-GB" smtClean="0"/>
              <a:pPr/>
              <a:t>27/04/2017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E478-C56A-46AB-9ED8-B93483E3F9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9EBC7-D0F2-4087-AB83-7555C1031285}" type="datetimeFigureOut">
              <a:rPr lang="en-GB" smtClean="0"/>
              <a:pPr/>
              <a:t>27/04/2017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E478-C56A-46AB-9ED8-B93483E3F9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9EBC7-D0F2-4087-AB83-7555C1031285}" type="datetimeFigureOut">
              <a:rPr lang="en-GB" smtClean="0"/>
              <a:pPr/>
              <a:t>27/04/2017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E478-C56A-46AB-9ED8-B93483E3F9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9EBC7-D0F2-4087-AB83-7555C1031285}" type="datetimeFigureOut">
              <a:rPr lang="en-GB" smtClean="0"/>
              <a:pPr/>
              <a:t>27/04/2017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E478-C56A-46AB-9ED8-B93483E3F9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9EBC7-D0F2-4087-AB83-7555C1031285}" type="datetimeFigureOut">
              <a:rPr lang="en-GB" smtClean="0"/>
              <a:pPr/>
              <a:t>27/04/2017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E478-C56A-46AB-9ED8-B93483E3F9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9EBC7-D0F2-4087-AB83-7555C1031285}" type="datetimeFigureOut">
              <a:rPr lang="en-GB" smtClean="0"/>
              <a:pPr/>
              <a:t>27/04/2017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AE478-C56A-46AB-9ED8-B93483E3F9C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0570" rtl="0" eaLnBrk="1" latinLnBrk="0" hangingPunct="1">
        <a:spcBef>
          <a:spcPct val="0"/>
        </a:spcBef>
        <a:buNone/>
        <a:defRPr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464" indent="-371464" algn="l" defTabSz="990570" rtl="0" eaLnBrk="1" latinLnBrk="0" hangingPunct="1">
        <a:spcBef>
          <a:spcPct val="20000"/>
        </a:spcBef>
        <a:buFont typeface="Arial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04838" indent="-309553" algn="l" defTabSz="990570" rtl="0" eaLnBrk="1" latinLnBrk="0" hangingPunct="1">
        <a:spcBef>
          <a:spcPct val="20000"/>
        </a:spcBef>
        <a:buFont typeface="Arial" pitchFamily="34" charset="0"/>
        <a:buChar char="–"/>
        <a:defRPr sz="3033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0" hangingPunct="1">
        <a:spcBef>
          <a:spcPct val="20000"/>
        </a:spcBef>
        <a:buFont typeface="Arial" pitchFamily="34" charset="0"/>
        <a:buChar char="–"/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0" hangingPunct="1">
        <a:spcBef>
          <a:spcPct val="20000"/>
        </a:spcBef>
        <a:buFont typeface="Arial" pitchFamily="34" charset="0"/>
        <a:buChar char="»"/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3155" y="-871234"/>
            <a:ext cx="10342152" cy="8218930"/>
          </a:xfrm>
          <a:prstGeom prst="rect">
            <a:avLst/>
          </a:prstGeom>
        </p:spPr>
      </p:pic>
      <p:grpSp>
        <p:nvGrpSpPr>
          <p:cNvPr id="27" name="Group 26"/>
          <p:cNvGrpSpPr/>
          <p:nvPr/>
        </p:nvGrpSpPr>
        <p:grpSpPr>
          <a:xfrm rot="21036817">
            <a:off x="-97907" y="423794"/>
            <a:ext cx="2497512" cy="1406560"/>
            <a:chOff x="1475086" y="624209"/>
            <a:chExt cx="2305396" cy="1298363"/>
          </a:xfrm>
        </p:grpSpPr>
        <p:sp>
          <p:nvSpPr>
            <p:cNvPr id="15" name="TextBox 14"/>
            <p:cNvSpPr txBox="1"/>
            <p:nvPr/>
          </p:nvSpPr>
          <p:spPr>
            <a:xfrm>
              <a:off x="1475656" y="914013"/>
              <a:ext cx="2304826" cy="63922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Don’t work out exactly! Round the </a:t>
              </a:r>
              <a:r>
                <a:rPr lang="en-GB" sz="13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numbers to one significant figure first.</a:t>
              </a:r>
              <a:endParaRPr lang="en-GB" sz="13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475656" y="624209"/>
              <a:ext cx="2304826" cy="300734"/>
            </a:xfrm>
            <a:prstGeom prst="rect">
              <a:avLst/>
            </a:prstGeom>
            <a:solidFill>
              <a:srgbClr val="B38CBF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517" b="1" dirty="0">
                  <a:latin typeface="Arial" panose="020B0604020202020204" pitchFamily="34" charset="0"/>
                  <a:cs typeface="Arial" panose="020B0604020202020204" pitchFamily="34" charset="0"/>
                </a:rPr>
                <a:t>Estimate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475086" y="1560343"/>
              <a:ext cx="2304826" cy="362229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</a:rPr>
                <a:t>Estimate 4.7 x 6.2</a:t>
              </a:r>
            </a:p>
            <a:p>
              <a:pPr algn="ctr"/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</a:rPr>
                <a:t>Answer: 5 x 6 = 30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 rot="20788167">
            <a:off x="7156326" y="654208"/>
            <a:ext cx="2497513" cy="1016517"/>
            <a:chOff x="6659661" y="408186"/>
            <a:chExt cx="2305397" cy="938323"/>
          </a:xfrm>
        </p:grpSpPr>
        <p:sp>
          <p:nvSpPr>
            <p:cNvPr id="17" name="TextBox 16"/>
            <p:cNvSpPr txBox="1"/>
            <p:nvPr/>
          </p:nvSpPr>
          <p:spPr>
            <a:xfrm>
              <a:off x="6660232" y="408186"/>
              <a:ext cx="2304826" cy="300734"/>
            </a:xfrm>
            <a:prstGeom prst="rect">
              <a:avLst/>
            </a:prstGeom>
            <a:solidFill>
              <a:srgbClr val="B38CBF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517" b="1" dirty="0">
                  <a:latin typeface="Arial" panose="020B0604020202020204" pitchFamily="34" charset="0"/>
                  <a:cs typeface="Arial" panose="020B0604020202020204" pitchFamily="34" charset="0"/>
                </a:rPr>
                <a:t>Simplify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660232" y="697989"/>
              <a:ext cx="2304826" cy="26989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Collect like terms together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659661" y="984280"/>
              <a:ext cx="2304826" cy="362229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</a:rPr>
                <a:t>Simplify  e + 7e</a:t>
              </a:r>
            </a:p>
            <a:p>
              <a:pPr algn="ctr"/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</a:rPr>
                <a:t>Answer:  8e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578251" y="996522"/>
            <a:ext cx="2497512" cy="1172501"/>
            <a:chOff x="4211390" y="906979"/>
            <a:chExt cx="2305396" cy="1082309"/>
          </a:xfrm>
        </p:grpSpPr>
        <p:sp>
          <p:nvSpPr>
            <p:cNvPr id="20" name="TextBox 19"/>
            <p:cNvSpPr txBox="1"/>
            <p:nvPr/>
          </p:nvSpPr>
          <p:spPr>
            <a:xfrm>
              <a:off x="4211960" y="906979"/>
              <a:ext cx="2304826" cy="300734"/>
            </a:xfrm>
            <a:prstGeom prst="rect">
              <a:avLst/>
            </a:prstGeom>
            <a:solidFill>
              <a:srgbClr val="B38CBF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517" b="1" dirty="0">
                  <a:latin typeface="Arial" panose="020B0604020202020204" pitchFamily="34" charset="0"/>
                  <a:cs typeface="Arial" panose="020B0604020202020204" pitchFamily="34" charset="0"/>
                </a:rPr>
                <a:t>Work out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211960" y="1196752"/>
              <a:ext cx="2304826" cy="45456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A written or mental calculation is needed.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211390" y="1627059"/>
              <a:ext cx="2304826" cy="362229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</a:rPr>
                <a:t>Work out  6</a:t>
              </a:r>
              <a:r>
                <a:rPr lang="en-GB" sz="975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  <a:p>
              <a:pPr algn="ctr"/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</a:rPr>
                <a:t>Answer:  6 x 6 = 36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4210510" y="3534166"/>
            <a:ext cx="2027608" cy="1398833"/>
            <a:chOff x="179512" y="1916832"/>
            <a:chExt cx="1871638" cy="1291231"/>
          </a:xfrm>
        </p:grpSpPr>
        <p:sp>
          <p:nvSpPr>
            <p:cNvPr id="24" name="TextBox 23"/>
            <p:cNvSpPr txBox="1"/>
            <p:nvPr/>
          </p:nvSpPr>
          <p:spPr>
            <a:xfrm>
              <a:off x="179512" y="1916832"/>
              <a:ext cx="1871638" cy="300734"/>
            </a:xfrm>
            <a:prstGeom prst="rect">
              <a:avLst/>
            </a:prstGeom>
            <a:solidFill>
              <a:srgbClr val="B38CBF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517" b="1" dirty="0">
                  <a:latin typeface="Arial" panose="020B0604020202020204" pitchFamily="34" charset="0"/>
                  <a:cs typeface="Arial" panose="020B0604020202020204" pitchFamily="34" charset="0"/>
                </a:rPr>
                <a:t>Solve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79512" y="2206605"/>
              <a:ext cx="1871638" cy="63922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Find the value </a:t>
              </a:r>
              <a:r>
                <a:rPr lang="en-GB" sz="13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of the variable in the question.</a:t>
              </a:r>
              <a:endParaRPr lang="en-GB" sz="13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79512" y="2845834"/>
              <a:ext cx="1871638" cy="362229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</a:rPr>
                <a:t>Solve:  3x = 12</a:t>
              </a:r>
            </a:p>
            <a:p>
              <a:pPr algn="ctr"/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</a:rPr>
                <a:t>Answer:   x = 4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298168" y="181190"/>
            <a:ext cx="56946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Maths Command Words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1354481">
            <a:off x="3845730" y="5788482"/>
            <a:ext cx="2879345" cy="150441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lum bright="41000"/>
          </a:blip>
          <a:srcRect/>
          <a:stretch>
            <a:fillRect/>
          </a:stretch>
        </p:blipFill>
        <p:spPr bwMode="auto">
          <a:xfrm rot="16693103">
            <a:off x="6135024" y="3675366"/>
            <a:ext cx="4761091" cy="285665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grpSp>
        <p:nvGrpSpPr>
          <p:cNvPr id="32" name="Group 31"/>
          <p:cNvGrpSpPr/>
          <p:nvPr/>
        </p:nvGrpSpPr>
        <p:grpSpPr>
          <a:xfrm rot="21065886">
            <a:off x="429115" y="5301208"/>
            <a:ext cx="2027608" cy="1006418"/>
            <a:chOff x="2483768" y="1988840"/>
            <a:chExt cx="1871638" cy="929001"/>
          </a:xfrm>
        </p:grpSpPr>
        <p:sp>
          <p:nvSpPr>
            <p:cNvPr id="33" name="TextBox 32"/>
            <p:cNvSpPr txBox="1"/>
            <p:nvPr/>
          </p:nvSpPr>
          <p:spPr>
            <a:xfrm>
              <a:off x="2483768" y="1988840"/>
              <a:ext cx="1871638" cy="300734"/>
            </a:xfrm>
            <a:prstGeom prst="rect">
              <a:avLst/>
            </a:prstGeom>
            <a:solidFill>
              <a:srgbClr val="B38CBF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517" b="1" dirty="0">
                  <a:latin typeface="Arial" panose="020B0604020202020204" pitchFamily="34" charset="0"/>
                  <a:cs typeface="Arial" panose="020B0604020202020204" pitchFamily="34" charset="0"/>
                </a:rPr>
                <a:t>Sketch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483768" y="2278613"/>
              <a:ext cx="1871638" cy="63922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An accurate drawing is not needed; freehand will do!</a:t>
              </a:r>
            </a:p>
          </p:txBody>
        </p:sp>
      </p:grp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410859" flipH="1">
            <a:off x="-1036911" y="4740101"/>
            <a:ext cx="2411273" cy="207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8" name="Group 37"/>
          <p:cNvGrpSpPr/>
          <p:nvPr/>
        </p:nvGrpSpPr>
        <p:grpSpPr>
          <a:xfrm rot="662236">
            <a:off x="2552793" y="2264858"/>
            <a:ext cx="2184243" cy="1006451"/>
            <a:chOff x="2483768" y="1992362"/>
            <a:chExt cx="2016224" cy="929031"/>
          </a:xfrm>
        </p:grpSpPr>
        <p:sp>
          <p:nvSpPr>
            <p:cNvPr id="39" name="TextBox 38"/>
            <p:cNvSpPr txBox="1"/>
            <p:nvPr/>
          </p:nvSpPr>
          <p:spPr>
            <a:xfrm>
              <a:off x="2483768" y="1992362"/>
              <a:ext cx="2016224" cy="300734"/>
            </a:xfrm>
            <a:prstGeom prst="rect">
              <a:avLst/>
            </a:prstGeom>
            <a:solidFill>
              <a:srgbClr val="B38CBF"/>
            </a:solidFill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517" b="1" dirty="0">
                  <a:latin typeface="Arial" panose="020B0604020202020204" pitchFamily="34" charset="0"/>
                  <a:cs typeface="Arial" panose="020B0604020202020204" pitchFamily="34" charset="0"/>
                </a:rPr>
                <a:t>Calculate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483768" y="2282165"/>
              <a:ext cx="2016224" cy="63922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You will need to do a sum either with or without your calculator.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 rot="20701380">
            <a:off x="7449585" y="2116472"/>
            <a:ext cx="2027608" cy="1240444"/>
            <a:chOff x="2483768" y="1772816"/>
            <a:chExt cx="1871638" cy="1145025"/>
          </a:xfrm>
        </p:grpSpPr>
        <p:sp>
          <p:nvSpPr>
            <p:cNvPr id="42" name="TextBox 41"/>
            <p:cNvSpPr txBox="1"/>
            <p:nvPr/>
          </p:nvSpPr>
          <p:spPr>
            <a:xfrm>
              <a:off x="2483768" y="1772816"/>
              <a:ext cx="1871638" cy="516236"/>
            </a:xfrm>
            <a:prstGeom prst="rect">
              <a:avLst/>
            </a:prstGeom>
            <a:solidFill>
              <a:srgbClr val="B38CBF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517" b="1" dirty="0">
                  <a:latin typeface="Arial" panose="020B0604020202020204" pitchFamily="34" charset="0"/>
                  <a:cs typeface="Arial" panose="020B0604020202020204" pitchFamily="34" charset="0"/>
                </a:rPr>
                <a:t>You must show your working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483768" y="2278613"/>
              <a:ext cx="1871638" cy="63922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If you don’t show your working you won’t get ALL the marks!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 rot="1017701">
            <a:off x="7812988" y="5681189"/>
            <a:ext cx="2027608" cy="1040390"/>
            <a:chOff x="2483768" y="1772816"/>
            <a:chExt cx="1871638" cy="960360"/>
          </a:xfrm>
        </p:grpSpPr>
        <p:sp>
          <p:nvSpPr>
            <p:cNvPr id="45" name="TextBox 44"/>
            <p:cNvSpPr txBox="1"/>
            <p:nvPr/>
          </p:nvSpPr>
          <p:spPr>
            <a:xfrm>
              <a:off x="2483768" y="1772816"/>
              <a:ext cx="1871638" cy="516236"/>
            </a:xfrm>
            <a:prstGeom prst="rect">
              <a:avLst/>
            </a:prstGeom>
            <a:solidFill>
              <a:srgbClr val="B38CBF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517" b="1" dirty="0">
                  <a:latin typeface="Arial" panose="020B0604020202020204" pitchFamily="34" charset="0"/>
                  <a:cs typeface="Arial" panose="020B0604020202020204" pitchFamily="34" charset="0"/>
                </a:rPr>
                <a:t>Diagram NOT accurately drawn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483768" y="2278613"/>
              <a:ext cx="1871638" cy="45456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Don’t measure angles or sides.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 rot="449588">
            <a:off x="19078" y="2253730"/>
            <a:ext cx="2418269" cy="1406527"/>
            <a:chOff x="467544" y="3429000"/>
            <a:chExt cx="2232248" cy="1298333"/>
          </a:xfrm>
        </p:grpSpPr>
        <p:grpSp>
          <p:nvGrpSpPr>
            <p:cNvPr id="35" name="Group 34"/>
            <p:cNvGrpSpPr/>
            <p:nvPr/>
          </p:nvGrpSpPr>
          <p:grpSpPr>
            <a:xfrm>
              <a:off x="467544" y="3429000"/>
              <a:ext cx="2232248" cy="960360"/>
              <a:chOff x="2483768" y="1772816"/>
              <a:chExt cx="1871638" cy="960360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2483768" y="1772816"/>
                <a:ext cx="1871638" cy="516236"/>
              </a:xfrm>
              <a:prstGeom prst="rect">
                <a:avLst/>
              </a:prstGeom>
              <a:solidFill>
                <a:srgbClr val="B38CB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517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Give your answer in its simplest form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2483768" y="2278613"/>
                <a:ext cx="1871638" cy="454563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3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Cancelling of a fraction or ratio is needed.</a:t>
                </a:r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467544" y="4365104"/>
              <a:ext cx="2232248" cy="362229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</a:rPr>
                <a:t>                     12 : 15</a:t>
              </a:r>
            </a:p>
            <a:p>
              <a:pPr algn="ctr"/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</a:rPr>
                <a:t>simplified is   4  :  5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 rot="21185746">
            <a:off x="2217253" y="1272547"/>
            <a:ext cx="1950218" cy="606343"/>
            <a:chOff x="2483768" y="1992361"/>
            <a:chExt cx="1871639" cy="559701"/>
          </a:xfrm>
        </p:grpSpPr>
        <p:sp>
          <p:nvSpPr>
            <p:cNvPr id="49" name="TextBox 48"/>
            <p:cNvSpPr txBox="1"/>
            <p:nvPr/>
          </p:nvSpPr>
          <p:spPr>
            <a:xfrm>
              <a:off x="2483768" y="1992361"/>
              <a:ext cx="1871638" cy="300734"/>
            </a:xfrm>
            <a:prstGeom prst="rect">
              <a:avLst/>
            </a:prstGeom>
            <a:solidFill>
              <a:srgbClr val="B38CBF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517" b="1" dirty="0">
                  <a:latin typeface="Arial" panose="020B0604020202020204" pitchFamily="34" charset="0"/>
                  <a:cs typeface="Arial" panose="020B0604020202020204" pitchFamily="34" charset="0"/>
                </a:rPr>
                <a:t>Explain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483769" y="2282165"/>
              <a:ext cx="1871638" cy="26989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You must state </a:t>
              </a:r>
              <a:r>
                <a:rPr lang="en-GB" sz="13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why.</a:t>
              </a:r>
              <a:endParaRPr lang="en-GB" sz="13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 rot="291999">
            <a:off x="5192540" y="2301284"/>
            <a:ext cx="2028225" cy="1172534"/>
            <a:chOff x="4211390" y="2928466"/>
            <a:chExt cx="1872208" cy="1082339"/>
          </a:xfrm>
        </p:grpSpPr>
        <p:sp>
          <p:nvSpPr>
            <p:cNvPr id="51" name="TextBox 50"/>
            <p:cNvSpPr txBox="1"/>
            <p:nvPr/>
          </p:nvSpPr>
          <p:spPr>
            <a:xfrm>
              <a:off x="4211960" y="2928466"/>
              <a:ext cx="1871638" cy="300734"/>
            </a:xfrm>
            <a:prstGeom prst="rect">
              <a:avLst/>
            </a:prstGeom>
            <a:solidFill>
              <a:srgbClr val="B38CBF"/>
            </a:solidFill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517" b="1" dirty="0">
                  <a:latin typeface="Arial" panose="020B0604020202020204" pitchFamily="34" charset="0"/>
                  <a:cs typeface="Arial" panose="020B0604020202020204" pitchFamily="34" charset="0"/>
                </a:rPr>
                <a:t>Expand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211960" y="3218269"/>
              <a:ext cx="1871638" cy="45456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Multiply out </a:t>
              </a:r>
              <a:r>
                <a:rPr lang="en-GB" sz="13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the </a:t>
              </a:r>
              <a:r>
                <a:rPr lang="en-GB" sz="13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brackets</a:t>
              </a:r>
              <a:endParaRPr lang="en-GB" sz="13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211390" y="3648576"/>
              <a:ext cx="1871638" cy="362229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</a:rPr>
                <a:t>Expand  </a:t>
              </a:r>
              <a:r>
                <a:rPr lang="en-GB" sz="975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4(3x </a:t>
              </a:r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</a:rPr>
                <a:t>– 2)</a:t>
              </a:r>
            </a:p>
            <a:p>
              <a:pPr algn="ctr"/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</a:rPr>
                <a:t>Answer:   </a:t>
              </a:r>
              <a:r>
                <a:rPr lang="en-GB" sz="975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12x – 8  </a:t>
              </a:r>
              <a:endParaRPr lang="en-GB" sz="975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 rot="381275">
            <a:off x="7661412" y="3676828"/>
            <a:ext cx="2028225" cy="1172533"/>
            <a:chOff x="6371630" y="3216498"/>
            <a:chExt cx="1872208" cy="1082338"/>
          </a:xfrm>
        </p:grpSpPr>
        <p:sp>
          <p:nvSpPr>
            <p:cNvPr id="55" name="TextBox 54"/>
            <p:cNvSpPr txBox="1"/>
            <p:nvPr/>
          </p:nvSpPr>
          <p:spPr>
            <a:xfrm>
              <a:off x="6372200" y="3216498"/>
              <a:ext cx="1871638" cy="300734"/>
            </a:xfrm>
            <a:prstGeom prst="rect">
              <a:avLst/>
            </a:prstGeom>
            <a:solidFill>
              <a:srgbClr val="B38CBF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517" b="1" dirty="0">
                  <a:latin typeface="Arial" panose="020B0604020202020204" pitchFamily="34" charset="0"/>
                  <a:cs typeface="Arial" panose="020B0604020202020204" pitchFamily="34" charset="0"/>
                </a:rPr>
                <a:t>Factorise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372200" y="3506301"/>
              <a:ext cx="1871638" cy="45456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To find </a:t>
              </a:r>
              <a:r>
                <a:rPr lang="en-GB" sz="13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factors and put </a:t>
              </a:r>
              <a:r>
                <a:rPr lang="en-GB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brackets </a:t>
              </a:r>
              <a:r>
                <a:rPr lang="en-GB" sz="13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in.</a:t>
              </a:r>
              <a:endParaRPr lang="en-GB" sz="13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371630" y="3936607"/>
              <a:ext cx="1871638" cy="362229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</a:rPr>
                <a:t>Factorise  6x + 10x</a:t>
              </a:r>
              <a:r>
                <a:rPr lang="en-GB" sz="975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  <a:p>
              <a:pPr algn="ctr"/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</a:rPr>
                <a:t>Answer:  </a:t>
              </a:r>
              <a:r>
                <a:rPr lang="en-GB" sz="975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2x(3 </a:t>
              </a:r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</a:rPr>
                <a:t>+ 5x)</a:t>
              </a: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170399" y="3742698"/>
            <a:ext cx="3820273" cy="1270745"/>
            <a:chOff x="718367" y="3739630"/>
            <a:chExt cx="3526406" cy="1172996"/>
          </a:xfrm>
        </p:grpSpPr>
        <p:sp>
          <p:nvSpPr>
            <p:cNvPr id="61" name="TextBox 60"/>
            <p:cNvSpPr txBox="1"/>
            <p:nvPr/>
          </p:nvSpPr>
          <p:spPr>
            <a:xfrm rot="21275551">
              <a:off x="718367" y="3739630"/>
              <a:ext cx="3473876" cy="300734"/>
            </a:xfrm>
            <a:prstGeom prst="rect">
              <a:avLst/>
            </a:prstGeom>
            <a:solidFill>
              <a:srgbClr val="B38CBF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517" b="1" dirty="0">
                  <a:latin typeface="Arial" panose="020B0604020202020204" pitchFamily="34" charset="0"/>
                  <a:cs typeface="Arial" panose="020B0604020202020204" pitchFamily="34" charset="0"/>
                </a:rPr>
                <a:t>Describe fully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 rot="21275551">
              <a:off x="770897" y="4027413"/>
              <a:ext cx="3473876" cy="88521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Usually </a:t>
              </a:r>
              <a:r>
                <a:rPr lang="en-GB" sz="13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with transformations</a:t>
              </a:r>
              <a:r>
                <a:rPr lang="en-GB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r>
                <a:rPr lang="en-GB" sz="1083" dirty="0">
                  <a:latin typeface="Arial" panose="020B0604020202020204" pitchFamily="34" charset="0"/>
                  <a:cs typeface="Arial" panose="020B0604020202020204" pitchFamily="34" charset="0"/>
                </a:rPr>
                <a:t>Translation by a vector (2 marks)</a:t>
              </a:r>
            </a:p>
            <a:p>
              <a:r>
                <a:rPr lang="en-GB" sz="1083" dirty="0">
                  <a:latin typeface="Arial" panose="020B0604020202020204" pitchFamily="34" charset="0"/>
                  <a:cs typeface="Arial" panose="020B0604020202020204" pitchFamily="34" charset="0"/>
                </a:rPr>
                <a:t>Enlargement of a scale factor about a point (3 marks)</a:t>
              </a:r>
            </a:p>
            <a:p>
              <a:r>
                <a:rPr lang="en-GB" sz="1083" dirty="0">
                  <a:latin typeface="Arial" panose="020B0604020202020204" pitchFamily="34" charset="0"/>
                  <a:cs typeface="Arial" panose="020B0604020202020204" pitchFamily="34" charset="0"/>
                </a:rPr>
                <a:t>Reflection in a mirror line (2 marks)</a:t>
              </a:r>
            </a:p>
            <a:p>
              <a:r>
                <a:rPr lang="en-GB" sz="1083" dirty="0">
                  <a:latin typeface="Arial" panose="020B0604020202020204" pitchFamily="34" charset="0"/>
                  <a:cs typeface="Arial" panose="020B0604020202020204" pitchFamily="34" charset="0"/>
                </a:rPr>
                <a:t>Rotation through an angle about a point (3 marks</a:t>
              </a:r>
              <a:r>
                <a:rPr lang="en-GB" sz="1083" dirty="0" smtClean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 rot="548559">
            <a:off x="2890353" y="5321282"/>
            <a:ext cx="2730303" cy="1238556"/>
            <a:chOff x="2483768" y="1988840"/>
            <a:chExt cx="1871638" cy="1143283"/>
          </a:xfrm>
        </p:grpSpPr>
        <p:sp>
          <p:nvSpPr>
            <p:cNvPr id="66" name="TextBox 65"/>
            <p:cNvSpPr txBox="1"/>
            <p:nvPr/>
          </p:nvSpPr>
          <p:spPr>
            <a:xfrm>
              <a:off x="2483768" y="1988840"/>
              <a:ext cx="1871638" cy="516236"/>
            </a:xfrm>
            <a:prstGeom prst="rect">
              <a:avLst/>
            </a:prstGeom>
            <a:solidFill>
              <a:srgbClr val="B38CBF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517" b="1" dirty="0">
                  <a:latin typeface="Arial" panose="020B0604020202020204" pitchFamily="34" charset="0"/>
                  <a:cs typeface="Arial" panose="020B0604020202020204" pitchFamily="34" charset="0"/>
                </a:rPr>
                <a:t>Construct, using ruler and compasses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483768" y="2492895"/>
              <a:ext cx="1871638" cy="63922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3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Use your ruler and pair of compasses to make an accurate drawing.</a:t>
              </a:r>
              <a:endParaRPr lang="en-GB" sz="13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3357664">
            <a:off x="1523445" y="5883998"/>
            <a:ext cx="2066679" cy="2066679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1468" y="-467563"/>
            <a:ext cx="2151444" cy="1430741"/>
          </a:xfrm>
        </p:spPr>
      </p:pic>
      <p:grpSp>
        <p:nvGrpSpPr>
          <p:cNvPr id="31" name="Group 30"/>
          <p:cNvGrpSpPr/>
          <p:nvPr/>
        </p:nvGrpSpPr>
        <p:grpSpPr>
          <a:xfrm rot="20931449">
            <a:off x="5869359" y="4689602"/>
            <a:ext cx="2027608" cy="1206473"/>
            <a:chOff x="2483768" y="1988840"/>
            <a:chExt cx="1871638" cy="1113667"/>
          </a:xfrm>
        </p:grpSpPr>
        <p:sp>
          <p:nvSpPr>
            <p:cNvPr id="28" name="TextBox 27"/>
            <p:cNvSpPr txBox="1"/>
            <p:nvPr/>
          </p:nvSpPr>
          <p:spPr>
            <a:xfrm>
              <a:off x="2483768" y="1988840"/>
              <a:ext cx="1871638" cy="300734"/>
            </a:xfrm>
            <a:prstGeom prst="rect">
              <a:avLst/>
            </a:prstGeom>
            <a:solidFill>
              <a:srgbClr val="B38CBF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517" b="1" dirty="0">
                  <a:latin typeface="Arial" panose="020B0604020202020204" pitchFamily="34" charset="0"/>
                  <a:cs typeface="Arial" panose="020B0604020202020204" pitchFamily="34" charset="0"/>
                </a:rPr>
                <a:t>Measure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483768" y="2278613"/>
              <a:ext cx="1871638" cy="82389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Use a ruler or protractor to accurately measure lines or angles.</a:t>
              </a:r>
            </a:p>
          </p:txBody>
        </p:sp>
      </p:grp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42120">
            <a:off x="8538205" y="64613"/>
            <a:ext cx="2076568" cy="207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410859" flipH="1">
            <a:off x="1123149" y="-923104"/>
            <a:ext cx="2411273" cy="207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-18790" y="0"/>
            <a:ext cx="9924790" cy="685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280</Words>
  <Application>Microsoft Office PowerPoint</Application>
  <PresentationFormat>A4 Paper (210x297 mm)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Jenny</dc:creator>
  <cp:lastModifiedBy>Danielle Moosajee</cp:lastModifiedBy>
  <cp:revision>110</cp:revision>
  <dcterms:created xsi:type="dcterms:W3CDTF">2012-02-07T19:17:36Z</dcterms:created>
  <dcterms:modified xsi:type="dcterms:W3CDTF">2017-04-27T13:25:55Z</dcterms:modified>
</cp:coreProperties>
</file>