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79" r:id="rId2"/>
    <p:sldId id="257" r:id="rId3"/>
    <p:sldId id="256" r:id="rId4"/>
    <p:sldId id="260" r:id="rId5"/>
    <p:sldId id="261" r:id="rId6"/>
    <p:sldId id="285" r:id="rId7"/>
    <p:sldId id="286" r:id="rId8"/>
    <p:sldId id="258" r:id="rId9"/>
    <p:sldId id="287" r:id="rId10"/>
    <p:sldId id="288" r:id="rId11"/>
    <p:sldId id="289" r:id="rId12"/>
    <p:sldId id="290" r:id="rId13"/>
    <p:sldId id="291" r:id="rId14"/>
    <p:sldId id="29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594403F-DBA9-412D-B564-B976B844D78D}">
  <a:tblStyle styleId="{B594403F-DBA9-412D-B564-B976B844D78D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831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411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10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581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61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23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93B77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defRPr sz="5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" name="Shape 10"/>
          <p:cNvGrpSpPr/>
          <p:nvPr/>
        </p:nvGrpSpPr>
        <p:grpSpPr>
          <a:xfrm rot="-5400000">
            <a:off x="1853066" y="1584394"/>
            <a:ext cx="1401157" cy="5259704"/>
            <a:chOff x="818425" y="238125"/>
            <a:chExt cx="1395575" cy="5238750"/>
          </a:xfrm>
        </p:grpSpPr>
        <p:sp>
          <p:nvSpPr>
            <p:cNvPr id="11" name="Shape 11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2" name="Shape 1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2" name="Shape 3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3" name="Shape 33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4" name="Shape 3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7" name="Shape 37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8" name="Shape 3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9" name="Shape 3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43" name="Shape 43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7" name="Shape 47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8" name="Shape 4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" name="Shape 4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1" name="Shape 51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2" name="Shape 5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5" name="Shape 5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59" name="Shape 5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2" name="Shape 6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3" name="Shape 63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4" name="Shape 64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67" name="Shape 67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8" name="Shape 6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9" name="Shape 6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0" name="Shape 70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1" name="Shape 71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2" name="Shape 7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3" name="Shape 83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4" name="Shape 84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5" name="Shape 8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88" name="Shape 8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89" name="Shape 8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0" name="Shape 90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1" name="Shape 91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2" name="Shape 9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96" name="Shape 9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0" name="Shape 100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1" name="Shape 10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3" name="Shape 103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4" name="Shape 104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5" name="Shape 10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1" name="Shape 111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2" name="Shape 1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16" name="Shape 11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9" name="Shape 11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0" name="Shape 120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grpSp>
        <p:nvGrpSpPr>
          <p:cNvPr id="186" name="Shape 186"/>
          <p:cNvGrpSpPr/>
          <p:nvPr/>
        </p:nvGrpSpPr>
        <p:grpSpPr>
          <a:xfrm>
            <a:off x="802980" y="3161504"/>
            <a:ext cx="7513267" cy="1540195"/>
            <a:chOff x="802980" y="3161504"/>
            <a:chExt cx="7513267" cy="1540195"/>
          </a:xfrm>
        </p:grpSpPr>
        <p:sp>
          <p:nvSpPr>
            <p:cNvPr id="187" name="Shape 187"/>
            <p:cNvSpPr/>
            <p:nvPr/>
          </p:nvSpPr>
          <p:spPr>
            <a:xfrm rot="5400000">
              <a:off x="2822647" y="2524129"/>
              <a:ext cx="1042613" cy="250503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 rot="3020914">
              <a:off x="1433467" y="3420609"/>
              <a:ext cx="380422" cy="501592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89" name="Shape 189"/>
            <p:cNvGrpSpPr/>
            <p:nvPr/>
          </p:nvGrpSpPr>
          <p:grpSpPr>
            <a:xfrm rot="7357511">
              <a:off x="7243957" y="3657662"/>
              <a:ext cx="194494" cy="389007"/>
              <a:chOff x="3253150" y="2320925"/>
              <a:chExt cx="149800" cy="299575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92" name="Shape 192"/>
            <p:cNvGrpSpPr/>
            <p:nvPr/>
          </p:nvGrpSpPr>
          <p:grpSpPr>
            <a:xfrm rot="-5400000">
              <a:off x="5247911" y="2613432"/>
              <a:ext cx="1225750" cy="2321893"/>
              <a:chOff x="3487525" y="3986125"/>
              <a:chExt cx="766525" cy="14520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5" name="Shape 19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197" name="Shape 197"/>
            <p:cNvSpPr/>
            <p:nvPr/>
          </p:nvSpPr>
          <p:spPr>
            <a:xfrm>
              <a:off x="4524477" y="3819969"/>
              <a:ext cx="329751" cy="332091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 rot="3958791">
              <a:off x="1686044" y="3770048"/>
              <a:ext cx="246705" cy="382854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rot="-5400000">
              <a:off x="7509304" y="3218900"/>
              <a:ext cx="191688" cy="700697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rot="6864207">
              <a:off x="906951" y="3174040"/>
              <a:ext cx="298273" cy="420558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 rot="-1473928">
              <a:off x="7955495" y="3223413"/>
              <a:ext cx="317583" cy="276823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02" name="Shape 202"/>
            <p:cNvGrpSpPr/>
            <p:nvPr/>
          </p:nvGrpSpPr>
          <p:grpSpPr>
            <a:xfrm rot="4061875">
              <a:off x="4563803" y="4379794"/>
              <a:ext cx="251087" cy="298303"/>
              <a:chOff x="4157100" y="2900650"/>
              <a:chExt cx="206200" cy="244975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09" name="Shape 209"/>
          <p:cNvGrpSpPr/>
          <p:nvPr/>
        </p:nvGrpSpPr>
        <p:grpSpPr>
          <a:xfrm>
            <a:off x="7108241" y="-58105"/>
            <a:ext cx="1401157" cy="5259704"/>
            <a:chOff x="818425" y="238125"/>
            <a:chExt cx="1395575" cy="5238750"/>
          </a:xfrm>
        </p:grpSpPr>
        <p:sp>
          <p:nvSpPr>
            <p:cNvPr id="210" name="Shape 210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11" name="Shape 211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4" name="Shape 214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5" name="Shape 21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19" name="Shape 21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0" name="Shape 220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3" name="Shape 223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4" name="Shape 224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8" name="Shape 22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29" name="Shape 22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31" name="Shape 231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32" name="Shape 23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42" name="Shape 24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3" name="Shape 243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4" name="Shape 24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46" name="Shape 24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7" name="Shape 247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0" name="Shape 250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1" name="Shape 251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3" name="Shape 253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4" name="Shape 25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58" name="Shape 25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61" name="Shape 261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2" name="Shape 26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266" name="Shape 266"/>
          <p:cNvGrpSpPr/>
          <p:nvPr/>
        </p:nvGrpSpPr>
        <p:grpSpPr>
          <a:xfrm rot="-9319279">
            <a:off x="452001" y="791962"/>
            <a:ext cx="291913" cy="362695"/>
            <a:chOff x="4217025" y="773800"/>
            <a:chExt cx="290750" cy="361250"/>
          </a:xfrm>
        </p:grpSpPr>
        <p:sp>
          <p:nvSpPr>
            <p:cNvPr id="267" name="Shape 267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899" cy="300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274" name="Shape 274"/>
          <p:cNvGrpSpPr/>
          <p:nvPr/>
        </p:nvGrpSpPr>
        <p:grpSpPr>
          <a:xfrm>
            <a:off x="7108241" y="-58105"/>
            <a:ext cx="1401157" cy="5259704"/>
            <a:chOff x="818425" y="238125"/>
            <a:chExt cx="1395575" cy="5238750"/>
          </a:xfrm>
        </p:grpSpPr>
        <p:sp>
          <p:nvSpPr>
            <p:cNvPr id="275" name="Shape 27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0" t="0" r="0" b="0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76" name="Shape 27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77" name="Shape 277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0" t="0" r="0" b="0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8" name="Shape 27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9" name="Shape 27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0" name="Shape 280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0" t="0" r="0" b="0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1" name="Shape 281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0" t="0" r="0" b="0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0" t="0" r="0" b="0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4" name="Shape 284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0" t="0" r="0" b="0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5" name="Shape 28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0" t="0" r="0" b="0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6" name="Shape 28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7" name="Shape 287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8" name="Shape 28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9" name="Shape 28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0" t="0" r="0" b="0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0" name="Shape 290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0" t="0" r="0" b="0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1" name="Shape 291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0" t="0" r="0" b="0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2" name="Shape 29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0" t="0" r="0" b="0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0" t="0" r="0" b="0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0" t="0" r="0" b="0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5" name="Shape 29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296" name="Shape 29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297" name="Shape 297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98" name="Shape 29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99" name="Shape 29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0" t="0" r="0" b="0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0" name="Shape 300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0" t="0" r="0" b="0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1" name="Shape 301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0" t="0" r="0" b="0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2" name="Shape 30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03" name="Shape 303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0" t="0" r="0" b="0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0" t="0" r="0" b="0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0" t="0" r="0" b="0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07" name="Shape 307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08" name="Shape 30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09" name="Shape 30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0" name="Shape 310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1" name="Shape 311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2" name="Shape 31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0" t="0" r="0" b="0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3" name="Shape 313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0" t="0" r="0" b="0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4" name="Shape 314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5" name="Shape 31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0" t="0" r="0" b="0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0" t="0" r="0" b="0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18" name="Shape 31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19" name="Shape 31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0" name="Shape 320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1" name="Shape 32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323" name="Shape 323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0" t="0" r="0" b="0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326" name="Shape 32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27" name="Shape 327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0" t="0" r="0" b="0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0" t="0" r="0" b="0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0" name="Shape 330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0" t="0" r="0" b="0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  <p:grpSp>
        <p:nvGrpSpPr>
          <p:cNvPr id="331" name="Shape 331"/>
          <p:cNvGrpSpPr/>
          <p:nvPr/>
        </p:nvGrpSpPr>
        <p:grpSpPr>
          <a:xfrm rot="-9319279">
            <a:off x="452001" y="791962"/>
            <a:ext cx="291913" cy="362695"/>
            <a:chOff x="4217025" y="773800"/>
            <a:chExt cx="290750" cy="361250"/>
          </a:xfrm>
        </p:grpSpPr>
        <p:sp>
          <p:nvSpPr>
            <p:cNvPr id="332" name="Shape 332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0" t="0" r="0" b="0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0" t="0" r="0" b="0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0" t="0" r="0" b="0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Shape 596"/>
          <p:cNvGrpSpPr/>
          <p:nvPr/>
        </p:nvGrpSpPr>
        <p:grpSpPr>
          <a:xfrm rot="131350">
            <a:off x="2426632" y="3882227"/>
            <a:ext cx="4290734" cy="1078615"/>
            <a:chOff x="2503650" y="3729892"/>
            <a:chExt cx="4290606" cy="1078583"/>
          </a:xfrm>
        </p:grpSpPr>
        <p:sp>
          <p:nvSpPr>
            <p:cNvPr id="597" name="Shape 597"/>
            <p:cNvSpPr/>
            <p:nvPr/>
          </p:nvSpPr>
          <p:spPr>
            <a:xfrm rot="4499919">
              <a:off x="3385216" y="3559056"/>
              <a:ext cx="626201" cy="150454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 rot="2120693">
              <a:off x="2569732" y="4367036"/>
              <a:ext cx="228483" cy="301259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599" name="Shape 599"/>
            <p:cNvGrpSpPr/>
            <p:nvPr/>
          </p:nvGrpSpPr>
          <p:grpSpPr>
            <a:xfrm rot="-4499919">
              <a:off x="5164310" y="3568655"/>
              <a:ext cx="736194" cy="1394546"/>
              <a:chOff x="3487525" y="3986125"/>
              <a:chExt cx="766525" cy="1452000"/>
            </a:xfrm>
          </p:grpSpPr>
          <p:sp>
            <p:nvSpPr>
              <p:cNvPr id="600" name="Shape 600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1" name="Shape 60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2" name="Shape 60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3" name="Shape 603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604" name="Shape 604"/>
            <p:cNvSpPr/>
            <p:nvPr/>
          </p:nvSpPr>
          <p:spPr>
            <a:xfrm>
              <a:off x="4535405" y="4308991"/>
              <a:ext cx="198042" cy="19945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 rot="-4500104">
              <a:off x="6518555" y="4207571"/>
              <a:ext cx="115130" cy="420814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06" name="Shape 606"/>
            <p:cNvGrpSpPr/>
            <p:nvPr/>
          </p:nvGrpSpPr>
          <p:grpSpPr>
            <a:xfrm rot="4061973">
              <a:off x="4591313" y="4522570"/>
              <a:ext cx="150793" cy="179149"/>
              <a:chOff x="4157100" y="2900650"/>
              <a:chExt cx="206200" cy="244975"/>
            </a:xfrm>
          </p:grpSpPr>
          <p:sp>
            <p:nvSpPr>
              <p:cNvPr id="607" name="Shape 607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8" name="Shape 60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9" name="Shape 60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BDCC64"/>
        </a:solidFill>
        <a:effectLst/>
      </p:bgPr>
    </p:bg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Shape 611"/>
          <p:cNvGrpSpPr/>
          <p:nvPr/>
        </p:nvGrpSpPr>
        <p:grpSpPr>
          <a:xfrm rot="131350">
            <a:off x="2426632" y="3882227"/>
            <a:ext cx="4290734" cy="1078615"/>
            <a:chOff x="2503650" y="3729892"/>
            <a:chExt cx="4290606" cy="1078583"/>
          </a:xfrm>
        </p:grpSpPr>
        <p:sp>
          <p:nvSpPr>
            <p:cNvPr id="612" name="Shape 612"/>
            <p:cNvSpPr/>
            <p:nvPr/>
          </p:nvSpPr>
          <p:spPr>
            <a:xfrm rot="4499919">
              <a:off x="3385216" y="3559056"/>
              <a:ext cx="626201" cy="1504540"/>
            </a:xfrm>
            <a:custGeom>
              <a:avLst/>
              <a:gdLst/>
              <a:ahLst/>
              <a:cxnLst/>
              <a:rect l="0" t="0" r="0" b="0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 rot="2120693">
              <a:off x="2569732" y="4367036"/>
              <a:ext cx="228483" cy="301259"/>
            </a:xfrm>
            <a:custGeom>
              <a:avLst/>
              <a:gdLst/>
              <a:ahLst/>
              <a:cxnLst/>
              <a:rect l="0" t="0" r="0" b="0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14" name="Shape 614"/>
            <p:cNvGrpSpPr/>
            <p:nvPr/>
          </p:nvGrpSpPr>
          <p:grpSpPr>
            <a:xfrm rot="-4499919">
              <a:off x="5164310" y="3568655"/>
              <a:ext cx="736194" cy="1394546"/>
              <a:chOff x="3487525" y="3986125"/>
              <a:chExt cx="766525" cy="1452000"/>
            </a:xfrm>
          </p:grpSpPr>
          <p:sp>
            <p:nvSpPr>
              <p:cNvPr id="615" name="Shape 61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0" t="0" r="0" b="0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6" name="Shape 61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0" t="0" r="0" b="0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7" name="Shape 617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0" t="0" r="0" b="0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18" name="Shape 61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0" t="0" r="0" b="0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sp>
          <p:nvSpPr>
            <p:cNvPr id="619" name="Shape 619"/>
            <p:cNvSpPr/>
            <p:nvPr/>
          </p:nvSpPr>
          <p:spPr>
            <a:xfrm>
              <a:off x="4535405" y="4308991"/>
              <a:ext cx="198042" cy="199452"/>
            </a:xfrm>
            <a:custGeom>
              <a:avLst/>
              <a:gdLst/>
              <a:ahLst/>
              <a:cxnLst/>
              <a:rect l="0" t="0" r="0" b="0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 rot="-4500104">
              <a:off x="6518555" y="4207571"/>
              <a:ext cx="115130" cy="420814"/>
            </a:xfrm>
            <a:custGeom>
              <a:avLst/>
              <a:gdLst/>
              <a:ahLst/>
              <a:cxnLst/>
              <a:rect l="0" t="0" r="0" b="0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621" name="Shape 621"/>
            <p:cNvGrpSpPr/>
            <p:nvPr/>
          </p:nvGrpSpPr>
          <p:grpSpPr>
            <a:xfrm rot="4061973">
              <a:off x="4591313" y="4522570"/>
              <a:ext cx="150793" cy="179149"/>
              <a:chOff x="4157100" y="2900650"/>
              <a:chExt cx="206200" cy="244975"/>
            </a:xfrm>
          </p:grpSpPr>
          <p:sp>
            <p:nvSpPr>
              <p:cNvPr id="622" name="Shape 62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0" t="0" r="0" b="0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3" name="Shape 623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24" name="Shape 62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0" t="0" r="0" b="0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buClr>
                <a:srgbClr val="97BFAC"/>
              </a:buClr>
              <a:buSzPct val="100000"/>
              <a:buFont typeface="Yellowtail"/>
              <a:buNone/>
              <a:defRPr sz="3000">
                <a:solidFill>
                  <a:srgbClr val="97BFAC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975" y="1504949"/>
            <a:ext cx="6009600" cy="3080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DCC64"/>
              </a:buClr>
              <a:buFont typeface="Neuton"/>
              <a:buChar char="✢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lvl="1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>
              <a:spcBef>
                <a:spcPts val="48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>
              <a:spcBef>
                <a:spcPts val="360"/>
              </a:spcBef>
              <a:buClr>
                <a:srgbClr val="BDCC64"/>
              </a:buClr>
              <a:buSzPct val="100000"/>
              <a:buFont typeface="Neuton"/>
              <a:buChar char="○"/>
              <a:defRPr sz="2400">
                <a:solidFill>
                  <a:srgbClr val="666666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1FD708-7D16-4E66-9EAF-00E63BFA8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97" b="9677"/>
          <a:stretch/>
        </p:blipFill>
        <p:spPr>
          <a:xfrm>
            <a:off x="1351190" y="487244"/>
            <a:ext cx="6441621" cy="3710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275149" y="1742250"/>
            <a:ext cx="6593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800" dirty="0">
                <a:latin typeface="Rochester" panose="02000504000000020002" pitchFamily="2" charset="0"/>
              </a:rPr>
              <a:t>Comemorações</a:t>
            </a:r>
            <a:endParaRPr lang="en" sz="4800" dirty="0">
              <a:latin typeface="Rochester" panose="02000504000000020002" pitchFamily="2" charset="0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1575171" y="2713269"/>
            <a:ext cx="5993658" cy="1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A chegada de um filho é sempre motivo de comemoração. Auxílio na organização desde chá de revelação á batizado e aniversário de um aninho.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i="1" dirty="0">
                <a:latin typeface="Calibri" panose="020F0502020204030204" pitchFamily="34" charset="0"/>
                <a:cs typeface="Calibri" panose="020F0502020204030204" pitchFamily="34" charset="0"/>
              </a:rPr>
              <a:t>*Serviço realizado em conjunto com parceiros especializados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498A3B6-F200-4A3E-BF91-B02757F0E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11" y="482647"/>
            <a:ext cx="1521776" cy="15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4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275149" y="1742250"/>
            <a:ext cx="6593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800" dirty="0">
                <a:latin typeface="Rochester" panose="02000504000000020002" pitchFamily="2" charset="0"/>
              </a:rPr>
              <a:t>Quarto do bebê</a:t>
            </a:r>
            <a:endParaRPr lang="en" sz="4800" dirty="0">
              <a:latin typeface="Rochester" panose="02000504000000020002" pitchFamily="2" charset="0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1575171" y="2713269"/>
            <a:ext cx="5993658" cy="1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Vou orientá-la nos itens essenciais para montar o quarto e banheiro do bebê, agregando utilidade e segurança através da minha experiência como baby </a:t>
            </a:r>
            <a:r>
              <a:rPr lang="pt-B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planner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i="1" dirty="0">
                <a:latin typeface="Calibri" panose="020F0502020204030204" pitchFamily="34" charset="0"/>
                <a:cs typeface="Calibri" panose="020F0502020204030204" pitchFamily="34" charset="0"/>
              </a:rPr>
              <a:t>*Serviço realizado em conjunto com parceiros especializados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854CC2-99E1-49BC-B8D5-E4BB1F61A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11" y="482646"/>
            <a:ext cx="1521776" cy="15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1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275149" y="1742250"/>
            <a:ext cx="6593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800" dirty="0">
                <a:latin typeface="Rochester" panose="02000504000000020002" pitchFamily="2" charset="0"/>
              </a:rPr>
              <a:t>Ida a maternidade</a:t>
            </a:r>
            <a:endParaRPr lang="en" sz="4800" dirty="0">
              <a:latin typeface="Rochester" panose="02000504000000020002" pitchFamily="2" charset="0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1575171" y="2713269"/>
            <a:ext cx="5993658" cy="1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Vou ajudá-la com da mala de maternidade (mãe, filho e acompanhante), listar e organizar os documentos necessários e na organização da recepção da chegada do filho.</a:t>
            </a:r>
            <a:endParaRPr lang="pt-BR" sz="105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2521FB9-0A57-4571-AA97-1003B796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11" y="482646"/>
            <a:ext cx="1521776" cy="15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8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275149" y="1742250"/>
            <a:ext cx="6593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200" dirty="0">
                <a:latin typeface="Rochester" panose="02000504000000020002" pitchFamily="2" charset="0"/>
              </a:rPr>
              <a:t>Orientação sobre salário e licença maternidade</a:t>
            </a:r>
            <a:endParaRPr lang="en" sz="3200" dirty="0">
              <a:latin typeface="Rochester" panose="02000504000000020002" pitchFamily="2" charset="0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1575171" y="2713269"/>
            <a:ext cx="5993658" cy="1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Como advogada e atuante na área previdenciária, auxilio no pedido de afastamento junto a empresa e o requerimento junto ao </a:t>
            </a:r>
            <a:r>
              <a:rPr lang="pt-BR" sz="1050" dirty="0" err="1">
                <a:latin typeface="Calibri" panose="020F0502020204030204" pitchFamily="34" charset="0"/>
                <a:cs typeface="Calibri" panose="020F0502020204030204" pitchFamily="34" charset="0"/>
              </a:rPr>
              <a:t>Inss</a:t>
            </a: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. Caso seja necessário, ingresso com a ação judicial.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O meu trabalho é realizado de forma personalizada, considerando as condições, características, interesses e vontades de cada família. Portanto, os pais estarão envolvidos em todo o processo de escolha, bem como na decisão final.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Desta forma, não possuo pacotes e valores fechados. Após a nossa primeira conversa e entendendo a sua necessidade, passarei o serviço e orçamento que se encaixe com a sua família.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D8D64A-2E37-4B42-BFF9-C964AE542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11" y="482646"/>
            <a:ext cx="1521776" cy="15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4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37DA81-7575-4063-BE9E-990DAD45F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20" y="-191539"/>
            <a:ext cx="4943560" cy="349337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AEDA4AA-FA21-467D-9938-8716ACC13FDF}"/>
              </a:ext>
            </a:extLst>
          </p:cNvPr>
          <p:cNvSpPr txBox="1"/>
          <p:nvPr/>
        </p:nvSpPr>
        <p:spPr>
          <a:xfrm>
            <a:off x="1995662" y="3143668"/>
            <a:ext cx="5152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1800" b="1" dirty="0">
                <a:solidFill>
                  <a:srgbClr val="4B2951"/>
                </a:solidFill>
                <a:latin typeface="Rochester" panose="02000504000000020002" pitchFamily="2" charset="0"/>
                <a:cs typeface="Calibri" panose="020F0502020204030204" pitchFamily="34" charset="0"/>
              </a:rPr>
              <a:t>(65) 999206887</a:t>
            </a:r>
          </a:p>
          <a:p>
            <a:pPr algn="ctr">
              <a:spcAft>
                <a:spcPts val="600"/>
              </a:spcAft>
            </a:pPr>
            <a:r>
              <a:rPr lang="pt-BR" sz="1800" b="1" dirty="0">
                <a:solidFill>
                  <a:srgbClr val="4B2951"/>
                </a:solidFill>
                <a:latin typeface="Rochester" panose="02000504000000020002" pitchFamily="2" charset="0"/>
                <a:cs typeface="Calibri" panose="020F0502020204030204" pitchFamily="34" charset="0"/>
              </a:rPr>
              <a:t>contato@mundodamae.com</a:t>
            </a:r>
          </a:p>
          <a:p>
            <a:pPr algn="ctr">
              <a:spcAft>
                <a:spcPts val="600"/>
              </a:spcAft>
            </a:pPr>
            <a:r>
              <a:rPr lang="pt-BR" sz="1800" b="1" dirty="0">
                <a:solidFill>
                  <a:srgbClr val="4B2951"/>
                </a:solidFill>
                <a:latin typeface="Rochester" panose="02000504000000020002" pitchFamily="2" charset="0"/>
                <a:cs typeface="Calibri" panose="020F0502020204030204" pitchFamily="34" charset="0"/>
              </a:rPr>
              <a:t>www.mundodamae.com.br</a:t>
            </a:r>
          </a:p>
        </p:txBody>
      </p:sp>
    </p:spTree>
    <p:extLst>
      <p:ext uri="{BB962C8B-B14F-4D97-AF65-F5344CB8AC3E}">
        <p14:creationId xmlns:p14="http://schemas.microsoft.com/office/powerpoint/2010/main" val="251815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200" dirty="0">
                <a:latin typeface="Rochester" panose="02000504000000020002" pitchFamily="2" charset="0"/>
              </a:rPr>
              <a:t>Olá, muito prazer</a:t>
            </a:r>
            <a:endParaRPr lang="en" sz="3200" dirty="0">
              <a:latin typeface="Rochester" panose="02000504000000020002" pitchFamily="2" charset="0"/>
            </a:endParaRP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AC10DEAA-8F85-40C8-9817-4AF6596B8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74" y="1581150"/>
            <a:ext cx="3822885" cy="3431364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Sou a Mila Miranda, mãe da Sofia de 04 anos, advogada por formação, mamãe blogueira e baby </a:t>
            </a:r>
            <a:r>
              <a:rPr lang="pt-B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planner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, por verdadeira vocação e paixão.</a:t>
            </a:r>
          </a:p>
          <a:p>
            <a:pPr>
              <a:spcAft>
                <a:spcPts val="600"/>
              </a:spcAft>
              <a:buNone/>
            </a:pP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Vi meu mundo se transformar quando minha filha nasceu. Junto com ela veio a vontade de aprender mais sobre a maternidade e compartilhar as experiências por mim vividas, assim, nasceu o blog Mundo da Mãe.</a:t>
            </a:r>
          </a:p>
          <a:p>
            <a:pPr>
              <a:spcAft>
                <a:spcPts val="600"/>
              </a:spcAft>
              <a:buNone/>
            </a:pP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Enquanto idealizadora e editora do blog Mundo da mãe, estou sempre em busca de conteúdo, informações e novidades do mundo materno. Para isso, conto com uma equipe de profissionais parceiros que escrevem sobre os diversos e variados temas. </a:t>
            </a:r>
          </a:p>
          <a:p>
            <a:pPr>
              <a:spcAft>
                <a:spcPts val="600"/>
              </a:spcAft>
              <a:buNone/>
            </a:pP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Mas é como baby </a:t>
            </a:r>
            <a:r>
              <a:rPr lang="pt-BR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planner</a:t>
            </a:r>
            <a:r>
              <a:rPr lang="pt-BR" sz="1000" dirty="0">
                <a:latin typeface="Calibri" panose="020F0502020204030204" pitchFamily="34" charset="0"/>
                <a:cs typeface="Calibri" panose="020F0502020204030204" pitchFamily="34" charset="0"/>
              </a:rPr>
              <a:t> que me realizo ajudando outras mamães a planejarem e executarem todos os afazeres que a maternidade traz; para que chegada do filho, tão esperado, seja tranquila, de forma que a família consiga curtir cada momento dessa fase.</a:t>
            </a:r>
          </a:p>
          <a:p>
            <a:pPr>
              <a:spcAft>
                <a:spcPts val="600"/>
              </a:spcAft>
              <a:buNone/>
            </a:pPr>
            <a:endParaRPr lang="pt-B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BB43C5F-6162-4FEF-B200-5A8F0AAD3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051" y="1464801"/>
            <a:ext cx="1429009" cy="2540460"/>
          </a:xfrm>
          <a:prstGeom prst="rect">
            <a:avLst/>
          </a:prstGeom>
        </p:spPr>
      </p:pic>
      <p:sp>
        <p:nvSpPr>
          <p:cNvPr id="17" name="Shape 785">
            <a:extLst>
              <a:ext uri="{FF2B5EF4-FFF2-40B4-BE49-F238E27FC236}">
                <a16:creationId xmlns:a16="http://schemas.microsoft.com/office/drawing/2014/main" id="{104D1468-A25D-4B44-A0DB-C96985675422}"/>
              </a:ext>
            </a:extLst>
          </p:cNvPr>
          <p:cNvSpPr/>
          <p:nvPr/>
        </p:nvSpPr>
        <p:spPr>
          <a:xfrm>
            <a:off x="5004538" y="1015675"/>
            <a:ext cx="1634037" cy="3438712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93B77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3600" dirty="0">
                <a:latin typeface="Rochester" panose="02000504000000020002" pitchFamily="2" charset="0"/>
              </a:rPr>
              <a:t>Mas, afinal, o que é uma baby </a:t>
            </a:r>
            <a:r>
              <a:rPr lang="pt-BR" sz="3600" dirty="0" err="1">
                <a:latin typeface="Rochester" panose="02000504000000020002" pitchFamily="2" charset="0"/>
              </a:rPr>
              <a:t>planner</a:t>
            </a:r>
            <a:r>
              <a:rPr lang="pt-BR" sz="3600" dirty="0">
                <a:latin typeface="Rochester" panose="02000504000000020002" pitchFamily="2" charset="0"/>
              </a:rPr>
              <a:t>?</a:t>
            </a:r>
            <a:endParaRPr lang="en" sz="3600" dirty="0">
              <a:latin typeface="Rochester" panose="02000504000000020002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xfrm>
            <a:off x="1578739" y="574003"/>
            <a:ext cx="5986523" cy="240769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Aft>
                <a:spcPts val="1200"/>
              </a:spcAft>
              <a:buNone/>
            </a:pPr>
            <a:r>
              <a:rPr lang="pt-BR" sz="2400" i="0" dirty="0">
                <a:latin typeface="Rochester" panose="02000504000000020002" pitchFamily="2" charset="0"/>
              </a:rPr>
              <a:t>A profissão de Baby </a:t>
            </a:r>
            <a:r>
              <a:rPr lang="pt-BR" sz="2400" i="0" dirty="0" err="1">
                <a:latin typeface="Rochester" panose="02000504000000020002" pitchFamily="2" charset="0"/>
              </a:rPr>
              <a:t>Planner</a:t>
            </a:r>
            <a:r>
              <a:rPr lang="pt-BR" sz="2400" i="0" dirty="0">
                <a:latin typeface="Rochester" panose="02000504000000020002" pitchFamily="2" charset="0"/>
              </a:rPr>
              <a:t> nasceu em 2006, no Reino Unido, e ganhou o mundo. Reconhecidíssima nos Estados Unidos, chegou ao Brasil em 2008 e em São Paulo já faz parte da realidade maternal.</a:t>
            </a:r>
          </a:p>
          <a:p>
            <a:pPr lvl="0">
              <a:spcAft>
                <a:spcPts val="1200"/>
              </a:spcAft>
              <a:buNone/>
            </a:pPr>
            <a:r>
              <a:rPr lang="pt-BR" sz="2400" i="0" dirty="0">
                <a:latin typeface="Rochester" panose="02000504000000020002" pitchFamily="2" charset="0"/>
              </a:rPr>
              <a:t>E, acaba de chegar em Cuiabá, comigo, Mila Miranda.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200" dirty="0">
                <a:latin typeface="Rochester" panose="02000504000000020002" pitchFamily="2" charset="0"/>
              </a:rPr>
              <a:t>Uma facilitadora do processo de </a:t>
            </a:r>
            <a:r>
              <a:rPr lang="pt-BR" sz="3200" dirty="0" err="1">
                <a:latin typeface="Rochester" panose="02000504000000020002" pitchFamily="2" charset="0"/>
              </a:rPr>
              <a:t>maternar</a:t>
            </a:r>
            <a:endParaRPr lang="en" sz="3200" dirty="0">
              <a:latin typeface="Rochester" panose="02000504000000020002" pitchFamily="2" charset="0"/>
            </a:endParaRPr>
          </a:p>
        </p:txBody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spcAft>
                <a:spcPts val="600"/>
              </a:spcAft>
              <a:buNone/>
            </a:pP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Acompanhamento de perto</a:t>
            </a:r>
          </a:p>
          <a:p>
            <a:pPr marL="228600" lvl="0">
              <a:spcAft>
                <a:spcPts val="600"/>
              </a:spcAft>
              <a:buNone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Realizo assessoria e consultoria familiar, fornecendo serviços personalizados que proporcionam conhecimento, apoio, segurança e estrutura organizacional as famílias que esperam a chegada de um bebê.</a:t>
            </a:r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C8424F2D-C59C-4F98-BDD7-F63FC30C5BF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pt-BR" sz="1400" b="1" dirty="0">
                <a:latin typeface="Calibri" panose="020F0502020204030204" pitchFamily="34" charset="0"/>
                <a:cs typeface="Calibri" panose="020F0502020204030204" pitchFamily="34" charset="0"/>
              </a:rPr>
              <a:t>Profissional certificada</a:t>
            </a:r>
          </a:p>
          <a:p>
            <a:pPr>
              <a:buNone/>
            </a:pP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Sou certificada pela IMPI  IMI -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Maternity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Parenting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Institute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, que é referência na formação de baby </a:t>
            </a:r>
            <a:r>
              <a:rPr lang="pt-B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planners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 e profissionais relacionados a maternidade pelo mundo todo e nacionalmente pelo Instituto Mãe. Além de experiência como mãe e pesquisadora enquanto blogueira de maternidade.</a:t>
            </a:r>
          </a:p>
          <a:p>
            <a:pPr>
              <a:buNone/>
            </a:pPr>
            <a:endParaRPr lang="pt-BR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ctrTitle"/>
          </p:nvPr>
        </p:nvSpPr>
        <p:spPr>
          <a:xfrm>
            <a:off x="1483231" y="1991825"/>
            <a:ext cx="6177539" cy="1159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3600" dirty="0">
                <a:latin typeface="Rochester" panose="02000504000000020002" pitchFamily="2" charset="0"/>
              </a:rPr>
              <a:t>Por que contratar uma baby </a:t>
            </a:r>
            <a:r>
              <a:rPr lang="pt-BR" sz="3600" dirty="0" err="1">
                <a:latin typeface="Rochester" panose="02000504000000020002" pitchFamily="2" charset="0"/>
              </a:rPr>
              <a:t>planner</a:t>
            </a:r>
            <a:r>
              <a:rPr lang="pt-BR" sz="3600" dirty="0">
                <a:latin typeface="Rochester" panose="02000504000000020002" pitchFamily="2" charset="0"/>
              </a:rPr>
              <a:t>?</a:t>
            </a:r>
            <a:endParaRPr lang="en" sz="3600" dirty="0">
              <a:latin typeface="Rochester" panose="0200050400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60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805A9-BA16-4C77-98AA-E0ADEE22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74" y="586975"/>
            <a:ext cx="6072175" cy="857400"/>
          </a:xfrm>
        </p:spPr>
        <p:txBody>
          <a:bodyPr/>
          <a:lstStyle/>
          <a:p>
            <a:r>
              <a:rPr lang="pt-BR" dirty="0">
                <a:latin typeface="Rochester" panose="02000504000000020002" pitchFamily="2" charset="0"/>
              </a:rPr>
              <a:t>As vantagens de contar com uma baby </a:t>
            </a:r>
            <a:r>
              <a:rPr lang="pt-BR" dirty="0" err="1">
                <a:latin typeface="Rochester" panose="02000504000000020002" pitchFamily="2" charset="0"/>
              </a:rPr>
              <a:t>planner</a:t>
            </a:r>
            <a:endParaRPr lang="pt-BR" dirty="0">
              <a:latin typeface="Rochester" panose="02000504000000020002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A31E63-F679-4D89-AF68-94AEAB744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Economia financeira na compra do enxoval: com orientação sobre o que é realmente adquirir e onde realizar as compras obtendo o maior custo/benefício, consigo economizar seu dinheiro evitando compras de itens desnecessários;</a:t>
            </a:r>
          </a:p>
          <a:p>
            <a:pPr marL="171450" indent="-171450">
              <a:spcAft>
                <a:spcPts val="600"/>
              </a:spcAft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Economia de tempo: disponibilizo as informações essenciais sobe as novidades do mercado materno/infantil, poupando o seu tempo em pesquisas;</a:t>
            </a:r>
          </a:p>
          <a:p>
            <a:pPr marL="171450" indent="-171450">
              <a:spcAft>
                <a:spcPts val="600"/>
              </a:spcAft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Otimizar seu tempo para que a organização dos preparativos ocorra com antecedência necessária;</a:t>
            </a:r>
          </a:p>
          <a:p>
            <a:pPr marL="171450" indent="-171450">
              <a:spcAft>
                <a:spcPts val="600"/>
              </a:spcAft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Permitir que os familiares vivam o momento da gravidez em sua plenitude, longe de situações de estresse;</a:t>
            </a:r>
          </a:p>
          <a:p>
            <a:pPr marL="171450" indent="-171450">
              <a:spcAft>
                <a:spcPts val="600"/>
              </a:spcAft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Transmitir segurança e tranquilidade;</a:t>
            </a:r>
          </a:p>
          <a:p>
            <a:pPr marL="171450" indent="-171450">
              <a:spcAft>
                <a:spcPts val="600"/>
              </a:spcAft>
            </a:pPr>
            <a:r>
              <a:rPr lang="pt-BR" sz="1200" dirty="0">
                <a:latin typeface="Calibri" panose="020F0502020204030204" pitchFamily="34" charset="0"/>
                <a:cs typeface="Calibri" panose="020F0502020204030204" pitchFamily="34" charset="0"/>
              </a:rPr>
              <a:t>Indicação dos melhores profissionais da cidade para serviços especializados que as famílias possam precisar nessa nova fase.</a:t>
            </a:r>
          </a:p>
          <a:p>
            <a:pPr marL="171450" indent="-171450">
              <a:spcAft>
                <a:spcPts val="600"/>
              </a:spcAft>
            </a:pPr>
            <a:endParaRPr lang="pt-B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275149" y="1742250"/>
            <a:ext cx="6593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800" dirty="0">
                <a:latin typeface="Rochester" panose="02000504000000020002" pitchFamily="2" charset="0"/>
              </a:rPr>
              <a:t>Cronograma gestacional</a:t>
            </a:r>
            <a:endParaRPr lang="en" sz="4800" dirty="0">
              <a:latin typeface="Rochester" panose="02000504000000020002" pitchFamily="2" charset="0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1575171" y="2713269"/>
            <a:ext cx="5993658" cy="1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1800" b="1" dirty="0">
                <a:solidFill>
                  <a:srgbClr val="93B77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São os nove meses mais longos e mais rápidos da nossa vida!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Quando você se der conta, estará às portas da maternidade. Por isso, é preciso planejar muito bem o que terá de ser feito mês a mês. Assim, você evita realizar compras quando já estiver pesada e cansada, ou ser pega de surpresa, e ter que correr para o hospital sem ter organizado tudo o que precisava.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Para evitar esses inconvenientes, organizo um cronograma com as atividades e providências que deverão ser realizadas durante toda a gravidez.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ED3D525-FEA3-484E-98C2-D46601953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11" y="482646"/>
            <a:ext cx="1521776" cy="1521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ctrTitle" idx="4294967295"/>
          </p:nvPr>
        </p:nvSpPr>
        <p:spPr>
          <a:xfrm>
            <a:off x="1275149" y="1742250"/>
            <a:ext cx="6593700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4800" dirty="0">
                <a:latin typeface="Rochester" panose="02000504000000020002" pitchFamily="2" charset="0"/>
              </a:rPr>
              <a:t>Lista de enxoval</a:t>
            </a:r>
            <a:endParaRPr lang="en" sz="4800" dirty="0">
              <a:latin typeface="Rochester" panose="02000504000000020002" pitchFamily="2" charset="0"/>
            </a:endParaRPr>
          </a:p>
        </p:txBody>
      </p:sp>
      <p:sp>
        <p:nvSpPr>
          <p:cNvPr id="643" name="Shape 643"/>
          <p:cNvSpPr txBox="1">
            <a:spLocks noGrp="1"/>
          </p:cNvSpPr>
          <p:nvPr>
            <p:ph type="subTitle" idx="4294967295"/>
          </p:nvPr>
        </p:nvSpPr>
        <p:spPr>
          <a:xfrm>
            <a:off x="1575171" y="2713269"/>
            <a:ext cx="5993658" cy="186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São tantas opções disponíveis e tantos palpites que ficamos perdidas. Será que aquela lista de enxoval que você recebeu da amiga ou que achou na internet serve para você?</a:t>
            </a:r>
          </a:p>
          <a:p>
            <a:pPr lv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1050" dirty="0">
                <a:latin typeface="Calibri" panose="020F0502020204030204" pitchFamily="34" charset="0"/>
                <a:cs typeface="Calibri" panose="020F0502020204030204" pitchFamily="34" charset="0"/>
              </a:rPr>
              <a:t>Para evitar compras desnecessárias e ajudar na economia familiar, monto uma lista detalhada e totalmente personalizada, de acordo com o perfil da sua família.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BF2776-05C7-4585-802C-23A30AC2A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111" y="482647"/>
            <a:ext cx="1521776" cy="152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9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838</Words>
  <Application>Microsoft Office PowerPoint</Application>
  <PresentationFormat>Apresentação na tela (16:9)</PresentationFormat>
  <Paragraphs>43</Paragraphs>
  <Slides>14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Calibri</vt:lpstr>
      <vt:lpstr>Neuton</vt:lpstr>
      <vt:lpstr>Rochester</vt:lpstr>
      <vt:lpstr>Yellowtail</vt:lpstr>
      <vt:lpstr>Ceres template</vt:lpstr>
      <vt:lpstr>Apresentação do PowerPoint</vt:lpstr>
      <vt:lpstr>Olá, muito prazer</vt:lpstr>
      <vt:lpstr>Mas, afinal, o que é uma baby planner?</vt:lpstr>
      <vt:lpstr>Apresentação do PowerPoint</vt:lpstr>
      <vt:lpstr>Uma facilitadora do processo de maternar</vt:lpstr>
      <vt:lpstr>Por que contratar uma baby planner?</vt:lpstr>
      <vt:lpstr>As vantagens de contar com uma baby planner</vt:lpstr>
      <vt:lpstr>Cronograma gestacional</vt:lpstr>
      <vt:lpstr>Lista de enxoval</vt:lpstr>
      <vt:lpstr>Comemorações</vt:lpstr>
      <vt:lpstr>Quarto do bebê</vt:lpstr>
      <vt:lpstr>Ida a maternidade</vt:lpstr>
      <vt:lpstr>Orientação sobre salário e licença maternidade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Sanches</dc:creator>
  <cp:lastModifiedBy>Ricardo Sanches</cp:lastModifiedBy>
  <cp:revision>12</cp:revision>
  <dcterms:modified xsi:type="dcterms:W3CDTF">2017-06-27T21:03:25Z</dcterms:modified>
</cp:coreProperties>
</file>