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691422-1781-4AE4-B447-8E24A321816C}" type="datetimeFigureOut">
              <a:rPr lang="en-US" smtClean="0"/>
              <a:t>7/26/2017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2062130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691422-1781-4AE4-B447-8E24A321816C}" type="datetimeFigureOut">
              <a:rPr lang="en-US" smtClean="0"/>
              <a:t>7/26/2017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399361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691422-1781-4AE4-B447-8E24A321816C}" type="datetimeFigureOut">
              <a:rPr lang="en-US" smtClean="0"/>
              <a:t>7/26/2017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1325290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691422-1781-4AE4-B447-8E24A321816C}" type="datetimeFigureOut">
              <a:rPr lang="en-US" smtClean="0"/>
              <a:t>7/26/2017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3163765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691422-1781-4AE4-B447-8E24A321816C}" type="datetimeFigureOut">
              <a:rPr lang="en-US" smtClean="0"/>
              <a:t>7/26/2017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4210743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691422-1781-4AE4-B447-8E24A321816C}" type="datetimeFigureOut">
              <a:rPr lang="en-US" smtClean="0"/>
              <a:t>7/26/2017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1890935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691422-1781-4AE4-B447-8E24A321816C}" type="datetimeFigureOut">
              <a:rPr lang="en-US" smtClean="0"/>
              <a:t>7/26/2017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4249604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691422-1781-4AE4-B447-8E24A321816C}" type="datetimeFigureOut">
              <a:rPr lang="en-US" smtClean="0"/>
              <a:t>7/26/2017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3238975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691422-1781-4AE4-B447-8E24A321816C}" type="datetimeFigureOut">
              <a:rPr lang="en-US" smtClean="0"/>
              <a:t>7/26/2017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346425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691422-1781-4AE4-B447-8E24A321816C}" type="datetimeFigureOut">
              <a:rPr lang="en-US" smtClean="0"/>
              <a:t>7/26/2017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179000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691422-1781-4AE4-B447-8E24A321816C}" type="datetimeFigureOut">
              <a:rPr lang="en-US" smtClean="0"/>
              <a:t>7/26/2017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B911B4-F0D1-417D-91AB-F032E05FF6AF}" type="slidenum">
              <a:rPr lang="en-US" smtClean="0"/>
              <a:t>‹#›</a:t>
            </a:fld>
            <a:endParaRPr lang="en-US"/>
          </a:p>
        </p:txBody>
      </p:sp>
    </p:spTree>
    <p:extLst>
      <p:ext uri="{BB962C8B-B14F-4D97-AF65-F5344CB8AC3E}">
        <p14:creationId xmlns:p14="http://schemas.microsoft.com/office/powerpoint/2010/main" val="2430541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691422-1781-4AE4-B447-8E24A321816C}" type="datetimeFigureOut">
              <a:rPr lang="en-US" smtClean="0"/>
              <a:t>7/26/2017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B911B4-F0D1-417D-91AB-F032E05FF6AF}" type="slidenum">
              <a:rPr lang="en-US" smtClean="0"/>
              <a:t>‹#›</a:t>
            </a:fld>
            <a:endParaRPr lang="en-US"/>
          </a:p>
        </p:txBody>
      </p:sp>
    </p:spTree>
    <p:extLst>
      <p:ext uri="{BB962C8B-B14F-4D97-AF65-F5344CB8AC3E}">
        <p14:creationId xmlns:p14="http://schemas.microsoft.com/office/powerpoint/2010/main" val="54480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icrosoft.com/windows2000/server/howtobuy/upgrading/compat/"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s://technet.microsoft.com/en-us/library/dd277322.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95227" y="701122"/>
            <a:ext cx="9144000" cy="829727"/>
          </a:xfrm>
        </p:spPr>
        <p:txBody>
          <a:bodyPr>
            <a:normAutofit fontScale="90000"/>
          </a:bodyPr>
          <a:lstStyle/>
          <a:p>
            <a:pPr algn="l"/>
            <a:r>
              <a:rPr lang="en-US" sz="2400" b="1" dirty="0" smtClean="0"/>
              <a:t/>
            </a:r>
            <a:br>
              <a:rPr lang="en-US" sz="2400" b="1" dirty="0" smtClean="0"/>
            </a:br>
            <a:r>
              <a:rPr lang="en-US" sz="3600" b="1" dirty="0" smtClean="0">
                <a:solidFill>
                  <a:srgbClr val="FF0000"/>
                </a:solidFill>
              </a:rPr>
              <a:t>Tech News</a:t>
            </a:r>
            <a:r>
              <a:rPr lang="en-US" sz="2000" dirty="0"/>
              <a:t/>
            </a:r>
            <a:br>
              <a:rPr lang="en-US" sz="2000" dirty="0"/>
            </a:br>
            <a:r>
              <a:rPr lang="en-US" sz="2700" b="1" dirty="0" smtClean="0">
                <a:latin typeface="+mn-lt"/>
              </a:rPr>
              <a:t>Operating System Installation</a:t>
            </a:r>
            <a:endParaRPr lang="en-US" sz="2700" b="1" dirty="0"/>
          </a:p>
        </p:txBody>
      </p:sp>
      <p:sp>
        <p:nvSpPr>
          <p:cNvPr id="3" name="Subtitle 2"/>
          <p:cNvSpPr>
            <a:spLocks noGrp="1"/>
          </p:cNvSpPr>
          <p:nvPr>
            <p:ph type="subTitle" idx="1"/>
          </p:nvPr>
        </p:nvSpPr>
        <p:spPr>
          <a:xfrm>
            <a:off x="1195227" y="1777430"/>
            <a:ext cx="10335802" cy="4150760"/>
          </a:xfrm>
        </p:spPr>
        <p:txBody>
          <a:bodyPr>
            <a:normAutofit/>
          </a:bodyPr>
          <a:lstStyle/>
          <a:p>
            <a:pPr algn="l"/>
            <a:r>
              <a:rPr lang="en-US" sz="2000" b="1" dirty="0" smtClean="0">
                <a:latin typeface="+mj-lt"/>
              </a:rPr>
              <a:t>Windows 2000 Pre-Installation Checklist</a:t>
            </a:r>
            <a:endParaRPr lang="en-US" sz="2000" b="1" dirty="0">
              <a:solidFill>
                <a:srgbClr val="002060"/>
              </a:solidFill>
              <a:latin typeface="+mj-lt"/>
            </a:endParaRPr>
          </a:p>
          <a:p>
            <a:pPr algn="l"/>
            <a:r>
              <a:rPr lang="en-US" sz="2000" b="1" dirty="0" smtClean="0">
                <a:solidFill>
                  <a:srgbClr val="002060"/>
                </a:solidFill>
              </a:rPr>
              <a:t>Description : </a:t>
            </a:r>
          </a:p>
          <a:p>
            <a:pPr algn="l"/>
            <a:r>
              <a:rPr lang="en-US" sz="1200" b="1" dirty="0"/>
              <a:t>Hardware Compatibility:</a:t>
            </a:r>
            <a:r>
              <a:rPr lang="en-US" sz="1200" dirty="0"/>
              <a:t> Review all hardware to ensure compatibility with the Windows 2000 operating system. Hardware components include: Motherboard, network adapters, video card, sound card, CD-ROM drives, etc. </a:t>
            </a:r>
            <a:endParaRPr lang="en-US" sz="1200" dirty="0" smtClean="0"/>
          </a:p>
          <a:p>
            <a:pPr algn="l"/>
            <a:r>
              <a:rPr lang="en-US" sz="1200" dirty="0">
                <a:hlinkClick r:id="rId2"/>
              </a:rPr>
              <a:t>http://www.microsoft.com/windows2000/server/howtobuy/upgrading/compat</a:t>
            </a:r>
            <a:r>
              <a:rPr lang="en-US" sz="1200" dirty="0" smtClean="0">
                <a:hlinkClick r:id="rId2"/>
              </a:rPr>
              <a:t>/</a:t>
            </a:r>
            <a:endParaRPr lang="en-US" sz="1200" dirty="0" smtClean="0"/>
          </a:p>
          <a:p>
            <a:pPr algn="l"/>
            <a:r>
              <a:rPr lang="en-US" sz="1200" b="1" dirty="0"/>
              <a:t>Disk Space:</a:t>
            </a:r>
            <a:r>
              <a:rPr lang="en-US" sz="1200" dirty="0"/>
              <a:t> Ensure the system has sufficient disk space. The minimum disk space recommended for installation of Windows 2000 is 2 gigabytes (GB</a:t>
            </a:r>
            <a:r>
              <a:rPr lang="en-US" sz="1200" dirty="0" smtClean="0"/>
              <a:t>).</a:t>
            </a:r>
          </a:p>
          <a:p>
            <a:pPr algn="l"/>
            <a:r>
              <a:rPr lang="en-US" sz="1200" b="1" dirty="0"/>
              <a:t>Disk Partitions:</a:t>
            </a:r>
            <a:r>
              <a:rPr lang="en-US" sz="1200" dirty="0"/>
              <a:t> Determine disk-partitioning requirements, keeping in mind the minimum disk space recommendations for installation of the Windows 2000 operating system</a:t>
            </a:r>
            <a:r>
              <a:rPr lang="en-US" sz="1200" dirty="0" smtClean="0"/>
              <a:t>.</a:t>
            </a:r>
          </a:p>
          <a:p>
            <a:pPr algn="l"/>
            <a:r>
              <a:rPr lang="en-US" sz="1200" b="1" dirty="0"/>
              <a:t>File System:</a:t>
            </a:r>
            <a:r>
              <a:rPr lang="en-US" sz="1200" dirty="0"/>
              <a:t> The file system must be configured as NTFS in order to allow configuration of security. A commonly held misconception is that it is easier to recover a system that is running with a FAT partition. This is not true. FAT only makes you less secure, it does not ease recovery</a:t>
            </a:r>
            <a:r>
              <a:rPr lang="en-US" sz="1200" dirty="0" smtClean="0"/>
              <a:t>.</a:t>
            </a:r>
          </a:p>
          <a:p>
            <a:pPr algn="l"/>
            <a:r>
              <a:rPr lang="en-US" sz="1200" b="1" dirty="0"/>
              <a:t>Installation Method:</a:t>
            </a:r>
            <a:r>
              <a:rPr lang="en-US" sz="1200" dirty="0"/>
              <a:t> Determine whether the Windows 2000 operating system will be installed from Setup boot disks, CD-ROM, or </a:t>
            </a:r>
            <a:r>
              <a:rPr lang="en-US" sz="1200" dirty="0" smtClean="0"/>
              <a:t>over-the-network.</a:t>
            </a:r>
          </a:p>
          <a:p>
            <a:pPr algn="l"/>
            <a:r>
              <a:rPr lang="en-US" sz="1200" b="1" dirty="0" smtClean="0"/>
              <a:t>Service Components: </a:t>
            </a:r>
            <a:r>
              <a:rPr lang="en-US" sz="1200" dirty="0" smtClean="0"/>
              <a:t>Prior to installation, determine the services that will be required for the installed operating system. For server installations, considerations may include Active Directory, DNS, WINS, or DHCP.</a:t>
            </a:r>
          </a:p>
          <a:p>
            <a:pPr algn="l"/>
            <a:endParaRPr lang="en-US" sz="1200" dirty="0" smtClean="0"/>
          </a:p>
          <a:p>
            <a:pPr algn="l"/>
            <a:endParaRPr lang="en-US" sz="1200" dirty="0">
              <a:solidFill>
                <a:srgbClr val="002060"/>
              </a:solidFill>
            </a:endParaRPr>
          </a:p>
        </p:txBody>
      </p:sp>
    </p:spTree>
    <p:extLst>
      <p:ext uri="{BB962C8B-B14F-4D97-AF65-F5344CB8AC3E}">
        <p14:creationId xmlns:p14="http://schemas.microsoft.com/office/powerpoint/2010/main" val="2315838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1612"/>
          </a:xfrm>
        </p:spPr>
        <p:txBody>
          <a:bodyPr>
            <a:normAutofit/>
          </a:bodyPr>
          <a:lstStyle/>
          <a:p>
            <a:r>
              <a:rPr lang="en-US" sz="3200" b="1" dirty="0" smtClean="0">
                <a:solidFill>
                  <a:srgbClr val="FF0000"/>
                </a:solidFill>
              </a:rPr>
              <a:t>Tech News</a:t>
            </a:r>
            <a:r>
              <a:rPr lang="en-US" sz="3600" dirty="0" smtClean="0"/>
              <a:t/>
            </a:r>
            <a:br>
              <a:rPr lang="en-US" sz="3600" dirty="0" smtClean="0"/>
            </a:br>
            <a:r>
              <a:rPr lang="en-US" sz="2700" b="1" dirty="0"/>
              <a:t>Operating System Installation</a:t>
            </a:r>
            <a:endParaRPr lang="en-US" sz="2700" dirty="0"/>
          </a:p>
        </p:txBody>
      </p:sp>
      <p:sp>
        <p:nvSpPr>
          <p:cNvPr id="3" name="Content Placeholder 2"/>
          <p:cNvSpPr>
            <a:spLocks noGrp="1"/>
          </p:cNvSpPr>
          <p:nvPr>
            <p:ph idx="1"/>
          </p:nvPr>
        </p:nvSpPr>
        <p:spPr>
          <a:xfrm>
            <a:off x="838200" y="1476303"/>
            <a:ext cx="10515600" cy="4351338"/>
          </a:xfrm>
        </p:spPr>
        <p:txBody>
          <a:bodyPr/>
          <a:lstStyle/>
          <a:p>
            <a:pPr marL="0" indent="0">
              <a:buNone/>
            </a:pPr>
            <a:r>
              <a:rPr lang="en-US" sz="2000" b="1" dirty="0" smtClean="0">
                <a:latin typeface="+mj-lt"/>
              </a:rPr>
              <a:t>Installation Process</a:t>
            </a:r>
          </a:p>
          <a:p>
            <a:pPr marL="0" indent="0">
              <a:buNone/>
            </a:pPr>
            <a:r>
              <a:rPr lang="en-US" sz="1200" b="1" dirty="0"/>
              <a:t>Installation </a:t>
            </a:r>
            <a:r>
              <a:rPr lang="en-US" sz="1200" b="1" dirty="0" smtClean="0"/>
              <a:t>Methods : </a:t>
            </a:r>
            <a:r>
              <a:rPr lang="en-US" sz="1200" dirty="0"/>
              <a:t>Windows 2000 can be installed as either an upgrade to an existing Windows operating system or as a new operating system installation. To ensure security Windows 2000 should be the only operating system on the computer and be installed on a clean partition. That is, any previous operating system must be wiped clean from all hard disk partitions within the computer prior to installing Windows 2000.</a:t>
            </a:r>
          </a:p>
          <a:p>
            <a:pPr marL="0" indent="0">
              <a:buNone/>
            </a:pPr>
            <a:r>
              <a:rPr lang="en-US" sz="1200" dirty="0"/>
              <a:t>There are three methods available </a:t>
            </a:r>
            <a:endParaRPr lang="en-US" sz="1200" dirty="0" smtClean="0"/>
          </a:p>
          <a:p>
            <a:r>
              <a:rPr lang="en-US" sz="1200" dirty="0"/>
              <a:t>Setup boot disks – This method is designed to be used with legacy computers which do not support bootable CD-ROM disks. It will not be discussed further</a:t>
            </a:r>
          </a:p>
          <a:p>
            <a:r>
              <a:rPr lang="en-US" sz="1200" dirty="0"/>
              <a:t>CD-ROM</a:t>
            </a:r>
          </a:p>
          <a:p>
            <a:r>
              <a:rPr lang="en-US" sz="1200" dirty="0"/>
              <a:t>Over-the-network – These are discouraged except in environments where the network can be guaranteed to be non-hostile.</a:t>
            </a:r>
          </a:p>
          <a:p>
            <a:pPr marL="0" indent="0">
              <a:buNone/>
            </a:pPr>
            <a:endParaRPr lang="en-US" sz="1200" dirty="0"/>
          </a:p>
        </p:txBody>
      </p:sp>
    </p:spTree>
    <p:extLst>
      <p:ext uri="{BB962C8B-B14F-4D97-AF65-F5344CB8AC3E}">
        <p14:creationId xmlns:p14="http://schemas.microsoft.com/office/powerpoint/2010/main" val="18766035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rPr>
              <a:t>Tech News</a:t>
            </a:r>
            <a:r>
              <a:rPr lang="en-US" sz="5400" dirty="0" smtClean="0"/>
              <a:t/>
            </a:r>
            <a:br>
              <a:rPr lang="en-US" sz="5400" dirty="0" smtClean="0"/>
            </a:br>
            <a:r>
              <a:rPr lang="en-US" sz="2700" b="1" dirty="0" smtClean="0"/>
              <a:t>Operating System Installation</a:t>
            </a:r>
            <a:endParaRPr lang="en-US" sz="2700" dirty="0"/>
          </a:p>
        </p:txBody>
      </p:sp>
      <p:sp>
        <p:nvSpPr>
          <p:cNvPr id="3" name="Content Placeholder 2"/>
          <p:cNvSpPr>
            <a:spLocks noGrp="1"/>
          </p:cNvSpPr>
          <p:nvPr>
            <p:ph idx="1"/>
          </p:nvPr>
        </p:nvSpPr>
        <p:spPr/>
        <p:txBody>
          <a:bodyPr>
            <a:normAutofit/>
          </a:bodyPr>
          <a:lstStyle/>
          <a:p>
            <a:pPr marL="0" indent="0">
              <a:buNone/>
            </a:pPr>
            <a:r>
              <a:rPr lang="en-US" sz="1200" b="1" dirty="0"/>
              <a:t>Initiating the Installation from a Bootable </a:t>
            </a:r>
            <a:r>
              <a:rPr lang="en-US" sz="1200" b="1" dirty="0" smtClean="0"/>
              <a:t>CD-ROM: </a:t>
            </a:r>
            <a:r>
              <a:rPr lang="en-US" sz="1200" dirty="0" smtClean="0"/>
              <a:t>Using </a:t>
            </a:r>
            <a:r>
              <a:rPr lang="en-US" sz="1200" dirty="0"/>
              <a:t>a bootable CD-ROM is the simplest and fastest method of installing Windows 2000. it is highly recommended that it be disconnected from the network until setup is complete and the most recent service pack is installed</a:t>
            </a:r>
            <a:r>
              <a:rPr lang="en-US" sz="1200" dirty="0" smtClean="0"/>
              <a:t>.</a:t>
            </a:r>
          </a:p>
          <a:p>
            <a:pPr marL="0" indent="0">
              <a:buNone/>
            </a:pPr>
            <a:r>
              <a:rPr lang="en-US" sz="1200" dirty="0" smtClean="0"/>
              <a:t>Start </a:t>
            </a:r>
            <a:r>
              <a:rPr lang="en-US" sz="1200" dirty="0"/>
              <a:t>bootable CD-ROM as follows</a:t>
            </a:r>
            <a:r>
              <a:rPr lang="en-US" sz="1200" dirty="0" smtClean="0"/>
              <a:t>:</a:t>
            </a:r>
          </a:p>
          <a:p>
            <a:r>
              <a:rPr lang="en-US" sz="1200" dirty="0" smtClean="0"/>
              <a:t>Insert </a:t>
            </a:r>
            <a:r>
              <a:rPr lang="en-US" sz="1200" dirty="0"/>
              <a:t>the CD-ROM in the drive.</a:t>
            </a:r>
          </a:p>
          <a:p>
            <a:r>
              <a:rPr lang="en-US" sz="1200" dirty="0"/>
              <a:t>Restart the computer and wait for Setup to display a dialog box. On many computers you will be required to press any key during the boot process to boot from a CD-ROM.</a:t>
            </a:r>
          </a:p>
          <a:p>
            <a:r>
              <a:rPr lang="en-US" sz="1200" dirty="0"/>
              <a:t>Follow the Setup instructions on the screen.</a:t>
            </a:r>
          </a:p>
          <a:p>
            <a:pPr marL="0" indent="0">
              <a:buNone/>
            </a:pPr>
            <a:r>
              <a:rPr lang="en-US" sz="1200" b="1" dirty="0"/>
              <a:t>Configuring Disk </a:t>
            </a:r>
            <a:r>
              <a:rPr lang="en-US" sz="1200" b="1" dirty="0" smtClean="0"/>
              <a:t>Partitions : i</a:t>
            </a:r>
            <a:r>
              <a:rPr lang="en-US" sz="1200" dirty="0" smtClean="0"/>
              <a:t>n </a:t>
            </a:r>
            <a:r>
              <a:rPr lang="en-US" sz="1200" dirty="0"/>
              <a:t>the initial text-mode setup of the system, setup will ask where to install Windows 2000. Figure 1 shows the dialog presented. If there are multiple partitions or multiple hard disks they will be identified in the display. The example in Figure 1 below shows a 40 Gigabyte Hard disk that is not partitioned. </a:t>
            </a:r>
            <a:r>
              <a:rPr lang="en-US" sz="1200" b="1" dirty="0"/>
              <a:t>For security purposes, it is highly recommended that this dialog be used to delete all </a:t>
            </a:r>
            <a:r>
              <a:rPr lang="en-US" sz="1200" b="1" dirty="0" smtClean="0"/>
              <a:t>other </a:t>
            </a:r>
            <a:r>
              <a:rPr lang="en-US" sz="1200" b="1" dirty="0"/>
              <a:t>operating system partitions from the system.</a:t>
            </a:r>
            <a:r>
              <a:rPr lang="en-US" sz="1200" dirty="0"/>
              <a:t> For workstations, we recommend using all space on a disk for the installation partition. For servers</a:t>
            </a:r>
            <a:r>
              <a:rPr lang="en-US" sz="1200" dirty="0" smtClean="0"/>
              <a:t>, </a:t>
            </a:r>
            <a:r>
              <a:rPr lang="en-US" sz="1200" dirty="0"/>
              <a:t>we recommend using about 4 GB of space on one disk for the operating system</a:t>
            </a:r>
            <a:r>
              <a:rPr lang="en-US" sz="1200" dirty="0" smtClean="0"/>
              <a:t>. </a:t>
            </a:r>
            <a:r>
              <a:rPr lang="en-US" sz="1200" dirty="0"/>
              <a:t>The remaining space in the system should be reserved for data files, services, utilities and so on. We </a:t>
            </a:r>
            <a:r>
              <a:rPr lang="en-US" sz="1200" b="1" dirty="0"/>
              <a:t>highly</a:t>
            </a:r>
            <a:r>
              <a:rPr lang="en-US" sz="1200" dirty="0"/>
              <a:t> discourage storage of user data files on the boot partition on servers, while on workstations this is acceptable practice which makes it easier for users to locate their data</a:t>
            </a:r>
            <a:r>
              <a:rPr lang="en-US" sz="1200" dirty="0" smtClean="0"/>
              <a:t>.</a:t>
            </a:r>
          </a:p>
          <a:p>
            <a:pPr marL="0" indent="0">
              <a:buNone/>
            </a:pPr>
            <a:endParaRPr lang="en-US" sz="1200" dirty="0"/>
          </a:p>
        </p:txBody>
      </p:sp>
    </p:spTree>
    <p:extLst>
      <p:ext uri="{BB962C8B-B14F-4D97-AF65-F5344CB8AC3E}">
        <p14:creationId xmlns:p14="http://schemas.microsoft.com/office/powerpoint/2010/main" val="18604542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rPr>
              <a:t>Tech News</a:t>
            </a:r>
            <a:r>
              <a:rPr lang="en-US" sz="8000" dirty="0" smtClean="0"/>
              <a:t/>
            </a:r>
            <a:br>
              <a:rPr lang="en-US" sz="8000" dirty="0" smtClean="0"/>
            </a:br>
            <a:r>
              <a:rPr lang="en-US" sz="2700" b="1" dirty="0" smtClean="0"/>
              <a:t>Operating System Installation</a:t>
            </a:r>
            <a:endParaRPr lang="en-US" sz="2700" dirty="0"/>
          </a:p>
        </p:txBody>
      </p:sp>
      <p:sp>
        <p:nvSpPr>
          <p:cNvPr id="3" name="Content Placeholder 2"/>
          <p:cNvSpPr>
            <a:spLocks noGrp="1"/>
          </p:cNvSpPr>
          <p:nvPr>
            <p:ph idx="1"/>
          </p:nvPr>
        </p:nvSpPr>
        <p:spPr/>
        <p:txBody>
          <a:bodyPr/>
          <a:lstStyle/>
          <a:p>
            <a:pPr marL="0" indent="0">
              <a:buNone/>
            </a:pPr>
            <a:r>
              <a:rPr lang="en-US" dirty="0" smtClean="0"/>
              <a:t>                                                               </a:t>
            </a:r>
            <a:r>
              <a:rPr lang="en-US" sz="1200" b="1" dirty="0"/>
              <a:t>Select a disk </a:t>
            </a:r>
            <a:r>
              <a:rPr lang="en-US" sz="1200" b="1" dirty="0" smtClean="0"/>
              <a:t>partition : </a:t>
            </a:r>
            <a:r>
              <a:rPr lang="en-US" sz="1200" dirty="0"/>
              <a:t>The next step after creating the partition is to format it</a:t>
            </a:r>
            <a:r>
              <a:rPr lang="en-US" sz="1200" dirty="0" smtClean="0"/>
              <a:t>.</a:t>
            </a:r>
          </a:p>
          <a:p>
            <a:pPr marL="0" indent="0">
              <a:buNone/>
            </a:pPr>
            <a:r>
              <a:rPr lang="en-US" sz="1200" b="1" dirty="0"/>
              <a:t>	</a:t>
            </a:r>
            <a:r>
              <a:rPr lang="en-US" sz="1200" b="1" dirty="0" smtClean="0"/>
              <a:t>				               </a:t>
            </a:r>
            <a:r>
              <a:rPr lang="en-US" sz="1200" dirty="0"/>
              <a:t>For all systems where security is a requirement all partitions must be </a:t>
            </a:r>
            <a:endParaRPr lang="en-US" sz="1200" dirty="0" smtClean="0"/>
          </a:p>
          <a:p>
            <a:pPr marL="0" indent="0">
              <a:buNone/>
            </a:pPr>
            <a:r>
              <a:rPr lang="en-US" sz="1200" b="1" dirty="0"/>
              <a:t> </a:t>
            </a:r>
            <a:r>
              <a:rPr lang="en-US" sz="1200" b="1" dirty="0" smtClean="0"/>
              <a:t>                                                                                                                                                </a:t>
            </a:r>
            <a:r>
              <a:rPr lang="en-US" sz="1200" dirty="0"/>
              <a:t>NTFS formatted. Only on systems using NTFS can any reasonable security be presumed</a:t>
            </a:r>
            <a:r>
              <a:rPr lang="en-US" sz="1200" dirty="0" smtClean="0"/>
              <a:t>. Presumed                                                                                                         </a:t>
            </a:r>
            <a:r>
              <a:rPr lang="en-US" sz="1200" dirty="0" err="1"/>
              <a:t>presumed</a:t>
            </a:r>
            <a:r>
              <a:rPr lang="en-US" sz="1200" b="1" dirty="0" smtClean="0"/>
              <a:t> .</a:t>
            </a:r>
            <a:endParaRPr lang="en-US" sz="12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825624"/>
            <a:ext cx="4997521" cy="2774743"/>
          </a:xfrm>
          <a:prstGeom prst="rect">
            <a:avLst/>
          </a:prstGeom>
        </p:spPr>
      </p:pic>
    </p:spTree>
    <p:extLst>
      <p:ext uri="{BB962C8B-B14F-4D97-AF65-F5344CB8AC3E}">
        <p14:creationId xmlns:p14="http://schemas.microsoft.com/office/powerpoint/2010/main" val="33512323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rPr>
              <a:t>Tech News</a:t>
            </a:r>
            <a:r>
              <a:rPr lang="en-US" sz="9600" dirty="0" smtClean="0"/>
              <a:t/>
            </a:r>
            <a:br>
              <a:rPr lang="en-US" sz="9600" dirty="0" smtClean="0"/>
            </a:br>
            <a:r>
              <a:rPr lang="en-US" sz="2700" b="1" dirty="0" smtClean="0"/>
              <a:t>Operating System Installation</a:t>
            </a:r>
            <a:endParaRPr lang="en-US" sz="2700" dirty="0"/>
          </a:p>
        </p:txBody>
      </p:sp>
      <p:sp>
        <p:nvSpPr>
          <p:cNvPr id="3" name="Content Placeholder 2"/>
          <p:cNvSpPr>
            <a:spLocks noGrp="1"/>
          </p:cNvSpPr>
          <p:nvPr>
            <p:ph idx="1"/>
          </p:nvPr>
        </p:nvSpPr>
        <p:spPr>
          <a:xfrm>
            <a:off x="838199" y="1613043"/>
            <a:ext cx="11007903" cy="4563920"/>
          </a:xfrm>
        </p:spPr>
        <p:txBody>
          <a:bodyPr>
            <a:normAutofit lnSpcReduction="10000"/>
          </a:bodyPr>
          <a:lstStyle/>
          <a:p>
            <a:pPr marL="0" indent="0">
              <a:buNone/>
            </a:pPr>
            <a:r>
              <a:rPr lang="en-US" sz="1200" b="1" dirty="0"/>
              <a:t>Assign an Administrator account </a:t>
            </a:r>
            <a:r>
              <a:rPr lang="en-US" sz="1200" b="1" dirty="0" smtClean="0"/>
              <a:t>password: </a:t>
            </a:r>
            <a:r>
              <a:rPr lang="en-US" sz="1200" b="1" dirty="0"/>
              <a:t>Computer Name and Administrator Password</a:t>
            </a:r>
            <a:r>
              <a:rPr lang="en-US" sz="1200" dirty="0"/>
              <a:t> dialog box shown in </a:t>
            </a:r>
            <a:r>
              <a:rPr lang="en-US" sz="1200" dirty="0" smtClean="0"/>
              <a:t>Figure.</a:t>
            </a:r>
          </a:p>
          <a:p>
            <a:pPr marL="0" indent="0">
              <a:buNone/>
            </a:pPr>
            <a:r>
              <a:rPr lang="en-US" sz="1200" dirty="0" smtClean="0"/>
              <a:t> </a:t>
            </a:r>
            <a:r>
              <a:rPr lang="en-US" sz="1200" dirty="0"/>
              <a:t>provides a means of setting the password for the default Administrator account. The specific guidance on how to set </a:t>
            </a:r>
            <a:r>
              <a:rPr lang="en-US" sz="1200" dirty="0" smtClean="0"/>
              <a:t>a</a:t>
            </a:r>
          </a:p>
          <a:p>
            <a:pPr marL="0" indent="0">
              <a:buNone/>
            </a:pPr>
            <a:r>
              <a:rPr lang="en-US" sz="1200" dirty="0" smtClean="0"/>
              <a:t> </a:t>
            </a:r>
            <a:r>
              <a:rPr lang="en-US" sz="1200" dirty="0"/>
              <a:t>good password is provided in the section 3.3, Choosing Good Passwords It is imperative that a good password is set on </a:t>
            </a:r>
            <a:endParaRPr lang="en-US" sz="1200" dirty="0" smtClean="0"/>
          </a:p>
          <a:p>
            <a:pPr marL="0" indent="0">
              <a:buNone/>
            </a:pPr>
            <a:r>
              <a:rPr lang="en-US" sz="1200" dirty="0" smtClean="0"/>
              <a:t>the </a:t>
            </a:r>
            <a:r>
              <a:rPr lang="en-US" sz="1200" dirty="0"/>
              <a:t>built-in Administrator account during setup</a:t>
            </a:r>
            <a:r>
              <a:rPr lang="en-US" sz="1200" dirty="0" smtClean="0"/>
              <a:t>.</a:t>
            </a:r>
          </a:p>
          <a:p>
            <a:pPr marL="0" indent="0">
              <a:buNone/>
            </a:pPr>
            <a:endParaRPr lang="en-US" sz="1200" dirty="0"/>
          </a:p>
          <a:p>
            <a:pPr marL="0" indent="0">
              <a:buNone/>
            </a:pPr>
            <a:r>
              <a:rPr lang="en-US" sz="1200" b="1" dirty="0"/>
              <a:t>Computer Name and Administrator Password </a:t>
            </a:r>
            <a:r>
              <a:rPr lang="en-US" sz="1200" b="1" dirty="0" smtClean="0"/>
              <a:t>Dialog</a:t>
            </a:r>
            <a:r>
              <a:rPr lang="en-US" sz="1200" dirty="0" smtClean="0"/>
              <a:t> </a:t>
            </a:r>
            <a:r>
              <a:rPr lang="en-US" sz="1200" b="1" dirty="0" smtClean="0"/>
              <a:t>Choose </a:t>
            </a:r>
            <a:r>
              <a:rPr lang="en-US" sz="1200" b="1" dirty="0"/>
              <a:t>service components for Windows 2000 </a:t>
            </a:r>
            <a:endParaRPr lang="en-US" sz="1200" b="1" dirty="0" smtClean="0"/>
          </a:p>
          <a:p>
            <a:pPr marL="0" indent="0">
              <a:buNone/>
            </a:pPr>
            <a:r>
              <a:rPr lang="en-US" sz="1200" b="1" dirty="0" smtClean="0"/>
              <a:t>Server </a:t>
            </a:r>
            <a:r>
              <a:rPr lang="en-US" sz="1200" b="1" dirty="0"/>
              <a:t>products</a:t>
            </a:r>
            <a:endParaRPr lang="en-US" sz="1200" dirty="0"/>
          </a:p>
          <a:p>
            <a:pPr marL="0" indent="0">
              <a:buNone/>
            </a:pPr>
            <a:r>
              <a:rPr lang="en-US" sz="1200" b="1" dirty="0"/>
              <a:t>Windows 2000 Components</a:t>
            </a:r>
            <a:r>
              <a:rPr lang="en-US" sz="1200" dirty="0"/>
              <a:t> dialog box, select the necessary components for the server being installed. </a:t>
            </a:r>
            <a:endParaRPr lang="en-US" sz="1200" dirty="0" smtClean="0"/>
          </a:p>
          <a:p>
            <a:pPr marL="0" indent="0">
              <a:buNone/>
            </a:pPr>
            <a:r>
              <a:rPr lang="en-US" sz="1200" dirty="0" smtClean="0"/>
              <a:t>This </a:t>
            </a:r>
            <a:r>
              <a:rPr lang="en-US" sz="1200" dirty="0"/>
              <a:t>dialog box allows addition or removal of components during installation. The default configuration of </a:t>
            </a:r>
            <a:endParaRPr lang="en-US" sz="1200" dirty="0" smtClean="0"/>
          </a:p>
          <a:p>
            <a:pPr marL="0" indent="0">
              <a:buNone/>
            </a:pPr>
            <a:r>
              <a:rPr lang="en-US" sz="1200" dirty="0" smtClean="0"/>
              <a:t>Windows </a:t>
            </a:r>
            <a:r>
              <a:rPr lang="en-US" sz="1200" dirty="0"/>
              <a:t>2000 Professional is acceptable, but Windows 2000 Server needs to be modified during installation</a:t>
            </a:r>
            <a:r>
              <a:rPr lang="en-US" sz="1200" dirty="0" smtClean="0"/>
              <a:t>.</a:t>
            </a:r>
          </a:p>
          <a:p>
            <a:pPr marL="0" indent="0">
              <a:buNone/>
            </a:pPr>
            <a:r>
              <a:rPr lang="en-US" sz="1200" dirty="0" smtClean="0"/>
              <a:t>&gt;&gt; Several </a:t>
            </a:r>
            <a:r>
              <a:rPr lang="en-US" sz="1200" dirty="0"/>
              <a:t>components should not be selected as they decrease the security of the system. These include the </a:t>
            </a:r>
            <a:endParaRPr lang="en-US" sz="1200" dirty="0" smtClean="0"/>
          </a:p>
          <a:p>
            <a:pPr marL="0" indent="0">
              <a:buNone/>
            </a:pPr>
            <a:r>
              <a:rPr lang="en-US" sz="1200" b="1" dirty="0" smtClean="0"/>
              <a:t>Simple </a:t>
            </a:r>
            <a:r>
              <a:rPr lang="en-US" sz="1200" b="1" dirty="0"/>
              <a:t>TCP/IP Services</a:t>
            </a:r>
            <a:r>
              <a:rPr lang="en-US" sz="1200" dirty="0"/>
              <a:t>, and the </a:t>
            </a:r>
            <a:r>
              <a:rPr lang="en-US" sz="1200" b="1" dirty="0"/>
              <a:t>SNMP protocol</a:t>
            </a:r>
            <a:r>
              <a:rPr lang="en-US" sz="1200" b="1" dirty="0" smtClean="0"/>
              <a:t>.</a:t>
            </a:r>
          </a:p>
          <a:p>
            <a:pPr marL="0" indent="0">
              <a:buNone/>
            </a:pPr>
            <a:r>
              <a:rPr lang="en-US" sz="1200" dirty="0"/>
              <a:t> </a:t>
            </a:r>
            <a:r>
              <a:rPr lang="en-US" sz="1200" dirty="0" smtClean="0"/>
              <a:t>&gt;&gt; </a:t>
            </a:r>
            <a:r>
              <a:rPr lang="en-US" sz="1200" b="1" dirty="0" smtClean="0"/>
              <a:t>Indexing </a:t>
            </a:r>
            <a:r>
              <a:rPr lang="en-US" sz="1200" b="1" dirty="0"/>
              <a:t>Service</a:t>
            </a:r>
            <a:r>
              <a:rPr lang="en-US" sz="1200" dirty="0"/>
              <a:t>, </a:t>
            </a:r>
            <a:r>
              <a:rPr lang="en-US" sz="1200" b="1" dirty="0"/>
              <a:t>Internet Information Service (IIS)</a:t>
            </a:r>
            <a:r>
              <a:rPr lang="en-US" sz="1200" dirty="0"/>
              <a:t>, and </a:t>
            </a:r>
            <a:r>
              <a:rPr lang="en-US" sz="1200" b="1" dirty="0"/>
              <a:t>Script Debugger</a:t>
            </a:r>
            <a:r>
              <a:rPr lang="en-US" sz="1200" dirty="0"/>
              <a:t> are selected for installation by default in the </a:t>
            </a:r>
            <a:r>
              <a:rPr lang="en-US" sz="1200" b="1" dirty="0"/>
              <a:t>Windows 2000 Components</a:t>
            </a:r>
            <a:r>
              <a:rPr lang="en-US" sz="1200" dirty="0"/>
              <a:t> dialog box. However, most systems do not need these components. On non-web servers IIS and the Script Debugger should be deselected. On systems that do not need file indexing for searching files, the Indexing Service should be deselected, as shown in Figure 3. Note that systems running Microsoft Exchange 2000 will need certain portions of IIS installed. However, security configuration of Exchange 2000 is beyond the scope of this guide. Please refer to the Security Operations Guide for Exchange 2000 Server for more information on Exchange 2000 Server</a:t>
            </a:r>
            <a:r>
              <a:rPr lang="en-US" sz="1200" dirty="0" smtClean="0"/>
              <a:t>:</a:t>
            </a:r>
          </a:p>
          <a:p>
            <a:pPr marL="0" indent="0">
              <a:buNone/>
            </a:pPr>
            <a:r>
              <a:rPr lang="en-US" sz="1200" dirty="0"/>
              <a:t>(</a:t>
            </a:r>
            <a:r>
              <a:rPr lang="en-US" sz="1200" dirty="0">
                <a:hlinkClick r:id="rId2"/>
              </a:rPr>
              <a:t>http://www.microsoft.com</a:t>
            </a:r>
            <a:r>
              <a:rPr lang="en-US" sz="1200" dirty="0"/>
              <a:t>)</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01520" y="1613043"/>
            <a:ext cx="3263275" cy="3280631"/>
          </a:xfrm>
          <a:prstGeom prst="rect">
            <a:avLst/>
          </a:prstGeom>
        </p:spPr>
      </p:pic>
    </p:spTree>
    <p:extLst>
      <p:ext uri="{BB962C8B-B14F-4D97-AF65-F5344CB8AC3E}">
        <p14:creationId xmlns:p14="http://schemas.microsoft.com/office/powerpoint/2010/main" val="19386803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rPr>
              <a:t>Tech News</a:t>
            </a:r>
            <a:r>
              <a:rPr lang="en-US" sz="15600" dirty="0" smtClean="0"/>
              <a:t/>
            </a:r>
            <a:br>
              <a:rPr lang="en-US" sz="15600" dirty="0" smtClean="0"/>
            </a:br>
            <a:r>
              <a:rPr lang="en-US" sz="2000" b="1" dirty="0" smtClean="0"/>
              <a:t>Operating System Installation</a:t>
            </a:r>
            <a:endParaRPr lang="en-US" sz="2000" b="1" dirty="0"/>
          </a:p>
        </p:txBody>
      </p:sp>
      <p:sp>
        <p:nvSpPr>
          <p:cNvPr id="3" name="Content Placeholder 2"/>
          <p:cNvSpPr>
            <a:spLocks noGrp="1"/>
          </p:cNvSpPr>
          <p:nvPr>
            <p:ph idx="1"/>
          </p:nvPr>
        </p:nvSpPr>
        <p:spPr/>
        <p:txBody>
          <a:bodyPr>
            <a:normAutofit/>
          </a:bodyPr>
          <a:lstStyle/>
          <a:p>
            <a:pPr marL="0" indent="0">
              <a:buNone/>
            </a:pPr>
            <a:r>
              <a:rPr lang="en-US" sz="1200" b="1" dirty="0"/>
              <a:t>Selecting Windows 2000 </a:t>
            </a:r>
            <a:r>
              <a:rPr lang="en-US" sz="1200" b="1" dirty="0" smtClean="0"/>
              <a:t>Components: </a:t>
            </a:r>
            <a:r>
              <a:rPr lang="en-US" sz="1200" dirty="0" smtClean="0"/>
              <a:t>Convert a Windows 2000 Server to a Domain </a:t>
            </a:r>
            <a:r>
              <a:rPr lang="en-US" sz="1200" dirty="0" err="1" smtClean="0"/>
              <a:t>Controlle</a:t>
            </a:r>
            <a:endParaRPr lang="en-US" sz="1200" dirty="0" smtClean="0"/>
          </a:p>
          <a:p>
            <a:pPr marL="0" indent="0">
              <a:buNone/>
            </a:pPr>
            <a:r>
              <a:rPr lang="en-US" sz="1200" dirty="0"/>
              <a:t>To build a domain controller, you must first install one of the Windows 2000 Server family of products, and then promote the system to a domain controller. This can be done using the DCPromo.exe tool. During promotion, you will be presented with a dialog labeled </a:t>
            </a:r>
            <a:r>
              <a:rPr lang="en-US" sz="1200" b="1" dirty="0"/>
              <a:t>Permissions</a:t>
            </a:r>
            <a:r>
              <a:rPr lang="en-US" sz="1200" dirty="0"/>
              <a:t> (see Figure 4). On this dialog, the radio button for Pre-windows 2000 compatible permissions is selected by default. When this option is selected, the Everyone group becomes a member of the Pre-Windows 2000 Compatible Access group. That latter group, in turn, has read access to all attributes of all objects in Active Directory. This presents a serious potential for security leaks. If you have a system that has already been promoted, you can verify whether this check box was selected by verifying the membership of the Pre-Windows 2000 Compatible Access group. If Everyone is a member of that group, remove it, and then reboot all domain controllers. A reboot is necessary because the access token governing this access is created at boot time</a:t>
            </a:r>
            <a:r>
              <a:rPr lang="en-US" sz="1200" dirty="0" smtClean="0"/>
              <a:t>.</a:t>
            </a:r>
          </a:p>
          <a:p>
            <a:pPr marL="0" indent="0">
              <a:buNone/>
            </a:pPr>
            <a:r>
              <a:rPr lang="en-US" sz="1200" b="1" dirty="0"/>
              <a:t>Active Directory Permissions </a:t>
            </a:r>
            <a:r>
              <a:rPr lang="en-US" sz="1200" b="1" dirty="0" smtClean="0"/>
              <a:t>Dialog: </a:t>
            </a:r>
            <a:endParaRPr lang="en-US" sz="1200" dirty="0"/>
          </a:p>
          <a:p>
            <a:pPr marL="0" indent="0">
              <a:buNone/>
            </a:pPr>
            <a:r>
              <a:rPr lang="en-US" sz="1200" b="1" dirty="0" smtClean="0"/>
              <a:t>Choosing </a:t>
            </a:r>
            <a:r>
              <a:rPr lang="en-US" sz="1200" b="1" dirty="0"/>
              <a:t>Good </a:t>
            </a:r>
            <a:r>
              <a:rPr lang="en-US" sz="1200" b="1" dirty="0" smtClean="0"/>
              <a:t>Passwords: </a:t>
            </a:r>
            <a:r>
              <a:rPr lang="en-US" sz="1200" dirty="0" smtClean="0"/>
              <a:t>So </a:t>
            </a:r>
            <a:r>
              <a:rPr lang="en-US" sz="1200" dirty="0"/>
              <a:t>much of system security is dependent on choosing good passwords. This topic is covered in detail in this section. In order to understand how to select good passwords on Windows 2000, however, a basic understanding of how the operating system stores passwords is required.</a:t>
            </a:r>
          </a:p>
          <a:p>
            <a:r>
              <a:rPr lang="en-US" sz="1200" dirty="0"/>
              <a:t>Windows 2000 Password Representations</a:t>
            </a:r>
          </a:p>
          <a:p>
            <a:r>
              <a:rPr lang="en-US" sz="1200" dirty="0"/>
              <a:t>By default, Windows 2000 will never store a clear-text user password. Rather, passwords are stored using two different password representations, commonly called "hashes." The reason for using two representations is for backward compatibility.</a:t>
            </a:r>
          </a:p>
          <a:p>
            <a:pPr marL="0" indent="0">
              <a:buNone/>
            </a:pPr>
            <a:endParaRPr lang="en-US" sz="1200" dirty="0"/>
          </a:p>
          <a:p>
            <a:pPr marL="0" indent="0">
              <a:buNone/>
            </a:pPr>
            <a:endParaRPr lang="en-US" sz="1200" dirty="0"/>
          </a:p>
        </p:txBody>
      </p:sp>
    </p:spTree>
    <p:extLst>
      <p:ext uri="{BB962C8B-B14F-4D97-AF65-F5344CB8AC3E}">
        <p14:creationId xmlns:p14="http://schemas.microsoft.com/office/powerpoint/2010/main" val="2485057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rPr>
              <a:t>Tech News</a:t>
            </a:r>
            <a:r>
              <a:rPr lang="en-US" sz="15600" dirty="0" smtClean="0"/>
              <a:t/>
            </a:r>
            <a:br>
              <a:rPr lang="en-US" sz="15600" dirty="0" smtClean="0"/>
            </a:br>
            <a:r>
              <a:rPr lang="en-US" sz="1800" b="1" dirty="0" smtClean="0"/>
              <a:t>Operating System Installation</a:t>
            </a:r>
            <a:endParaRPr lang="en-US" sz="1800" dirty="0"/>
          </a:p>
        </p:txBody>
      </p:sp>
      <p:sp>
        <p:nvSpPr>
          <p:cNvPr id="3" name="Content Placeholder 2"/>
          <p:cNvSpPr>
            <a:spLocks noGrp="1"/>
          </p:cNvSpPr>
          <p:nvPr>
            <p:ph idx="1"/>
          </p:nvPr>
        </p:nvSpPr>
        <p:spPr/>
        <p:txBody>
          <a:bodyPr>
            <a:normAutofit/>
          </a:bodyPr>
          <a:lstStyle/>
          <a:p>
            <a:r>
              <a:rPr lang="en-US" sz="1200" dirty="0"/>
              <a:t>The </a:t>
            </a:r>
            <a:r>
              <a:rPr lang="en-US" sz="1200" dirty="0" err="1"/>
              <a:t>LMHash</a:t>
            </a:r>
            <a:endParaRPr lang="en-US" sz="1200" dirty="0"/>
          </a:p>
          <a:p>
            <a:pPr marL="0" indent="0">
              <a:buNone/>
            </a:pPr>
            <a:r>
              <a:rPr lang="en-US" sz="1200" dirty="0"/>
              <a:t>The </a:t>
            </a:r>
            <a:r>
              <a:rPr lang="en-US" sz="1200" dirty="0" err="1"/>
              <a:t>LMHash</a:t>
            </a:r>
            <a:r>
              <a:rPr lang="en-US" sz="1200" dirty="0"/>
              <a:t>, also known as the Lan Manager hash, is technically speaking not a hash at all. It is computed as follows:</a:t>
            </a:r>
          </a:p>
          <a:p>
            <a:pPr marL="0" indent="0">
              <a:buNone/>
            </a:pPr>
            <a:r>
              <a:rPr lang="en-US" sz="1200" dirty="0"/>
              <a:t>Convert all lower case characters in the password to upper case</a:t>
            </a:r>
          </a:p>
          <a:p>
            <a:pPr marL="0" indent="0">
              <a:buNone/>
            </a:pPr>
            <a:r>
              <a:rPr lang="en-US" sz="1200" dirty="0"/>
              <a:t>Pad the password with NULL characters until it is exactly 14 characters long</a:t>
            </a:r>
          </a:p>
          <a:p>
            <a:pPr marL="0" indent="0">
              <a:buNone/>
            </a:pPr>
            <a:r>
              <a:rPr lang="en-US" sz="1200" dirty="0"/>
              <a:t>Split the password into two 7 character chunks</a:t>
            </a:r>
          </a:p>
          <a:p>
            <a:pPr marL="0" indent="0">
              <a:buNone/>
            </a:pPr>
            <a:r>
              <a:rPr lang="en-US" sz="1200" dirty="0"/>
              <a:t>Use each chunk separately as a DES key to encrypt a specific string</a:t>
            </a:r>
          </a:p>
          <a:p>
            <a:pPr marL="0" indent="0">
              <a:buNone/>
            </a:pPr>
            <a:r>
              <a:rPr lang="en-US" sz="1200" dirty="0"/>
              <a:t>Concatenate the two cipher texts into a 128-bit string and store the </a:t>
            </a:r>
            <a:r>
              <a:rPr lang="en-US" sz="1200" dirty="0" smtClean="0"/>
              <a:t>result</a:t>
            </a:r>
          </a:p>
          <a:p>
            <a:r>
              <a:rPr lang="en-US" sz="1200" dirty="0"/>
              <a:t>The </a:t>
            </a:r>
            <a:r>
              <a:rPr lang="en-US" sz="1200" dirty="0" err="1"/>
              <a:t>NTHash</a:t>
            </a:r>
            <a:endParaRPr lang="en-US" sz="1200" dirty="0"/>
          </a:p>
          <a:p>
            <a:pPr marL="0" indent="0">
              <a:buNone/>
            </a:pPr>
            <a:r>
              <a:rPr lang="en-US" sz="1200" dirty="0"/>
              <a:t>The </a:t>
            </a:r>
            <a:r>
              <a:rPr lang="en-US" sz="1200" dirty="0" err="1"/>
              <a:t>NTHash</a:t>
            </a:r>
            <a:r>
              <a:rPr lang="en-US" sz="1200" dirty="0"/>
              <a:t> is also known as the Unicode hash, because it supports the full Unicode character set. The </a:t>
            </a:r>
            <a:r>
              <a:rPr lang="en-US" sz="1200" dirty="0" err="1"/>
              <a:t>NTHash</a:t>
            </a:r>
            <a:r>
              <a:rPr lang="en-US" sz="1200" dirty="0"/>
              <a:t> is calculated by simply taking the plaintext password and generating an MD4 hash of it. The MD4 hash is then stored. The </a:t>
            </a:r>
            <a:r>
              <a:rPr lang="en-US" sz="1200" dirty="0" err="1"/>
              <a:t>NTHash</a:t>
            </a:r>
            <a:r>
              <a:rPr lang="en-US" sz="1200" dirty="0"/>
              <a:t> is much more resistant to brute force attacks than the </a:t>
            </a:r>
            <a:r>
              <a:rPr lang="en-US" sz="1200" dirty="0" err="1"/>
              <a:t>LMHash</a:t>
            </a:r>
            <a:r>
              <a:rPr lang="en-US" sz="1200" dirty="0"/>
              <a:t>. Brute forcing an </a:t>
            </a:r>
            <a:r>
              <a:rPr lang="en-US" sz="1200" dirty="0" err="1"/>
              <a:t>NTHash</a:t>
            </a:r>
            <a:r>
              <a:rPr lang="en-US" sz="1200" dirty="0"/>
              <a:t> takes several orders of magnitude longer than brute forcing the </a:t>
            </a:r>
            <a:r>
              <a:rPr lang="en-US" sz="1200" dirty="0" err="1"/>
              <a:t>LMHash</a:t>
            </a:r>
            <a:r>
              <a:rPr lang="en-US" sz="1200" dirty="0"/>
              <a:t> of the same password</a:t>
            </a:r>
            <a:r>
              <a:rPr lang="en-US" sz="1200" dirty="0" smtClean="0"/>
              <a:t>.</a:t>
            </a:r>
          </a:p>
          <a:p>
            <a:pPr marL="0" indent="0">
              <a:buNone/>
            </a:pPr>
            <a:endParaRPr lang="en-US" sz="1200" dirty="0"/>
          </a:p>
          <a:p>
            <a:pPr marL="0" indent="0">
              <a:buNone/>
            </a:pPr>
            <a:endParaRPr lang="en-US" sz="1200" dirty="0"/>
          </a:p>
          <a:p>
            <a:pPr marL="0" indent="0">
              <a:buNone/>
            </a:pPr>
            <a:endParaRPr lang="en-US" sz="1200" dirty="0"/>
          </a:p>
        </p:txBody>
      </p:sp>
    </p:spTree>
    <p:extLst>
      <p:ext uri="{BB962C8B-B14F-4D97-AF65-F5344CB8AC3E}">
        <p14:creationId xmlns:p14="http://schemas.microsoft.com/office/powerpoint/2010/main" val="3020943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383</Words>
  <Application>Microsoft Office PowerPoint</Application>
  <PresentationFormat>Widescreen</PresentationFormat>
  <Paragraphs>61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 Tech News Operating System Installation</vt:lpstr>
      <vt:lpstr>Tech News Operating System Installation</vt:lpstr>
      <vt:lpstr>Tech News Operating System Installation</vt:lpstr>
      <vt:lpstr>Tech News Operating System Installation</vt:lpstr>
      <vt:lpstr>Tech News Operating System Installation</vt:lpstr>
      <vt:lpstr>Tech News Operating System Installation</vt:lpstr>
      <vt:lpstr>Tech News Operating System Installation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 News Operating System Installation</dc:title>
  <dc:creator>a</dc:creator>
  <cp:lastModifiedBy>a</cp:lastModifiedBy>
  <cp:revision>11</cp:revision>
  <dcterms:created xsi:type="dcterms:W3CDTF">2017-07-26T07:18:46Z</dcterms:created>
  <dcterms:modified xsi:type="dcterms:W3CDTF">2017-07-26T09:10:01Z</dcterms:modified>
</cp:coreProperties>
</file>