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23"/>
  </p:handoutMasterIdLst>
  <p:sldIdLst>
    <p:sldId id="256" r:id="rId2"/>
    <p:sldId id="257" r:id="rId3"/>
    <p:sldId id="266" r:id="rId4"/>
    <p:sldId id="258" r:id="rId5"/>
    <p:sldId id="270" r:id="rId6"/>
    <p:sldId id="271" r:id="rId7"/>
    <p:sldId id="272" r:id="rId8"/>
    <p:sldId id="265" r:id="rId9"/>
    <p:sldId id="264" r:id="rId10"/>
    <p:sldId id="274" r:id="rId11"/>
    <p:sldId id="260" r:id="rId12"/>
    <p:sldId id="259" r:id="rId13"/>
    <p:sldId id="261" r:id="rId14"/>
    <p:sldId id="262" r:id="rId15"/>
    <p:sldId id="263" r:id="rId16"/>
    <p:sldId id="269" r:id="rId17"/>
    <p:sldId id="267" r:id="rId18"/>
    <p:sldId id="268" r:id="rId19"/>
    <p:sldId id="275" r:id="rId20"/>
    <p:sldId id="273" r:id="rId21"/>
    <p:sldId id="276" r:id="rId2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608A-61DB-48A5-AA57-A4688E79AB78}" type="datetimeFigureOut">
              <a:rPr lang="bg-BG" smtClean="0"/>
              <a:t>28.4.2015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93F1-B008-4195-8D1C-0AEA3D355F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73413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A46A183-96A9-4654-A339-AF00322B09C1}" type="datetimeFigureOut">
              <a:rPr lang="bg-BG" smtClean="0"/>
              <a:t>27.4.2015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84BBA75-2C63-4038-8785-975ED219B095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lato.stanford.edu/archives/fall2014/entries/natural-law-theorie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groysman.wix.com/sgroysm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2140148"/>
          </a:xfrm>
        </p:spPr>
        <p:txBody>
          <a:bodyPr>
            <a:normAutofit fontScale="90000"/>
          </a:bodyPr>
          <a:lstStyle/>
          <a:p>
            <a:r>
              <a:rPr lang="bg-BG" sz="5300" dirty="0" smtClean="0"/>
              <a:t>Естественоправните</a:t>
            </a:r>
            <a:br>
              <a:rPr lang="bg-BG" sz="5300" dirty="0" smtClean="0"/>
            </a:br>
            <a:r>
              <a:rPr lang="bg-BG" sz="5300" dirty="0" smtClean="0"/>
              <a:t>теории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sz="2200" dirty="0">
                <a:solidFill>
                  <a:srgbClr val="002060"/>
                </a:solidFill>
              </a:rPr>
              <a:t>ас. Симеон </a:t>
            </a:r>
            <a:r>
              <a:rPr lang="bg-BG" sz="2200" dirty="0" err="1">
                <a:solidFill>
                  <a:srgbClr val="002060"/>
                </a:solidFill>
              </a:rPr>
              <a:t>Гройсман</a:t>
            </a:r>
            <a:r>
              <a:rPr lang="bg-BG" sz="2200" dirty="0">
                <a:solidFill>
                  <a:srgbClr val="002060"/>
                </a:solidFill>
              </a:rPr>
              <a:t/>
            </a:r>
            <a:br>
              <a:rPr lang="bg-BG" sz="2200" dirty="0">
                <a:solidFill>
                  <a:srgbClr val="002060"/>
                </a:solidFill>
              </a:rPr>
            </a:br>
            <a:endParaRPr lang="bg-BG" sz="22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249263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„</a:t>
            </a:r>
            <a:r>
              <a:rPr lang="ru-RU" sz="1800" dirty="0" err="1" smtClean="0">
                <a:solidFill>
                  <a:srgbClr val="002060"/>
                </a:solidFill>
              </a:rPr>
              <a:t>Разглеждането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на </a:t>
            </a:r>
            <a:r>
              <a:rPr lang="ru-RU" sz="1800" dirty="0" err="1">
                <a:solidFill>
                  <a:srgbClr val="002060"/>
                </a:solidFill>
              </a:rPr>
              <a:t>разделението</a:t>
            </a:r>
            <a:r>
              <a:rPr lang="ru-RU" sz="1800" dirty="0">
                <a:solidFill>
                  <a:srgbClr val="002060"/>
                </a:solidFill>
              </a:rPr>
              <a:t> между </a:t>
            </a:r>
            <a:r>
              <a:rPr lang="ru-RU" sz="1800" dirty="0" err="1">
                <a:solidFill>
                  <a:srgbClr val="002060"/>
                </a:solidFill>
              </a:rPr>
              <a:t>позитивистките</a:t>
            </a:r>
            <a:r>
              <a:rPr lang="ru-RU" sz="1800" dirty="0">
                <a:solidFill>
                  <a:srgbClr val="002060"/>
                </a:solidFill>
              </a:rPr>
              <a:t> и </a:t>
            </a:r>
            <a:r>
              <a:rPr lang="ru-RU" sz="1800" dirty="0" err="1">
                <a:solidFill>
                  <a:srgbClr val="002060"/>
                </a:solidFill>
              </a:rPr>
              <a:t>непозитивистките</a:t>
            </a:r>
            <a:r>
              <a:rPr lang="ru-RU" sz="1800" dirty="0">
                <a:solidFill>
                  <a:srgbClr val="002060"/>
                </a:solidFill>
              </a:rPr>
              <a:t> теории за </a:t>
            </a:r>
            <a:r>
              <a:rPr lang="ru-RU" sz="1800" dirty="0" err="1">
                <a:solidFill>
                  <a:srgbClr val="002060"/>
                </a:solidFill>
              </a:rPr>
              <a:t>същността</a:t>
            </a:r>
            <a:r>
              <a:rPr lang="ru-RU" sz="1800" dirty="0">
                <a:solidFill>
                  <a:srgbClr val="002060"/>
                </a:solidFill>
              </a:rPr>
              <a:t> на </a:t>
            </a:r>
            <a:r>
              <a:rPr lang="ru-RU" sz="1800" dirty="0" err="1">
                <a:solidFill>
                  <a:srgbClr val="002060"/>
                </a:solidFill>
              </a:rPr>
              <a:t>правото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ще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продължава</a:t>
            </a:r>
            <a:r>
              <a:rPr lang="ru-RU" sz="1800" dirty="0">
                <a:solidFill>
                  <a:srgbClr val="002060"/>
                </a:solidFill>
              </a:rPr>
              <a:t> да е </a:t>
            </a:r>
            <a:r>
              <a:rPr lang="ru-RU" sz="1800" dirty="0" err="1">
                <a:solidFill>
                  <a:srgbClr val="002060"/>
                </a:solidFill>
              </a:rPr>
              <a:t>въпрос</a:t>
            </a:r>
            <a:r>
              <a:rPr lang="ru-RU" sz="1800" dirty="0">
                <a:solidFill>
                  <a:srgbClr val="002060"/>
                </a:solidFill>
              </a:rPr>
              <a:t>, </a:t>
            </a:r>
            <a:r>
              <a:rPr lang="ru-RU" sz="1800" dirty="0" err="1">
                <a:solidFill>
                  <a:srgbClr val="002060"/>
                </a:solidFill>
              </a:rPr>
              <a:t>носещ</a:t>
            </a:r>
            <a:r>
              <a:rPr lang="ru-RU" sz="1800" dirty="0">
                <a:solidFill>
                  <a:srgbClr val="002060"/>
                </a:solidFill>
              </a:rPr>
              <a:t> познание, </a:t>
            </a:r>
            <a:r>
              <a:rPr lang="ru-RU" sz="1800" dirty="0" err="1">
                <a:solidFill>
                  <a:srgbClr val="002060"/>
                </a:solidFill>
              </a:rPr>
              <a:t>докато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правото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съществува</a:t>
            </a:r>
            <a:r>
              <a:rPr lang="ru-RU" sz="1800" dirty="0" smtClean="0">
                <a:solidFill>
                  <a:srgbClr val="002060"/>
                </a:solidFill>
              </a:rPr>
              <a:t>.“</a:t>
            </a:r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dirty="0" err="1" smtClean="0">
                <a:solidFill>
                  <a:srgbClr val="002060"/>
                </a:solidFill>
              </a:rPr>
              <a:t>Робер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Алекси</a:t>
            </a:r>
            <a:endParaRPr lang="bg-BG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1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 smtClean="0"/>
              <a:t>Идеята за вродените и неотменими </a:t>
            </a:r>
            <a:r>
              <a:rPr lang="bg-BG" b="1" dirty="0" smtClean="0"/>
              <a:t>човешки права</a:t>
            </a:r>
            <a:r>
              <a:rPr lang="bg-BG" dirty="0" smtClean="0"/>
              <a:t>;</a:t>
            </a:r>
          </a:p>
          <a:p>
            <a:pPr algn="just"/>
            <a:r>
              <a:rPr lang="bg-BG" dirty="0" smtClean="0"/>
              <a:t>Идеята за </a:t>
            </a:r>
            <a:r>
              <a:rPr lang="bg-BG" b="1" dirty="0" smtClean="0"/>
              <a:t>Обществения договор</a:t>
            </a:r>
            <a:r>
              <a:rPr lang="bg-BG" dirty="0" smtClean="0"/>
              <a:t>;</a:t>
            </a:r>
          </a:p>
          <a:p>
            <a:pPr algn="just"/>
            <a:r>
              <a:rPr lang="bg-BG" dirty="0" smtClean="0"/>
              <a:t>Идеологическа подготовка на буржоазните </a:t>
            </a:r>
            <a:r>
              <a:rPr lang="bg-BG" b="1" dirty="0" smtClean="0"/>
              <a:t>революции</a:t>
            </a:r>
            <a:r>
              <a:rPr lang="bg-BG" dirty="0" smtClean="0"/>
              <a:t>;</a:t>
            </a:r>
          </a:p>
          <a:p>
            <a:pPr algn="just"/>
            <a:r>
              <a:rPr lang="bg-BG" dirty="0" smtClean="0"/>
              <a:t>Философска основа на </a:t>
            </a:r>
            <a:r>
              <a:rPr lang="bg-BG" b="1" dirty="0" smtClean="0"/>
              <a:t>конституционализма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Наследството на Естественото право на Новото време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1145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251521" y="2204864"/>
            <a:ext cx="8640960" cy="43924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dirty="0" err="1" smtClean="0"/>
              <a:t>Естественоправни</a:t>
            </a:r>
            <a:r>
              <a:rPr lang="bg-BG" dirty="0" smtClean="0"/>
              <a:t> по насочеността си са и трудовете на </a:t>
            </a:r>
            <a:r>
              <a:rPr lang="ru-RU" b="1" dirty="0" smtClean="0"/>
              <a:t>Михаил</a:t>
            </a:r>
            <a:r>
              <a:rPr lang="ru-RU" b="1" dirty="0"/>
              <a:t> </a:t>
            </a:r>
            <a:r>
              <a:rPr lang="ru-RU" b="1" dirty="0" err="1" smtClean="0"/>
              <a:t>Поповилиев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i="1" dirty="0" err="1" smtClean="0"/>
              <a:t>Нравственост</a:t>
            </a:r>
            <a:r>
              <a:rPr lang="ru-RU" i="1" dirty="0"/>
              <a:t>, право и </a:t>
            </a:r>
            <a:r>
              <a:rPr lang="ru-RU" i="1" dirty="0" err="1" smtClean="0"/>
              <a:t>държава</a:t>
            </a:r>
            <a:r>
              <a:rPr lang="ru-RU" i="1" dirty="0" smtClean="0"/>
              <a:t> (1900 г.)</a:t>
            </a:r>
            <a:r>
              <a:rPr lang="ru-RU" dirty="0" smtClean="0"/>
              <a:t>, </a:t>
            </a:r>
            <a:r>
              <a:rPr lang="ru-RU" dirty="0" err="1" smtClean="0"/>
              <a:t>както</a:t>
            </a:r>
            <a:r>
              <a:rPr lang="ru-RU" dirty="0" smtClean="0"/>
              <a:t> и </a:t>
            </a:r>
            <a:r>
              <a:rPr lang="ru-RU" dirty="0"/>
              <a:t>на </a:t>
            </a:r>
            <a:r>
              <a:rPr lang="ru-RU" b="1" dirty="0" err="1" smtClean="0"/>
              <a:t>Христо</a:t>
            </a:r>
            <a:r>
              <a:rPr lang="ru-RU" b="1" dirty="0" smtClean="0"/>
              <a:t> Бояджиев</a:t>
            </a:r>
            <a:r>
              <a:rPr lang="ru-RU" dirty="0" smtClean="0"/>
              <a:t> - </a:t>
            </a:r>
            <a:r>
              <a:rPr lang="ru-RU" i="1" dirty="0" smtClean="0"/>
              <a:t>Критика </a:t>
            </a:r>
            <a:r>
              <a:rPr lang="ru-RU" i="1" dirty="0"/>
              <a:t>на </a:t>
            </a:r>
            <a:r>
              <a:rPr lang="ru-RU" i="1" dirty="0" err="1"/>
              <a:t>естественото</a:t>
            </a:r>
            <a:r>
              <a:rPr lang="ru-RU" i="1" dirty="0"/>
              <a:t> право, </a:t>
            </a:r>
            <a:r>
              <a:rPr lang="ru-RU" i="1" dirty="0" err="1"/>
              <a:t>историзъм</a:t>
            </a:r>
            <a:r>
              <a:rPr lang="ru-RU" i="1" dirty="0"/>
              <a:t> в </a:t>
            </a:r>
            <a:r>
              <a:rPr lang="ru-RU" i="1" dirty="0" err="1"/>
              <a:t>правото</a:t>
            </a:r>
            <a:r>
              <a:rPr lang="ru-RU" i="1" dirty="0"/>
              <a:t> и </a:t>
            </a:r>
            <a:r>
              <a:rPr lang="ru-RU" i="1" dirty="0" err="1"/>
              <a:t>правен</a:t>
            </a:r>
            <a:r>
              <a:rPr lang="ru-RU" i="1" dirty="0"/>
              <a:t> </a:t>
            </a:r>
            <a:r>
              <a:rPr lang="ru-RU" i="1" dirty="0" err="1" smtClean="0"/>
              <a:t>позитивизъм</a:t>
            </a:r>
            <a:r>
              <a:rPr lang="ru-RU" i="1" dirty="0" smtClean="0"/>
              <a:t> (1929 г.).</a:t>
            </a:r>
          </a:p>
          <a:p>
            <a:pPr marL="0" indent="0" algn="just">
              <a:buNone/>
            </a:pPr>
            <a:endParaRPr lang="ru-RU" i="1" dirty="0" smtClean="0"/>
          </a:p>
          <a:p>
            <a:pPr algn="just"/>
            <a:r>
              <a:rPr lang="ru-RU" i="1" dirty="0" err="1" smtClean="0"/>
              <a:t>Основен</a:t>
            </a:r>
            <a:r>
              <a:rPr lang="ru-RU" i="1" dirty="0" smtClean="0"/>
              <a:t> </a:t>
            </a:r>
            <a:r>
              <a:rPr lang="ru-RU" i="1" dirty="0" err="1" smtClean="0"/>
              <a:t>представител</a:t>
            </a:r>
            <a:r>
              <a:rPr lang="ru-RU" i="1" dirty="0" smtClean="0"/>
              <a:t> на ЕП у нас е </a:t>
            </a:r>
            <a:r>
              <a:rPr lang="ru-RU" b="1" dirty="0" smtClean="0"/>
              <a:t>Ц. </a:t>
            </a:r>
            <a:r>
              <a:rPr lang="ru-RU" b="1" dirty="0" err="1" smtClean="0"/>
              <a:t>Торбов</a:t>
            </a:r>
            <a:r>
              <a:rPr lang="ru-RU" i="1" dirty="0" smtClean="0"/>
              <a:t> (</a:t>
            </a:r>
            <a:r>
              <a:rPr lang="bg-BG" dirty="0"/>
              <a:t>1899 – 1987</a:t>
            </a:r>
            <a:r>
              <a:rPr lang="ru-RU" i="1" dirty="0" smtClean="0"/>
              <a:t>)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i="1" dirty="0" err="1" smtClean="0"/>
              <a:t>роден</a:t>
            </a:r>
            <a:r>
              <a:rPr lang="ru-RU" i="1" dirty="0" smtClean="0"/>
              <a:t> </a:t>
            </a:r>
            <a:r>
              <a:rPr lang="ru-RU" i="1" dirty="0"/>
              <a:t>в </a:t>
            </a:r>
            <a:r>
              <a:rPr lang="ru-RU" i="1" dirty="0" err="1"/>
              <a:t>Оряхово</a:t>
            </a:r>
            <a:r>
              <a:rPr lang="ru-RU" i="1" dirty="0"/>
              <a:t>;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i="1" dirty="0" err="1" smtClean="0"/>
              <a:t>Докторати</a:t>
            </a:r>
            <a:r>
              <a:rPr lang="ru-RU" i="1" dirty="0" smtClean="0"/>
              <a:t> по право, а </a:t>
            </a:r>
            <a:r>
              <a:rPr lang="ru-RU" i="1" dirty="0" err="1" smtClean="0"/>
              <a:t>по-късно</a:t>
            </a:r>
            <a:r>
              <a:rPr lang="ru-RU" i="1" dirty="0" smtClean="0"/>
              <a:t> и по философия от </a:t>
            </a:r>
            <a:r>
              <a:rPr lang="ru-RU" i="1" dirty="0" err="1" smtClean="0"/>
              <a:t>Гьотинген</a:t>
            </a:r>
            <a:r>
              <a:rPr lang="ru-RU" i="1" dirty="0" smtClean="0"/>
              <a:t>;</a:t>
            </a:r>
          </a:p>
          <a:p>
            <a:pPr lvl="1" algn="just">
              <a:buFont typeface="Wingdings" pitchFamily="2" charset="2"/>
              <a:buChar char="q"/>
            </a:pPr>
            <a:r>
              <a:rPr lang="ru-RU" i="1" dirty="0" err="1" smtClean="0"/>
              <a:t>Сътрудник</a:t>
            </a:r>
            <a:r>
              <a:rPr lang="ru-RU" i="1" dirty="0" smtClean="0"/>
              <a:t> и популяризатор на </a:t>
            </a:r>
            <a:r>
              <a:rPr lang="ru-RU" i="1" dirty="0" err="1" smtClean="0"/>
              <a:t>възгледите</a:t>
            </a:r>
            <a:r>
              <a:rPr lang="ru-RU" i="1" dirty="0" smtClean="0"/>
              <a:t> на </a:t>
            </a:r>
            <a:r>
              <a:rPr lang="ru-RU" dirty="0" smtClean="0"/>
              <a:t>Л. </a:t>
            </a:r>
            <a:r>
              <a:rPr lang="ru-RU" dirty="0" err="1" smtClean="0"/>
              <a:t>Нелсон</a:t>
            </a:r>
            <a:endParaRPr lang="ru-RU" dirty="0" smtClean="0"/>
          </a:p>
          <a:p>
            <a:pPr lvl="1">
              <a:buFont typeface="Wingdings" pitchFamily="2" charset="2"/>
              <a:buChar char="q"/>
            </a:pPr>
            <a:r>
              <a:rPr lang="bg-BG" dirty="0"/>
              <a:t>1942 г. – Частен доцент в катедрата по Обща теория и философия на правото</a:t>
            </a:r>
          </a:p>
          <a:p>
            <a:pPr lvl="1">
              <a:buFont typeface="Wingdings" pitchFamily="2" charset="2"/>
              <a:buChar char="q"/>
            </a:pPr>
            <a:r>
              <a:rPr lang="bg-BG" dirty="0" smtClean="0"/>
              <a:t>1947-1948 </a:t>
            </a:r>
            <a:r>
              <a:rPr lang="bg-BG" dirty="0"/>
              <a:t>– Декан на ЮФ</a:t>
            </a:r>
          </a:p>
          <a:p>
            <a:pPr lvl="1">
              <a:buFont typeface="Wingdings" pitchFamily="2" charset="2"/>
              <a:buChar char="q"/>
            </a:pPr>
            <a:r>
              <a:rPr lang="bg-BG" dirty="0"/>
              <a:t>1948 – Редовен доцент и професор</a:t>
            </a:r>
          </a:p>
          <a:p>
            <a:pPr lvl="1">
              <a:buFont typeface="Wingdings" pitchFamily="2" charset="2"/>
              <a:buChar char="q"/>
            </a:pPr>
            <a:r>
              <a:rPr lang="bg-BG" dirty="0"/>
              <a:t>1950-1956 – Зам.-декан на ЮФ</a:t>
            </a:r>
          </a:p>
          <a:p>
            <a:pPr lvl="1" algn="just"/>
            <a:endParaRPr lang="bg-BG" i="1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Естественоправната теория в България. Цеко </a:t>
            </a:r>
            <a:r>
              <a:rPr lang="bg-BG" dirty="0" err="1" smtClean="0"/>
              <a:t>Торбов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64917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23527" y="2132856"/>
            <a:ext cx="8568953" cy="45365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dirty="0" err="1"/>
              <a:t>Философскоправна</a:t>
            </a:r>
            <a:r>
              <a:rPr lang="bg-BG" dirty="0"/>
              <a:t> система с </a:t>
            </a:r>
            <a:r>
              <a:rPr lang="bg-BG" b="1" u="sng" dirty="0" err="1"/>
              <a:t>кантианска</a:t>
            </a:r>
            <a:r>
              <a:rPr lang="bg-BG" b="1" u="sng" dirty="0"/>
              <a:t> основа</a:t>
            </a:r>
            <a:r>
              <a:rPr lang="bg-BG" dirty="0" smtClean="0"/>
              <a:t>;</a:t>
            </a:r>
          </a:p>
          <a:p>
            <a:pPr algn="just"/>
            <a:r>
              <a:rPr lang="bg-BG" b="1" dirty="0"/>
              <a:t>Обосноваване на принципите </a:t>
            </a:r>
            <a:r>
              <a:rPr lang="bg-BG" dirty="0"/>
              <a:t>на правото въз основа на разсъждения на разума. Принципът на правото се извежда </a:t>
            </a:r>
            <a:r>
              <a:rPr lang="en-US" b="1" dirty="0"/>
              <a:t>a priori </a:t>
            </a:r>
            <a:r>
              <a:rPr lang="bg-BG" dirty="0" smtClean="0"/>
              <a:t>(тоест като очевидна аксиома) въз </a:t>
            </a:r>
            <a:r>
              <a:rPr lang="bg-BG" dirty="0"/>
              <a:t>основа на философско познание</a:t>
            </a:r>
            <a:r>
              <a:rPr lang="bg-BG" dirty="0" smtClean="0"/>
              <a:t>.</a:t>
            </a:r>
          </a:p>
          <a:p>
            <a:pPr algn="just"/>
            <a:r>
              <a:rPr lang="bg-BG" dirty="0" smtClean="0"/>
              <a:t>Принципите на правото са вечни, а конкретните предписания се менят.</a:t>
            </a:r>
          </a:p>
          <a:p>
            <a:pPr algn="just"/>
            <a:r>
              <a:rPr lang="bg-BG" dirty="0" smtClean="0"/>
              <a:t>Идеята </a:t>
            </a:r>
            <a:r>
              <a:rPr lang="bg-BG" dirty="0"/>
              <a:t>за правото е част от </a:t>
            </a:r>
            <a:r>
              <a:rPr lang="bg-BG" b="1" u="sng" dirty="0"/>
              <a:t>разумната човешка </a:t>
            </a:r>
            <a:r>
              <a:rPr lang="bg-BG" b="1" u="sng" dirty="0" smtClean="0"/>
              <a:t>природа</a:t>
            </a:r>
            <a:r>
              <a:rPr lang="bg-BG" dirty="0" smtClean="0"/>
              <a:t>. Правото </a:t>
            </a:r>
            <a:r>
              <a:rPr lang="bg-BG" dirty="0"/>
              <a:t>служи, за да се постигне справедливостта. Без нея – правото ще бъде само сила</a:t>
            </a:r>
            <a:r>
              <a:rPr lang="bg-BG" dirty="0" smtClean="0"/>
              <a:t>.</a:t>
            </a:r>
          </a:p>
          <a:p>
            <a:pPr algn="just"/>
            <a:r>
              <a:rPr lang="bg-BG" dirty="0"/>
              <a:t>Самата справедливост е </a:t>
            </a:r>
            <a:r>
              <a:rPr lang="bg-BG" b="1" u="sng" dirty="0" smtClean="0"/>
              <a:t>висш нравствен закон</a:t>
            </a:r>
            <a:r>
              <a:rPr lang="bg-BG" dirty="0" smtClean="0"/>
              <a:t>,</a:t>
            </a:r>
            <a:r>
              <a:rPr lang="bg-BG" dirty="0"/>
              <a:t> </a:t>
            </a:r>
            <a:r>
              <a:rPr lang="bg-BG" dirty="0" smtClean="0"/>
              <a:t>обединяващ морала и правото. Повеля </a:t>
            </a:r>
            <a:r>
              <a:rPr lang="bg-BG" dirty="0"/>
              <a:t>на личното равенство, предписание на съвестта за всекидневното ни поведение. </a:t>
            </a:r>
            <a:endParaRPr lang="bg-BG" dirty="0" smtClean="0"/>
          </a:p>
          <a:p>
            <a:pPr algn="just"/>
            <a:endParaRPr lang="bg-BG" sz="24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Възгледите на Ц. </a:t>
            </a:r>
            <a:r>
              <a:rPr lang="bg-BG" dirty="0" err="1" smtClean="0"/>
              <a:t>Торбов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35588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779912" y="2132856"/>
            <a:ext cx="5220568" cy="4437112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bg-BG" b="1" u="sng" dirty="0"/>
              <a:t>Философия на правото и юриспруденция</a:t>
            </a:r>
            <a:r>
              <a:rPr lang="bg-BG" dirty="0"/>
              <a:t>,  С., 1930, 120 стр.; </a:t>
            </a:r>
            <a:r>
              <a:rPr lang="bg-BG" dirty="0" err="1"/>
              <a:t>репринтно</a:t>
            </a:r>
            <a:r>
              <a:rPr lang="bg-BG" dirty="0"/>
              <a:t> издание: ИК „Век 22“, 1922, 120 стр.</a:t>
            </a:r>
          </a:p>
          <a:p>
            <a:pPr lvl="0" algn="just"/>
            <a:r>
              <a:rPr lang="ru-RU" b="1" u="sng" dirty="0" err="1"/>
              <a:t>Основният</a:t>
            </a:r>
            <a:r>
              <a:rPr lang="ru-RU" b="1" u="sng" dirty="0"/>
              <a:t> принцип на </a:t>
            </a:r>
            <a:r>
              <a:rPr lang="ru-RU" b="1" u="sng" dirty="0" err="1"/>
              <a:t>правото</a:t>
            </a:r>
            <a:r>
              <a:rPr lang="ru-RU" b="1" u="sng" dirty="0"/>
              <a:t>. Право и </a:t>
            </a:r>
            <a:r>
              <a:rPr lang="ru-RU" b="1" u="sng" dirty="0" err="1"/>
              <a:t>справедливост</a:t>
            </a:r>
            <a:r>
              <a:rPr lang="ru-RU" b="1" u="sng" dirty="0"/>
              <a:t>.</a:t>
            </a:r>
            <a:r>
              <a:rPr lang="ru-RU" dirty="0"/>
              <a:t> С., 1940, 254 стр.; </a:t>
            </a:r>
            <a:r>
              <a:rPr lang="ru-RU" dirty="0" err="1"/>
              <a:t>репринтно</a:t>
            </a:r>
            <a:r>
              <a:rPr lang="ru-RU" dirty="0"/>
              <a:t> издание: ИК «Век 22», С., 1992, 253 стр.</a:t>
            </a:r>
            <a:endParaRPr lang="bg-BG" dirty="0"/>
          </a:p>
          <a:p>
            <a:pPr lvl="0" algn="just"/>
            <a:r>
              <a:rPr lang="bg-BG" b="1" u="sng" dirty="0" smtClean="0"/>
              <a:t>История </a:t>
            </a:r>
            <a:r>
              <a:rPr lang="bg-BG" b="1" u="sng" dirty="0"/>
              <a:t>и теория на правото</a:t>
            </a:r>
            <a:r>
              <a:rPr lang="bg-BG" dirty="0"/>
              <a:t>, С., Изд. на БАН, 1992 г.</a:t>
            </a:r>
          </a:p>
          <a:p>
            <a:pPr lvl="0" algn="just"/>
            <a:r>
              <a:rPr lang="bg-BG" dirty="0" smtClean="0"/>
              <a:t>Преводи</a:t>
            </a:r>
            <a:r>
              <a:rPr lang="bg-BG" b="1" dirty="0"/>
              <a:t>:</a:t>
            </a:r>
            <a:endParaRPr lang="bg-BG" dirty="0"/>
          </a:p>
          <a:p>
            <a:pPr lvl="1" algn="just"/>
            <a:r>
              <a:rPr lang="bg-BG" sz="2400" dirty="0" err="1"/>
              <a:t>Джорджо</a:t>
            </a:r>
            <a:r>
              <a:rPr lang="bg-BG" sz="2400" dirty="0"/>
              <a:t> Дел </a:t>
            </a:r>
            <a:r>
              <a:rPr lang="bg-BG" sz="2400" dirty="0" err="1"/>
              <a:t>Векио</a:t>
            </a:r>
            <a:r>
              <a:rPr lang="bg-BG" sz="2400" dirty="0"/>
              <a:t>, Справедливостта, С., 1935.</a:t>
            </a:r>
          </a:p>
          <a:p>
            <a:pPr lvl="1" algn="just"/>
            <a:r>
              <a:rPr lang="bg-BG" sz="2400" dirty="0"/>
              <a:t>Л. </a:t>
            </a:r>
            <a:r>
              <a:rPr lang="bg-BG" sz="2400" dirty="0" err="1"/>
              <a:t>Нелсон</a:t>
            </a:r>
            <a:r>
              <a:rPr lang="bg-BG" sz="2400" dirty="0"/>
              <a:t>, Правото на животните С., 1935.</a:t>
            </a:r>
          </a:p>
          <a:p>
            <a:pPr lvl="1" algn="just"/>
            <a:r>
              <a:rPr lang="bg-BG" sz="2400" b="1" u="sng" dirty="0"/>
              <a:t>Съчиненията на И. Кант</a:t>
            </a:r>
            <a:endParaRPr lang="bg-BG" sz="2400" b="1" u="sn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По-важни трудове на Ц. </a:t>
            </a:r>
            <a:r>
              <a:rPr lang="bg-BG" dirty="0" err="1" smtClean="0"/>
              <a:t>Торбов</a:t>
            </a:r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76872"/>
            <a:ext cx="22860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63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23528" y="2348880"/>
            <a:ext cx="8496943" cy="41044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dirty="0" smtClean="0"/>
              <a:t>Естественото право и приемането на </a:t>
            </a:r>
            <a:r>
              <a:rPr lang="bg-BG" b="1" i="1" dirty="0" smtClean="0"/>
              <a:t>Всеобщата декларация за правата на човека</a:t>
            </a:r>
            <a:r>
              <a:rPr lang="bg-BG" dirty="0" smtClean="0"/>
              <a:t> през 1948 г. (Из Преамбюла: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</a:rPr>
              <a:t>Като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взе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предвид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, че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признаването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достойнството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присъщо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всички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членове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човешкия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род, на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техните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равни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и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неотменими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права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представлява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основа на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свободата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200" i="1" dirty="0" err="1">
                <a:solidFill>
                  <a:schemeClr val="accent6">
                    <a:lumMod val="75000"/>
                  </a:schemeClr>
                </a:solidFill>
              </a:rPr>
              <a:t>справедливостта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 и мира в </a:t>
            </a:r>
            <a:r>
              <a:rPr lang="ru-RU" sz="2200" i="1" dirty="0" smtClean="0">
                <a:solidFill>
                  <a:schemeClr val="accent6">
                    <a:lumMod val="75000"/>
                  </a:schemeClr>
                </a:solidFill>
              </a:rPr>
              <a:t>света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r>
              <a:rPr lang="bg-BG" dirty="0" smtClean="0"/>
              <a:t>)</a:t>
            </a:r>
          </a:p>
          <a:p>
            <a:pPr algn="just"/>
            <a:r>
              <a:rPr lang="bg-BG" dirty="0" smtClean="0"/>
              <a:t>Естественото право и процесите в </a:t>
            </a:r>
            <a:r>
              <a:rPr lang="bg-BG" b="1" i="1" dirty="0" smtClean="0"/>
              <a:t>Нюрнберг и Токио</a:t>
            </a:r>
          </a:p>
          <a:p>
            <a:pPr algn="just"/>
            <a:r>
              <a:rPr lang="bg-BG" dirty="0" smtClean="0"/>
              <a:t>Влияние върху решения на немските съдилища във връзка с действия, които са били легални по времето на </a:t>
            </a:r>
            <a:r>
              <a:rPr lang="bg-BG" b="1" i="1" dirty="0" smtClean="0"/>
              <a:t>Третия райх/ГДР</a:t>
            </a:r>
            <a:r>
              <a:rPr lang="bg-BG" dirty="0" smtClean="0"/>
              <a:t>, но са сметнати за крайно несправедливи.</a:t>
            </a:r>
          </a:p>
          <a:p>
            <a:pPr algn="just"/>
            <a:r>
              <a:rPr lang="bg-BG" dirty="0" smtClean="0"/>
              <a:t>Въпросът за конфликта между принципа на държавния суверенитет и защитата на човешките права при извършването на </a:t>
            </a:r>
            <a:r>
              <a:rPr lang="bg-BG" b="1" i="1" dirty="0" smtClean="0"/>
              <a:t>хуманитарни интервенции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Естественото право през </a:t>
            </a:r>
            <a:r>
              <a:rPr lang="en-US" dirty="0" smtClean="0"/>
              <a:t>XX. </a:t>
            </a:r>
            <a:r>
              <a:rPr lang="bg-BG" dirty="0" smtClean="0"/>
              <a:t>век (политически измерения)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39205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g-BG" b="1" u="sng" dirty="0" smtClean="0"/>
              <a:t>Жак </a:t>
            </a:r>
            <a:r>
              <a:rPr lang="bg-BG" b="1" u="sng" dirty="0" err="1" smtClean="0"/>
              <a:t>Маритен</a:t>
            </a:r>
            <a:r>
              <a:rPr lang="bg-BG" b="1" u="sng" dirty="0" smtClean="0"/>
              <a:t>:</a:t>
            </a:r>
            <a:r>
              <a:rPr lang="bg-BG" b="1" dirty="0" smtClean="0"/>
              <a:t> </a:t>
            </a:r>
            <a:r>
              <a:rPr lang="bg-BG" dirty="0" smtClean="0"/>
              <a:t>Неотомизъм </a:t>
            </a:r>
            <a:r>
              <a:rPr lang="bg-BG" sz="1800" dirty="0" smtClean="0"/>
              <a:t>(официално приет за социална философия на католицизма през 1879 г.)</a:t>
            </a:r>
            <a:endParaRPr lang="bg-BG" b="1" u="sng" dirty="0" smtClean="0"/>
          </a:p>
          <a:p>
            <a:pPr algn="just"/>
            <a:r>
              <a:rPr lang="bg-BG" b="1" u="sng" dirty="0" err="1" smtClean="0"/>
              <a:t>Лон</a:t>
            </a:r>
            <a:r>
              <a:rPr lang="bg-BG" b="1" u="sng" dirty="0" smtClean="0"/>
              <a:t> </a:t>
            </a:r>
            <a:r>
              <a:rPr lang="bg-BG" b="1" u="sng" dirty="0" err="1" smtClean="0"/>
              <a:t>Фулър</a:t>
            </a:r>
            <a:r>
              <a:rPr lang="bg-BG" dirty="0" smtClean="0"/>
              <a:t>: Вътрешната моралност на правото.</a:t>
            </a:r>
          </a:p>
          <a:p>
            <a:pPr algn="just"/>
            <a:r>
              <a:rPr lang="bg-BG" b="1" u="sng" dirty="0" smtClean="0"/>
              <a:t>Джон </a:t>
            </a:r>
            <a:r>
              <a:rPr lang="bg-BG" b="1" u="sng" dirty="0" err="1" smtClean="0"/>
              <a:t>Финис</a:t>
            </a:r>
            <a:r>
              <a:rPr lang="bg-BG" dirty="0" smtClean="0"/>
              <a:t>: Правото като регулатор, насочен към основните блага.</a:t>
            </a:r>
          </a:p>
          <a:p>
            <a:pPr algn="just"/>
            <a:r>
              <a:rPr lang="bg-BG" b="1" u="sng" dirty="0" smtClean="0"/>
              <a:t>Густав </a:t>
            </a:r>
            <a:r>
              <a:rPr lang="bg-BG" b="1" u="sng" dirty="0" err="1" smtClean="0"/>
              <a:t>Радбрух</a:t>
            </a:r>
            <a:r>
              <a:rPr lang="bg-BG" dirty="0" smtClean="0"/>
              <a:t>, </a:t>
            </a:r>
            <a:r>
              <a:rPr lang="bg-BG" b="1" u="sng" dirty="0" smtClean="0"/>
              <a:t>Робер Алекси</a:t>
            </a:r>
            <a:r>
              <a:rPr lang="bg-BG" dirty="0" smtClean="0"/>
              <a:t> – Крайната неморалност на един закон води до загубата на юридическия му статус = крайно неморалната норма не може да е валидна.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Съвременни </a:t>
            </a:r>
            <a:r>
              <a:rPr lang="bg-BG" dirty="0" err="1" smtClean="0"/>
              <a:t>естественоправни</a:t>
            </a:r>
            <a:r>
              <a:rPr lang="bg-BG" dirty="0" smtClean="0"/>
              <a:t> теории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3222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467544" y="2420888"/>
            <a:ext cx="8280919" cy="3960440"/>
          </a:xfrm>
        </p:spPr>
        <p:txBody>
          <a:bodyPr>
            <a:normAutofit/>
          </a:bodyPr>
          <a:lstStyle/>
          <a:p>
            <a:pPr algn="just"/>
            <a:r>
              <a:rPr lang="bg-BG" sz="2200" dirty="0" smtClean="0"/>
              <a:t>Густав </a:t>
            </a:r>
            <a:r>
              <a:rPr lang="bg-BG" sz="2200" dirty="0" err="1" smtClean="0"/>
              <a:t>Радбрух</a:t>
            </a:r>
            <a:r>
              <a:rPr lang="bg-BG" sz="2200" dirty="0" smtClean="0"/>
              <a:t> – позитивистът (?), който стана </a:t>
            </a:r>
            <a:r>
              <a:rPr lang="bg-BG" sz="2200" dirty="0" err="1" smtClean="0"/>
              <a:t>естественоправник</a:t>
            </a:r>
            <a:r>
              <a:rPr lang="bg-BG" sz="2200" dirty="0" smtClean="0"/>
              <a:t>.</a:t>
            </a:r>
          </a:p>
          <a:p>
            <a:pPr algn="just"/>
            <a:r>
              <a:rPr lang="bg-BG" sz="2200" dirty="0" smtClean="0"/>
              <a:t>Критика на позитивизма, формирал „</a:t>
            </a:r>
            <a:r>
              <a:rPr lang="bg-BG" sz="2200" dirty="0" err="1" smtClean="0"/>
              <a:t>правосъзнанието</a:t>
            </a:r>
            <a:r>
              <a:rPr lang="bg-BG" sz="2200" dirty="0" smtClean="0"/>
              <a:t> на немските юристи“ и направил възможни „двата принципа на национал-социализма“ – (за войниците) „</a:t>
            </a:r>
            <a:r>
              <a:rPr lang="bg-BG" sz="2200" b="1" i="1" dirty="0" smtClean="0"/>
              <a:t>Заповедта е заповед</a:t>
            </a:r>
            <a:r>
              <a:rPr lang="bg-BG" sz="2200" dirty="0" smtClean="0"/>
              <a:t>“ и (за юристите) „</a:t>
            </a:r>
            <a:r>
              <a:rPr lang="bg-BG" sz="2200" b="1" i="1" dirty="0" smtClean="0"/>
              <a:t>Законът е закон</a:t>
            </a:r>
            <a:r>
              <a:rPr lang="bg-BG" sz="2200" dirty="0" smtClean="0"/>
              <a:t>“.</a:t>
            </a:r>
          </a:p>
          <a:p>
            <a:pPr algn="just"/>
            <a:r>
              <a:rPr lang="bg-BG" sz="2200" dirty="0" smtClean="0"/>
              <a:t>Законът следва да бъде приложен, даже когато е несправедлив и нецелесъобразен. Изключение </a:t>
            </a:r>
            <a:r>
              <a:rPr lang="bg-BG" sz="2200" b="1" dirty="0" smtClean="0"/>
              <a:t>обаче</a:t>
            </a:r>
            <a:r>
              <a:rPr lang="bg-BG" sz="2200" dirty="0" smtClean="0"/>
              <a:t> е ситуацията, когато действащият закон става явно несъвместим със справедливостта, че </a:t>
            </a:r>
            <a:r>
              <a:rPr lang="bg-BG" sz="2200" b="1" dirty="0" smtClean="0"/>
              <a:t>законът като едно „несправедливо право“ отрича справедливостта</a:t>
            </a:r>
            <a:r>
              <a:rPr lang="bg-BG" sz="2200" dirty="0" smtClean="0"/>
              <a:t>.</a:t>
            </a:r>
            <a:endParaRPr lang="bg-BG" sz="22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370592"/>
          </a:xfrm>
        </p:spPr>
        <p:txBody>
          <a:bodyPr>
            <a:normAutofit/>
          </a:bodyPr>
          <a:lstStyle/>
          <a:p>
            <a:r>
              <a:rPr lang="bg-BG" dirty="0" smtClean="0"/>
              <a:t>Крайно несправедливото право като неправо</a:t>
            </a:r>
            <a:br>
              <a:rPr lang="bg-BG" dirty="0" smtClean="0"/>
            </a:br>
            <a:r>
              <a:rPr lang="bg-BG" sz="2200" b="1" dirty="0" smtClean="0">
                <a:solidFill>
                  <a:schemeClr val="tx2">
                    <a:lumMod val="50000"/>
                  </a:schemeClr>
                </a:solidFill>
              </a:rPr>
              <a:t>Густав </a:t>
            </a:r>
            <a:r>
              <a:rPr lang="bg-BG" sz="2200" b="1" dirty="0" err="1" smtClean="0">
                <a:solidFill>
                  <a:schemeClr val="tx2">
                    <a:lumMod val="50000"/>
                  </a:schemeClr>
                </a:solidFill>
              </a:rPr>
              <a:t>Радбрух</a:t>
            </a:r>
            <a:r>
              <a:rPr lang="de-DE" sz="22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de-DE" sz="2200" dirty="0" smtClean="0">
                <a:solidFill>
                  <a:schemeClr val="tx2">
                    <a:lumMod val="50000"/>
                  </a:schemeClr>
                </a:solidFill>
              </a:rPr>
              <a:t>(1878 –1949</a:t>
            </a:r>
            <a:r>
              <a:rPr lang="de-DE" sz="2200" dirty="0">
                <a:solidFill>
                  <a:schemeClr val="tx2">
                    <a:lumMod val="50000"/>
                  </a:schemeClr>
                </a:solidFill>
              </a:rPr>
              <a:t>) </a:t>
            </a:r>
            <a:r>
              <a:rPr lang="bg-BG" sz="22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bg-BG" sz="220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bg-BG" sz="2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84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23529" y="2132856"/>
            <a:ext cx="8424936" cy="4392488"/>
          </a:xfrm>
        </p:spPr>
        <p:txBody>
          <a:bodyPr>
            <a:normAutofit/>
          </a:bodyPr>
          <a:lstStyle/>
          <a:p>
            <a:pPr algn="just"/>
            <a:r>
              <a:rPr lang="bg-BG" dirty="0" smtClean="0"/>
              <a:t>Теорията му </a:t>
            </a:r>
            <a:r>
              <a:rPr lang="bg-BG" b="1" u="sng" dirty="0" smtClean="0"/>
              <a:t>не се</a:t>
            </a:r>
            <a:r>
              <a:rPr lang="bg-BG" b="1" dirty="0" smtClean="0"/>
              <a:t> </a:t>
            </a:r>
            <a:r>
              <a:rPr lang="bg-BG" dirty="0" smtClean="0"/>
              <a:t>основава върху определени „материални“ истини за </a:t>
            </a:r>
            <a:r>
              <a:rPr lang="bg-BG" b="1" dirty="0" smtClean="0"/>
              <a:t>обективно</a:t>
            </a:r>
            <a:r>
              <a:rPr lang="bg-BG" dirty="0"/>
              <a:t> </a:t>
            </a:r>
            <a:r>
              <a:rPr lang="bg-BG" dirty="0" smtClean="0"/>
              <a:t>доброто и справедливото, на които да отговаря съдържанието на ПН.</a:t>
            </a:r>
          </a:p>
          <a:p>
            <a:pPr algn="just"/>
            <a:r>
              <a:rPr lang="bg-BG" dirty="0" smtClean="0"/>
              <a:t>Правото има „</a:t>
            </a:r>
            <a:r>
              <a:rPr lang="bg-BG" b="1" dirty="0" smtClean="0"/>
              <a:t>вътрешната моралност</a:t>
            </a:r>
            <a:r>
              <a:rPr lang="bg-BG" dirty="0" smtClean="0"/>
              <a:t>“. За да е „право“ една система за регулация трябва да изпълнява определени </a:t>
            </a:r>
            <a:r>
              <a:rPr lang="bg-BG" b="1" u="sng" dirty="0" smtClean="0"/>
              <a:t>формални</a:t>
            </a:r>
            <a:r>
              <a:rPr lang="bg-BG" dirty="0" smtClean="0"/>
              <a:t> изисквания.</a:t>
            </a:r>
          </a:p>
          <a:p>
            <a:pPr algn="just"/>
            <a:r>
              <a:rPr lang="bg-BG" b="1" dirty="0" smtClean="0"/>
              <a:t>Осемте изисквания към пълноценното право</a:t>
            </a:r>
            <a:r>
              <a:rPr lang="bg-BG" dirty="0" smtClean="0"/>
              <a:t> твърдят, че правилата </a:t>
            </a:r>
            <a:r>
              <a:rPr lang="bg-BG" dirty="0" err="1" smtClean="0"/>
              <a:t>трява</a:t>
            </a:r>
            <a:r>
              <a:rPr lang="bg-BG" dirty="0" smtClean="0"/>
              <a:t>: 1) да са общи; 2) Обнародвани; 3) Да имат обратно действие по изключение; 4) Да са разбираеми; 5) Да са непротиворечиви; 6) Да не изискват невъзможното; 7) Стабилни във времето; 8) Реално прилагани.</a:t>
            </a:r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err="1" smtClean="0"/>
              <a:t>Лон</a:t>
            </a:r>
            <a:r>
              <a:rPr lang="bg-BG" dirty="0" smtClean="0"/>
              <a:t> </a:t>
            </a:r>
            <a:r>
              <a:rPr lang="bg-BG" dirty="0" err="1" smtClean="0"/>
              <a:t>Фулър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de-DE" sz="2200" dirty="0"/>
              <a:t>Lon </a:t>
            </a:r>
            <a:r>
              <a:rPr lang="de-DE" sz="2200" dirty="0" err="1"/>
              <a:t>Luvois</a:t>
            </a:r>
            <a:r>
              <a:rPr lang="de-DE" sz="2200" dirty="0"/>
              <a:t> Fuller </a:t>
            </a:r>
            <a:r>
              <a:rPr lang="de-DE" sz="2200" dirty="0" smtClean="0"/>
              <a:t>(1902 –</a:t>
            </a:r>
            <a:r>
              <a:rPr lang="bg-BG" sz="2200" dirty="0" smtClean="0"/>
              <a:t> </a:t>
            </a:r>
            <a:r>
              <a:rPr lang="de-DE" sz="2200" dirty="0" smtClean="0"/>
              <a:t>1978</a:t>
            </a:r>
            <a:r>
              <a:rPr lang="de-DE" sz="2200" dirty="0"/>
              <a:t>) 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354435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467544" y="1988840"/>
            <a:ext cx="8064895" cy="439248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g-BG" dirty="0" smtClean="0"/>
              <a:t>Етична система, която става основа на </a:t>
            </a:r>
            <a:r>
              <a:rPr lang="bg-BG" b="1" dirty="0" err="1" smtClean="0"/>
              <a:t>прескриптивна</a:t>
            </a:r>
            <a:r>
              <a:rPr lang="bg-BG" dirty="0" smtClean="0"/>
              <a:t> теория, за това, какво трябва да бъде правото.</a:t>
            </a:r>
          </a:p>
          <a:p>
            <a:pPr algn="just"/>
            <a:r>
              <a:rPr lang="bg-BG" dirty="0"/>
              <a:t>С</a:t>
            </a:r>
            <a:r>
              <a:rPr lang="bg-BG" dirty="0" smtClean="0"/>
              <a:t>ъществуват определени </a:t>
            </a:r>
            <a:r>
              <a:rPr lang="bg-BG" b="1" dirty="0" smtClean="0"/>
              <a:t>универсални основни блага</a:t>
            </a:r>
            <a:r>
              <a:rPr lang="bg-BG" dirty="0" smtClean="0"/>
              <a:t>: живот, познание, игра, възприемане на красивото, социализиране, разум, религия.</a:t>
            </a:r>
          </a:p>
          <a:p>
            <a:pPr algn="just"/>
            <a:r>
              <a:rPr lang="bg-BG" dirty="0" smtClean="0"/>
              <a:t>Съществуват определени </a:t>
            </a:r>
            <a:r>
              <a:rPr lang="bg-BG" b="1" dirty="0" smtClean="0"/>
              <a:t>принципи за избор между основните блага</a:t>
            </a:r>
            <a:r>
              <a:rPr lang="bg-BG" dirty="0" smtClean="0"/>
              <a:t>: изходна точка следва да е един </a:t>
            </a:r>
            <a:r>
              <a:rPr lang="bg-BG" i="1" u="sng" dirty="0" smtClean="0"/>
              <a:t>цялостен житейски план</a:t>
            </a:r>
            <a:r>
              <a:rPr lang="bg-BG" dirty="0" smtClean="0"/>
              <a:t>; </a:t>
            </a:r>
            <a:r>
              <a:rPr lang="bg-BG" i="1" u="sng" dirty="0" smtClean="0"/>
              <a:t>разумен избор</a:t>
            </a:r>
            <a:r>
              <a:rPr lang="bg-BG" dirty="0" smtClean="0"/>
              <a:t> в търсенето на благата; </a:t>
            </a:r>
            <a:r>
              <a:rPr lang="bg-BG" i="1" u="sng" dirty="0" smtClean="0"/>
              <a:t>зачитане</a:t>
            </a:r>
            <a:r>
              <a:rPr lang="bg-BG" dirty="0" smtClean="0"/>
              <a:t> във всяко наше действие на всяко основно благо и на всяка личност; </a:t>
            </a:r>
            <a:r>
              <a:rPr lang="bg-BG" i="1" u="sng" dirty="0" smtClean="0"/>
              <a:t>отказ от произволни предпочитания</a:t>
            </a:r>
            <a:r>
              <a:rPr lang="bg-BG" dirty="0" smtClean="0"/>
              <a:t>.</a:t>
            </a:r>
          </a:p>
          <a:p>
            <a:pPr algn="just"/>
            <a:r>
              <a:rPr lang="ru-RU" dirty="0"/>
              <a:t>Централен </a:t>
            </a:r>
            <a:r>
              <a:rPr lang="ru-RU" dirty="0" err="1" smtClean="0"/>
              <a:t>въпрос</a:t>
            </a:r>
            <a:r>
              <a:rPr lang="ru-RU" dirty="0" smtClean="0"/>
              <a:t> на ЕП </a:t>
            </a:r>
            <a:r>
              <a:rPr lang="ru-RU" dirty="0"/>
              <a:t>не </a:t>
            </a:r>
            <a:r>
              <a:rPr lang="ru-RU" dirty="0" err="1"/>
              <a:t>са</a:t>
            </a:r>
            <a:r>
              <a:rPr lang="ru-RU" dirty="0"/>
              <a:t> "</a:t>
            </a:r>
            <a:r>
              <a:rPr lang="ru-RU" dirty="0" err="1"/>
              <a:t>несправедливите</a:t>
            </a:r>
            <a:r>
              <a:rPr lang="ru-RU" dirty="0"/>
              <a:t> </a:t>
            </a:r>
            <a:r>
              <a:rPr lang="ru-RU" dirty="0" err="1" smtClean="0"/>
              <a:t>закони</a:t>
            </a:r>
            <a:r>
              <a:rPr lang="ru-RU" dirty="0" smtClean="0"/>
              <a:t>« (</a:t>
            </a:r>
            <a:r>
              <a:rPr lang="ru-RU" dirty="0" err="1" smtClean="0"/>
              <a:t>Финис</a:t>
            </a:r>
            <a:r>
              <a:rPr lang="ru-RU" dirty="0" smtClean="0"/>
              <a:t> </a:t>
            </a:r>
            <a:r>
              <a:rPr lang="ru-RU" dirty="0" err="1" smtClean="0"/>
              <a:t>ги</a:t>
            </a:r>
            <a:r>
              <a:rPr lang="ru-RU" dirty="0" smtClean="0"/>
              <a:t> </a:t>
            </a:r>
            <a:r>
              <a:rPr lang="ru-RU" dirty="0" err="1" smtClean="0"/>
              <a:t>признава</a:t>
            </a:r>
            <a:r>
              <a:rPr lang="ru-RU" dirty="0" smtClean="0"/>
              <a:t> за </a:t>
            </a:r>
            <a:r>
              <a:rPr lang="ru-RU" dirty="0" err="1" smtClean="0"/>
              <a:t>правно</a:t>
            </a:r>
            <a:r>
              <a:rPr lang="ru-RU" dirty="0" smtClean="0"/>
              <a:t> </a:t>
            </a:r>
            <a:r>
              <a:rPr lang="ru-RU" dirty="0" err="1" smtClean="0"/>
              <a:t>валидни</a:t>
            </a:r>
            <a:r>
              <a:rPr lang="ru-RU" dirty="0" smtClean="0"/>
              <a:t> и </a:t>
            </a:r>
            <a:r>
              <a:rPr lang="ru-RU" dirty="0" err="1" smtClean="0"/>
              <a:t>морално</a:t>
            </a:r>
            <a:r>
              <a:rPr lang="ru-RU" dirty="0" smtClean="0"/>
              <a:t> </a:t>
            </a:r>
            <a:r>
              <a:rPr lang="ru-RU" dirty="0" err="1" smtClean="0"/>
              <a:t>невалидни</a:t>
            </a:r>
            <a:r>
              <a:rPr lang="ru-RU" dirty="0" smtClean="0"/>
              <a:t>), </a:t>
            </a:r>
            <a:r>
              <a:rPr lang="ru-RU" dirty="0"/>
              <a:t>а </a:t>
            </a:r>
            <a:r>
              <a:rPr lang="ru-RU" dirty="0" err="1"/>
              <a:t>какви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изискванията</a:t>
            </a:r>
            <a:r>
              <a:rPr lang="ru-RU" dirty="0"/>
              <a:t> на разума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правото</a:t>
            </a:r>
            <a:r>
              <a:rPr lang="ru-RU" dirty="0"/>
              <a:t> на </a:t>
            </a:r>
            <a:r>
              <a:rPr lang="ru-RU" dirty="0" err="1"/>
              <a:t>живеещите</a:t>
            </a:r>
            <a:r>
              <a:rPr lang="ru-RU" dirty="0"/>
              <a:t> в </a:t>
            </a:r>
            <a:r>
              <a:rPr lang="ru-RU" dirty="0" err="1"/>
              <a:t>общност</a:t>
            </a:r>
            <a:r>
              <a:rPr lang="ru-RU" dirty="0"/>
              <a:t> хора. </a:t>
            </a:r>
            <a:r>
              <a:rPr lang="ru-RU" b="1" u="sng" dirty="0"/>
              <a:t>Кое е </a:t>
            </a:r>
            <a:r>
              <a:rPr lang="ru-RU" b="1" u="sng" dirty="0" err="1" smtClean="0"/>
              <a:t>доброто</a:t>
            </a:r>
            <a:r>
              <a:rPr lang="ru-RU" b="1" u="sng" dirty="0" smtClean="0"/>
              <a:t> и </a:t>
            </a:r>
            <a:r>
              <a:rPr lang="ru-RU" b="1" u="sng" dirty="0" err="1" smtClean="0"/>
              <a:t>ефективното</a:t>
            </a:r>
            <a:r>
              <a:rPr lang="ru-RU" b="1" u="sng" dirty="0" smtClean="0"/>
              <a:t> </a:t>
            </a:r>
            <a:r>
              <a:rPr lang="ru-RU" b="1" u="sng" dirty="0"/>
              <a:t>право</a:t>
            </a:r>
            <a:r>
              <a:rPr lang="ru-RU" dirty="0"/>
              <a:t>?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Джон </a:t>
            </a:r>
            <a:r>
              <a:rPr lang="bg-BG" dirty="0" err="1" smtClean="0"/>
              <a:t>Финис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sz="2200" dirty="0" smtClean="0"/>
              <a:t>John </a:t>
            </a:r>
            <a:r>
              <a:rPr lang="en-US" sz="2200" dirty="0"/>
              <a:t>Mitchell </a:t>
            </a:r>
            <a:r>
              <a:rPr lang="en-US" sz="2200" dirty="0" err="1"/>
              <a:t>Finnis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bg-BG" sz="2200" dirty="0" smtClean="0"/>
              <a:t>род. 1940</a:t>
            </a:r>
            <a:r>
              <a:rPr lang="en-US" sz="2200" dirty="0" smtClean="0"/>
              <a:t>)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71631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23529" y="1844824"/>
            <a:ext cx="8496944" cy="428133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dirty="0" smtClean="0"/>
              <a:t>Приема аргумента на </a:t>
            </a:r>
            <a:r>
              <a:rPr lang="bg-BG" dirty="0" err="1" smtClean="0"/>
              <a:t>Радбрух</a:t>
            </a:r>
            <a:r>
              <a:rPr lang="bg-BG" dirty="0" smtClean="0"/>
              <a:t>, че </a:t>
            </a:r>
            <a:r>
              <a:rPr lang="bg-BG" b="1" i="1" dirty="0" smtClean="0"/>
              <a:t>крайно несправедливото право не е право</a:t>
            </a:r>
            <a:r>
              <a:rPr lang="bg-BG" b="1" i="1" dirty="0"/>
              <a:t> </a:t>
            </a:r>
            <a:r>
              <a:rPr lang="bg-BG" dirty="0" smtClean="0"/>
              <a:t>и го използва за критика на позитивизма.</a:t>
            </a:r>
          </a:p>
          <a:p>
            <a:pPr algn="just"/>
            <a:r>
              <a:rPr lang="bg-BG" dirty="0" smtClean="0"/>
              <a:t>Създава </a:t>
            </a:r>
            <a:r>
              <a:rPr lang="bg-BG" b="1" u="sng" dirty="0" err="1" smtClean="0"/>
              <a:t>аргументативна</a:t>
            </a:r>
            <a:r>
              <a:rPr lang="bg-BG" b="1" u="sng" dirty="0" smtClean="0"/>
              <a:t> теория</a:t>
            </a:r>
            <a:r>
              <a:rPr lang="bg-BG" b="1" dirty="0" smtClean="0"/>
              <a:t> </a:t>
            </a:r>
            <a:r>
              <a:rPr lang="bg-BG" dirty="0" smtClean="0"/>
              <a:t>за правото, според която юридическият силогизъм в повечето случаи не може да бъде „просто“ приложен, без да са необходими определени </a:t>
            </a:r>
            <a:r>
              <a:rPr lang="bg-BG" b="1" u="sng" dirty="0" smtClean="0"/>
              <a:t>ценностни съждения.</a:t>
            </a:r>
            <a:r>
              <a:rPr lang="bg-BG" dirty="0" smtClean="0"/>
              <a:t> </a:t>
            </a:r>
          </a:p>
          <a:p>
            <a:pPr algn="just"/>
            <a:r>
              <a:rPr lang="bg-BG" dirty="0"/>
              <a:t>Обективността и </a:t>
            </a:r>
            <a:r>
              <a:rPr lang="bg-BG" dirty="0" smtClean="0"/>
              <a:t>честността </a:t>
            </a:r>
            <a:r>
              <a:rPr lang="bg-BG" dirty="0"/>
              <a:t>на правото изискват </a:t>
            </a:r>
            <a:r>
              <a:rPr lang="bg-BG" dirty="0" smtClean="0"/>
              <a:t>правила за</a:t>
            </a:r>
            <a:r>
              <a:rPr lang="bg-BG" u="sng" dirty="0" smtClean="0"/>
              <a:t> </a:t>
            </a:r>
            <a:r>
              <a:rPr lang="bg-BG" b="1" u="sng" dirty="0" smtClean="0"/>
              <a:t>начина, по който разсъждаваме при прилагането на правото.</a:t>
            </a:r>
            <a:r>
              <a:rPr lang="bg-BG" dirty="0" smtClean="0"/>
              <a:t> Това са принципи с морално съдържание, които да бъдат спазвани като: </a:t>
            </a:r>
            <a:r>
              <a:rPr lang="bg-BG" i="1" dirty="0" smtClean="0"/>
              <a:t>разумност</a:t>
            </a:r>
            <a:r>
              <a:rPr lang="bg-BG" dirty="0" smtClean="0"/>
              <a:t> на аргументацията, съобразяване на индивидуалните решения с </a:t>
            </a:r>
            <a:r>
              <a:rPr lang="bg-BG" i="1" dirty="0" smtClean="0"/>
              <a:t>общия интерес</a:t>
            </a:r>
            <a:r>
              <a:rPr lang="bg-BG" dirty="0" smtClean="0"/>
              <a:t>, принципно предпочитание за аргументите базирани на законовия текст пред странични такива.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Робер Алекси</a:t>
            </a:r>
            <a:br>
              <a:rPr lang="bg-BG" dirty="0" smtClean="0"/>
            </a:br>
            <a:r>
              <a:rPr lang="bg-BG" sz="2400" dirty="0"/>
              <a:t>„Разумът се нуждае от правото, за да стане реалност, а правото от разума, за да получи легитимация.“</a:t>
            </a:r>
            <a:br>
              <a:rPr lang="bg-BG" sz="2400" dirty="0"/>
            </a:b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3435292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611560" y="2675467"/>
            <a:ext cx="8208911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smtClean="0"/>
              <a:t>Коя теория е „</a:t>
            </a:r>
            <a:r>
              <a:rPr lang="bg-BG" dirty="0" err="1" smtClean="0"/>
              <a:t>естественоправна</a:t>
            </a:r>
            <a:r>
              <a:rPr lang="bg-BG" dirty="0" smtClean="0"/>
              <a:t>“? Общите черти помежду им:</a:t>
            </a:r>
          </a:p>
          <a:p>
            <a:pPr algn="just"/>
            <a:r>
              <a:rPr lang="bg-BG" dirty="0"/>
              <a:t>Изучаване на правото от позицията на определена </a:t>
            </a:r>
            <a:r>
              <a:rPr lang="bg-BG" b="1" u="sng" dirty="0"/>
              <a:t>висша </a:t>
            </a:r>
            <a:r>
              <a:rPr lang="bg-BG" b="1" u="sng" dirty="0" smtClean="0"/>
              <a:t>ценност (принцип)</a:t>
            </a:r>
            <a:r>
              <a:rPr lang="bg-BG" dirty="0" smtClean="0"/>
              <a:t>, </a:t>
            </a:r>
            <a:r>
              <a:rPr lang="bg-BG" dirty="0"/>
              <a:t>която се представя за част от природата на правото</a:t>
            </a:r>
            <a:r>
              <a:rPr lang="bg-BG" dirty="0" smtClean="0"/>
              <a:t>;</a:t>
            </a:r>
            <a:endParaRPr lang="bg-BG" b="1" u="sng" dirty="0" smtClean="0"/>
          </a:p>
          <a:p>
            <a:pPr algn="just"/>
            <a:r>
              <a:rPr lang="bg-BG" b="1" u="sng" dirty="0" smtClean="0"/>
              <a:t>Съдържателен</a:t>
            </a:r>
            <a:r>
              <a:rPr lang="bg-BG" dirty="0" smtClean="0"/>
              <a:t> (а не формален) критерий за валидност;</a:t>
            </a:r>
          </a:p>
          <a:p>
            <a:pPr algn="just"/>
            <a:r>
              <a:rPr lang="bg-BG" dirty="0" smtClean="0"/>
              <a:t>Разграничаване на правото от закона =&gt; Поставя се въпросът за </a:t>
            </a:r>
            <a:r>
              <a:rPr lang="bg-BG" b="1" u="sng" dirty="0" smtClean="0"/>
              <a:t>„неправовия“ закон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Общотеоретична характеристика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2266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 fontScale="62500" lnSpcReduction="20000"/>
          </a:bodyPr>
          <a:lstStyle/>
          <a:p>
            <a:pPr marL="0" lvl="0" indent="0" algn="just">
              <a:buNone/>
            </a:pPr>
            <a:r>
              <a:rPr lang="bg-BG" b="1" u="sng" dirty="0" smtClean="0"/>
              <a:t>Глави от книги:</a:t>
            </a:r>
          </a:p>
          <a:p>
            <a:pPr lvl="0" algn="just"/>
            <a:r>
              <a:rPr lang="bg-BG" dirty="0" smtClean="0"/>
              <a:t>Д</a:t>
            </a:r>
            <a:r>
              <a:rPr lang="bg-BG" dirty="0"/>
              <a:t>. Вълчев, Валидност и легитимност в правото – Глави от </a:t>
            </a:r>
            <a:r>
              <a:rPr lang="en-US" dirty="0"/>
              <a:t>II</a:t>
            </a:r>
            <a:r>
              <a:rPr lang="ru-RU" dirty="0"/>
              <a:t>. </a:t>
            </a:r>
            <a:r>
              <a:rPr lang="bg-BG" dirty="0"/>
              <a:t>до </a:t>
            </a:r>
            <a:r>
              <a:rPr lang="en-US" dirty="0"/>
              <a:t>IV</a:t>
            </a:r>
            <a:r>
              <a:rPr lang="ru-RU" dirty="0"/>
              <a:t>., </a:t>
            </a:r>
            <a:r>
              <a:rPr lang="bg-BG" dirty="0"/>
              <a:t>както и т. 2 на гл. </a:t>
            </a:r>
            <a:r>
              <a:rPr lang="en-US" dirty="0" smtClean="0"/>
              <a:t>VI</a:t>
            </a:r>
            <a:r>
              <a:rPr lang="bg-BG" dirty="0" smtClean="0"/>
              <a:t>.</a:t>
            </a:r>
            <a:endParaRPr lang="ru-RU" dirty="0" smtClean="0"/>
          </a:p>
          <a:p>
            <a:pPr lvl="0" algn="just"/>
            <a:r>
              <a:rPr lang="ru-RU" dirty="0" err="1" smtClean="0"/>
              <a:t>Главите</a:t>
            </a:r>
            <a:r>
              <a:rPr lang="ru-RU" dirty="0" smtClean="0"/>
              <a:t>, </a:t>
            </a:r>
            <a:r>
              <a:rPr lang="ru-RU" dirty="0" err="1" smtClean="0"/>
              <a:t>посветени</a:t>
            </a:r>
            <a:r>
              <a:rPr lang="ru-RU" dirty="0" smtClean="0"/>
              <a:t> на </a:t>
            </a:r>
            <a:r>
              <a:rPr lang="ru-RU" dirty="0" err="1" smtClean="0"/>
              <a:t>съответните</a:t>
            </a:r>
            <a:r>
              <a:rPr lang="ru-RU" dirty="0" smtClean="0"/>
              <a:t> </a:t>
            </a:r>
            <a:r>
              <a:rPr lang="ru-RU" dirty="0" err="1" smtClean="0"/>
              <a:t>естественоправни</a:t>
            </a:r>
            <a:r>
              <a:rPr lang="ru-RU" dirty="0" smtClean="0"/>
              <a:t> </a:t>
            </a:r>
            <a:r>
              <a:rPr lang="ru-RU" dirty="0" err="1" smtClean="0"/>
              <a:t>мислители</a:t>
            </a:r>
            <a:r>
              <a:rPr lang="ru-RU" dirty="0" smtClean="0"/>
              <a:t> в 2-та тома на ИППУ на Л. </a:t>
            </a:r>
            <a:r>
              <a:rPr lang="ru-RU" dirty="0" err="1" smtClean="0"/>
              <a:t>Дачев</a:t>
            </a:r>
            <a:r>
              <a:rPr lang="ru-RU" dirty="0" smtClean="0"/>
              <a:t>.</a:t>
            </a:r>
          </a:p>
          <a:p>
            <a:pPr lvl="0" algn="just"/>
            <a:endParaRPr lang="ru-RU" dirty="0" smtClean="0"/>
          </a:p>
          <a:p>
            <a:pPr marL="0" lvl="0" indent="0" algn="just">
              <a:buNone/>
            </a:pPr>
            <a:r>
              <a:rPr lang="ru-RU" b="1" u="sng" dirty="0" err="1" smtClean="0"/>
              <a:t>Откъси</a:t>
            </a:r>
            <a:r>
              <a:rPr lang="ru-RU" b="1" u="sng" dirty="0" smtClean="0"/>
              <a:t> от по </a:t>
            </a:r>
            <a:r>
              <a:rPr lang="ru-RU" b="1" u="sng" dirty="0" err="1" smtClean="0"/>
              <a:t>няколко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страници</a:t>
            </a:r>
            <a:r>
              <a:rPr lang="ru-RU" b="1" u="sng" dirty="0" smtClean="0"/>
              <a:t>:</a:t>
            </a:r>
          </a:p>
          <a:p>
            <a:pPr lvl="0" algn="just"/>
            <a:r>
              <a:rPr lang="ru-RU" dirty="0" smtClean="0"/>
              <a:t>Норма и </a:t>
            </a:r>
            <a:r>
              <a:rPr lang="ru-RU" dirty="0" err="1" smtClean="0"/>
              <a:t>ценност</a:t>
            </a:r>
            <a:r>
              <a:rPr lang="ru-RU" dirty="0" smtClean="0"/>
              <a:t>. Критика на </a:t>
            </a:r>
            <a:r>
              <a:rPr lang="ru-RU" dirty="0" err="1" smtClean="0"/>
              <a:t>естественото</a:t>
            </a:r>
            <a:r>
              <a:rPr lang="ru-RU" dirty="0" smtClean="0"/>
              <a:t> право – пар. 3 на гл. 2, Д. </a:t>
            </a:r>
            <a:r>
              <a:rPr lang="ru-RU" dirty="0" err="1" smtClean="0"/>
              <a:t>Вълчев</a:t>
            </a:r>
            <a:r>
              <a:rPr lang="ru-RU" dirty="0" smtClean="0"/>
              <a:t>, От апология на </a:t>
            </a:r>
            <a:r>
              <a:rPr lang="ru-RU" dirty="0" err="1" smtClean="0"/>
              <a:t>правната</a:t>
            </a:r>
            <a:r>
              <a:rPr lang="ru-RU" dirty="0" smtClean="0"/>
              <a:t> норма </a:t>
            </a:r>
            <a:r>
              <a:rPr lang="ru-RU" dirty="0" err="1" smtClean="0"/>
              <a:t>към</a:t>
            </a:r>
            <a:r>
              <a:rPr lang="ru-RU" dirty="0" smtClean="0"/>
              <a:t> теория на </a:t>
            </a:r>
            <a:r>
              <a:rPr lang="ru-RU" dirty="0" err="1" smtClean="0"/>
              <a:t>правния</a:t>
            </a:r>
            <a:r>
              <a:rPr lang="ru-RU" dirty="0" smtClean="0"/>
              <a:t> </a:t>
            </a:r>
            <a:r>
              <a:rPr lang="ru-RU" dirty="0" err="1" smtClean="0"/>
              <a:t>ред</a:t>
            </a:r>
            <a:r>
              <a:rPr lang="ru-RU" dirty="0" smtClean="0"/>
              <a:t>, С., 2003, </a:t>
            </a:r>
            <a:r>
              <a:rPr lang="ru-RU" dirty="0" err="1" smtClean="0"/>
              <a:t>Юриспрес</a:t>
            </a:r>
            <a:endParaRPr lang="ru-RU" dirty="0" smtClean="0"/>
          </a:p>
          <a:p>
            <a:pPr lvl="0" algn="just"/>
            <a:r>
              <a:rPr lang="ru-RU" dirty="0" err="1" smtClean="0"/>
              <a:t>Естествено</a:t>
            </a:r>
            <a:r>
              <a:rPr lang="ru-RU" dirty="0" smtClean="0"/>
              <a:t> и позитивно право (в </a:t>
            </a:r>
            <a:r>
              <a:rPr lang="ru-RU" dirty="0" err="1" smtClean="0"/>
              <a:t>Учението</a:t>
            </a:r>
            <a:r>
              <a:rPr lang="ru-RU" dirty="0" smtClean="0"/>
              <a:t> на </a:t>
            </a:r>
            <a:r>
              <a:rPr lang="ru-RU" dirty="0" err="1" smtClean="0"/>
              <a:t>Аристотел</a:t>
            </a:r>
            <a:r>
              <a:rPr lang="ru-RU" dirty="0" smtClean="0"/>
              <a:t> за </a:t>
            </a:r>
            <a:r>
              <a:rPr lang="ru-RU" dirty="0" err="1" smtClean="0"/>
              <a:t>справедливостта</a:t>
            </a:r>
            <a:r>
              <a:rPr lang="ru-RU" dirty="0" smtClean="0"/>
              <a:t> на </a:t>
            </a:r>
            <a:r>
              <a:rPr lang="ru-RU" dirty="0" err="1" smtClean="0"/>
              <a:t>правото</a:t>
            </a:r>
            <a:r>
              <a:rPr lang="ru-RU" dirty="0" smtClean="0"/>
              <a:t>) – в Д. </a:t>
            </a:r>
            <a:r>
              <a:rPr lang="ru-RU" dirty="0" err="1" smtClean="0"/>
              <a:t>Вълчев</a:t>
            </a:r>
            <a:r>
              <a:rPr lang="ru-RU" dirty="0" smtClean="0"/>
              <a:t>, Студии по история на </a:t>
            </a:r>
            <a:r>
              <a:rPr lang="ru-RU" dirty="0" err="1" smtClean="0"/>
              <a:t>европейската</a:t>
            </a:r>
            <a:r>
              <a:rPr lang="ru-RU" dirty="0" smtClean="0"/>
              <a:t> философия на </a:t>
            </a:r>
            <a:r>
              <a:rPr lang="ru-RU" dirty="0" err="1" smtClean="0"/>
              <a:t>правото</a:t>
            </a:r>
            <a:r>
              <a:rPr lang="ru-RU" dirty="0" smtClean="0"/>
              <a:t>.</a:t>
            </a:r>
          </a:p>
          <a:p>
            <a:pPr lvl="0" algn="just"/>
            <a:r>
              <a:rPr lang="ru-RU" dirty="0" err="1" smtClean="0"/>
              <a:t>Естествено</a:t>
            </a:r>
            <a:r>
              <a:rPr lang="ru-RU" dirty="0" smtClean="0"/>
              <a:t> право и </a:t>
            </a:r>
            <a:r>
              <a:rPr lang="ru-RU" dirty="0" err="1" smtClean="0"/>
              <a:t>позитивизъм</a:t>
            </a:r>
            <a:r>
              <a:rPr lang="ru-RU" dirty="0" smtClean="0"/>
              <a:t> – пар. 10 на </a:t>
            </a:r>
            <a:r>
              <a:rPr lang="ru-RU" dirty="0" err="1" smtClean="0"/>
              <a:t>Въведение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философия на </a:t>
            </a:r>
            <a:r>
              <a:rPr lang="ru-RU" dirty="0" err="1" smtClean="0"/>
              <a:t>правото</a:t>
            </a:r>
            <a:r>
              <a:rPr lang="ru-RU" dirty="0" smtClean="0"/>
              <a:t> от Ст. Йотов, С., </a:t>
            </a:r>
            <a:r>
              <a:rPr lang="ru-RU" dirty="0" err="1" smtClean="0"/>
              <a:t>Философска</a:t>
            </a:r>
            <a:r>
              <a:rPr lang="ru-RU" dirty="0" smtClean="0"/>
              <a:t> </a:t>
            </a:r>
            <a:r>
              <a:rPr lang="ru-RU" dirty="0" err="1" smtClean="0"/>
              <a:t>фондация</a:t>
            </a:r>
            <a:r>
              <a:rPr lang="ru-RU" dirty="0" smtClean="0"/>
              <a:t> Минерва, 1994.</a:t>
            </a:r>
          </a:p>
          <a:p>
            <a:pPr marL="0" lvl="0" indent="0" algn="just">
              <a:buNone/>
            </a:pPr>
            <a:endParaRPr lang="bg-BG" b="1" u="sng" dirty="0" smtClean="0"/>
          </a:p>
          <a:p>
            <a:pPr marL="0" lvl="0" indent="0" algn="just">
              <a:buNone/>
            </a:pPr>
            <a:r>
              <a:rPr lang="en-US" b="1" u="sng" dirty="0" smtClean="0"/>
              <a:t>Online</a:t>
            </a:r>
            <a:r>
              <a:rPr lang="en-US" b="1" u="sng" dirty="0"/>
              <a:t>: </a:t>
            </a:r>
            <a:endParaRPr lang="bg-BG" b="1" u="sng" dirty="0" smtClean="0"/>
          </a:p>
          <a:p>
            <a:pPr lvl="0" algn="just"/>
            <a:r>
              <a:rPr lang="en-US" dirty="0" err="1" smtClean="0"/>
              <a:t>Finnis</a:t>
            </a:r>
            <a:r>
              <a:rPr lang="en-US" dirty="0"/>
              <a:t>, John, "Natural Law Theories", The Stanford Encyclopedia of Philosophy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://plato.stanford.edu/archives/fall2014/entries/natural-law-theories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bg-BG" dirty="0"/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Литература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50537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200" dirty="0" smtClean="0"/>
              <a:t>Настоящата презентация можете да намерите на сайта</a:t>
            </a:r>
            <a:r>
              <a:rPr lang="en-US" sz="3200" dirty="0" smtClean="0"/>
              <a:t>:</a:t>
            </a:r>
            <a:r>
              <a:rPr lang="bg-BG" sz="3200" dirty="0" smtClean="0"/>
              <a:t> </a:t>
            </a:r>
            <a:r>
              <a:rPr lang="en-US" sz="3200" dirty="0" smtClean="0">
                <a:hlinkClick r:id="rId2"/>
              </a:rPr>
              <a:t>http://</a:t>
            </a:r>
            <a:r>
              <a:rPr lang="de-DE" sz="3200" dirty="0" smtClean="0">
                <a:hlinkClick r:id="rId2"/>
              </a:rPr>
              <a:t>sgroysman.wix.com/</a:t>
            </a:r>
            <a:r>
              <a:rPr lang="de-DE" sz="3200" dirty="0" err="1" smtClean="0">
                <a:hlinkClick r:id="rId2"/>
              </a:rPr>
              <a:t>sgroysman</a:t>
            </a:r>
            <a:r>
              <a:rPr lang="en-US" sz="3200" dirty="0"/>
              <a:t> </a:t>
            </a:r>
            <a:endParaRPr lang="bg-BG" sz="32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 Ви за вниманието!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61977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92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bg-BG" dirty="0" smtClean="0"/>
          </a:p>
          <a:p>
            <a:pPr algn="just"/>
            <a:r>
              <a:rPr lang="bg-BG" sz="2600" dirty="0" smtClean="0"/>
              <a:t>Правото </a:t>
            </a:r>
            <a:r>
              <a:rPr lang="bg-BG" sz="2600" b="1" dirty="0" smtClean="0"/>
              <a:t>не е продукт държавата</a:t>
            </a:r>
            <a:r>
              <a:rPr lang="bg-BG" sz="2600" dirty="0" smtClean="0"/>
              <a:t>, на определена властническа воля;</a:t>
            </a:r>
          </a:p>
          <a:p>
            <a:pPr algn="just"/>
            <a:r>
              <a:rPr lang="bg-BG" sz="2600" dirty="0" smtClean="0"/>
              <a:t>От определена основна идея </a:t>
            </a:r>
            <a:r>
              <a:rPr lang="bg-BG" sz="2600" b="1" dirty="0" smtClean="0"/>
              <a:t>чрез разума</a:t>
            </a:r>
            <a:r>
              <a:rPr lang="bg-BG" sz="2600" dirty="0" smtClean="0"/>
              <a:t> е възможно да се изведе „естественото“, тоест „идеалното“, „истинското“ право.</a:t>
            </a:r>
          </a:p>
          <a:p>
            <a:pPr algn="just"/>
            <a:r>
              <a:rPr lang="bg-BG" sz="2600" dirty="0" smtClean="0"/>
              <a:t>Естественото право е </a:t>
            </a:r>
            <a:r>
              <a:rPr lang="bg-BG" sz="2600" b="1" u="sng" dirty="0" smtClean="0"/>
              <a:t>универсална система</a:t>
            </a:r>
            <a:r>
              <a:rPr lang="bg-BG" sz="2600" dirty="0" smtClean="0"/>
              <a:t> – вечна, абсолютна, общовалидна, приложима към всяко общество и през всяка епоха.</a:t>
            </a:r>
          </a:p>
          <a:p>
            <a:pPr algn="just"/>
            <a:r>
              <a:rPr lang="bg-BG" sz="2600" dirty="0" smtClean="0"/>
              <a:t>Естественото право </a:t>
            </a:r>
            <a:r>
              <a:rPr lang="bg-BG" sz="2600" b="1" u="sng" dirty="0" smtClean="0"/>
              <a:t>задължава позитивния, „човешкия“ законодател</a:t>
            </a:r>
            <a:r>
              <a:rPr lang="bg-BG" sz="2600" dirty="0" smtClean="0"/>
              <a:t> – неговата задача е да закрепи </a:t>
            </a:r>
            <a:r>
              <a:rPr lang="bg-BG" sz="2600" dirty="0" err="1" smtClean="0"/>
              <a:t>естественоправните</a:t>
            </a:r>
            <a:r>
              <a:rPr lang="bg-BG" sz="2600" dirty="0" smtClean="0"/>
              <a:t> норми в позитивното право.</a:t>
            </a:r>
            <a:endParaRPr lang="bg-BG" sz="26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Ключови идеи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5482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95535" y="2276872"/>
            <a:ext cx="8424937" cy="3849291"/>
          </a:xfrm>
        </p:spPr>
        <p:txBody>
          <a:bodyPr/>
          <a:lstStyle/>
          <a:p>
            <a:pPr algn="just"/>
            <a:r>
              <a:rPr lang="bg-BG" dirty="0" smtClean="0"/>
              <a:t>В Античността </a:t>
            </a:r>
            <a:r>
              <a:rPr lang="en-US" dirty="0" smtClean="0"/>
              <a:t>– “</a:t>
            </a:r>
            <a:r>
              <a:rPr lang="bg-BG" b="1" dirty="0" smtClean="0"/>
              <a:t>Космосът</a:t>
            </a:r>
            <a:r>
              <a:rPr lang="bg-BG" dirty="0" smtClean="0"/>
              <a:t> като източник на легитимност“</a:t>
            </a:r>
            <a:r>
              <a:rPr lang="en-US" dirty="0" smtClean="0"/>
              <a:t> – </a:t>
            </a:r>
            <a:r>
              <a:rPr lang="bg-BG" dirty="0" smtClean="0"/>
              <a:t>Платон, Аристотел, Цицерон (спомнете си и „</a:t>
            </a:r>
            <a:r>
              <a:rPr lang="bg-BG" dirty="0" err="1" smtClean="0"/>
              <a:t>Антигона</a:t>
            </a:r>
            <a:r>
              <a:rPr lang="bg-BG" dirty="0" smtClean="0"/>
              <a:t>“ на </a:t>
            </a:r>
            <a:r>
              <a:rPr lang="bg-BG" dirty="0" err="1" smtClean="0"/>
              <a:t>Софокъл</a:t>
            </a:r>
            <a:r>
              <a:rPr lang="bg-BG" dirty="0" smtClean="0"/>
              <a:t>);</a:t>
            </a:r>
          </a:p>
          <a:p>
            <a:pPr algn="just"/>
            <a:r>
              <a:rPr lang="bg-BG" dirty="0" smtClean="0"/>
              <a:t>През Средновековието – </a:t>
            </a:r>
            <a:r>
              <a:rPr lang="bg-BG" b="1" dirty="0" smtClean="0"/>
              <a:t>Божествената воля </a:t>
            </a:r>
            <a:r>
              <a:rPr lang="bg-BG" dirty="0" smtClean="0"/>
              <a:t>като източник на предписанията на правото</a:t>
            </a:r>
          </a:p>
          <a:p>
            <a:pPr algn="just"/>
            <a:r>
              <a:rPr lang="bg-BG" dirty="0" smtClean="0"/>
              <a:t>През Новото време – Правото се основава на обективни характеристики на човешката природа, които са познаваеми чрез </a:t>
            </a:r>
            <a:r>
              <a:rPr lang="bg-BG" b="1" dirty="0" smtClean="0"/>
              <a:t>Разума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Периодизацията на </a:t>
            </a:r>
            <a:r>
              <a:rPr lang="bg-BG" dirty="0" err="1"/>
              <a:t>е</a:t>
            </a:r>
            <a:r>
              <a:rPr lang="bg-BG" dirty="0" err="1" smtClean="0"/>
              <a:t>стественоправната</a:t>
            </a:r>
            <a:r>
              <a:rPr lang="bg-BG" dirty="0" smtClean="0"/>
              <a:t> мисъл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03563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u="sng" dirty="0" smtClean="0"/>
              <a:t>«</a:t>
            </a:r>
            <a:r>
              <a:rPr lang="ru-RU" b="1" u="sng" dirty="0" err="1" smtClean="0"/>
              <a:t>Истинският</a:t>
            </a:r>
            <a:r>
              <a:rPr lang="ru-RU" b="1" u="sng" dirty="0" smtClean="0"/>
              <a:t> </a:t>
            </a:r>
            <a:r>
              <a:rPr lang="ru-RU" b="1" u="sng" dirty="0"/>
              <a:t>закон</a:t>
            </a:r>
            <a:r>
              <a:rPr lang="ru-RU" dirty="0"/>
              <a:t> - </a:t>
            </a:r>
            <a:r>
              <a:rPr lang="ru-RU" dirty="0" err="1"/>
              <a:t>това</a:t>
            </a:r>
            <a:r>
              <a:rPr lang="ru-RU" dirty="0"/>
              <a:t> е </a:t>
            </a:r>
            <a:r>
              <a:rPr lang="ru-RU" b="1" i="1" dirty="0"/>
              <a:t>разумно</a:t>
            </a:r>
            <a:r>
              <a:rPr lang="ru-RU" dirty="0"/>
              <a:t> положение, </a:t>
            </a:r>
            <a:r>
              <a:rPr lang="ru-RU" b="1" i="1" dirty="0" err="1"/>
              <a:t>съответстващо</a:t>
            </a:r>
            <a:r>
              <a:rPr lang="ru-RU" b="1" i="1" dirty="0"/>
              <a:t> на </a:t>
            </a:r>
            <a:r>
              <a:rPr lang="ru-RU" b="1" i="1" dirty="0" err="1"/>
              <a:t>природата</a:t>
            </a:r>
            <a:r>
              <a:rPr lang="ru-RU" dirty="0"/>
              <a:t>, </a:t>
            </a:r>
            <a:r>
              <a:rPr lang="ru-RU" dirty="0" err="1"/>
              <a:t>разпространяващо</a:t>
            </a:r>
            <a:r>
              <a:rPr lang="ru-RU" dirty="0"/>
              <a:t> се </a:t>
            </a:r>
            <a:r>
              <a:rPr lang="ru-RU" b="1" i="1" dirty="0" err="1"/>
              <a:t>върху</a:t>
            </a:r>
            <a:r>
              <a:rPr lang="ru-RU" b="1" i="1" dirty="0"/>
              <a:t> </a:t>
            </a:r>
            <a:r>
              <a:rPr lang="ru-RU" b="1" i="1" dirty="0" err="1"/>
              <a:t>всички</a:t>
            </a:r>
            <a:r>
              <a:rPr lang="ru-RU" b="1" i="1" dirty="0"/>
              <a:t> хора</a:t>
            </a:r>
            <a:r>
              <a:rPr lang="ru-RU" dirty="0"/>
              <a:t>... Да се </a:t>
            </a:r>
            <a:r>
              <a:rPr lang="ru-RU" dirty="0" err="1"/>
              <a:t>предлага</a:t>
            </a:r>
            <a:r>
              <a:rPr lang="ru-RU" dirty="0"/>
              <a:t> </a:t>
            </a:r>
            <a:r>
              <a:rPr lang="ru-RU" dirty="0" err="1"/>
              <a:t>пълната</a:t>
            </a:r>
            <a:r>
              <a:rPr lang="ru-RU" dirty="0"/>
              <a:t> или частична </a:t>
            </a:r>
            <a:r>
              <a:rPr lang="ru-RU" dirty="0" err="1"/>
              <a:t>отмяна</a:t>
            </a:r>
            <a:r>
              <a:rPr lang="ru-RU" dirty="0"/>
              <a:t> на </a:t>
            </a:r>
            <a:r>
              <a:rPr lang="ru-RU" dirty="0" err="1"/>
              <a:t>такъв</a:t>
            </a:r>
            <a:r>
              <a:rPr lang="ru-RU" dirty="0"/>
              <a:t> закон е </a:t>
            </a:r>
            <a:r>
              <a:rPr lang="ru-RU" dirty="0" err="1"/>
              <a:t>кощунствено</a:t>
            </a:r>
            <a:r>
              <a:rPr lang="ru-RU" dirty="0"/>
              <a:t>; да се </a:t>
            </a:r>
            <a:r>
              <a:rPr lang="ru-RU" dirty="0" err="1"/>
              <a:t>ограничава</a:t>
            </a:r>
            <a:r>
              <a:rPr lang="ru-RU" dirty="0"/>
              <a:t> по </a:t>
            </a:r>
            <a:r>
              <a:rPr lang="ru-RU" dirty="0" err="1"/>
              <a:t>някакъв</a:t>
            </a:r>
            <a:r>
              <a:rPr lang="ru-RU" dirty="0"/>
              <a:t> начин </a:t>
            </a:r>
            <a:r>
              <a:rPr lang="ru-RU" dirty="0" err="1"/>
              <a:t>неговото</a:t>
            </a:r>
            <a:r>
              <a:rPr lang="ru-RU" dirty="0"/>
              <a:t> действие - не е позволено; </a:t>
            </a:r>
            <a:r>
              <a:rPr lang="ru-RU" b="1" i="1" dirty="0"/>
              <a:t>да </a:t>
            </a:r>
            <a:r>
              <a:rPr lang="ru-RU" b="1" i="1" dirty="0" err="1"/>
              <a:t>бъде</a:t>
            </a:r>
            <a:r>
              <a:rPr lang="ru-RU" b="1" i="1" dirty="0"/>
              <a:t> той отменен е </a:t>
            </a:r>
            <a:r>
              <a:rPr lang="ru-RU" b="1" i="1" dirty="0" err="1"/>
              <a:t>невъзможно</a:t>
            </a:r>
            <a:r>
              <a:rPr lang="ru-RU" dirty="0"/>
              <a:t> и </a:t>
            </a:r>
            <a:r>
              <a:rPr lang="ru-RU" dirty="0" err="1"/>
              <a:t>ние</a:t>
            </a:r>
            <a:r>
              <a:rPr lang="ru-RU" dirty="0"/>
              <a:t> не можем да се освободим от него </a:t>
            </a:r>
            <a:r>
              <a:rPr lang="ru-RU" dirty="0" err="1"/>
              <a:t>нито</a:t>
            </a:r>
            <a:r>
              <a:rPr lang="ru-RU" dirty="0"/>
              <a:t> с постановление на сената, </a:t>
            </a:r>
            <a:r>
              <a:rPr lang="ru-RU" dirty="0" err="1"/>
              <a:t>нито</a:t>
            </a:r>
            <a:r>
              <a:rPr lang="ru-RU" dirty="0"/>
              <a:t> по решение на народа</a:t>
            </a:r>
            <a:r>
              <a:rPr lang="ru-RU" dirty="0" smtClean="0"/>
              <a:t>.»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bg-BG" dirty="0" smtClean="0"/>
              <a:t>Цицерон </a:t>
            </a:r>
            <a:r>
              <a:rPr lang="bg-BG" sz="2400" dirty="0" smtClean="0"/>
              <a:t>(</a:t>
            </a:r>
            <a:r>
              <a:rPr lang="bg-BG" sz="2400" dirty="0"/>
              <a:t>106–43 </a:t>
            </a:r>
            <a:r>
              <a:rPr lang="bg-BG" sz="2400" dirty="0" smtClean="0"/>
              <a:t>г. пр. Хр.)</a:t>
            </a:r>
            <a:br>
              <a:rPr lang="bg-BG" sz="2400" dirty="0" smtClean="0"/>
            </a:br>
            <a:r>
              <a:rPr lang="bg-BG" sz="2700" dirty="0" smtClean="0"/>
              <a:t>като представител на космологичното направление</a:t>
            </a:r>
            <a:endParaRPr lang="bg-BG" sz="2700" dirty="0"/>
          </a:p>
        </p:txBody>
      </p:sp>
    </p:spTree>
    <p:extLst>
      <p:ext uri="{BB962C8B-B14F-4D97-AF65-F5344CB8AC3E}">
        <p14:creationId xmlns:p14="http://schemas.microsoft.com/office/powerpoint/2010/main" val="66903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251521" y="2132856"/>
            <a:ext cx="8496944" cy="41764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g-BG" sz="2000" dirty="0" smtClean="0"/>
              <a:t>Изучава съотношението на: </a:t>
            </a:r>
            <a:r>
              <a:rPr lang="en-US" sz="2000" dirty="0" err="1" smtClean="0"/>
              <a:t>l</a:t>
            </a:r>
            <a:r>
              <a:rPr lang="bg-BG" sz="2000" b="1" dirty="0" err="1" smtClean="0"/>
              <a:t>ex</a:t>
            </a:r>
            <a:r>
              <a:rPr lang="bg-BG" sz="2000" b="1" dirty="0" smtClean="0"/>
              <a:t> </a:t>
            </a:r>
            <a:r>
              <a:rPr lang="bg-BG" sz="2000" b="1" dirty="0" err="1"/>
              <a:t>aeterna</a:t>
            </a:r>
            <a:r>
              <a:rPr lang="bg-BG" sz="2000" dirty="0" smtClean="0"/>
              <a:t>,</a:t>
            </a:r>
            <a:r>
              <a:rPr lang="en-US" sz="2000" dirty="0" smtClean="0"/>
              <a:t> </a:t>
            </a:r>
            <a:r>
              <a:rPr lang="bg-BG" sz="2000" b="1" dirty="0" err="1"/>
              <a:t>lex</a:t>
            </a:r>
            <a:r>
              <a:rPr lang="bg-BG" sz="2000" b="1" dirty="0"/>
              <a:t> </a:t>
            </a:r>
            <a:r>
              <a:rPr lang="bg-BG" sz="2000" b="1" dirty="0" err="1" smtClean="0"/>
              <a:t>divina</a:t>
            </a:r>
            <a:r>
              <a:rPr lang="en-US" sz="2000" dirty="0" smtClean="0"/>
              <a:t>, </a:t>
            </a:r>
            <a:r>
              <a:rPr lang="bg-BG" sz="2000" b="1" dirty="0" err="1" smtClean="0"/>
              <a:t>lex</a:t>
            </a:r>
            <a:r>
              <a:rPr lang="bg-BG" sz="2000" b="1" dirty="0" smtClean="0"/>
              <a:t> </a:t>
            </a:r>
            <a:r>
              <a:rPr lang="bg-BG" sz="2000" b="1" dirty="0" err="1"/>
              <a:t>naturalis</a:t>
            </a:r>
            <a:r>
              <a:rPr lang="bg-BG" sz="2000" dirty="0"/>
              <a:t>, </a:t>
            </a:r>
            <a:r>
              <a:rPr lang="bg-BG" sz="2000" b="1" dirty="0" err="1"/>
              <a:t>lex</a:t>
            </a:r>
            <a:r>
              <a:rPr lang="bg-BG" sz="2000" b="1" dirty="0"/>
              <a:t> </a:t>
            </a:r>
            <a:r>
              <a:rPr lang="bg-BG" sz="2000" b="1" dirty="0" err="1" smtClean="0"/>
              <a:t>humana</a:t>
            </a:r>
            <a:r>
              <a:rPr lang="bg-BG" sz="2000" b="1" dirty="0" smtClean="0"/>
              <a:t>;</a:t>
            </a:r>
          </a:p>
          <a:p>
            <a:pPr algn="just"/>
            <a:r>
              <a:rPr lang="bg-BG" sz="2000" dirty="0"/>
              <a:t>Бог ни </a:t>
            </a:r>
            <a:r>
              <a:rPr lang="bg-BG" sz="2000" dirty="0" smtClean="0"/>
              <a:t>наставлява, вселявайки закона си в </a:t>
            </a:r>
            <a:r>
              <a:rPr lang="bg-BG" sz="2000" b="1" dirty="0"/>
              <a:t>съвестта</a:t>
            </a:r>
            <a:r>
              <a:rPr lang="bg-BG" sz="2000" dirty="0"/>
              <a:t> и </a:t>
            </a:r>
            <a:r>
              <a:rPr lang="bg-BG" sz="2000" dirty="0" smtClean="0"/>
              <a:t>давайки ни </a:t>
            </a:r>
            <a:r>
              <a:rPr lang="bg-BG" sz="2000" dirty="0"/>
              <a:t>го чрез </a:t>
            </a:r>
            <a:r>
              <a:rPr lang="bg-BG" sz="2000" b="1" dirty="0"/>
              <a:t>Свещеното Писание</a:t>
            </a:r>
            <a:r>
              <a:rPr lang="bg-BG" sz="2000" dirty="0"/>
              <a:t>.</a:t>
            </a:r>
          </a:p>
          <a:p>
            <a:pPr algn="just"/>
            <a:r>
              <a:rPr lang="bg-BG" sz="2100" dirty="0" smtClean="0"/>
              <a:t>Дали </a:t>
            </a:r>
            <a:r>
              <a:rPr lang="bg-BG" sz="2100" dirty="0"/>
              <a:t>нещо е съобразено с Божествения и Естествения закон решава не човешкият разум, а самият </a:t>
            </a:r>
            <a:r>
              <a:rPr lang="bg-BG" sz="2100" dirty="0" smtClean="0"/>
              <a:t>Той. </a:t>
            </a:r>
            <a:r>
              <a:rPr lang="bg-BG" sz="2100" b="1" dirty="0" smtClean="0"/>
              <a:t>Което </a:t>
            </a:r>
            <a:r>
              <a:rPr lang="bg-BG" sz="2100" b="1" dirty="0"/>
              <a:t>е угодно на </a:t>
            </a:r>
            <a:r>
              <a:rPr lang="bg-BG" sz="2100" dirty="0"/>
              <a:t>господаря (бил той Бог или земния владетел),</a:t>
            </a:r>
            <a:r>
              <a:rPr lang="bg-BG" sz="2100" b="1" dirty="0"/>
              <a:t> придобива силата на закон </a:t>
            </a:r>
            <a:r>
              <a:rPr lang="bg-BG" sz="2100" dirty="0"/>
              <a:t>(съответно Бог създава Божествения, Вечния и Естествения закон, а владетелят – позитивното право</a:t>
            </a:r>
            <a:r>
              <a:rPr lang="bg-BG" sz="2100" dirty="0" smtClean="0"/>
              <a:t>).</a:t>
            </a:r>
          </a:p>
          <a:p>
            <a:pPr algn="just"/>
            <a:r>
              <a:rPr lang="bg-BG" sz="2000" b="1" dirty="0"/>
              <a:t>Човешкият закон е закон </a:t>
            </a:r>
            <a:r>
              <a:rPr lang="bg-BG" sz="2000" dirty="0"/>
              <a:t>(има задължителна сила), </a:t>
            </a:r>
            <a:r>
              <a:rPr lang="bg-BG" sz="2000" b="1" dirty="0"/>
              <a:t>доколкото произхожда от Божествените закони</a:t>
            </a:r>
            <a:r>
              <a:rPr lang="bg-BG" sz="2000" dirty="0"/>
              <a:t>. </a:t>
            </a:r>
            <a:r>
              <a:rPr lang="bg-BG" sz="2000" dirty="0" smtClean="0"/>
              <a:t>Несправедливият закон не е закон, </a:t>
            </a:r>
            <a:r>
              <a:rPr lang="bg-BG" sz="2000" dirty="0"/>
              <a:t>а </a:t>
            </a:r>
            <a:r>
              <a:rPr lang="bg-BG" sz="2000" dirty="0" smtClean="0"/>
              <a:t>насилие.</a:t>
            </a:r>
          </a:p>
          <a:p>
            <a:pPr algn="just"/>
            <a:r>
              <a:rPr lang="bg-BG" sz="2000" dirty="0" smtClean="0"/>
              <a:t>Даже </a:t>
            </a:r>
            <a:r>
              <a:rPr lang="bg-BG" sz="2000" dirty="0"/>
              <a:t>и </a:t>
            </a:r>
            <a:r>
              <a:rPr lang="bg-BG" sz="2000" b="1" u="sng" dirty="0"/>
              <a:t>несправедливият закон</a:t>
            </a:r>
            <a:r>
              <a:rPr lang="bg-BG" sz="2000" dirty="0"/>
              <a:t>, доколкото е създаден от тези, които са на власт, съхранява някакво подобие на </a:t>
            </a:r>
            <a:r>
              <a:rPr lang="bg-BG" sz="2000" dirty="0" smtClean="0"/>
              <a:t>и </a:t>
            </a:r>
            <a:r>
              <a:rPr lang="bg-BG" sz="2000" dirty="0"/>
              <a:t>поради това от тази гледна точка той произхожда от вечния закон.</a:t>
            </a:r>
          </a:p>
          <a:p>
            <a:pPr algn="just"/>
            <a:endParaRPr lang="bg-BG" sz="2100" dirty="0"/>
          </a:p>
          <a:p>
            <a:pPr algn="just"/>
            <a:endParaRPr lang="bg-BG" sz="2100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Тома Аквински като представител на теологичното направление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59679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755576" y="2132856"/>
            <a:ext cx="7920879" cy="3993307"/>
          </a:xfrm>
        </p:spPr>
        <p:txBody>
          <a:bodyPr/>
          <a:lstStyle/>
          <a:p>
            <a:pPr algn="just"/>
            <a:r>
              <a:rPr lang="bg-BG" dirty="0" smtClean="0"/>
              <a:t>Рационализиране и секуларизиране на идеята за ЕП</a:t>
            </a:r>
          </a:p>
          <a:p>
            <a:pPr algn="just"/>
            <a:r>
              <a:rPr lang="bg-BG" dirty="0" smtClean="0"/>
              <a:t>Хуго </a:t>
            </a:r>
            <a:r>
              <a:rPr lang="bg-BG" dirty="0" err="1" smtClean="0"/>
              <a:t>Гроций</a:t>
            </a:r>
            <a:r>
              <a:rPr lang="bg-BG" dirty="0" smtClean="0"/>
              <a:t> (1583 </a:t>
            </a:r>
            <a:r>
              <a:rPr lang="bg-BG" dirty="0"/>
              <a:t>– </a:t>
            </a:r>
            <a:r>
              <a:rPr lang="bg-BG" dirty="0" smtClean="0"/>
              <a:t>1645)</a:t>
            </a:r>
          </a:p>
          <a:p>
            <a:pPr marL="0" indent="0" algn="just">
              <a:buNone/>
            </a:pPr>
            <a:r>
              <a:rPr lang="bg-BG" sz="1800" dirty="0" smtClean="0"/>
              <a:t>Естественото право е предписание на здравия разум, основано на </a:t>
            </a:r>
            <a:r>
              <a:rPr lang="bg-BG" sz="1800" b="1" u="sng" dirty="0" smtClean="0"/>
              <a:t>природния стремеж към съвместен и спокоен живот</a:t>
            </a:r>
            <a:r>
              <a:rPr lang="bg-BG" sz="1800" dirty="0" smtClean="0"/>
              <a:t>. Съответства му това, което не противоречи на </a:t>
            </a:r>
            <a:r>
              <a:rPr lang="bg-BG" sz="1800" b="1" u="sng" dirty="0" smtClean="0"/>
              <a:t>справедливостта</a:t>
            </a:r>
            <a:r>
              <a:rPr lang="bg-BG" sz="1800" dirty="0" smtClean="0"/>
              <a:t>. </a:t>
            </a:r>
            <a:r>
              <a:rPr lang="bg-BG" sz="1800" dirty="0"/>
              <a:t>„Противоречи на справедливостта това, което е противно на природата на разумните същества</a:t>
            </a:r>
            <a:r>
              <a:rPr lang="bg-BG" sz="1800" dirty="0" smtClean="0"/>
              <a:t>“ Естественото право е универсално и неизменимо, </a:t>
            </a:r>
            <a:r>
              <a:rPr lang="bg-BG" sz="1800" b="1" u="sng" dirty="0" smtClean="0"/>
              <a:t>дори от Бога</a:t>
            </a:r>
            <a:r>
              <a:rPr lang="bg-BG" sz="1800" dirty="0" smtClean="0"/>
              <a:t>.</a:t>
            </a:r>
          </a:p>
          <a:p>
            <a:pPr algn="just"/>
            <a:r>
              <a:rPr lang="bg-BG" dirty="0" smtClean="0"/>
              <a:t>Томас Хобс (1588 </a:t>
            </a:r>
            <a:r>
              <a:rPr lang="bg-BG" dirty="0"/>
              <a:t>–</a:t>
            </a:r>
            <a:r>
              <a:rPr lang="bg-BG" dirty="0" smtClean="0"/>
              <a:t> 1679)</a:t>
            </a:r>
          </a:p>
          <a:p>
            <a:pPr algn="just"/>
            <a:r>
              <a:rPr lang="bg-BG" dirty="0" smtClean="0"/>
              <a:t>Джон Лок (1632 – 1704)</a:t>
            </a:r>
          </a:p>
          <a:p>
            <a:pPr algn="just"/>
            <a:r>
              <a:rPr lang="bg-BG" dirty="0" smtClean="0"/>
              <a:t>Жан-Жак Русо (</a:t>
            </a:r>
            <a:r>
              <a:rPr lang="bg-BG" dirty="0"/>
              <a:t>1712 </a:t>
            </a:r>
            <a:r>
              <a:rPr lang="bg-BG" dirty="0"/>
              <a:t>– </a:t>
            </a:r>
            <a:r>
              <a:rPr lang="bg-BG" dirty="0" smtClean="0"/>
              <a:t>1778)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Новото естествено право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794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95537" y="1700808"/>
            <a:ext cx="8352928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b="1" dirty="0" smtClean="0"/>
              <a:t>Онагледяване в два примера</a:t>
            </a:r>
            <a:r>
              <a:rPr lang="bg-BG" dirty="0" smtClean="0"/>
              <a:t>:</a:t>
            </a:r>
          </a:p>
          <a:p>
            <a:r>
              <a:rPr lang="bg-BG" b="1" dirty="0" smtClean="0">
                <a:solidFill>
                  <a:srgbClr val="FF0000"/>
                </a:solidFill>
              </a:rPr>
              <a:t>Томас Хобс </a:t>
            </a:r>
            <a:r>
              <a:rPr lang="bg-BG" dirty="0" smtClean="0"/>
              <a:t>=&gt; Обосноваване на абсолютната монархия</a:t>
            </a:r>
          </a:p>
          <a:p>
            <a:pPr marL="0" indent="0" algn="just">
              <a:buNone/>
            </a:pPr>
            <a:r>
              <a:rPr lang="ru-RU" sz="2000" dirty="0" err="1" smtClean="0"/>
              <a:t>Хората</a:t>
            </a:r>
            <a:r>
              <a:rPr lang="ru-RU" sz="2000" dirty="0" smtClean="0"/>
              <a:t> </a:t>
            </a:r>
            <a:r>
              <a:rPr lang="ru-RU" sz="2000" dirty="0" err="1" smtClean="0"/>
              <a:t>са</a:t>
            </a:r>
            <a:r>
              <a:rPr lang="ru-RU" sz="2000" dirty="0" smtClean="0"/>
              <a:t> по природа </a:t>
            </a:r>
            <a:r>
              <a:rPr lang="ru-RU" sz="2000" dirty="0" err="1" smtClean="0"/>
              <a:t>свободни</a:t>
            </a:r>
            <a:r>
              <a:rPr lang="ru-RU" sz="2000" dirty="0" smtClean="0"/>
              <a:t>. </a:t>
            </a:r>
            <a:r>
              <a:rPr lang="ru-RU" sz="2000" dirty="0" err="1" smtClean="0"/>
              <a:t>Изход</a:t>
            </a:r>
            <a:r>
              <a:rPr lang="ru-RU" sz="2000" dirty="0" smtClean="0"/>
              <a:t> </a:t>
            </a:r>
            <a:r>
              <a:rPr lang="ru-RU" sz="2000" dirty="0"/>
              <a:t>от </a:t>
            </a:r>
            <a:r>
              <a:rPr lang="ru-RU" sz="2000" dirty="0" err="1"/>
              <a:t>естественото</a:t>
            </a:r>
            <a:r>
              <a:rPr lang="ru-RU" sz="2000" dirty="0"/>
              <a:t> </a:t>
            </a:r>
            <a:r>
              <a:rPr lang="ru-RU" sz="2000" dirty="0" err="1"/>
              <a:t>състояние</a:t>
            </a:r>
            <a:r>
              <a:rPr lang="ru-RU" sz="2000" dirty="0"/>
              <a:t> на </a:t>
            </a:r>
            <a:r>
              <a:rPr lang="ru-RU" sz="2000" b="1" u="sng" dirty="0"/>
              <a:t>война на </a:t>
            </a:r>
            <a:r>
              <a:rPr lang="ru-RU" sz="2000" b="1" u="sng" dirty="0" err="1"/>
              <a:t>всеки</a:t>
            </a:r>
            <a:r>
              <a:rPr lang="ru-RU" sz="2000" b="1" u="sng" dirty="0"/>
              <a:t> </a:t>
            </a:r>
            <a:r>
              <a:rPr lang="ru-RU" sz="2000" b="1" u="sng" dirty="0" err="1"/>
              <a:t>срещу</a:t>
            </a:r>
            <a:r>
              <a:rPr lang="ru-RU" sz="2000" b="1" u="sng" dirty="0"/>
              <a:t> </a:t>
            </a:r>
            <a:r>
              <a:rPr lang="ru-RU" sz="2000" b="1" u="sng" dirty="0" err="1"/>
              <a:t>всички</a:t>
            </a:r>
            <a:r>
              <a:rPr lang="ru-RU" sz="2000" dirty="0"/>
              <a:t> е </a:t>
            </a:r>
            <a:r>
              <a:rPr lang="ru-RU" sz="2000" b="1" u="sng" dirty="0" err="1"/>
              <a:t>общественият</a:t>
            </a:r>
            <a:r>
              <a:rPr lang="ru-RU" sz="2000" b="1" u="sng" dirty="0"/>
              <a:t> договор</a:t>
            </a:r>
            <a:r>
              <a:rPr lang="ru-RU" sz="2000" dirty="0"/>
              <a:t>. Чрез него </a:t>
            </a:r>
            <a:r>
              <a:rPr lang="ru-RU" sz="2000" dirty="0" err="1"/>
              <a:t>хората</a:t>
            </a:r>
            <a:r>
              <a:rPr lang="ru-RU" sz="2000" dirty="0"/>
              <a:t> се </a:t>
            </a:r>
            <a:r>
              <a:rPr lang="ru-RU" sz="2000" dirty="0" err="1"/>
              <a:t>обединяват</a:t>
            </a:r>
            <a:r>
              <a:rPr lang="ru-RU" sz="2000" dirty="0"/>
              <a:t> </a:t>
            </a:r>
            <a:r>
              <a:rPr lang="ru-RU" sz="2000" dirty="0" err="1"/>
              <a:t>като</a:t>
            </a:r>
            <a:r>
              <a:rPr lang="ru-RU" sz="2000" dirty="0"/>
              <a:t> </a:t>
            </a:r>
            <a:r>
              <a:rPr lang="ru-RU" sz="2000" dirty="0" err="1"/>
              <a:t>поданици</a:t>
            </a:r>
            <a:r>
              <a:rPr lang="ru-RU" sz="2000" dirty="0"/>
              <a:t> на </a:t>
            </a:r>
            <a:r>
              <a:rPr lang="ru-RU" sz="2000" dirty="0" err="1"/>
              <a:t>държавата</a:t>
            </a:r>
            <a:r>
              <a:rPr lang="ru-RU" sz="2000" dirty="0"/>
              <a:t> - </a:t>
            </a:r>
            <a:r>
              <a:rPr lang="ru-RU" sz="2000" b="1" u="sng" dirty="0" err="1"/>
              <a:t>Левиатан</a:t>
            </a:r>
            <a:r>
              <a:rPr lang="ru-RU" sz="2000" dirty="0"/>
              <a:t>, </a:t>
            </a:r>
            <a:r>
              <a:rPr lang="ru-RU" sz="2000" dirty="0" err="1"/>
              <a:t>която</a:t>
            </a:r>
            <a:r>
              <a:rPr lang="ru-RU" sz="2000" dirty="0"/>
              <a:t> </a:t>
            </a:r>
            <a:r>
              <a:rPr lang="ru-RU" sz="2000" dirty="0" err="1"/>
              <a:t>има</a:t>
            </a:r>
            <a:r>
              <a:rPr lang="ru-RU" sz="2000" dirty="0"/>
              <a:t> </a:t>
            </a:r>
            <a:r>
              <a:rPr lang="ru-RU" sz="2000" dirty="0" err="1"/>
              <a:t>неограничена</a:t>
            </a:r>
            <a:r>
              <a:rPr lang="ru-RU" sz="2000" dirty="0"/>
              <a:t> </a:t>
            </a:r>
            <a:r>
              <a:rPr lang="ru-RU" sz="2000" dirty="0" err="1"/>
              <a:t>власт</a:t>
            </a:r>
            <a:r>
              <a:rPr lang="ru-RU" sz="2000" dirty="0"/>
              <a:t>. </a:t>
            </a:r>
            <a:r>
              <a:rPr lang="bg-BG" sz="2000" dirty="0"/>
              <a:t>Всеки позитивен закон черпи силата си от волята на суверена, а самият той не е подчинен на законите. „Орязването“ на ЕП на </a:t>
            </a:r>
            <a:r>
              <a:rPr lang="bg-BG" sz="2000" dirty="0" err="1"/>
              <a:t>поданиците</a:t>
            </a:r>
            <a:r>
              <a:rPr lang="bg-BG" sz="2000" dirty="0"/>
              <a:t> е справедливо, тъй като </a:t>
            </a:r>
            <a:r>
              <a:rPr lang="bg-BG" sz="2000" b="1" u="sng" dirty="0" smtClean="0"/>
              <a:t>служи за </a:t>
            </a:r>
            <a:r>
              <a:rPr lang="bg-BG" sz="2000" b="1" u="sng" dirty="0"/>
              <a:t>запазването на мира</a:t>
            </a:r>
            <a:r>
              <a:rPr lang="bg-BG" sz="2000" dirty="0"/>
              <a:t> като основен принцип на ЕП</a:t>
            </a:r>
            <a:r>
              <a:rPr lang="bg-BG" sz="2000" dirty="0" smtClean="0"/>
              <a:t>.</a:t>
            </a:r>
            <a:endParaRPr lang="bg-BG" sz="2800" dirty="0" smtClean="0"/>
          </a:p>
          <a:p>
            <a:r>
              <a:rPr lang="bg-BG" b="1" dirty="0" smtClean="0">
                <a:solidFill>
                  <a:srgbClr val="FF0000"/>
                </a:solidFill>
              </a:rPr>
              <a:t>Жан-Жак Русо </a:t>
            </a:r>
            <a:r>
              <a:rPr lang="bg-BG" dirty="0" smtClean="0"/>
              <a:t>=&gt; Обосноваване на народовластието</a:t>
            </a:r>
          </a:p>
          <a:p>
            <a:pPr marL="0" indent="0" algn="just">
              <a:buNone/>
            </a:pPr>
            <a:r>
              <a:rPr lang="ru-RU" sz="2000" dirty="0"/>
              <a:t>”</a:t>
            </a:r>
            <a:r>
              <a:rPr lang="ru-RU" sz="2000" dirty="0" err="1"/>
              <a:t>Човек</a:t>
            </a:r>
            <a:r>
              <a:rPr lang="ru-RU" sz="2000" dirty="0"/>
              <a:t> се </a:t>
            </a:r>
            <a:r>
              <a:rPr lang="ru-RU" sz="2000" dirty="0" err="1"/>
              <a:t>ражда</a:t>
            </a:r>
            <a:r>
              <a:rPr lang="ru-RU" sz="2000" dirty="0"/>
              <a:t> </a:t>
            </a:r>
            <a:r>
              <a:rPr lang="ru-RU" sz="2000" dirty="0" err="1"/>
              <a:t>свободен,а</a:t>
            </a:r>
            <a:r>
              <a:rPr lang="ru-RU" sz="2000" dirty="0"/>
              <a:t> </a:t>
            </a:r>
            <a:r>
              <a:rPr lang="ru-RU" sz="2000" dirty="0" err="1"/>
              <a:t>навсякъде</a:t>
            </a:r>
            <a:r>
              <a:rPr lang="ru-RU" sz="2000" dirty="0"/>
              <a:t> е в </a:t>
            </a:r>
            <a:r>
              <a:rPr lang="ru-RU" sz="2000" dirty="0" err="1"/>
              <a:t>окови</a:t>
            </a:r>
            <a:r>
              <a:rPr lang="ru-RU" sz="2000" dirty="0" smtClean="0"/>
              <a:t>.” </a:t>
            </a:r>
            <a:r>
              <a:rPr lang="ru-RU" sz="2000" b="1" u="sng" dirty="0" err="1" smtClean="0"/>
              <a:t>Суверенитетът</a:t>
            </a:r>
            <a:r>
              <a:rPr lang="ru-RU" sz="2000" b="1" u="sng" dirty="0" smtClean="0"/>
              <a:t> на народа</a:t>
            </a:r>
            <a:r>
              <a:rPr lang="ru-RU" sz="2000" dirty="0" smtClean="0"/>
              <a:t> е неотчуждаем и неделим</a:t>
            </a:r>
            <a:r>
              <a:rPr lang="ru-RU" sz="2000" dirty="0"/>
              <a:t>. </a:t>
            </a:r>
            <a:r>
              <a:rPr lang="ru-RU" sz="2000" dirty="0" smtClean="0"/>
              <a:t> </a:t>
            </a:r>
            <a:r>
              <a:rPr lang="ru-RU" sz="2000" dirty="0" err="1" smtClean="0"/>
              <a:t>Хората</a:t>
            </a:r>
            <a:r>
              <a:rPr lang="ru-RU" sz="2000" dirty="0" smtClean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запазили</a:t>
            </a:r>
            <a:r>
              <a:rPr lang="ru-RU" sz="2000" dirty="0"/>
              <a:t> </a:t>
            </a:r>
            <a:r>
              <a:rPr lang="ru-RU" sz="2000" dirty="0" err="1"/>
              <a:t>свободата</a:t>
            </a:r>
            <a:r>
              <a:rPr lang="ru-RU" sz="2000" dirty="0"/>
              <a:t> </a:t>
            </a:r>
            <a:r>
              <a:rPr lang="ru-RU" sz="2000" dirty="0" smtClean="0"/>
              <a:t>си. </a:t>
            </a:r>
            <a:r>
              <a:rPr lang="ru-RU" sz="2000" dirty="0"/>
              <a:t>Те се </a:t>
            </a:r>
            <a:r>
              <a:rPr lang="ru-RU" sz="2000" dirty="0" err="1"/>
              <a:t>подчиняват</a:t>
            </a:r>
            <a:r>
              <a:rPr lang="ru-RU" sz="2000" dirty="0"/>
              <a:t> само на </a:t>
            </a:r>
            <a:r>
              <a:rPr lang="ru-RU" sz="2000" dirty="0" err="1"/>
              <a:t>създаваните</a:t>
            </a:r>
            <a:r>
              <a:rPr lang="ru-RU" sz="2000" dirty="0"/>
              <a:t> от </a:t>
            </a:r>
            <a:r>
              <a:rPr lang="ru-RU" sz="2000" dirty="0" err="1"/>
              <a:t>самите</a:t>
            </a:r>
            <a:r>
              <a:rPr lang="ru-RU" sz="2000" dirty="0"/>
              <a:t> </a:t>
            </a:r>
            <a:r>
              <a:rPr lang="ru-RU" sz="2000" dirty="0" err="1"/>
              <a:t>тях</a:t>
            </a:r>
            <a:r>
              <a:rPr lang="ru-RU" sz="2000" dirty="0"/>
              <a:t> </a:t>
            </a:r>
            <a:r>
              <a:rPr lang="ru-RU" sz="2000" dirty="0" err="1"/>
              <a:t>закони</a:t>
            </a:r>
            <a:r>
              <a:rPr lang="ru-RU" sz="2000" dirty="0"/>
              <a:t>. </a:t>
            </a:r>
            <a:r>
              <a:rPr lang="ru-RU" sz="2000" b="1" u="sng" dirty="0" err="1"/>
              <a:t>Законите</a:t>
            </a:r>
            <a:r>
              <a:rPr lang="ru-RU" sz="2000" dirty="0"/>
              <a:t> (</a:t>
            </a:r>
            <a:r>
              <a:rPr lang="ru-RU" sz="2000" dirty="0" err="1"/>
              <a:t>истинските</a:t>
            </a:r>
            <a:r>
              <a:rPr lang="ru-RU" sz="2000" dirty="0"/>
              <a:t>, </a:t>
            </a:r>
            <a:r>
              <a:rPr lang="ru-RU" sz="2000" dirty="0" err="1"/>
              <a:t>задължаващите</a:t>
            </a:r>
            <a:r>
              <a:rPr lang="ru-RU" sz="2000" dirty="0"/>
              <a:t>) за </a:t>
            </a:r>
            <a:r>
              <a:rPr lang="ru-RU" sz="2000" dirty="0" err="1"/>
              <a:t>израз</a:t>
            </a:r>
            <a:r>
              <a:rPr lang="ru-RU" sz="2000" dirty="0"/>
              <a:t> на </a:t>
            </a:r>
            <a:r>
              <a:rPr lang="ru-RU" sz="2000" b="1" u="sng" dirty="0" err="1"/>
              <a:t>общата</a:t>
            </a:r>
            <a:r>
              <a:rPr lang="ru-RU" sz="2000" b="1" u="sng" dirty="0"/>
              <a:t> воля </a:t>
            </a:r>
            <a:r>
              <a:rPr lang="ru-RU" sz="2000" dirty="0"/>
              <a:t>на </a:t>
            </a:r>
            <a:r>
              <a:rPr lang="ru-RU" sz="2000" dirty="0" err="1"/>
              <a:t>целия</a:t>
            </a:r>
            <a:r>
              <a:rPr lang="ru-RU" sz="2000" dirty="0"/>
              <a:t> народ. </a:t>
            </a:r>
            <a:r>
              <a:rPr lang="ru-RU" sz="2000" dirty="0" err="1" smtClean="0"/>
              <a:t>Декрети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управниците</a:t>
            </a:r>
            <a:r>
              <a:rPr lang="ru-RU" sz="2000" dirty="0" smtClean="0"/>
              <a:t>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частни</a:t>
            </a:r>
            <a:r>
              <a:rPr lang="ru-RU" sz="2000" dirty="0"/>
              <a:t> </a:t>
            </a:r>
            <a:r>
              <a:rPr lang="ru-RU" sz="2000" dirty="0" err="1"/>
              <a:t>разпореждания</a:t>
            </a:r>
            <a:r>
              <a:rPr lang="ru-RU" sz="2000" dirty="0"/>
              <a:t> и не </a:t>
            </a:r>
            <a:r>
              <a:rPr lang="ru-RU" sz="2000" dirty="0" err="1"/>
              <a:t>са</a:t>
            </a:r>
            <a:r>
              <a:rPr lang="ru-RU" sz="2000" dirty="0"/>
              <a:t> </a:t>
            </a:r>
            <a:r>
              <a:rPr lang="ru-RU" sz="2000" dirty="0" err="1"/>
              <a:t>закони</a:t>
            </a:r>
            <a:r>
              <a:rPr lang="ru-RU" sz="2000" dirty="0"/>
              <a:t>, а </a:t>
            </a:r>
            <a:r>
              <a:rPr lang="ru-RU" sz="2000" dirty="0" err="1"/>
              <a:t>трябва</a:t>
            </a:r>
            <a:r>
              <a:rPr lang="ru-RU" sz="2000" dirty="0"/>
              <a:t> </a:t>
            </a:r>
            <a:r>
              <a:rPr lang="ru-RU" sz="2000" dirty="0" smtClean="0"/>
              <a:t>да им </a:t>
            </a:r>
            <a:r>
              <a:rPr lang="ru-RU" sz="2000" dirty="0" err="1" smtClean="0"/>
              <a:t>съответстват</a:t>
            </a:r>
            <a:r>
              <a:rPr lang="ru-RU" sz="2000" dirty="0" smtClean="0"/>
              <a:t>. </a:t>
            </a:r>
            <a:r>
              <a:rPr lang="ru-RU" sz="2000" dirty="0" err="1"/>
              <a:t>Неспазването</a:t>
            </a:r>
            <a:r>
              <a:rPr lang="ru-RU" sz="2000" dirty="0"/>
              <a:t> </a:t>
            </a:r>
            <a:r>
              <a:rPr lang="ru-RU" sz="2000" dirty="0" smtClean="0"/>
              <a:t>им и </a:t>
            </a:r>
            <a:r>
              <a:rPr lang="ru-RU" sz="2000" dirty="0" err="1"/>
              <a:t>узурпацията</a:t>
            </a:r>
            <a:r>
              <a:rPr lang="ru-RU" sz="2000" dirty="0"/>
              <a:t> на </a:t>
            </a:r>
            <a:r>
              <a:rPr lang="ru-RU" sz="2000" dirty="0" err="1"/>
              <a:t>върховната</a:t>
            </a:r>
            <a:r>
              <a:rPr lang="ru-RU" sz="2000" dirty="0"/>
              <a:t> </a:t>
            </a:r>
            <a:r>
              <a:rPr lang="ru-RU" sz="2000" dirty="0" err="1"/>
              <a:t>власт</a:t>
            </a:r>
            <a:r>
              <a:rPr lang="ru-RU" sz="2000" dirty="0"/>
              <a:t>, </a:t>
            </a:r>
            <a:r>
              <a:rPr lang="ru-RU" sz="2000" dirty="0" err="1"/>
              <a:t>тоест</a:t>
            </a:r>
            <a:r>
              <a:rPr lang="ru-RU" sz="2000" dirty="0"/>
              <a:t> </a:t>
            </a:r>
            <a:r>
              <a:rPr lang="ru-RU" sz="2000" dirty="0" err="1"/>
              <a:t>нарушаването</a:t>
            </a:r>
            <a:r>
              <a:rPr lang="ru-RU" sz="2000" dirty="0"/>
              <a:t> на </a:t>
            </a:r>
            <a:r>
              <a:rPr lang="ru-RU" sz="2000" dirty="0" err="1"/>
              <a:t>естественото</a:t>
            </a:r>
            <a:r>
              <a:rPr lang="ru-RU" sz="2000" dirty="0"/>
              <a:t> право, води до </a:t>
            </a:r>
            <a:r>
              <a:rPr lang="ru-RU" sz="2000" dirty="0" err="1"/>
              <a:t>разпада</a:t>
            </a:r>
            <a:r>
              <a:rPr lang="ru-RU" sz="2000" dirty="0"/>
              <a:t> на </a:t>
            </a:r>
            <a:r>
              <a:rPr lang="ru-RU" sz="2000" dirty="0" err="1"/>
              <a:t>държавата</a:t>
            </a:r>
            <a:r>
              <a:rPr lang="ru-RU" sz="2000" dirty="0"/>
              <a:t>.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Политическият заряд на теорията</a:t>
            </a:r>
            <a:br>
              <a:rPr lang="bg-BG" dirty="0" smtClean="0"/>
            </a:b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Естественото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право или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оправдава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действащия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правов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ред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или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го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отрича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– Х. </a:t>
            </a:r>
            <a:r>
              <a:rPr lang="ru-RU" sz="2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Келзен</a:t>
            </a:r>
            <a: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bg-BG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77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съдържание 1"/>
          <p:cNvSpPr>
            <a:spLocks noGrp="1"/>
          </p:cNvSpPr>
          <p:nvPr>
            <p:ph idx="1"/>
          </p:nvPr>
        </p:nvSpPr>
        <p:spPr>
          <a:xfrm>
            <a:off x="395537" y="2204864"/>
            <a:ext cx="8496944" cy="43204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bg-BG" sz="2800" dirty="0" smtClean="0"/>
              <a:t>Идеята: </a:t>
            </a:r>
            <a:r>
              <a:rPr lang="bg-BG" sz="2800" b="1" dirty="0" smtClean="0"/>
              <a:t>само справедливите закони </a:t>
            </a:r>
            <a:r>
              <a:rPr lang="bg-BG" sz="2800" dirty="0" smtClean="0"/>
              <a:t>заслужават да се наричат „право“, само те задължават в пълния смисъл;</a:t>
            </a:r>
          </a:p>
          <a:p>
            <a:pPr algn="just"/>
            <a:r>
              <a:rPr lang="bg-BG" sz="2800" dirty="0" smtClean="0"/>
              <a:t>Мисълта се открива у Цицерон, Августин и други, а афоризмът се приписва на Тома Аквински (не е заявен от него изрично в този вид);</a:t>
            </a:r>
            <a:endParaRPr lang="en-US" sz="2800" dirty="0" smtClean="0"/>
          </a:p>
          <a:p>
            <a:pPr algn="just"/>
            <a:r>
              <a:rPr lang="bg-BG" sz="2800" dirty="0" smtClean="0"/>
              <a:t>Отговорът на </a:t>
            </a:r>
            <a:r>
              <a:rPr lang="bg-BG" sz="2800" dirty="0" err="1" smtClean="0"/>
              <a:t>Харт</a:t>
            </a:r>
            <a:r>
              <a:rPr lang="bg-BG" sz="2800" dirty="0" smtClean="0"/>
              <a:t> (от позицията на правния позитивизъм): </a:t>
            </a:r>
            <a:r>
              <a:rPr lang="en-US" sz="2800" dirty="0" smtClean="0"/>
              <a:t>“</a:t>
            </a:r>
            <a:r>
              <a:rPr lang="bg-BG" sz="2800" i="1" dirty="0" smtClean="0">
                <a:solidFill>
                  <a:schemeClr val="accent6">
                    <a:lumMod val="75000"/>
                  </a:schemeClr>
                </a:solidFill>
              </a:rPr>
              <a:t>Това е закон, но твърде порочен, за да го прилагаме или да му се подчиняваме.“ </a:t>
            </a:r>
            <a:r>
              <a:rPr lang="bg-BG" sz="2800" dirty="0" smtClean="0"/>
              <a:t>– изискване за морална твърдост и понасяне на евентуалната правна санкция.</a:t>
            </a:r>
            <a:r>
              <a:rPr lang="en-US" sz="2800" dirty="0"/>
              <a:t> </a:t>
            </a:r>
            <a:endParaRPr lang="bg-BG" sz="2800" dirty="0" smtClean="0"/>
          </a:p>
          <a:p>
            <a:pPr algn="just"/>
            <a:endParaRPr lang="bg-BG" b="1" dirty="0" smtClean="0"/>
          </a:p>
          <a:p>
            <a:pPr algn="just"/>
            <a:r>
              <a:rPr lang="bg-BG" sz="2600" b="1" dirty="0" smtClean="0"/>
              <a:t>Правото на съпротива </a:t>
            </a:r>
            <a:r>
              <a:rPr lang="bg-BG" sz="2600" dirty="0" smtClean="0"/>
              <a:t>– считано в някой от теориите за естествено, но принципно </a:t>
            </a:r>
            <a:r>
              <a:rPr lang="bg-BG" sz="2600" dirty="0" err="1" smtClean="0"/>
              <a:t>непозитивирано</a:t>
            </a:r>
            <a:r>
              <a:rPr lang="bg-BG" sz="2600" dirty="0" smtClean="0"/>
              <a:t> (и логически </a:t>
            </a:r>
            <a:r>
              <a:rPr lang="bg-BG" sz="2600" dirty="0" err="1" smtClean="0"/>
              <a:t>непозитивируемо</a:t>
            </a:r>
            <a:r>
              <a:rPr lang="bg-BG" sz="2600" dirty="0" smtClean="0"/>
              <a:t>).</a:t>
            </a:r>
            <a:endParaRPr lang="bg-BG" sz="2600" b="1" dirty="0" smtClean="0"/>
          </a:p>
          <a:p>
            <a:pPr marL="0" indent="0" algn="just">
              <a:buNone/>
            </a:pPr>
            <a:r>
              <a:rPr lang="bg-BG" dirty="0" smtClean="0"/>
              <a:t>Намек в </a:t>
            </a:r>
            <a:r>
              <a:rPr lang="bg-BG" b="1" i="1" dirty="0"/>
              <a:t>Всеобщата декларация за правата на човека</a:t>
            </a:r>
            <a:r>
              <a:rPr lang="bg-BG" dirty="0"/>
              <a:t> през 1948 г. (Из Преамбюла: </a:t>
            </a:r>
            <a:r>
              <a:rPr lang="en-US" dirty="0" smtClean="0"/>
              <a:t>[</a:t>
            </a:r>
            <a:r>
              <a:rPr lang="bg-BG" dirty="0" smtClean="0"/>
              <a:t>Общото събрание</a:t>
            </a:r>
            <a:r>
              <a:rPr lang="en-US" dirty="0" smtClean="0"/>
              <a:t>]</a:t>
            </a:r>
            <a:r>
              <a:rPr lang="bg-BG" dirty="0" smtClean="0"/>
              <a:t> </a:t>
            </a: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Като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взе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предвид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, че е необходимо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правата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на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човека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да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бъдат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закриляни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от закона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така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, че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човек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да не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бъде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принуждаван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да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прибягва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към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i="1" u="sng" dirty="0">
                <a:solidFill>
                  <a:schemeClr val="accent6">
                    <a:lumMod val="75000"/>
                  </a:schemeClr>
                </a:solidFill>
              </a:rPr>
              <a:t>бунт </a:t>
            </a:r>
            <a:r>
              <a:rPr lang="ru-RU" sz="2800" b="1" i="1" u="sng" dirty="0" err="1">
                <a:solidFill>
                  <a:schemeClr val="accent6">
                    <a:lumMod val="75000"/>
                  </a:schemeClr>
                </a:solidFill>
              </a:rPr>
              <a:t>срещу</a:t>
            </a:r>
            <a:r>
              <a:rPr lang="ru-RU" sz="2800" b="1" i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b="1" i="1" u="sng" dirty="0" err="1">
                <a:solidFill>
                  <a:schemeClr val="accent6">
                    <a:lumMod val="75000"/>
                  </a:schemeClr>
                </a:solidFill>
              </a:rPr>
              <a:t>тиранията</a:t>
            </a:r>
            <a:r>
              <a:rPr lang="ru-RU" sz="2800" b="1" i="1" u="sng" dirty="0">
                <a:solidFill>
                  <a:schemeClr val="accent6">
                    <a:lumMod val="75000"/>
                  </a:schemeClr>
                </a:solidFill>
              </a:rPr>
              <a:t> и </a:t>
            </a:r>
            <a:r>
              <a:rPr lang="ru-RU" sz="2800" b="1" i="1" u="sng" dirty="0" err="1">
                <a:solidFill>
                  <a:schemeClr val="accent6">
                    <a:lumMod val="75000"/>
                  </a:schemeClr>
                </a:solidFill>
              </a:rPr>
              <a:t>потисничеството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като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accent6">
                    <a:lumMod val="75000"/>
                  </a:schemeClr>
                </a:solidFill>
              </a:rPr>
              <a:t>последен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i="1" dirty="0" err="1" smtClean="0">
                <a:solidFill>
                  <a:schemeClr val="accent6">
                    <a:lumMod val="75000"/>
                  </a:schemeClr>
                </a:solidFill>
              </a:rPr>
              <a:t>изход</a:t>
            </a:r>
            <a:r>
              <a:rPr lang="ru-RU" dirty="0"/>
              <a:t>)</a:t>
            </a:r>
            <a:endParaRPr lang="bg-BG" dirty="0"/>
          </a:p>
        </p:txBody>
      </p:sp>
      <p:sp>
        <p:nvSpPr>
          <p:cNvPr id="3" name="Заглави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Lex</a:t>
            </a:r>
            <a:r>
              <a:rPr lang="en-US" dirty="0" smtClean="0"/>
              <a:t> </a:t>
            </a:r>
            <a:r>
              <a:rPr lang="en-US" dirty="0" err="1" smtClean="0"/>
              <a:t>iniusta</a:t>
            </a:r>
            <a:r>
              <a:rPr lang="en-US" dirty="0" smtClean="0"/>
              <a:t> non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lex</a:t>
            </a:r>
            <a:r>
              <a:rPr lang="en-US" dirty="0" smtClean="0"/>
              <a:t>?</a:t>
            </a:r>
            <a:r>
              <a:rPr lang="bg-BG" dirty="0"/>
              <a:t/>
            </a:r>
            <a:br>
              <a:rPr lang="bg-BG" dirty="0"/>
            </a:br>
            <a:r>
              <a:rPr lang="bg-BG" sz="3100" u="sng" dirty="0" smtClean="0">
                <a:solidFill>
                  <a:srgbClr val="7030A0"/>
                </a:solidFill>
              </a:rPr>
              <a:t>Създават ли несправедливите закони юридически задължения?</a:t>
            </a:r>
            <a:endParaRPr lang="bg-BG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6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ълна">
  <a:themeElements>
    <a:clrScheme name="Въ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ъ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ъ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2543</TotalTime>
  <Words>1905</Words>
  <Application>Microsoft Office PowerPoint</Application>
  <PresentationFormat>Презентация на цял екран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21</vt:i4>
      </vt:variant>
    </vt:vector>
  </HeadingPairs>
  <TitlesOfParts>
    <vt:vector size="22" baseType="lpstr">
      <vt:lpstr>Вълна</vt:lpstr>
      <vt:lpstr>Естественоправните теории ас. Симеон Гройсман </vt:lpstr>
      <vt:lpstr>Общотеоретична характеристика</vt:lpstr>
      <vt:lpstr>Ключови идеи</vt:lpstr>
      <vt:lpstr>Периодизацията на естественоправната мисъл</vt:lpstr>
      <vt:lpstr>Цицерон (106–43 г. пр. Хр.) като представител на космологичното направление</vt:lpstr>
      <vt:lpstr>Тома Аквински като представител на теологичното направление</vt:lpstr>
      <vt:lpstr>Новото естествено право</vt:lpstr>
      <vt:lpstr>Политическият заряд на теорията Естественото право или оправдава действащия правов ред или го отрича. – Х. Келзен </vt:lpstr>
      <vt:lpstr>Lex iniusta non est lex? Създават ли несправедливите закони юридически задължения?</vt:lpstr>
      <vt:lpstr>Наследството на Естественото право на Новото време</vt:lpstr>
      <vt:lpstr>Естественоправната теория в България. Цеко Торбов.</vt:lpstr>
      <vt:lpstr>Възгледите на Ц. Торбов</vt:lpstr>
      <vt:lpstr>По-важни трудове на Ц. Торбов</vt:lpstr>
      <vt:lpstr>Естественото право през XX. век (политически измерения)</vt:lpstr>
      <vt:lpstr>Съвременни естественоправни теории</vt:lpstr>
      <vt:lpstr>Крайно несправедливото право като неправо Густав Радбрух (1878 –1949)  </vt:lpstr>
      <vt:lpstr>Лон Фулър Lon Luvois Fuller (1902 – 1978) </vt:lpstr>
      <vt:lpstr>Джон Финис John Mitchell Finnis (род. 1940)</vt:lpstr>
      <vt:lpstr>Робер Алекси „Разумът се нуждае от правото, за да стане реалност, а правото от разума, за да получи легитимация.“ </vt:lpstr>
      <vt:lpstr>Литература</vt:lpstr>
      <vt:lpstr>Благодаря Ви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Естественоправните теории</dc:title>
  <dc:creator>Simeon</dc:creator>
  <cp:lastModifiedBy>Simeon</cp:lastModifiedBy>
  <cp:revision>53</cp:revision>
  <dcterms:created xsi:type="dcterms:W3CDTF">2015-04-27T13:38:01Z</dcterms:created>
  <dcterms:modified xsi:type="dcterms:W3CDTF">2015-04-29T08:01:34Z</dcterms:modified>
</cp:coreProperties>
</file>