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7" r:id="rId3"/>
    <p:sldId id="265" r:id="rId4"/>
    <p:sldId id="278" r:id="rId5"/>
    <p:sldId id="259" r:id="rId6"/>
    <p:sldId id="260" r:id="rId7"/>
    <p:sldId id="274" r:id="rId8"/>
    <p:sldId id="267" r:id="rId9"/>
    <p:sldId id="268" r:id="rId10"/>
    <p:sldId id="270" r:id="rId11"/>
    <p:sldId id="269" r:id="rId12"/>
    <p:sldId id="275" r:id="rId13"/>
    <p:sldId id="277" r:id="rId14"/>
    <p:sldId id="279" r:id="rId15"/>
    <p:sldId id="280" r:id="rId16"/>
    <p:sldId id="262"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p:scale>
          <a:sx n="60" d="100"/>
          <a:sy n="60" d="100"/>
        </p:scale>
        <p:origin x="-378"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43FBD-701B-4D9E-A45C-C0022C31A4BC}" type="datetimeFigureOut">
              <a:rPr lang="en-US" smtClean="0"/>
              <a:t>10/12/2017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D85A3-4024-4972-BE70-FC300C574048}" type="slidenum">
              <a:rPr lang="en-US" smtClean="0"/>
              <a:t>‹#›</a:t>
            </a:fld>
            <a:endParaRPr lang="en-US"/>
          </a:p>
        </p:txBody>
      </p:sp>
    </p:spTree>
    <p:extLst>
      <p:ext uri="{BB962C8B-B14F-4D97-AF65-F5344CB8AC3E}">
        <p14:creationId xmlns:p14="http://schemas.microsoft.com/office/powerpoint/2010/main" val="2624369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pharmacists are directly involved in patient care and work with existing drugs, it’s pharmaceutical scientists who create new drugs and therapies. The pharmaceutical sciences draw on a wide range of disciplines to discover, test, and manufacture new drugs and therapies, as well as evaluate their effectiveness and safety.</a:t>
            </a:r>
          </a:p>
          <a:p>
            <a:endParaRPr lang="en-US" dirty="0" smtClean="0"/>
          </a:p>
          <a:p>
            <a:r>
              <a:rPr lang="en-US" dirty="0" smtClean="0"/>
              <a:t>Pharmaceutical scientists can find employment at pharmaceutical and biotechnology companies, universities, regulatory agencies such as the Food and Drug Administration, and national laboratories such as the National Institutes of Health.</a:t>
            </a:r>
          </a:p>
          <a:p>
            <a:endParaRPr lang="en-US" dirty="0" smtClean="0"/>
          </a:p>
          <a:p>
            <a:r>
              <a:rPr lang="en-US" dirty="0" smtClean="0"/>
              <a:t>A career in pharmaceutical research requires strong interest in mathematics, biology, and the scientific process. Pharmaceutical scientists typically focus on a specific phase of the drug-development cycle — research, testing, or manufacturing. If you’re interested in a career in pharmaceutical research, you should pursue a degree in pharmaceutical sciences, pharmacy, biology, chemistry, medicine, engineering, or a related field.</a:t>
            </a:r>
            <a:endParaRPr lang="en-US" dirty="0"/>
          </a:p>
        </p:txBody>
      </p:sp>
      <p:sp>
        <p:nvSpPr>
          <p:cNvPr id="4" name="Slide Number Placeholder 3"/>
          <p:cNvSpPr>
            <a:spLocks noGrp="1"/>
          </p:cNvSpPr>
          <p:nvPr>
            <p:ph type="sldNum" sz="quarter" idx="10"/>
          </p:nvPr>
        </p:nvSpPr>
        <p:spPr/>
        <p:txBody>
          <a:bodyPr/>
          <a:lstStyle/>
          <a:p>
            <a:fld id="{785D85A3-4024-4972-BE70-FC300C574048}" type="slidenum">
              <a:rPr lang="en-US" smtClean="0"/>
              <a:t>3</a:t>
            </a:fld>
            <a:endParaRPr lang="en-US"/>
          </a:p>
        </p:txBody>
      </p:sp>
    </p:spTree>
    <p:extLst>
      <p:ext uri="{BB962C8B-B14F-4D97-AF65-F5344CB8AC3E}">
        <p14:creationId xmlns:p14="http://schemas.microsoft.com/office/powerpoint/2010/main" val="66559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many difference disciplines that contribute to the discovery and development of new drugs and therapies. The following breakdown, which is how AAPS members choose to align themselves in our sections, loosely defines the categories of pharmaceutical science, with many specialties in each category.</a:t>
            </a:r>
          </a:p>
          <a:p>
            <a:endParaRPr lang="en-US" dirty="0"/>
          </a:p>
        </p:txBody>
      </p:sp>
      <p:sp>
        <p:nvSpPr>
          <p:cNvPr id="4" name="Slide Number Placeholder 3"/>
          <p:cNvSpPr>
            <a:spLocks noGrp="1"/>
          </p:cNvSpPr>
          <p:nvPr>
            <p:ph type="sldNum" sz="quarter" idx="10"/>
          </p:nvPr>
        </p:nvSpPr>
        <p:spPr/>
        <p:txBody>
          <a:bodyPr/>
          <a:lstStyle/>
          <a:p>
            <a:fld id="{785D85A3-4024-4972-BE70-FC300C574048}" type="slidenum">
              <a:rPr lang="en-US" smtClean="0"/>
              <a:t>7</a:t>
            </a:fld>
            <a:endParaRPr lang="en-US"/>
          </a:p>
        </p:txBody>
      </p:sp>
    </p:spTree>
    <p:extLst>
      <p:ext uri="{BB962C8B-B14F-4D97-AF65-F5344CB8AC3E}">
        <p14:creationId xmlns:p14="http://schemas.microsoft.com/office/powerpoint/2010/main" val="257774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16EAB7-EEBD-4785-BD0E-3B79021A01A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312660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6EAB7-EEBD-4785-BD0E-3B79021A01A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260319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6EAB7-EEBD-4785-BD0E-3B79021A01A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3904876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387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438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081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092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24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02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311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337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6EAB7-EEBD-4785-BD0E-3B79021A01A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389380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983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894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721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16EAB7-EEBD-4785-BD0E-3B79021A01A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407349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16EAB7-EEBD-4785-BD0E-3B79021A01AA}"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36220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16EAB7-EEBD-4785-BD0E-3B79021A01AA}" type="datetimeFigureOut">
              <a:rPr lang="en-US" smtClean="0"/>
              <a:t>10/12/2017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273219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16EAB7-EEBD-4785-BD0E-3B79021A01AA}" type="datetimeFigureOut">
              <a:rPr lang="en-US" smtClean="0"/>
              <a:t>10/12/2017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331731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6EAB7-EEBD-4785-BD0E-3B79021A01AA}" type="datetimeFigureOut">
              <a:rPr lang="en-US" smtClean="0"/>
              <a:t>10/12/2017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1539810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16EAB7-EEBD-4785-BD0E-3B79021A01AA}"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417690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16EAB7-EEBD-4785-BD0E-3B79021A01AA}"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951C67-6AA2-4271-AA54-9561617B497B}" type="slidenum">
              <a:rPr lang="en-US" smtClean="0"/>
              <a:t>‹#›</a:t>
            </a:fld>
            <a:endParaRPr lang="en-US"/>
          </a:p>
        </p:txBody>
      </p:sp>
    </p:spTree>
    <p:extLst>
      <p:ext uri="{BB962C8B-B14F-4D97-AF65-F5344CB8AC3E}">
        <p14:creationId xmlns:p14="http://schemas.microsoft.com/office/powerpoint/2010/main" val="81657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6EAB7-EEBD-4785-BD0E-3B79021A01AA}" type="datetimeFigureOut">
              <a:rPr lang="en-US" smtClean="0"/>
              <a:t>10/12/2017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51C67-6AA2-4271-AA54-9561617B497B}" type="slidenum">
              <a:rPr lang="en-US" smtClean="0"/>
              <a:t>‹#›</a:t>
            </a:fld>
            <a:endParaRPr lang="en-US"/>
          </a:p>
        </p:txBody>
      </p:sp>
    </p:spTree>
    <p:extLst>
      <p:ext uri="{BB962C8B-B14F-4D97-AF65-F5344CB8AC3E}">
        <p14:creationId xmlns:p14="http://schemas.microsoft.com/office/powerpoint/2010/main" val="2855974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477D5-FC01-4EDA-B567-6CB563291024}" type="datetimeFigureOut">
              <a:rPr lang="en-US" smtClean="0">
                <a:solidFill>
                  <a:prstClr val="black">
                    <a:tint val="75000"/>
                  </a:prstClr>
                </a:solidFill>
              </a:rPr>
              <a:pPr/>
              <a:t>10/12/2017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3805D-BC03-4B8D-AEFE-9D9BA6AAE2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356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hyperlink" Target="http://careers.aaps.org/" TargetMode="External"/><Relationship Id="rId7" Type="http://schemas.openxmlformats.org/officeDocument/2006/relationships/image" Target="../media/image52.jpeg"/><Relationship Id="rId2" Type="http://schemas.openxmlformats.org/officeDocument/2006/relationships/hyperlink" Target="http://www.aaps.org/ForStudents" TargetMode="External"/><Relationship Id="rId1" Type="http://schemas.openxmlformats.org/officeDocument/2006/relationships/slideLayout" Target="../slideLayouts/slideLayout2.xml"/><Relationship Id="rId6" Type="http://schemas.openxmlformats.org/officeDocument/2006/relationships/hyperlink" Target="http://pharmcollege.uams.edu/" TargetMode="External"/><Relationship Id="rId5" Type="http://schemas.openxmlformats.org/officeDocument/2006/relationships/hyperlink" Target="http://www.harding.edu/academics/colleges-departments/pharmacy" TargetMode="External"/><Relationship Id="rId4" Type="http://schemas.openxmlformats.org/officeDocument/2006/relationships/hyperlink" Target="http://www.pharmacis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332" b="16060"/>
          <a:stretch/>
        </p:blipFill>
        <p:spPr>
          <a:xfrm>
            <a:off x="3134000" y="175363"/>
            <a:ext cx="6535270" cy="5356017"/>
          </a:xfrm>
          <a:prstGeom prst="rect">
            <a:avLst/>
          </a:prstGeom>
        </p:spPr>
      </p:pic>
      <p:sp>
        <p:nvSpPr>
          <p:cNvPr id="2" name="Title 1"/>
          <p:cNvSpPr>
            <a:spLocks noGrp="1"/>
          </p:cNvSpPr>
          <p:nvPr>
            <p:ph type="ctrTitle"/>
          </p:nvPr>
        </p:nvSpPr>
        <p:spPr>
          <a:xfrm>
            <a:off x="328613" y="1014786"/>
            <a:ext cx="11244262" cy="2387600"/>
          </a:xfrm>
        </p:spPr>
        <p:txBody>
          <a:bodyPr>
            <a:normAutofit/>
          </a:bodyPr>
          <a:lstStyle/>
          <a:p>
            <a:r>
              <a:rPr lang="en-US" b="1" dirty="0" smtClean="0">
                <a:effectLst>
                  <a:outerShdw blurRad="38100" dist="38100" dir="2700000" algn="tl">
                    <a:srgbClr val="000000">
                      <a:alpha val="43137"/>
                    </a:srgbClr>
                  </a:outerShdw>
                </a:effectLst>
                <a:latin typeface="Arial Black" panose="020B0A04020102020204" pitchFamily="34" charset="0"/>
              </a:rPr>
              <a:t>Future Pharmacists &amp; Pharmaceutical Scientists</a:t>
            </a:r>
            <a:endParaRPr lang="en-US" b="1" dirty="0">
              <a:effectLst>
                <a:outerShdw blurRad="38100" dist="38100" dir="2700000" algn="tl">
                  <a:srgbClr val="000000">
                    <a:alpha val="43137"/>
                  </a:srgbClr>
                </a:outerShdw>
              </a:effectLst>
              <a:latin typeface="Arial Black" panose="020B0A04020102020204" pitchFamily="34" charset="0"/>
            </a:endParaRPr>
          </a:p>
        </p:txBody>
      </p:sp>
      <p:sp>
        <p:nvSpPr>
          <p:cNvPr id="3" name="Subtitle 2"/>
          <p:cNvSpPr>
            <a:spLocks noGrp="1"/>
          </p:cNvSpPr>
          <p:nvPr>
            <p:ph type="subTitle" idx="1"/>
          </p:nvPr>
        </p:nvSpPr>
        <p:spPr>
          <a:xfrm>
            <a:off x="1266825" y="3703215"/>
            <a:ext cx="9144000" cy="969963"/>
          </a:xfrm>
        </p:spPr>
        <p:txBody>
          <a:bodyPr>
            <a:normAutofit/>
          </a:bodyPr>
          <a:lstStyle/>
          <a:p>
            <a:r>
              <a:rPr lang="en-US" b="1" dirty="0" smtClean="0">
                <a:effectLst>
                  <a:outerShdw blurRad="38100" dist="38100" dir="2700000" algn="tl">
                    <a:srgbClr val="000000">
                      <a:alpha val="43137"/>
                    </a:srgbClr>
                  </a:outerShdw>
                </a:effectLst>
                <a:latin typeface="Arial Black" panose="020B0A04020102020204" pitchFamily="34" charset="0"/>
              </a:rPr>
              <a:t>Romine Elementary School</a:t>
            </a:r>
          </a:p>
          <a:p>
            <a:r>
              <a:rPr lang="en-US" b="1" dirty="0" smtClean="0">
                <a:effectLst>
                  <a:outerShdw blurRad="38100" dist="38100" dir="2700000" algn="tl">
                    <a:srgbClr val="000000">
                      <a:alpha val="43137"/>
                    </a:srgbClr>
                  </a:outerShdw>
                </a:effectLst>
                <a:latin typeface="Arial Black" panose="020B0A04020102020204" pitchFamily="34" charset="0"/>
              </a:rPr>
              <a:t>Career Day</a:t>
            </a:r>
          </a:p>
        </p:txBody>
      </p:sp>
      <p:sp>
        <p:nvSpPr>
          <p:cNvPr id="5" name="Subtitle 2"/>
          <p:cNvSpPr txBox="1">
            <a:spLocks/>
          </p:cNvSpPr>
          <p:nvPr/>
        </p:nvSpPr>
        <p:spPr>
          <a:xfrm>
            <a:off x="1423181" y="5366899"/>
            <a:ext cx="9144000" cy="13431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prstClr val="black"/>
                </a:solidFill>
                <a:latin typeface="Arial Black" panose="020B0A04020102020204" pitchFamily="34" charset="0"/>
              </a:rPr>
              <a:t>Henry North, Ph.D.</a:t>
            </a:r>
          </a:p>
          <a:p>
            <a:r>
              <a:rPr lang="en-US" dirty="0" smtClean="0">
                <a:solidFill>
                  <a:prstClr val="black"/>
                </a:solidFill>
                <a:latin typeface="Arial Black" panose="020B0A04020102020204" pitchFamily="34" charset="0"/>
              </a:rPr>
              <a:t>100 Black Men of Greater Little Rock</a:t>
            </a:r>
          </a:p>
          <a:p>
            <a:r>
              <a:rPr lang="en-US" dirty="0" smtClean="0">
                <a:solidFill>
                  <a:prstClr val="black"/>
                </a:solidFill>
                <a:latin typeface="Arial Black" panose="020B0A04020102020204" pitchFamily="34" charset="0"/>
              </a:rPr>
              <a:t>Harding University College of Pharmacy</a:t>
            </a:r>
            <a:endParaRPr lang="en-US" dirty="0">
              <a:solidFill>
                <a:prstClr val="black"/>
              </a:solidFill>
              <a:latin typeface="Arial Black" panose="020B0A04020102020204" pitchFamily="34" charset="0"/>
            </a:endParaRPr>
          </a:p>
        </p:txBody>
      </p:sp>
      <p:pic>
        <p:nvPicPr>
          <p:cNvPr id="6" name="Picture 5"/>
          <p:cNvPicPr>
            <a:picLocks noChangeAspect="1"/>
          </p:cNvPicPr>
          <p:nvPr/>
        </p:nvPicPr>
        <p:blipFill>
          <a:blip r:embed="rId3"/>
          <a:stretch>
            <a:fillRect/>
          </a:stretch>
        </p:blipFill>
        <p:spPr>
          <a:xfrm>
            <a:off x="228855" y="4546961"/>
            <a:ext cx="2075940" cy="2190117"/>
          </a:xfrm>
          <a:prstGeom prst="rect">
            <a:avLst/>
          </a:prstGeom>
        </p:spPr>
      </p:pic>
      <p:pic>
        <p:nvPicPr>
          <p:cNvPr id="1026" name="Picture 2" descr="http://www.walwaynecourt.wilts.sch.uk/wilts/primary/walwaynecourt/arenas/artscouncil/web/medication.gif?width=640&amp;height=480&amp;scale=LIMIT_MAX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230" y="4634849"/>
            <a:ext cx="2323277" cy="194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726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424" y="4768703"/>
            <a:ext cx="5336597" cy="1754326"/>
          </a:xfrm>
          <a:prstGeom prst="rect">
            <a:avLst/>
          </a:prstGeom>
          <a:solidFill>
            <a:schemeClr val="tx1"/>
          </a:solidFill>
        </p:spPr>
        <p:txBody>
          <a:bodyPr wrap="square">
            <a:spAutoFit/>
          </a:bodyPr>
          <a:lstStyle/>
          <a:p>
            <a:r>
              <a:rPr lang="en-US" dirty="0">
                <a:solidFill>
                  <a:schemeClr val="bg1"/>
                </a:solidFill>
              </a:rPr>
              <a:t>Manufacturing Science and Engineering—the application and advancement of science and technology as it relates to process development and manufacture of pharmaceutical and pharmaceutically related products including medical devices and active pharmaceutical ingredients.</a:t>
            </a:r>
          </a:p>
        </p:txBody>
      </p:sp>
      <p:sp>
        <p:nvSpPr>
          <p:cNvPr id="4" name="Rectangle 3"/>
          <p:cNvSpPr/>
          <p:nvPr/>
        </p:nvSpPr>
        <p:spPr>
          <a:xfrm>
            <a:off x="6278702" y="5142495"/>
            <a:ext cx="5022706" cy="923330"/>
          </a:xfrm>
          <a:prstGeom prst="rect">
            <a:avLst/>
          </a:prstGeom>
          <a:solidFill>
            <a:schemeClr val="tx1"/>
          </a:solidFill>
        </p:spPr>
        <p:txBody>
          <a:bodyPr wrap="square">
            <a:spAutoFit/>
          </a:bodyPr>
          <a:lstStyle/>
          <a:p>
            <a:r>
              <a:rPr lang="en-US" dirty="0">
                <a:solidFill>
                  <a:schemeClr val="bg1"/>
                </a:solidFill>
              </a:rPr>
              <a:t>Pharmacokinetics, Pharmacodynamics, and Drug Metabolism—the effect of drugs and metabolites on the body and the effect of the body on drugs.</a:t>
            </a:r>
          </a:p>
        </p:txBody>
      </p:sp>
      <p:pic>
        <p:nvPicPr>
          <p:cNvPr id="3074" name="Picture 2" descr="https://encrypted-tbn0.gstatic.com/images?q=tbn:ANd9GcR4BPspZ3DpvFzrSDJ0kLikaDmgh4LZcDWIXVBQa8Zq0Fnz6k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372" y="2324109"/>
            <a:ext cx="4574646" cy="22444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media-cache-ak0.pinimg.com/236x/00/4b/92/004b9225f7bafcb9542f6186bb2815c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1125" y="3359831"/>
            <a:ext cx="2219429" cy="16645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previews.123rf.com/images/theblackrhino/theblackrhino1202/theblackrhino120200059/12369442-Shaking-nervous-man-with-clattering-teeth-over-white-background-Stock-Vect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6800" y="1560128"/>
            <a:ext cx="1304576" cy="19568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janssen.com/emea/emea/sites/www_janssen_com_emea/files/slide-images/08-02-2016_carrosous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312" y="1690688"/>
            <a:ext cx="4332430" cy="14529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www.harding.edu/Assets/www/academics/colleges-departments/pharmacy/images/PC15Lab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8723" y="3076390"/>
            <a:ext cx="2491927" cy="165426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6"/>
          <p:cNvSpPr>
            <a:spLocks noGrp="1"/>
          </p:cNvSpPr>
          <p:nvPr>
            <p:ph type="title"/>
          </p:nvPr>
        </p:nvSpPr>
        <p:spPr/>
        <p:txBody>
          <a:bodyPr>
            <a:normAutofit/>
          </a:bodyPr>
          <a:lstStyle/>
          <a:p>
            <a:r>
              <a:rPr lang="en-US" sz="3600" dirty="0">
                <a:latin typeface="Arial Black" panose="020B0A04020102020204" pitchFamily="34" charset="0"/>
              </a:rPr>
              <a:t>Disciplines of Pharmaceutical Science</a:t>
            </a:r>
          </a:p>
        </p:txBody>
      </p:sp>
    </p:spTree>
    <p:extLst>
      <p:ext uri="{BB962C8B-B14F-4D97-AF65-F5344CB8AC3E}">
        <p14:creationId xmlns:p14="http://schemas.microsoft.com/office/powerpoint/2010/main" val="311275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1000"/>
                                        <p:tgtEl>
                                          <p:spTgt spid="3082"/>
                                        </p:tgtEl>
                                      </p:cBhvr>
                                    </p:animEffect>
                                    <p:anim calcmode="lin" valueType="num">
                                      <p:cBhvr>
                                        <p:cTn id="8" dur="1000" fill="hold"/>
                                        <p:tgtEl>
                                          <p:spTgt spid="3082"/>
                                        </p:tgtEl>
                                        <p:attrNameLst>
                                          <p:attrName>ppt_x</p:attrName>
                                        </p:attrNameLst>
                                      </p:cBhvr>
                                      <p:tavLst>
                                        <p:tav tm="0">
                                          <p:val>
                                            <p:strVal val="#ppt_x"/>
                                          </p:val>
                                        </p:tav>
                                        <p:tav tm="100000">
                                          <p:val>
                                            <p:strVal val="#ppt_x"/>
                                          </p:val>
                                        </p:tav>
                                      </p:tavLst>
                                    </p:anim>
                                    <p:anim calcmode="lin" valueType="num">
                                      <p:cBhvr>
                                        <p:cTn id="9" dur="1000" fill="hold"/>
                                        <p:tgtEl>
                                          <p:spTgt spid="308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fade">
                                      <p:cBhvr>
                                        <p:cTn id="12" dur="1000"/>
                                        <p:tgtEl>
                                          <p:spTgt spid="3080"/>
                                        </p:tgtEl>
                                      </p:cBhvr>
                                    </p:animEffect>
                                    <p:anim calcmode="lin" valueType="num">
                                      <p:cBhvr>
                                        <p:cTn id="13" dur="1000" fill="hold"/>
                                        <p:tgtEl>
                                          <p:spTgt spid="3080"/>
                                        </p:tgtEl>
                                        <p:attrNameLst>
                                          <p:attrName>ppt_x</p:attrName>
                                        </p:attrNameLst>
                                      </p:cBhvr>
                                      <p:tavLst>
                                        <p:tav tm="0">
                                          <p:val>
                                            <p:strVal val="#ppt_x"/>
                                          </p:val>
                                        </p:tav>
                                        <p:tav tm="100000">
                                          <p:val>
                                            <p:strVal val="#ppt_x"/>
                                          </p:val>
                                        </p:tav>
                                      </p:tavLst>
                                    </p:anim>
                                    <p:anim calcmode="lin" valueType="num">
                                      <p:cBhvr>
                                        <p:cTn id="14" dur="1000" fill="hold"/>
                                        <p:tgtEl>
                                          <p:spTgt spid="308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1000"/>
                                        <p:tgtEl>
                                          <p:spTgt spid="3078"/>
                                        </p:tgtEl>
                                      </p:cBhvr>
                                    </p:animEffect>
                                    <p:anim calcmode="lin" valueType="num">
                                      <p:cBhvr>
                                        <p:cTn id="25" dur="1000" fill="hold"/>
                                        <p:tgtEl>
                                          <p:spTgt spid="3078"/>
                                        </p:tgtEl>
                                        <p:attrNameLst>
                                          <p:attrName>ppt_x</p:attrName>
                                        </p:attrNameLst>
                                      </p:cBhvr>
                                      <p:tavLst>
                                        <p:tav tm="0">
                                          <p:val>
                                            <p:strVal val="#ppt_x"/>
                                          </p:val>
                                        </p:tav>
                                        <p:tav tm="100000">
                                          <p:val>
                                            <p:strVal val="#ppt_x"/>
                                          </p:val>
                                        </p:tav>
                                      </p:tavLst>
                                    </p:anim>
                                    <p:anim calcmode="lin" valueType="num">
                                      <p:cBhvr>
                                        <p:cTn id="26" dur="1000" fill="hold"/>
                                        <p:tgtEl>
                                          <p:spTgt spid="307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1000"/>
                                        <p:tgtEl>
                                          <p:spTgt spid="3074"/>
                                        </p:tgtEl>
                                      </p:cBhvr>
                                    </p:animEffect>
                                    <p:anim calcmode="lin" valueType="num">
                                      <p:cBhvr>
                                        <p:cTn id="30" dur="1000" fill="hold"/>
                                        <p:tgtEl>
                                          <p:spTgt spid="3074"/>
                                        </p:tgtEl>
                                        <p:attrNameLst>
                                          <p:attrName>ppt_x</p:attrName>
                                        </p:attrNameLst>
                                      </p:cBhvr>
                                      <p:tavLst>
                                        <p:tav tm="0">
                                          <p:val>
                                            <p:strVal val="#ppt_x"/>
                                          </p:val>
                                        </p:tav>
                                        <p:tav tm="100000">
                                          <p:val>
                                            <p:strVal val="#ppt_x"/>
                                          </p:val>
                                        </p:tav>
                                      </p:tavLst>
                                    </p:anim>
                                    <p:anim calcmode="lin" valueType="num">
                                      <p:cBhvr>
                                        <p:cTn id="31" dur="1000" fill="hold"/>
                                        <p:tgtEl>
                                          <p:spTgt spid="307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1000"/>
                                        <p:tgtEl>
                                          <p:spTgt spid="3076"/>
                                        </p:tgtEl>
                                      </p:cBhvr>
                                    </p:animEffect>
                                    <p:anim calcmode="lin" valueType="num">
                                      <p:cBhvr>
                                        <p:cTn id="35" dur="1000" fill="hold"/>
                                        <p:tgtEl>
                                          <p:spTgt spid="3076"/>
                                        </p:tgtEl>
                                        <p:attrNameLst>
                                          <p:attrName>ppt_x</p:attrName>
                                        </p:attrNameLst>
                                      </p:cBhvr>
                                      <p:tavLst>
                                        <p:tav tm="0">
                                          <p:val>
                                            <p:strVal val="#ppt_x"/>
                                          </p:val>
                                        </p:tav>
                                        <p:tav tm="100000">
                                          <p:val>
                                            <p:strVal val="#ppt_x"/>
                                          </p:val>
                                        </p:tav>
                                      </p:tavLst>
                                    </p:anim>
                                    <p:anim calcmode="lin" valueType="num">
                                      <p:cBhvr>
                                        <p:cTn id="36" dur="1000" fill="hold"/>
                                        <p:tgtEl>
                                          <p:spTgt spid="30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goodmanpharma.com/images/banner-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247" y="132028"/>
            <a:ext cx="6410325" cy="16935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Arial Black" panose="020B0A04020102020204" pitchFamily="34" charset="0"/>
              </a:rPr>
              <a:t>Laboratory Exercise</a:t>
            </a:r>
            <a:endParaRPr lang="en-US" dirty="0">
              <a:latin typeface="Arial Black" panose="020B0A04020102020204" pitchFamily="34" charset="0"/>
            </a:endParaRPr>
          </a:p>
        </p:txBody>
      </p:sp>
      <p:sp>
        <p:nvSpPr>
          <p:cNvPr id="4" name="TextBox 3"/>
          <p:cNvSpPr txBox="1"/>
          <p:nvPr/>
        </p:nvSpPr>
        <p:spPr>
          <a:xfrm>
            <a:off x="1033881" y="4721434"/>
            <a:ext cx="1454046" cy="369332"/>
          </a:xfrm>
          <a:prstGeom prst="rect">
            <a:avLst/>
          </a:prstGeom>
          <a:solidFill>
            <a:schemeClr val="tx1"/>
          </a:solidFill>
        </p:spPr>
        <p:txBody>
          <a:bodyPr wrap="square" rtlCol="0">
            <a:spAutoFit/>
          </a:bodyPr>
          <a:lstStyle/>
          <a:p>
            <a:pPr algn="ctr"/>
            <a:r>
              <a:rPr lang="en-US" b="1" dirty="0" smtClean="0">
                <a:solidFill>
                  <a:schemeClr val="bg1"/>
                </a:solidFill>
              </a:rPr>
              <a:t>Hibiscus</a:t>
            </a:r>
            <a:endParaRPr lang="en-US" b="1" dirty="0">
              <a:solidFill>
                <a:schemeClr val="bg1"/>
              </a:solidFill>
            </a:endParaRPr>
          </a:p>
        </p:txBody>
      </p:sp>
      <p:sp>
        <p:nvSpPr>
          <p:cNvPr id="5" name="TextBox 4"/>
          <p:cNvSpPr txBox="1"/>
          <p:nvPr/>
        </p:nvSpPr>
        <p:spPr>
          <a:xfrm>
            <a:off x="3776384" y="4736891"/>
            <a:ext cx="1779973" cy="369332"/>
          </a:xfrm>
          <a:prstGeom prst="rect">
            <a:avLst/>
          </a:prstGeom>
          <a:solidFill>
            <a:schemeClr val="tx1"/>
          </a:solidFill>
        </p:spPr>
        <p:txBody>
          <a:bodyPr wrap="square" rtlCol="0">
            <a:spAutoFit/>
          </a:bodyPr>
          <a:lstStyle/>
          <a:p>
            <a:pPr algn="ctr"/>
            <a:r>
              <a:rPr lang="en-US" b="1" dirty="0" smtClean="0">
                <a:solidFill>
                  <a:schemeClr val="bg1"/>
                </a:solidFill>
              </a:rPr>
              <a:t>Turmeric</a:t>
            </a:r>
            <a:endParaRPr lang="en-US" b="1" dirty="0">
              <a:solidFill>
                <a:schemeClr val="bg1"/>
              </a:solidFill>
            </a:endParaRPr>
          </a:p>
        </p:txBody>
      </p:sp>
      <p:sp>
        <p:nvSpPr>
          <p:cNvPr id="7" name="TextBox 6"/>
          <p:cNvSpPr txBox="1"/>
          <p:nvPr/>
        </p:nvSpPr>
        <p:spPr>
          <a:xfrm>
            <a:off x="6739445" y="4736891"/>
            <a:ext cx="1779973" cy="369332"/>
          </a:xfrm>
          <a:prstGeom prst="rect">
            <a:avLst/>
          </a:prstGeom>
          <a:solidFill>
            <a:schemeClr val="tx1"/>
          </a:solidFill>
        </p:spPr>
        <p:txBody>
          <a:bodyPr wrap="square" rtlCol="0">
            <a:spAutoFit/>
          </a:bodyPr>
          <a:lstStyle/>
          <a:p>
            <a:pPr algn="ctr"/>
            <a:r>
              <a:rPr lang="en-US" b="1" dirty="0" smtClean="0">
                <a:solidFill>
                  <a:schemeClr val="bg1"/>
                </a:solidFill>
              </a:rPr>
              <a:t>Red Cabbage</a:t>
            </a:r>
            <a:endParaRPr lang="en-US" b="1" dirty="0">
              <a:solidFill>
                <a:schemeClr val="bg1"/>
              </a:solidFill>
            </a:endParaRPr>
          </a:p>
        </p:txBody>
      </p:sp>
      <p:sp>
        <p:nvSpPr>
          <p:cNvPr id="8" name="TextBox 7"/>
          <p:cNvSpPr txBox="1"/>
          <p:nvPr/>
        </p:nvSpPr>
        <p:spPr>
          <a:xfrm>
            <a:off x="9506011" y="4736891"/>
            <a:ext cx="1779973" cy="369332"/>
          </a:xfrm>
          <a:prstGeom prst="rect">
            <a:avLst/>
          </a:prstGeom>
          <a:solidFill>
            <a:schemeClr val="tx1"/>
          </a:solidFill>
        </p:spPr>
        <p:txBody>
          <a:bodyPr wrap="square" rtlCol="0">
            <a:spAutoFit/>
          </a:bodyPr>
          <a:lstStyle/>
          <a:p>
            <a:pPr algn="ctr"/>
            <a:r>
              <a:rPr lang="en-US" b="1" dirty="0" smtClean="0">
                <a:solidFill>
                  <a:schemeClr val="bg1"/>
                </a:solidFill>
              </a:rPr>
              <a:t>Mint</a:t>
            </a:r>
            <a:endParaRPr lang="en-US" b="1" dirty="0">
              <a:solidFill>
                <a:schemeClr val="bg1"/>
              </a:solidFill>
            </a:endParaRPr>
          </a:p>
        </p:txBody>
      </p:sp>
      <p:sp>
        <p:nvSpPr>
          <p:cNvPr id="6" name="TextBox 5"/>
          <p:cNvSpPr txBox="1"/>
          <p:nvPr/>
        </p:nvSpPr>
        <p:spPr>
          <a:xfrm>
            <a:off x="838199" y="2058722"/>
            <a:ext cx="6829697" cy="523220"/>
          </a:xfrm>
          <a:prstGeom prst="rect">
            <a:avLst/>
          </a:prstGeom>
          <a:noFill/>
        </p:spPr>
        <p:txBody>
          <a:bodyPr wrap="square" rtlCol="0">
            <a:spAutoFit/>
          </a:bodyPr>
          <a:lstStyle/>
          <a:p>
            <a:r>
              <a:rPr lang="en-US" sz="2800" b="1" u="sng" dirty="0" smtClean="0"/>
              <a:t>Can plants/vegetables be Medicinal Agents? </a:t>
            </a:r>
            <a:endParaRPr lang="en-US" sz="2800" b="1" u="sng" dirty="0"/>
          </a:p>
        </p:txBody>
      </p:sp>
      <p:pic>
        <p:nvPicPr>
          <p:cNvPr id="10" name="Picture 9"/>
          <p:cNvPicPr>
            <a:picLocks noChangeAspect="1"/>
          </p:cNvPicPr>
          <p:nvPr/>
        </p:nvPicPr>
        <p:blipFill>
          <a:blip r:embed="rId3"/>
          <a:stretch>
            <a:fillRect/>
          </a:stretch>
        </p:blipFill>
        <p:spPr>
          <a:xfrm>
            <a:off x="3356682" y="2955717"/>
            <a:ext cx="2619375" cy="1743075"/>
          </a:xfrm>
          <a:prstGeom prst="rect">
            <a:avLst/>
          </a:prstGeom>
        </p:spPr>
      </p:pic>
      <p:pic>
        <p:nvPicPr>
          <p:cNvPr id="11" name="Picture 10"/>
          <p:cNvPicPr>
            <a:picLocks noChangeAspect="1"/>
          </p:cNvPicPr>
          <p:nvPr/>
        </p:nvPicPr>
        <p:blipFill>
          <a:blip r:embed="rId4"/>
          <a:stretch>
            <a:fillRect/>
          </a:stretch>
        </p:blipFill>
        <p:spPr>
          <a:xfrm>
            <a:off x="6319754" y="2822483"/>
            <a:ext cx="2548645" cy="1635767"/>
          </a:xfrm>
          <a:prstGeom prst="rect">
            <a:avLst/>
          </a:prstGeom>
        </p:spPr>
      </p:pic>
      <p:pic>
        <p:nvPicPr>
          <p:cNvPr id="12" name="Picture 11"/>
          <p:cNvPicPr>
            <a:picLocks noChangeAspect="1"/>
          </p:cNvPicPr>
          <p:nvPr/>
        </p:nvPicPr>
        <p:blipFill>
          <a:blip r:embed="rId5"/>
          <a:stretch>
            <a:fillRect/>
          </a:stretch>
        </p:blipFill>
        <p:spPr>
          <a:xfrm>
            <a:off x="9122845" y="2886088"/>
            <a:ext cx="2400842" cy="1715866"/>
          </a:xfrm>
          <a:prstGeom prst="rect">
            <a:avLst/>
          </a:prstGeom>
        </p:spPr>
      </p:pic>
      <p:pic>
        <p:nvPicPr>
          <p:cNvPr id="13" name="Picture 12"/>
          <p:cNvPicPr>
            <a:picLocks noChangeAspect="1"/>
          </p:cNvPicPr>
          <p:nvPr/>
        </p:nvPicPr>
        <p:blipFill>
          <a:blip r:embed="rId6"/>
          <a:stretch>
            <a:fillRect/>
          </a:stretch>
        </p:blipFill>
        <p:spPr>
          <a:xfrm>
            <a:off x="824087" y="2914123"/>
            <a:ext cx="1873634" cy="1659796"/>
          </a:xfrm>
          <a:prstGeom prst="rect">
            <a:avLst/>
          </a:prstGeom>
        </p:spPr>
      </p:pic>
      <p:sp>
        <p:nvSpPr>
          <p:cNvPr id="15" name="TextBox 14"/>
          <p:cNvSpPr txBox="1"/>
          <p:nvPr/>
        </p:nvSpPr>
        <p:spPr>
          <a:xfrm>
            <a:off x="824087" y="5640122"/>
            <a:ext cx="5366478" cy="523220"/>
          </a:xfrm>
          <a:prstGeom prst="rect">
            <a:avLst/>
          </a:prstGeom>
          <a:noFill/>
        </p:spPr>
        <p:txBody>
          <a:bodyPr wrap="square" rtlCol="0">
            <a:spAutoFit/>
          </a:bodyPr>
          <a:lstStyle/>
          <a:p>
            <a:r>
              <a:rPr lang="en-US" sz="2800" b="1" u="sng" dirty="0" smtClean="0"/>
              <a:t>Let’s Find Out!</a:t>
            </a:r>
            <a:endParaRPr lang="en-US" sz="2800" b="1" u="sng" dirty="0"/>
          </a:p>
        </p:txBody>
      </p:sp>
    </p:spTree>
    <p:extLst>
      <p:ext uri="{BB962C8B-B14F-4D97-AF65-F5344CB8AC3E}">
        <p14:creationId xmlns:p14="http://schemas.microsoft.com/office/powerpoint/2010/main" val="30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0.tqn.com/d/create/1/0/H/K/R/-/22---PH-Indicator-.Still001-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1960" y="4781285"/>
            <a:ext cx="2643391" cy="19825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4307580" y="5107934"/>
            <a:ext cx="2619375" cy="1743075"/>
          </a:xfrm>
          <a:prstGeom prst="rect">
            <a:avLst/>
          </a:prstGeom>
        </p:spPr>
      </p:pic>
      <p:pic>
        <p:nvPicPr>
          <p:cNvPr id="7170" name="Picture 2" descr="http://www.goodmanpharma.com/images/banner-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247" y="132028"/>
            <a:ext cx="6410325" cy="16935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Arial Black" panose="020B0A04020102020204" pitchFamily="34" charset="0"/>
              </a:rPr>
              <a:t>Laboratory Exercise</a:t>
            </a:r>
            <a:endParaRPr lang="en-US" dirty="0">
              <a:latin typeface="Arial Black" panose="020B0A04020102020204" pitchFamily="34" charset="0"/>
            </a:endParaRPr>
          </a:p>
        </p:txBody>
      </p:sp>
      <p:sp>
        <p:nvSpPr>
          <p:cNvPr id="6" name="TextBox 5"/>
          <p:cNvSpPr txBox="1"/>
          <p:nvPr/>
        </p:nvSpPr>
        <p:spPr>
          <a:xfrm>
            <a:off x="838199" y="2058722"/>
            <a:ext cx="6577013" cy="523220"/>
          </a:xfrm>
          <a:prstGeom prst="rect">
            <a:avLst/>
          </a:prstGeom>
          <a:noFill/>
        </p:spPr>
        <p:txBody>
          <a:bodyPr wrap="square" rtlCol="0">
            <a:spAutoFit/>
          </a:bodyPr>
          <a:lstStyle/>
          <a:p>
            <a:r>
              <a:rPr lang="en-US" sz="2800" b="1" u="sng" dirty="0" smtClean="0"/>
              <a:t>Why do we need a Mortar and Pestle?</a:t>
            </a:r>
            <a:endParaRPr lang="en-US" sz="2800" b="1" u="sng" dirty="0"/>
          </a:p>
        </p:txBody>
      </p:sp>
      <p:sp>
        <p:nvSpPr>
          <p:cNvPr id="15" name="TextBox 14"/>
          <p:cNvSpPr txBox="1"/>
          <p:nvPr/>
        </p:nvSpPr>
        <p:spPr>
          <a:xfrm>
            <a:off x="838199" y="4954319"/>
            <a:ext cx="5366478" cy="523220"/>
          </a:xfrm>
          <a:prstGeom prst="rect">
            <a:avLst/>
          </a:prstGeom>
          <a:noFill/>
        </p:spPr>
        <p:txBody>
          <a:bodyPr wrap="square" rtlCol="0">
            <a:spAutoFit/>
          </a:bodyPr>
          <a:lstStyle/>
          <a:p>
            <a:r>
              <a:rPr lang="en-US" sz="2800" b="1" u="sng" dirty="0" smtClean="0"/>
              <a:t>Encapsulation of the mixture. </a:t>
            </a:r>
            <a:endParaRPr lang="en-US" sz="2800" b="1" u="sng" dirty="0"/>
          </a:p>
        </p:txBody>
      </p:sp>
      <p:pic>
        <p:nvPicPr>
          <p:cNvPr id="3" name="Picture 2"/>
          <p:cNvPicPr>
            <a:picLocks noChangeAspect="1"/>
          </p:cNvPicPr>
          <p:nvPr/>
        </p:nvPicPr>
        <p:blipFill>
          <a:blip r:embed="rId5"/>
          <a:stretch>
            <a:fillRect/>
          </a:stretch>
        </p:blipFill>
        <p:spPr>
          <a:xfrm>
            <a:off x="838200" y="2754617"/>
            <a:ext cx="2862263" cy="1994640"/>
          </a:xfrm>
          <a:prstGeom prst="rect">
            <a:avLst/>
          </a:prstGeom>
        </p:spPr>
      </p:pic>
      <p:pic>
        <p:nvPicPr>
          <p:cNvPr id="9" name="Picture 8"/>
          <p:cNvPicPr>
            <a:picLocks noChangeAspect="1"/>
          </p:cNvPicPr>
          <p:nvPr/>
        </p:nvPicPr>
        <p:blipFill>
          <a:blip r:embed="rId6"/>
          <a:stretch>
            <a:fillRect/>
          </a:stretch>
        </p:blipFill>
        <p:spPr>
          <a:xfrm>
            <a:off x="9058072" y="1923785"/>
            <a:ext cx="2857500" cy="2857500"/>
          </a:xfrm>
          <a:prstGeom prst="rect">
            <a:avLst/>
          </a:prstGeom>
        </p:spPr>
      </p:pic>
      <p:sp>
        <p:nvSpPr>
          <p:cNvPr id="16" name="TextBox 15"/>
          <p:cNvSpPr txBox="1"/>
          <p:nvPr/>
        </p:nvSpPr>
        <p:spPr>
          <a:xfrm>
            <a:off x="5821180" y="2677117"/>
            <a:ext cx="3188064" cy="954107"/>
          </a:xfrm>
          <a:prstGeom prst="rect">
            <a:avLst/>
          </a:prstGeom>
          <a:noFill/>
        </p:spPr>
        <p:txBody>
          <a:bodyPr wrap="square" rtlCol="0">
            <a:spAutoFit/>
          </a:bodyPr>
          <a:lstStyle/>
          <a:p>
            <a:r>
              <a:rPr lang="en-US" sz="2800" b="1" u="sng" dirty="0" smtClean="0"/>
              <a:t>Check the pH of our mixture. </a:t>
            </a:r>
            <a:endParaRPr lang="en-US" sz="2800" b="1" u="sng" dirty="0"/>
          </a:p>
        </p:txBody>
      </p:sp>
      <p:pic>
        <p:nvPicPr>
          <p:cNvPr id="17" name="Picture 16"/>
          <p:cNvPicPr>
            <a:picLocks noChangeAspect="1"/>
          </p:cNvPicPr>
          <p:nvPr/>
        </p:nvPicPr>
        <p:blipFill>
          <a:blip r:embed="rId7"/>
          <a:stretch>
            <a:fillRect/>
          </a:stretch>
        </p:blipFill>
        <p:spPr>
          <a:xfrm>
            <a:off x="1824380" y="5477539"/>
            <a:ext cx="1697058" cy="1272794"/>
          </a:xfrm>
          <a:prstGeom prst="rect">
            <a:avLst/>
          </a:prstGeom>
        </p:spPr>
      </p:pic>
      <p:sp>
        <p:nvSpPr>
          <p:cNvPr id="11" name="TextBox 10"/>
          <p:cNvSpPr txBox="1"/>
          <p:nvPr/>
        </p:nvSpPr>
        <p:spPr>
          <a:xfrm>
            <a:off x="7545984" y="4846324"/>
            <a:ext cx="3188064" cy="523220"/>
          </a:xfrm>
          <a:prstGeom prst="rect">
            <a:avLst/>
          </a:prstGeom>
          <a:noFill/>
        </p:spPr>
        <p:txBody>
          <a:bodyPr wrap="square" rtlCol="0">
            <a:spAutoFit/>
          </a:bodyPr>
          <a:lstStyle/>
          <a:p>
            <a:r>
              <a:rPr lang="en-US" sz="2800" b="1" u="sng" dirty="0" smtClean="0"/>
              <a:t>Make a solution. </a:t>
            </a:r>
            <a:endParaRPr lang="en-US" sz="2800" b="1" u="sng" dirty="0"/>
          </a:p>
        </p:txBody>
      </p:sp>
    </p:spTree>
    <p:extLst>
      <p:ext uri="{BB962C8B-B14F-4D97-AF65-F5344CB8AC3E}">
        <p14:creationId xmlns:p14="http://schemas.microsoft.com/office/powerpoint/2010/main" val="228357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Benefits of Hibiscus, Turmeric, Red Cabbage &amp; Mint </a:t>
            </a:r>
            <a:endParaRPr lang="en-US" dirty="0"/>
          </a:p>
        </p:txBody>
      </p:sp>
      <p:pic>
        <p:nvPicPr>
          <p:cNvPr id="4" name="Picture 3" descr="http://www.organicfacts.net/wp-content/uploads/hibiscusteainfo.jpg"/>
          <p:cNvPicPr/>
          <p:nvPr/>
        </p:nvPicPr>
        <p:blipFill>
          <a:blip r:embed="rId2">
            <a:extLst>
              <a:ext uri="{28A0092B-C50C-407E-A947-70E740481C1C}">
                <a14:useLocalDpi xmlns:a14="http://schemas.microsoft.com/office/drawing/2010/main" val="0"/>
              </a:ext>
            </a:extLst>
          </a:blip>
          <a:srcRect/>
          <a:stretch>
            <a:fillRect/>
          </a:stretch>
        </p:blipFill>
        <p:spPr bwMode="auto">
          <a:xfrm>
            <a:off x="592778" y="1899951"/>
            <a:ext cx="4989875" cy="4645228"/>
          </a:xfrm>
          <a:prstGeom prst="rect">
            <a:avLst/>
          </a:prstGeom>
          <a:noFill/>
          <a:ln>
            <a:noFill/>
          </a:ln>
        </p:spPr>
      </p:pic>
      <p:pic>
        <p:nvPicPr>
          <p:cNvPr id="5" name="Picture 4" descr="https://www.healthbytez.com/wp-content/uploads/2016/02/screen-shot.png"/>
          <p:cNvPicPr/>
          <p:nvPr/>
        </p:nvPicPr>
        <p:blipFill>
          <a:blip r:embed="rId3">
            <a:extLst>
              <a:ext uri="{28A0092B-C50C-407E-A947-70E740481C1C}">
                <a14:useLocalDpi xmlns:a14="http://schemas.microsoft.com/office/drawing/2010/main" val="0"/>
              </a:ext>
            </a:extLst>
          </a:blip>
          <a:srcRect/>
          <a:stretch>
            <a:fillRect/>
          </a:stretch>
        </p:blipFill>
        <p:spPr bwMode="auto">
          <a:xfrm>
            <a:off x="6578727" y="2228645"/>
            <a:ext cx="4554494" cy="4043818"/>
          </a:xfrm>
          <a:prstGeom prst="rect">
            <a:avLst/>
          </a:prstGeom>
          <a:noFill/>
          <a:ln>
            <a:noFill/>
          </a:ln>
        </p:spPr>
      </p:pic>
    </p:spTree>
    <p:extLst>
      <p:ext uri="{BB962C8B-B14F-4D97-AF65-F5344CB8AC3E}">
        <p14:creationId xmlns:p14="http://schemas.microsoft.com/office/powerpoint/2010/main" val="1103300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Benefits of Hibiscus, Turmeric, Red Cabbage &amp; Mint </a:t>
            </a:r>
            <a:endParaRPr lang="en-US" dirty="0"/>
          </a:p>
        </p:txBody>
      </p:sp>
      <p:pic>
        <p:nvPicPr>
          <p:cNvPr id="6" name="Picture 5" descr="http://www.organicfacts.net/wp-content/uploads/redcabbageinfo.jpg"/>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4664242" cy="4934701"/>
          </a:xfrm>
          <a:prstGeom prst="rect">
            <a:avLst/>
          </a:prstGeom>
          <a:noFill/>
          <a:ln>
            <a:noFill/>
          </a:ln>
        </p:spPr>
      </p:pic>
      <p:pic>
        <p:nvPicPr>
          <p:cNvPr id="2050" name="Picture 2" descr="http://www.organicfacts.net/wp-content/uploads/borageinf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546058"/>
            <a:ext cx="4989095" cy="490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062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Black" panose="020B0A04020102020204" pitchFamily="34" charset="0"/>
              </a:rPr>
              <a:t>How has Pharmaceutical Science Research Changed Your Life?</a:t>
            </a:r>
            <a:endParaRPr lang="en-US" sz="3600" dirty="0">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2210666" y="1762125"/>
            <a:ext cx="7390534" cy="4927023"/>
          </a:xfrm>
          <a:prstGeom prst="rect">
            <a:avLst/>
          </a:prstGeom>
        </p:spPr>
      </p:pic>
      <p:pic>
        <p:nvPicPr>
          <p:cNvPr id="5" name="Picture 4"/>
          <p:cNvPicPr>
            <a:picLocks noChangeAspect="1"/>
          </p:cNvPicPr>
          <p:nvPr/>
        </p:nvPicPr>
        <p:blipFill>
          <a:blip r:embed="rId3"/>
          <a:stretch>
            <a:fillRect/>
          </a:stretch>
        </p:blipFill>
        <p:spPr>
          <a:xfrm rot="-180000">
            <a:off x="4275843" y="2669443"/>
            <a:ext cx="1819718" cy="1210112"/>
          </a:xfrm>
          <a:prstGeom prst="rect">
            <a:avLst/>
          </a:prstGeom>
        </p:spPr>
      </p:pic>
      <p:pic>
        <p:nvPicPr>
          <p:cNvPr id="6" name="Picture 5"/>
          <p:cNvPicPr>
            <a:picLocks noChangeAspect="1"/>
          </p:cNvPicPr>
          <p:nvPr/>
        </p:nvPicPr>
        <p:blipFill>
          <a:blip r:embed="rId4"/>
          <a:stretch>
            <a:fillRect/>
          </a:stretch>
        </p:blipFill>
        <p:spPr>
          <a:xfrm>
            <a:off x="8634412" y="1252537"/>
            <a:ext cx="2838450" cy="1609725"/>
          </a:xfrm>
          <a:prstGeom prst="rect">
            <a:avLst/>
          </a:prstGeom>
        </p:spPr>
      </p:pic>
    </p:spTree>
    <p:extLst>
      <p:ext uri="{BB962C8B-B14F-4D97-AF65-F5344CB8AC3E}">
        <p14:creationId xmlns:p14="http://schemas.microsoft.com/office/powerpoint/2010/main" val="3029113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Black" panose="020B0A04020102020204" pitchFamily="34" charset="0"/>
              </a:rPr>
              <a:t>Where can I get More Information about Pharmacy and the Pharmaceutical Sciences? </a:t>
            </a:r>
            <a:endParaRPr lang="en-US" sz="3600" dirty="0">
              <a:latin typeface="Arial Black" panose="020B0A04020102020204" pitchFamily="34" charset="0"/>
            </a:endParaRPr>
          </a:p>
        </p:txBody>
      </p:sp>
      <p:sp>
        <p:nvSpPr>
          <p:cNvPr id="3" name="Content Placeholder 2"/>
          <p:cNvSpPr>
            <a:spLocks noGrp="1"/>
          </p:cNvSpPr>
          <p:nvPr>
            <p:ph idx="1"/>
          </p:nvPr>
        </p:nvSpPr>
        <p:spPr>
          <a:xfrm>
            <a:off x="838200" y="1925641"/>
            <a:ext cx="10515600" cy="4351338"/>
          </a:xfrm>
        </p:spPr>
        <p:txBody>
          <a:bodyPr>
            <a:normAutofit fontScale="92500" lnSpcReduction="20000"/>
          </a:bodyPr>
          <a:lstStyle/>
          <a:p>
            <a:pPr marL="0" indent="0">
              <a:buNone/>
            </a:pPr>
            <a:r>
              <a:rPr lang="en-US" u="sng" dirty="0" smtClean="0"/>
              <a:t>Visit these sites to learn more: </a:t>
            </a:r>
          </a:p>
          <a:p>
            <a:r>
              <a:rPr lang="en-US" dirty="0" smtClean="0"/>
              <a:t>American Association of Pharmaceutical Scientists - </a:t>
            </a:r>
            <a:r>
              <a:rPr lang="en-US" dirty="0" smtClean="0">
                <a:hlinkClick r:id="rId2"/>
              </a:rPr>
              <a:t>www.aaps.org/ForStudents</a:t>
            </a:r>
            <a:endParaRPr lang="en-US" dirty="0" smtClean="0"/>
          </a:p>
          <a:p>
            <a:r>
              <a:rPr lang="en-US" dirty="0" smtClean="0">
                <a:hlinkClick r:id="rId3"/>
              </a:rPr>
              <a:t>http://careers.aaps.org/</a:t>
            </a:r>
            <a:endParaRPr lang="en-US" dirty="0" smtClean="0"/>
          </a:p>
          <a:p>
            <a:r>
              <a:rPr lang="en-US" dirty="0" smtClean="0"/>
              <a:t>American </a:t>
            </a:r>
            <a:r>
              <a:rPr lang="en-US" dirty="0"/>
              <a:t>Pharmacists Association - </a:t>
            </a:r>
            <a:r>
              <a:rPr lang="en-US" dirty="0">
                <a:hlinkClick r:id="rId4"/>
              </a:rPr>
              <a:t>http://www.pharmacist.com</a:t>
            </a:r>
            <a:r>
              <a:rPr lang="en-US" dirty="0" smtClean="0">
                <a:hlinkClick r:id="rId4"/>
              </a:rPr>
              <a:t>/</a:t>
            </a:r>
            <a:r>
              <a:rPr lang="en-US" dirty="0" smtClean="0"/>
              <a:t>	</a:t>
            </a:r>
          </a:p>
          <a:p>
            <a:endParaRPr lang="en-US" dirty="0" smtClean="0"/>
          </a:p>
          <a:p>
            <a:pPr marL="0" indent="0">
              <a:buNone/>
            </a:pPr>
            <a:r>
              <a:rPr lang="en-US" u="sng" dirty="0" smtClean="0"/>
              <a:t>Arkansas Pharmacy Schools</a:t>
            </a:r>
          </a:p>
          <a:p>
            <a:r>
              <a:rPr lang="en-US" dirty="0" smtClean="0"/>
              <a:t>Harding University College of Pharmacy </a:t>
            </a:r>
            <a:r>
              <a:rPr lang="en-US" dirty="0"/>
              <a:t>- </a:t>
            </a:r>
            <a:r>
              <a:rPr lang="en-US" dirty="0">
                <a:hlinkClick r:id="rId5"/>
              </a:rPr>
              <a:t>http://</a:t>
            </a:r>
            <a:r>
              <a:rPr lang="en-US" dirty="0" smtClean="0">
                <a:hlinkClick r:id="rId5"/>
              </a:rPr>
              <a:t>www.harding.edu/academics/colleges-departments/pharmacy</a:t>
            </a:r>
            <a:endParaRPr lang="en-US" dirty="0" smtClean="0"/>
          </a:p>
          <a:p>
            <a:r>
              <a:rPr lang="en-US" dirty="0" smtClean="0"/>
              <a:t>University of Arkansas for </a:t>
            </a:r>
            <a:r>
              <a:rPr lang="en-US" dirty="0"/>
              <a:t>Medical Sciences - </a:t>
            </a:r>
            <a:r>
              <a:rPr lang="en-US" dirty="0">
                <a:hlinkClick r:id="rId6"/>
              </a:rPr>
              <a:t>http://pharmcollege.uams.edu</a:t>
            </a:r>
            <a:r>
              <a:rPr lang="en-US" dirty="0" smtClean="0">
                <a:hlinkClick r:id="rId6"/>
              </a:rPr>
              <a:t>/</a:t>
            </a:r>
            <a:endParaRPr lang="en-US" dirty="0" smtClean="0"/>
          </a:p>
          <a:p>
            <a:endParaRPr lang="en-US" dirty="0"/>
          </a:p>
        </p:txBody>
      </p:sp>
      <p:pic>
        <p:nvPicPr>
          <p:cNvPr id="5122" name="Picture 2" descr="http://lafootballmagazine.com/wp-content/uploads/2014/03/ahkeem-henderson-620x3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1077" y="1825624"/>
            <a:ext cx="2905030" cy="15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35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Arial Black" panose="020B0A04020102020204" pitchFamily="34" charset="0"/>
              </a:rPr>
              <a:t>Lets Talk </a:t>
            </a:r>
            <a:r>
              <a:rPr lang="en-US" b="1" dirty="0">
                <a:effectLst>
                  <a:outerShdw blurRad="38100" dist="38100" dir="2700000" algn="tl">
                    <a:srgbClr val="000000">
                      <a:alpha val="43137"/>
                    </a:srgbClr>
                  </a:outerShdw>
                </a:effectLst>
                <a:latin typeface="Arial Black" panose="020B0A04020102020204" pitchFamily="34" charset="0"/>
              </a:rPr>
              <a:t>A</a:t>
            </a:r>
            <a:r>
              <a:rPr lang="en-US" b="1" dirty="0" smtClean="0">
                <a:effectLst>
                  <a:outerShdw blurRad="38100" dist="38100" dir="2700000" algn="tl">
                    <a:srgbClr val="000000">
                      <a:alpha val="43137"/>
                    </a:srgbClr>
                  </a:outerShdw>
                </a:effectLst>
                <a:latin typeface="Arial Black" panose="020B0A04020102020204" pitchFamily="34" charset="0"/>
              </a:rPr>
              <a:t>bout Your Life!</a:t>
            </a:r>
            <a:endParaRPr lang="en-US" b="1" dirty="0">
              <a:effectLst>
                <a:outerShdw blurRad="38100" dist="38100" dir="2700000" algn="tl">
                  <a:srgbClr val="000000">
                    <a:alpha val="43137"/>
                  </a:srgbClr>
                </a:outerShdw>
              </a:effectLst>
              <a:latin typeface="Arial Black" panose="020B0A04020102020204" pitchFamily="34" charset="0"/>
            </a:endParaRPr>
          </a:p>
        </p:txBody>
      </p:sp>
      <p:sp>
        <p:nvSpPr>
          <p:cNvPr id="4" name="Text Placeholder 3"/>
          <p:cNvSpPr>
            <a:spLocks noGrp="1"/>
          </p:cNvSpPr>
          <p:nvPr>
            <p:ph type="body" idx="1"/>
          </p:nvPr>
        </p:nvSpPr>
        <p:spPr>
          <a:xfrm>
            <a:off x="972173" y="5275014"/>
            <a:ext cx="3099166" cy="823912"/>
          </a:xfrm>
        </p:spPr>
        <p:txBody>
          <a:bodyPr/>
          <a:lstStyle/>
          <a:p>
            <a:r>
              <a:rPr lang="en-US" dirty="0" smtClean="0"/>
              <a:t>What do you want to be when you grow up?</a:t>
            </a:r>
          </a:p>
        </p:txBody>
      </p:sp>
      <p:sp>
        <p:nvSpPr>
          <p:cNvPr id="5" name="Text Placeholder 4"/>
          <p:cNvSpPr>
            <a:spLocks noGrp="1"/>
          </p:cNvSpPr>
          <p:nvPr>
            <p:ph type="body" sz="quarter" idx="3"/>
          </p:nvPr>
        </p:nvSpPr>
        <p:spPr>
          <a:xfrm>
            <a:off x="4618020" y="5275014"/>
            <a:ext cx="3099816" cy="823912"/>
          </a:xfrm>
        </p:spPr>
        <p:txBody>
          <a:bodyPr/>
          <a:lstStyle/>
          <a:p>
            <a:r>
              <a:rPr lang="en-US" dirty="0" smtClean="0"/>
              <a:t>What does it take to get there?</a:t>
            </a:r>
          </a:p>
        </p:txBody>
      </p:sp>
      <p:sp>
        <p:nvSpPr>
          <p:cNvPr id="8" name="Text Placeholder 3"/>
          <p:cNvSpPr txBox="1">
            <a:spLocks/>
          </p:cNvSpPr>
          <p:nvPr/>
        </p:nvSpPr>
        <p:spPr>
          <a:xfrm>
            <a:off x="8123837" y="5275014"/>
            <a:ext cx="309981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smtClean="0"/>
              <a:t>Where are you now in the plans?</a:t>
            </a:r>
          </a:p>
        </p:txBody>
      </p:sp>
      <p:pic>
        <p:nvPicPr>
          <p:cNvPr id="1026" name="Picture 2" descr="http://www.annarbor.com/assets_c/2010/05/050110_NEWS_Grad_Obama_speaks_MRM_-thumb-590x382-385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23" y="3268014"/>
            <a:ext cx="3099816" cy="200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alr.edu/studentsuccess/files/2013/06/SSSI-Banner-3-01-e1446129594763-684x287.png"/>
          <p:cNvPicPr>
            <a:picLocks noChangeAspect="1" noChangeArrowheads="1"/>
          </p:cNvPicPr>
          <p:nvPr/>
        </p:nvPicPr>
        <p:blipFill rotWithShape="1">
          <a:blip r:embed="rId3">
            <a:extLst>
              <a:ext uri="{28A0092B-C50C-407E-A947-70E740481C1C}">
                <a14:useLocalDpi xmlns:a14="http://schemas.microsoft.com/office/drawing/2010/main" val="0"/>
              </a:ext>
            </a:extLst>
          </a:blip>
          <a:srcRect l="21111" r="22533"/>
          <a:stretch/>
        </p:blipFill>
        <p:spPr bwMode="auto">
          <a:xfrm>
            <a:off x="4618020" y="3268014"/>
            <a:ext cx="3099816" cy="200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usnews.com/img/college-photo_270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517" y="3268014"/>
            <a:ext cx="3099816" cy="19849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thesistacircle.com/wp-content/uploads/2015/12/rosalind-brewer-bio-Google-Search.clipula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23" y="1356027"/>
            <a:ext cx="3099816" cy="19154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7f9c61237bd6e732e57e-5fa18836a2ae6b5e7c49abcc89b20237.ssl.cf1.rackcdn.com/6556431_on-being-a-little-black-girl_735ddcc6_m.jpg?bg=493B2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020" y="1356027"/>
            <a:ext cx="3099816" cy="19154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thegrio.files.wordpress.com/2012/11/bhg-19.jpg?w=5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493" y="1343501"/>
            <a:ext cx="3099816" cy="19245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92824" y="6121026"/>
            <a:ext cx="7073153" cy="523220"/>
          </a:xfrm>
          <a:prstGeom prst="rect">
            <a:avLst/>
          </a:prstGeom>
          <a:noFill/>
        </p:spPr>
        <p:txBody>
          <a:bodyPr wrap="square" rtlCol="0">
            <a:spAutoFit/>
          </a:bodyPr>
          <a:lstStyle/>
          <a:p>
            <a:pPr algn="ctr"/>
            <a:r>
              <a:rPr lang="en-US" sz="2800" dirty="0" smtClean="0">
                <a:solidFill>
                  <a:srgbClr val="FF0000"/>
                </a:solidFill>
                <a:latin typeface="Arial Black" panose="020B0A04020102020204" pitchFamily="34" charset="0"/>
              </a:rPr>
              <a:t>Four Volunteers Needed!!!</a:t>
            </a:r>
            <a:endParaRPr lang="en-US" sz="28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27404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p:cTn id="7" dur="500" fill="hold"/>
                                        <p:tgtEl>
                                          <p:spTgt spid="1034"/>
                                        </p:tgtEl>
                                        <p:attrNameLst>
                                          <p:attrName>ppt_w</p:attrName>
                                        </p:attrNameLst>
                                      </p:cBhvr>
                                      <p:tavLst>
                                        <p:tav tm="0">
                                          <p:val>
                                            <p:fltVal val="0"/>
                                          </p:val>
                                        </p:tav>
                                        <p:tav tm="100000">
                                          <p:val>
                                            <p:strVal val="#ppt_w"/>
                                          </p:val>
                                        </p:tav>
                                      </p:tavLst>
                                    </p:anim>
                                    <p:anim calcmode="lin" valueType="num">
                                      <p:cBhvr>
                                        <p:cTn id="8" dur="500" fill="hold"/>
                                        <p:tgtEl>
                                          <p:spTgt spid="1034"/>
                                        </p:tgtEl>
                                        <p:attrNameLst>
                                          <p:attrName>ppt_h</p:attrName>
                                        </p:attrNameLst>
                                      </p:cBhvr>
                                      <p:tavLst>
                                        <p:tav tm="0">
                                          <p:val>
                                            <p:fltVal val="0"/>
                                          </p:val>
                                        </p:tav>
                                        <p:tav tm="100000">
                                          <p:val>
                                            <p:strVal val="#ppt_h"/>
                                          </p:val>
                                        </p:tav>
                                      </p:tavLst>
                                    </p:anim>
                                    <p:animEffect transition="in" filter="fade">
                                      <p:cBhvr>
                                        <p:cTn id="9" dur="500"/>
                                        <p:tgtEl>
                                          <p:spTgt spid="10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p:cTn id="21" dur="500" fill="hold"/>
                                        <p:tgtEl>
                                          <p:spTgt spid="1036"/>
                                        </p:tgtEl>
                                        <p:attrNameLst>
                                          <p:attrName>ppt_w</p:attrName>
                                        </p:attrNameLst>
                                      </p:cBhvr>
                                      <p:tavLst>
                                        <p:tav tm="0">
                                          <p:val>
                                            <p:fltVal val="0"/>
                                          </p:val>
                                        </p:tav>
                                        <p:tav tm="100000">
                                          <p:val>
                                            <p:strVal val="#ppt_w"/>
                                          </p:val>
                                        </p:tav>
                                      </p:tavLst>
                                    </p:anim>
                                    <p:anim calcmode="lin" valueType="num">
                                      <p:cBhvr>
                                        <p:cTn id="22" dur="500" fill="hold"/>
                                        <p:tgtEl>
                                          <p:spTgt spid="1036"/>
                                        </p:tgtEl>
                                        <p:attrNameLst>
                                          <p:attrName>ppt_h</p:attrName>
                                        </p:attrNameLst>
                                      </p:cBhvr>
                                      <p:tavLst>
                                        <p:tav tm="0">
                                          <p:val>
                                            <p:fltVal val="0"/>
                                          </p:val>
                                        </p:tav>
                                        <p:tav tm="100000">
                                          <p:val>
                                            <p:strVal val="#ppt_h"/>
                                          </p:val>
                                        </p:tav>
                                      </p:tavLst>
                                    </p:anim>
                                    <p:animEffect transition="in" filter="fade">
                                      <p:cBhvr>
                                        <p:cTn id="23" dur="500"/>
                                        <p:tgtEl>
                                          <p:spTgt spid="103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38"/>
                                        </p:tgtEl>
                                        <p:attrNameLst>
                                          <p:attrName>style.visibility</p:attrName>
                                        </p:attrNameLst>
                                      </p:cBhvr>
                                      <p:to>
                                        <p:strVal val="visible"/>
                                      </p:to>
                                    </p:set>
                                    <p:anim calcmode="lin" valueType="num">
                                      <p:cBhvr>
                                        <p:cTn id="35" dur="500" fill="hold"/>
                                        <p:tgtEl>
                                          <p:spTgt spid="1038"/>
                                        </p:tgtEl>
                                        <p:attrNameLst>
                                          <p:attrName>ppt_w</p:attrName>
                                        </p:attrNameLst>
                                      </p:cBhvr>
                                      <p:tavLst>
                                        <p:tav tm="0">
                                          <p:val>
                                            <p:fltVal val="0"/>
                                          </p:val>
                                        </p:tav>
                                        <p:tav tm="100000">
                                          <p:val>
                                            <p:strVal val="#ppt_w"/>
                                          </p:val>
                                        </p:tav>
                                      </p:tavLst>
                                    </p:anim>
                                    <p:anim calcmode="lin" valueType="num">
                                      <p:cBhvr>
                                        <p:cTn id="36" dur="500" fill="hold"/>
                                        <p:tgtEl>
                                          <p:spTgt spid="1038"/>
                                        </p:tgtEl>
                                        <p:attrNameLst>
                                          <p:attrName>ppt_h</p:attrName>
                                        </p:attrNameLst>
                                      </p:cBhvr>
                                      <p:tavLst>
                                        <p:tav tm="0">
                                          <p:val>
                                            <p:fltVal val="0"/>
                                          </p:val>
                                        </p:tav>
                                        <p:tav tm="100000">
                                          <p:val>
                                            <p:strVal val="#ppt_h"/>
                                          </p:val>
                                        </p:tav>
                                      </p:tavLst>
                                    </p:anim>
                                    <p:animEffect transition="in" filter="fade">
                                      <p:cBhvr>
                                        <p:cTn id="37" dur="500"/>
                                        <p:tgtEl>
                                          <p:spTgt spid="103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 calcmode="lin" valueType="num">
                                      <p:cBhvr>
                                        <p:cTn id="42" dur="500" fill="hold"/>
                                        <p:tgtEl>
                                          <p:spTgt spid="1030"/>
                                        </p:tgtEl>
                                        <p:attrNameLst>
                                          <p:attrName>ppt_w</p:attrName>
                                        </p:attrNameLst>
                                      </p:cBhvr>
                                      <p:tavLst>
                                        <p:tav tm="0">
                                          <p:val>
                                            <p:fltVal val="0"/>
                                          </p:val>
                                        </p:tav>
                                        <p:tav tm="100000">
                                          <p:val>
                                            <p:strVal val="#ppt_w"/>
                                          </p:val>
                                        </p:tav>
                                      </p:tavLst>
                                    </p:anim>
                                    <p:anim calcmode="lin" valueType="num">
                                      <p:cBhvr>
                                        <p:cTn id="43" dur="500" fill="hold"/>
                                        <p:tgtEl>
                                          <p:spTgt spid="1030"/>
                                        </p:tgtEl>
                                        <p:attrNameLst>
                                          <p:attrName>ppt_h</p:attrName>
                                        </p:attrNameLst>
                                      </p:cBhvr>
                                      <p:tavLst>
                                        <p:tav tm="0">
                                          <p:val>
                                            <p:fltVal val="0"/>
                                          </p:val>
                                        </p:tav>
                                        <p:tav tm="100000">
                                          <p:val>
                                            <p:strVal val="#ppt_h"/>
                                          </p:val>
                                        </p:tav>
                                      </p:tavLst>
                                    </p:anim>
                                    <p:animEffect transition="in" filter="fade">
                                      <p:cBhvr>
                                        <p:cTn id="44" dur="500"/>
                                        <p:tgtEl>
                                          <p:spTgt spid="1030"/>
                                        </p:tgtEl>
                                      </p:cBhvr>
                                    </p:animEffect>
                                  </p:childTnLst>
                                </p:cTn>
                              </p:par>
                            </p:childTnLst>
                          </p:cTn>
                        </p:par>
                      </p:childTnLst>
                    </p:cTn>
                  </p:par>
                  <p:par>
                    <p:cTn id="45" fill="hold">
                      <p:stCondLst>
                        <p:cond delay="indefinite"/>
                      </p:stCondLst>
                      <p:childTnLst>
                        <p:par>
                          <p:cTn id="46" fill="hold">
                            <p:stCondLst>
                              <p:cond delay="0"/>
                            </p:stCondLst>
                            <p:childTnLst>
                              <p:par>
                                <p:cTn id="47" presetID="27" presetClass="emph" presetSubtype="0" fill="remove" grpId="0" nodeType="clickEffect">
                                  <p:stCondLst>
                                    <p:cond delay="0"/>
                                  </p:stCondLst>
                                  <p:childTnLst>
                                    <p:animClr clrSpc="rgb" dir="cw">
                                      <p:cBhvr override="childStyle">
                                        <p:cTn id="48" dur="250" autoRev="1" fill="remove"/>
                                        <p:tgtEl>
                                          <p:spTgt spid="3"/>
                                        </p:tgtEl>
                                        <p:attrNameLst>
                                          <p:attrName>style.color</p:attrName>
                                        </p:attrNameLst>
                                      </p:cBhvr>
                                      <p:to>
                                        <a:schemeClr val="bg1"/>
                                      </p:to>
                                    </p:animClr>
                                    <p:animClr clrSpc="rgb" dir="cw">
                                      <p:cBhvr>
                                        <p:cTn id="49" dur="250" autoRev="1" fill="remove"/>
                                        <p:tgtEl>
                                          <p:spTgt spid="3"/>
                                        </p:tgtEl>
                                        <p:attrNameLst>
                                          <p:attrName>fillcolor</p:attrName>
                                        </p:attrNameLst>
                                      </p:cBhvr>
                                      <p:to>
                                        <a:schemeClr val="bg1"/>
                                      </p:to>
                                    </p:animClr>
                                    <p:set>
                                      <p:cBhvr>
                                        <p:cTn id="50" dur="250" autoRev="1" fill="remove"/>
                                        <p:tgtEl>
                                          <p:spTgt spid="3"/>
                                        </p:tgtEl>
                                        <p:attrNameLst>
                                          <p:attrName>fill.type</p:attrName>
                                        </p:attrNameLst>
                                      </p:cBhvr>
                                      <p:to>
                                        <p:strVal val="solid"/>
                                      </p:to>
                                    </p:set>
                                    <p:set>
                                      <p:cBhvr>
                                        <p:cTn id="51"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smtClean="0">
                <a:latin typeface="Arial Black" panose="020B0A04020102020204" pitchFamily="34" charset="0"/>
              </a:rPr>
              <a:t>Do you know the difference between a Pharmacist and a Pharmaceutical Scientist? </a:t>
            </a:r>
            <a:endParaRPr lang="en-US" sz="3600" dirty="0">
              <a:latin typeface="Arial Black" panose="020B0A04020102020204" pitchFamily="34" charset="0"/>
            </a:endParaRPr>
          </a:p>
        </p:txBody>
      </p:sp>
      <p:sp>
        <p:nvSpPr>
          <p:cNvPr id="5" name="Content Placeholder 4"/>
          <p:cNvSpPr>
            <a:spLocks noGrp="1"/>
          </p:cNvSpPr>
          <p:nvPr>
            <p:ph idx="1"/>
          </p:nvPr>
        </p:nvSpPr>
        <p:spPr>
          <a:xfrm>
            <a:off x="-6410279" y="2062957"/>
            <a:ext cx="7091082" cy="4351338"/>
          </a:xfrm>
        </p:spPr>
        <p:txBody>
          <a:bodyPr>
            <a:normAutofit/>
          </a:bodyPr>
          <a:lstStyle/>
          <a:p>
            <a:endParaRPr lang="en-US" dirty="0" smtClean="0"/>
          </a:p>
          <a:p>
            <a:endParaRPr lang="en-US" dirty="0"/>
          </a:p>
          <a:p>
            <a:endParaRPr lang="en-US" dirty="0" smtClean="0"/>
          </a:p>
          <a:p>
            <a:pPr marL="0" indent="0">
              <a:buNone/>
            </a:pPr>
            <a:endParaRPr lang="en-US" dirty="0" smtClean="0"/>
          </a:p>
        </p:txBody>
      </p:sp>
      <p:pic>
        <p:nvPicPr>
          <p:cNvPr id="2" name="Picture 1"/>
          <p:cNvPicPr>
            <a:picLocks noChangeAspect="1"/>
          </p:cNvPicPr>
          <p:nvPr/>
        </p:nvPicPr>
        <p:blipFill>
          <a:blip r:embed="rId3"/>
          <a:stretch>
            <a:fillRect/>
          </a:stretch>
        </p:blipFill>
        <p:spPr>
          <a:xfrm>
            <a:off x="651114" y="1750648"/>
            <a:ext cx="3810000" cy="2547938"/>
          </a:xfrm>
          <a:prstGeom prst="rect">
            <a:avLst/>
          </a:prstGeom>
        </p:spPr>
      </p:pic>
      <p:pic>
        <p:nvPicPr>
          <p:cNvPr id="3" name="Picture 2"/>
          <p:cNvPicPr>
            <a:picLocks noChangeAspect="1"/>
          </p:cNvPicPr>
          <p:nvPr/>
        </p:nvPicPr>
        <p:blipFill>
          <a:blip r:embed="rId4"/>
          <a:stretch>
            <a:fillRect/>
          </a:stretch>
        </p:blipFill>
        <p:spPr>
          <a:xfrm>
            <a:off x="651114" y="4298586"/>
            <a:ext cx="3810000" cy="2381250"/>
          </a:xfrm>
          <a:prstGeom prst="rect">
            <a:avLst/>
          </a:prstGeom>
        </p:spPr>
      </p:pic>
      <p:sp>
        <p:nvSpPr>
          <p:cNvPr id="6" name="Rectangle 5"/>
          <p:cNvSpPr/>
          <p:nvPr/>
        </p:nvSpPr>
        <p:spPr>
          <a:xfrm>
            <a:off x="4721900" y="2234557"/>
            <a:ext cx="6751820" cy="1384995"/>
          </a:xfrm>
          <a:prstGeom prst="rect">
            <a:avLst/>
          </a:prstGeom>
          <a:solidFill>
            <a:schemeClr val="tx1"/>
          </a:solidFill>
        </p:spPr>
        <p:txBody>
          <a:bodyPr wrap="square">
            <a:spAutoFit/>
          </a:bodyPr>
          <a:lstStyle/>
          <a:p>
            <a:r>
              <a:rPr lang="en-US" sz="2800" dirty="0">
                <a:solidFill>
                  <a:schemeClr val="bg1"/>
                </a:solidFill>
              </a:rPr>
              <a:t>Pharmacists work with existing drugs, patients, and other healthcare practitioners to optimize patient care and drug use. </a:t>
            </a:r>
          </a:p>
        </p:txBody>
      </p:sp>
      <p:sp>
        <p:nvSpPr>
          <p:cNvPr id="7" name="Rectangle 6"/>
          <p:cNvSpPr/>
          <p:nvPr/>
        </p:nvSpPr>
        <p:spPr>
          <a:xfrm>
            <a:off x="4751880" y="4553443"/>
            <a:ext cx="6751820" cy="1815882"/>
          </a:xfrm>
          <a:prstGeom prst="rect">
            <a:avLst/>
          </a:prstGeom>
          <a:solidFill>
            <a:schemeClr val="tx1"/>
          </a:solidFill>
        </p:spPr>
        <p:txBody>
          <a:bodyPr wrap="square">
            <a:spAutoFit/>
          </a:bodyPr>
          <a:lstStyle/>
          <a:p>
            <a:r>
              <a:rPr lang="en-US" sz="2800" dirty="0">
                <a:solidFill>
                  <a:schemeClr val="bg1"/>
                </a:solidFill>
              </a:rPr>
              <a:t>Pharmaceutical scientists are typically involved in the development of new drugs. They spend most of their time doing research in a laboratory or office setting. </a:t>
            </a:r>
          </a:p>
        </p:txBody>
      </p:sp>
    </p:spTree>
    <p:extLst>
      <p:ext uri="{BB962C8B-B14F-4D97-AF65-F5344CB8AC3E}">
        <p14:creationId xmlns:p14="http://schemas.microsoft.com/office/powerpoint/2010/main" val="272193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What does it take to become a Pharmacist?</a:t>
            </a:r>
            <a:endParaRPr lang="en-US" dirty="0">
              <a:latin typeface="Arial Black" panose="020B0A04020102020204" pitchFamily="34" charset="0"/>
            </a:endParaRPr>
          </a:p>
        </p:txBody>
      </p:sp>
      <p:sp>
        <p:nvSpPr>
          <p:cNvPr id="3" name="Content Placeholder 2"/>
          <p:cNvSpPr>
            <a:spLocks noGrp="1"/>
          </p:cNvSpPr>
          <p:nvPr>
            <p:ph idx="1"/>
          </p:nvPr>
        </p:nvSpPr>
        <p:spPr/>
        <p:txBody>
          <a:bodyPr/>
          <a:lstStyle/>
          <a:p>
            <a:r>
              <a:rPr lang="en-US" dirty="0" smtClean="0"/>
              <a:t>Be encouraged to take Math and Science courses. </a:t>
            </a:r>
          </a:p>
          <a:p>
            <a:r>
              <a:rPr lang="en-US" dirty="0" smtClean="0"/>
              <a:t>Finish Elementary, Middle and High School.</a:t>
            </a:r>
          </a:p>
          <a:p>
            <a:r>
              <a:rPr lang="en-US" dirty="0" smtClean="0"/>
              <a:t>Apply to college with a Pre-Pharmacy curriculum. If not at a college with a pharmacy school, look up the requirements for the Doctor of Pharmacy degree. </a:t>
            </a:r>
          </a:p>
          <a:p>
            <a:r>
              <a:rPr lang="en-US" dirty="0" smtClean="0"/>
              <a:t>Get certified as a Pharmacy Technician</a:t>
            </a:r>
          </a:p>
          <a:p>
            <a:r>
              <a:rPr lang="en-US" dirty="0" smtClean="0"/>
              <a:t>Have fun in college, GRADUATE!!!</a:t>
            </a:r>
          </a:p>
          <a:p>
            <a:r>
              <a:rPr lang="en-US" dirty="0" smtClean="0"/>
              <a:t>Apply and get accepted to a Doctor of Pharmacy program.</a:t>
            </a:r>
          </a:p>
          <a:p>
            <a:r>
              <a:rPr lang="en-US" dirty="0" smtClean="0"/>
              <a:t>After four years of study, Graduate!!!</a:t>
            </a:r>
            <a:endParaRPr lang="en-US" dirty="0"/>
          </a:p>
        </p:txBody>
      </p:sp>
      <p:pic>
        <p:nvPicPr>
          <p:cNvPr id="4" name="Picture 3"/>
          <p:cNvPicPr>
            <a:picLocks noChangeAspect="1"/>
          </p:cNvPicPr>
          <p:nvPr/>
        </p:nvPicPr>
        <p:blipFill>
          <a:blip r:embed="rId2"/>
          <a:stretch>
            <a:fillRect/>
          </a:stretch>
        </p:blipFill>
        <p:spPr>
          <a:xfrm>
            <a:off x="8661025" y="1356939"/>
            <a:ext cx="2857500" cy="1438275"/>
          </a:xfrm>
          <a:prstGeom prst="rect">
            <a:avLst/>
          </a:prstGeom>
        </p:spPr>
      </p:pic>
    </p:spTree>
    <p:extLst>
      <p:ext uri="{BB962C8B-B14F-4D97-AF65-F5344CB8AC3E}">
        <p14:creationId xmlns:p14="http://schemas.microsoft.com/office/powerpoint/2010/main" val="1264071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Black" panose="020B0A04020102020204" pitchFamily="34" charset="0"/>
              </a:rPr>
              <a:t>What does it take to become a Pharmaceutical Scientist?</a:t>
            </a:r>
            <a:endParaRPr lang="en-US" sz="3600" dirty="0">
              <a:latin typeface="Arial Black" panose="020B0A04020102020204" pitchFamily="34" charset="0"/>
            </a:endParaRPr>
          </a:p>
        </p:txBody>
      </p:sp>
      <p:sp>
        <p:nvSpPr>
          <p:cNvPr id="3" name="Content Placeholder 2"/>
          <p:cNvSpPr>
            <a:spLocks noGrp="1"/>
          </p:cNvSpPr>
          <p:nvPr>
            <p:ph idx="1"/>
          </p:nvPr>
        </p:nvSpPr>
        <p:spPr/>
        <p:txBody>
          <a:bodyPr/>
          <a:lstStyle/>
          <a:p>
            <a:r>
              <a:rPr lang="en-US" dirty="0" smtClean="0"/>
              <a:t>Be encouraged to take Math and Science courses. </a:t>
            </a:r>
          </a:p>
          <a:p>
            <a:r>
              <a:rPr lang="en-US" dirty="0" smtClean="0"/>
              <a:t>Finish Elementary, Middle and High School.</a:t>
            </a:r>
          </a:p>
          <a:p>
            <a:r>
              <a:rPr lang="en-US" dirty="0" smtClean="0"/>
              <a:t>Apply to college with a Science curriculum. Get a Bachelors degree in Chemistry, Biology, or Math. Some have Doctor of Pharmacy degree. </a:t>
            </a:r>
          </a:p>
          <a:p>
            <a:r>
              <a:rPr lang="en-US" dirty="0" smtClean="0"/>
              <a:t>Have fun in college, GRADUATE!!!</a:t>
            </a:r>
          </a:p>
          <a:p>
            <a:r>
              <a:rPr lang="en-US" dirty="0" smtClean="0"/>
              <a:t>Obtain research experience. </a:t>
            </a:r>
          </a:p>
          <a:p>
            <a:r>
              <a:rPr lang="en-US" dirty="0" smtClean="0"/>
              <a:t>Apply and get accepted to a Doctor of Philosophy program with a Pharmaceutical Sciences program.</a:t>
            </a:r>
          </a:p>
          <a:p>
            <a:r>
              <a:rPr lang="en-US" dirty="0" smtClean="0"/>
              <a:t>After completing the requirements, defend dissertation, Graduate!!!</a:t>
            </a:r>
            <a:endParaRPr lang="en-US" dirty="0"/>
          </a:p>
        </p:txBody>
      </p:sp>
      <p:pic>
        <p:nvPicPr>
          <p:cNvPr id="4" name="Picture 3"/>
          <p:cNvPicPr>
            <a:picLocks noChangeAspect="1"/>
          </p:cNvPicPr>
          <p:nvPr/>
        </p:nvPicPr>
        <p:blipFill>
          <a:blip r:embed="rId2"/>
          <a:stretch>
            <a:fillRect/>
          </a:stretch>
        </p:blipFill>
        <p:spPr>
          <a:xfrm>
            <a:off x="8870372" y="252413"/>
            <a:ext cx="3048858" cy="2033588"/>
          </a:xfrm>
          <a:prstGeom prst="rect">
            <a:avLst/>
          </a:prstGeom>
        </p:spPr>
      </p:pic>
    </p:spTree>
    <p:extLst>
      <p:ext uri="{BB962C8B-B14F-4D97-AF65-F5344CB8AC3E}">
        <p14:creationId xmlns:p14="http://schemas.microsoft.com/office/powerpoint/2010/main" val="1057674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Roles of a Pharmacist</a:t>
            </a:r>
            <a:endParaRPr lang="en-US" dirty="0">
              <a:latin typeface="Arial Black" panose="020B0A04020102020204" pitchFamily="34" charset="0"/>
            </a:endParaRPr>
          </a:p>
        </p:txBody>
      </p:sp>
      <p:pic>
        <p:nvPicPr>
          <p:cNvPr id="6146" name="Picture 2" descr="https://encrypted-tbn3.gstatic.com/images?q=tbn:ANd9GcR81ByuXFUGK2gz4lBhYr07HeiS1-ppPe1-2T81BMm9x8ZZ775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451" y="2212519"/>
            <a:ext cx="3346508" cy="2728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92956" y="5107600"/>
            <a:ext cx="2992582" cy="369332"/>
          </a:xfrm>
          <a:prstGeom prst="rect">
            <a:avLst/>
          </a:prstGeom>
          <a:solidFill>
            <a:schemeClr val="tx1"/>
          </a:solidFill>
        </p:spPr>
        <p:txBody>
          <a:bodyPr wrap="square" rtlCol="0">
            <a:spAutoFit/>
          </a:bodyPr>
          <a:lstStyle/>
          <a:p>
            <a:pPr algn="ctr"/>
            <a:r>
              <a:rPr lang="en-US" dirty="0" smtClean="0">
                <a:solidFill>
                  <a:schemeClr val="bg1"/>
                </a:solidFill>
              </a:rPr>
              <a:t>Hospital Pharmacist</a:t>
            </a:r>
            <a:endParaRPr lang="en-US" dirty="0">
              <a:solidFill>
                <a:schemeClr val="bg1"/>
              </a:solidFill>
            </a:endParaRPr>
          </a:p>
        </p:txBody>
      </p:sp>
      <p:sp>
        <p:nvSpPr>
          <p:cNvPr id="6" name="TextBox 5"/>
          <p:cNvSpPr txBox="1"/>
          <p:nvPr/>
        </p:nvSpPr>
        <p:spPr>
          <a:xfrm>
            <a:off x="442406" y="5107600"/>
            <a:ext cx="2992582" cy="369332"/>
          </a:xfrm>
          <a:prstGeom prst="rect">
            <a:avLst/>
          </a:prstGeom>
          <a:solidFill>
            <a:schemeClr val="tx1"/>
          </a:solidFill>
        </p:spPr>
        <p:txBody>
          <a:bodyPr wrap="square" rtlCol="0">
            <a:spAutoFit/>
          </a:bodyPr>
          <a:lstStyle/>
          <a:p>
            <a:pPr algn="ctr"/>
            <a:r>
              <a:rPr lang="en-US" dirty="0" smtClean="0">
                <a:solidFill>
                  <a:schemeClr val="bg1"/>
                </a:solidFill>
              </a:rPr>
              <a:t>Retail Pharmacist</a:t>
            </a:r>
            <a:endParaRPr lang="en-US" dirty="0">
              <a:solidFill>
                <a:schemeClr val="bg1"/>
              </a:solidFill>
            </a:endParaRPr>
          </a:p>
        </p:txBody>
      </p:sp>
      <p:pic>
        <p:nvPicPr>
          <p:cNvPr id="6148" name="Picture 4" descr="http://www.rd.com/wp-content/uploads/2013/04/pharmacist-wont-tell-07-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79" y="2653718"/>
            <a:ext cx="2961409" cy="22210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94094" y="6245358"/>
            <a:ext cx="2992582" cy="369332"/>
          </a:xfrm>
          <a:prstGeom prst="rect">
            <a:avLst/>
          </a:prstGeom>
          <a:solidFill>
            <a:schemeClr val="tx1"/>
          </a:solidFill>
        </p:spPr>
        <p:txBody>
          <a:bodyPr wrap="square" rtlCol="0">
            <a:spAutoFit/>
          </a:bodyPr>
          <a:lstStyle/>
          <a:p>
            <a:pPr algn="ctr"/>
            <a:r>
              <a:rPr lang="en-US" dirty="0" smtClean="0">
                <a:solidFill>
                  <a:schemeClr val="bg1"/>
                </a:solidFill>
              </a:rPr>
              <a:t>Clinical Pharmacist</a:t>
            </a:r>
            <a:endParaRPr lang="en-US" dirty="0">
              <a:solidFill>
                <a:schemeClr val="bg1"/>
              </a:solidFill>
            </a:endParaRPr>
          </a:p>
        </p:txBody>
      </p:sp>
      <p:pic>
        <p:nvPicPr>
          <p:cNvPr id="6150" name="Picture 6" descr="http://pharmacy.unm.edu/assets/img/landing/research/resear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2334" y="4475598"/>
            <a:ext cx="443865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images.onset.freedom.com/ocregister/article/ky3xt3-b78605024z.120100219131607000gm3mlnjj.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972" y="1421726"/>
            <a:ext cx="3326827" cy="24951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194094" y="3866637"/>
            <a:ext cx="2992582" cy="369332"/>
          </a:xfrm>
          <a:prstGeom prst="rect">
            <a:avLst/>
          </a:prstGeom>
          <a:solidFill>
            <a:schemeClr val="tx1"/>
          </a:solidFill>
        </p:spPr>
        <p:txBody>
          <a:bodyPr wrap="square" rtlCol="0">
            <a:spAutoFit/>
          </a:bodyPr>
          <a:lstStyle/>
          <a:p>
            <a:pPr algn="ctr"/>
            <a:r>
              <a:rPr lang="en-US" dirty="0" smtClean="0">
                <a:solidFill>
                  <a:schemeClr val="bg1"/>
                </a:solidFill>
              </a:rPr>
              <a:t>Nuclear Pharmacist</a:t>
            </a:r>
            <a:endParaRPr lang="en-US" dirty="0">
              <a:solidFill>
                <a:schemeClr val="bg1"/>
              </a:solidFill>
            </a:endParaRPr>
          </a:p>
        </p:txBody>
      </p:sp>
    </p:spTree>
    <p:extLst>
      <p:ext uri="{BB962C8B-B14F-4D97-AF65-F5344CB8AC3E}">
        <p14:creationId xmlns:p14="http://schemas.microsoft.com/office/powerpoint/2010/main" val="42900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1000"/>
                                        <p:tgtEl>
                                          <p:spTgt spid="6146"/>
                                        </p:tgtEl>
                                      </p:cBhvr>
                                    </p:animEffect>
                                    <p:anim calcmode="lin" valueType="num">
                                      <p:cBhvr>
                                        <p:cTn id="20" dur="1000" fill="hold"/>
                                        <p:tgtEl>
                                          <p:spTgt spid="6146"/>
                                        </p:tgtEl>
                                        <p:attrNameLst>
                                          <p:attrName>ppt_x</p:attrName>
                                        </p:attrNameLst>
                                      </p:cBhvr>
                                      <p:tavLst>
                                        <p:tav tm="0">
                                          <p:val>
                                            <p:strVal val="#ppt_x"/>
                                          </p:val>
                                        </p:tav>
                                        <p:tav tm="100000">
                                          <p:val>
                                            <p:strVal val="#ppt_x"/>
                                          </p:val>
                                        </p:tav>
                                      </p:tavLst>
                                    </p:anim>
                                    <p:anim calcmode="lin" valueType="num">
                                      <p:cBhvr>
                                        <p:cTn id="21" dur="1000" fill="hold"/>
                                        <p:tgtEl>
                                          <p:spTgt spid="614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152"/>
                                        </p:tgtEl>
                                        <p:attrNameLst>
                                          <p:attrName>style.visibility</p:attrName>
                                        </p:attrNameLst>
                                      </p:cBhvr>
                                      <p:to>
                                        <p:strVal val="visible"/>
                                      </p:to>
                                    </p:set>
                                    <p:animEffect transition="in" filter="fade">
                                      <p:cBhvr>
                                        <p:cTn id="31" dur="1000"/>
                                        <p:tgtEl>
                                          <p:spTgt spid="6152"/>
                                        </p:tgtEl>
                                      </p:cBhvr>
                                    </p:animEffect>
                                    <p:anim calcmode="lin" valueType="num">
                                      <p:cBhvr>
                                        <p:cTn id="32" dur="1000" fill="hold"/>
                                        <p:tgtEl>
                                          <p:spTgt spid="6152"/>
                                        </p:tgtEl>
                                        <p:attrNameLst>
                                          <p:attrName>ppt_x</p:attrName>
                                        </p:attrNameLst>
                                      </p:cBhvr>
                                      <p:tavLst>
                                        <p:tav tm="0">
                                          <p:val>
                                            <p:strVal val="#ppt_x"/>
                                          </p:val>
                                        </p:tav>
                                        <p:tav tm="100000">
                                          <p:val>
                                            <p:strVal val="#ppt_x"/>
                                          </p:val>
                                        </p:tav>
                                      </p:tavLst>
                                    </p:anim>
                                    <p:anim calcmode="lin" valueType="num">
                                      <p:cBhvr>
                                        <p:cTn id="33" dur="1000" fill="hold"/>
                                        <p:tgtEl>
                                          <p:spTgt spid="615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fade">
                                      <p:cBhvr>
                                        <p:cTn id="43" dur="1000"/>
                                        <p:tgtEl>
                                          <p:spTgt spid="6150"/>
                                        </p:tgtEl>
                                      </p:cBhvr>
                                    </p:animEffect>
                                    <p:anim calcmode="lin" valueType="num">
                                      <p:cBhvr>
                                        <p:cTn id="44" dur="1000" fill="hold"/>
                                        <p:tgtEl>
                                          <p:spTgt spid="6150"/>
                                        </p:tgtEl>
                                        <p:attrNameLst>
                                          <p:attrName>ppt_x</p:attrName>
                                        </p:attrNameLst>
                                      </p:cBhvr>
                                      <p:tavLst>
                                        <p:tav tm="0">
                                          <p:val>
                                            <p:strVal val="#ppt_x"/>
                                          </p:val>
                                        </p:tav>
                                        <p:tav tm="100000">
                                          <p:val>
                                            <p:strVal val="#ppt_x"/>
                                          </p:val>
                                        </p:tav>
                                      </p:tavLst>
                                    </p:anim>
                                    <p:anim calcmode="lin" valueType="num">
                                      <p:cBhvr>
                                        <p:cTn id="45" dur="1000" fill="hold"/>
                                        <p:tgtEl>
                                          <p:spTgt spid="615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RjOFdU0Ch71nKUGtj7cCKNKFGHgA53bqX3RDS0ZdGYFUT32hL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2387746"/>
            <a:ext cx="2892425" cy="1926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akpharmacollege.ac.in/wp-content/uploads/2014/06/quality-assuran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266" y="3931230"/>
            <a:ext cx="19050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neurobonkers.com/wp-content/uploads/2010/08/unsaf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437" y="1372612"/>
            <a:ext cx="2223443" cy="13982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4691" y="5913296"/>
            <a:ext cx="5237018" cy="646331"/>
          </a:xfrm>
          <a:prstGeom prst="rect">
            <a:avLst/>
          </a:prstGeom>
          <a:solidFill>
            <a:schemeClr val="tx1"/>
          </a:solidFill>
        </p:spPr>
        <p:txBody>
          <a:bodyPr wrap="square">
            <a:spAutoFit/>
          </a:bodyPr>
          <a:lstStyle/>
          <a:p>
            <a:r>
              <a:rPr lang="en-US" dirty="0">
                <a:solidFill>
                  <a:schemeClr val="bg1"/>
                </a:solidFill>
              </a:rPr>
              <a:t>Analysis and Pharmaceutical Quality—analytical techniques, quality control, and quality assurance.</a:t>
            </a:r>
          </a:p>
        </p:txBody>
      </p:sp>
      <p:sp>
        <p:nvSpPr>
          <p:cNvPr id="6" name="Rectangle 5"/>
          <p:cNvSpPr/>
          <p:nvPr/>
        </p:nvSpPr>
        <p:spPr>
          <a:xfrm>
            <a:off x="5894979" y="5809023"/>
            <a:ext cx="5306290" cy="923330"/>
          </a:xfrm>
          <a:prstGeom prst="rect">
            <a:avLst/>
          </a:prstGeom>
          <a:solidFill>
            <a:schemeClr val="tx1"/>
          </a:solidFill>
        </p:spPr>
        <p:txBody>
          <a:bodyPr wrap="square">
            <a:spAutoFit/>
          </a:bodyPr>
          <a:lstStyle/>
          <a:p>
            <a:r>
              <a:rPr lang="en-US" dirty="0">
                <a:solidFill>
                  <a:schemeClr val="bg1"/>
                </a:solidFill>
              </a:rPr>
              <a:t> Biotechnology—research, development, and commercialization of biotechnology-based pharmaceuticals, including genes and gene delivery.</a:t>
            </a:r>
          </a:p>
        </p:txBody>
      </p:sp>
      <p:pic>
        <p:nvPicPr>
          <p:cNvPr id="1032" name="Picture 8" descr="http://www.hylokusa.com/assets/Pharmaceutical-and-Biotechnology-500x3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6023" y="1769354"/>
            <a:ext cx="2026738" cy="13498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encrypted-tbn0.gstatic.com/images?q=tbn:ANd9GcQNMuDSJnpU7nFYir1eA9JOH-ZUZ0SQbPpLirNCY_iGhgZdmWyuu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4979" y="4123242"/>
            <a:ext cx="2234098" cy="14906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505691" y="129671"/>
            <a:ext cx="10515600" cy="1325563"/>
          </a:xfrm>
        </p:spPr>
        <p:txBody>
          <a:bodyPr>
            <a:normAutofit/>
          </a:bodyPr>
          <a:lstStyle/>
          <a:p>
            <a:r>
              <a:rPr lang="en-US" sz="3600" dirty="0">
                <a:latin typeface="Arial Black" panose="020B0A04020102020204" pitchFamily="34" charset="0"/>
              </a:rPr>
              <a:t>Disciplines of Pharmaceutical Science</a:t>
            </a:r>
          </a:p>
        </p:txBody>
      </p:sp>
      <p:pic>
        <p:nvPicPr>
          <p:cNvPr id="1036" name="Picture 12" descr="http://media1.shmoop.com/images/biology/biobook_biotechnology_graphik_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6202" y="2242804"/>
            <a:ext cx="3810000" cy="298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4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fade">
                                      <p:cBhvr>
                                        <p:cTn id="34" dur="1000"/>
                                        <p:tgtEl>
                                          <p:spTgt spid="1036"/>
                                        </p:tgtEl>
                                      </p:cBhvr>
                                    </p:animEffect>
                                    <p:anim calcmode="lin" valueType="num">
                                      <p:cBhvr>
                                        <p:cTn id="35" dur="1000" fill="hold"/>
                                        <p:tgtEl>
                                          <p:spTgt spid="1036"/>
                                        </p:tgtEl>
                                        <p:attrNameLst>
                                          <p:attrName>ppt_x</p:attrName>
                                        </p:attrNameLst>
                                      </p:cBhvr>
                                      <p:tavLst>
                                        <p:tav tm="0">
                                          <p:val>
                                            <p:strVal val="#ppt_x"/>
                                          </p:val>
                                        </p:tav>
                                        <p:tav tm="100000">
                                          <p:val>
                                            <p:strVal val="#ppt_x"/>
                                          </p:val>
                                        </p:tav>
                                      </p:tavLst>
                                    </p:anim>
                                    <p:anim calcmode="lin" valueType="num">
                                      <p:cBhvr>
                                        <p:cTn id="36" dur="1000" fill="hold"/>
                                        <p:tgtEl>
                                          <p:spTgt spid="10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38"/>
                                        </p:tgtEl>
                                        <p:attrNameLst>
                                          <p:attrName>style.visibility</p:attrName>
                                        </p:attrNameLst>
                                      </p:cBhvr>
                                      <p:to>
                                        <p:strVal val="visible"/>
                                      </p:to>
                                    </p:set>
                                    <p:animEffect transition="in" filter="fade">
                                      <p:cBhvr>
                                        <p:cTn id="39" dur="1000"/>
                                        <p:tgtEl>
                                          <p:spTgt spid="1038"/>
                                        </p:tgtEl>
                                      </p:cBhvr>
                                    </p:animEffect>
                                    <p:anim calcmode="lin" valueType="num">
                                      <p:cBhvr>
                                        <p:cTn id="40" dur="1000" fill="hold"/>
                                        <p:tgtEl>
                                          <p:spTgt spid="1038"/>
                                        </p:tgtEl>
                                        <p:attrNameLst>
                                          <p:attrName>ppt_x</p:attrName>
                                        </p:attrNameLst>
                                      </p:cBhvr>
                                      <p:tavLst>
                                        <p:tav tm="0">
                                          <p:val>
                                            <p:strVal val="#ppt_x"/>
                                          </p:val>
                                        </p:tav>
                                        <p:tav tm="100000">
                                          <p:val>
                                            <p:strVal val="#ppt_x"/>
                                          </p:val>
                                        </p:tav>
                                      </p:tavLst>
                                    </p:anim>
                                    <p:anim calcmode="lin" valueType="num">
                                      <p:cBhvr>
                                        <p:cTn id="41" dur="1000" fill="hold"/>
                                        <p:tgtEl>
                                          <p:spTgt spid="10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5294945"/>
            <a:ext cx="5238750" cy="1477328"/>
          </a:xfrm>
          <a:prstGeom prst="rect">
            <a:avLst/>
          </a:prstGeom>
          <a:solidFill>
            <a:schemeClr val="tx1"/>
          </a:solidFill>
        </p:spPr>
        <p:txBody>
          <a:bodyPr wrap="square">
            <a:spAutoFit/>
          </a:bodyPr>
          <a:lstStyle/>
          <a:p>
            <a:r>
              <a:rPr lang="en-US" dirty="0">
                <a:solidFill>
                  <a:schemeClr val="bg1"/>
                </a:solidFill>
              </a:rPr>
              <a:t>Clinical Pharmacology and Translational Research—the clinical research dimension within the pharmaceutical sciences, focused on the therapeutic benefits and clinical assessment of drugs and biologicals.</a:t>
            </a:r>
          </a:p>
        </p:txBody>
      </p:sp>
      <p:pic>
        <p:nvPicPr>
          <p:cNvPr id="2050" name="Picture 2" descr="http://www.kyoto-phu.ac.jp/english/laboratories/images/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38" y="2485880"/>
            <a:ext cx="5172017" cy="23355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51864" y="5433444"/>
            <a:ext cx="5321011" cy="1200329"/>
          </a:xfrm>
          <a:prstGeom prst="rect">
            <a:avLst/>
          </a:prstGeom>
          <a:solidFill>
            <a:schemeClr val="tx1"/>
          </a:solidFill>
        </p:spPr>
        <p:txBody>
          <a:bodyPr wrap="square">
            <a:spAutoFit/>
          </a:bodyPr>
          <a:lstStyle/>
          <a:p>
            <a:r>
              <a:rPr lang="en-US" dirty="0">
                <a:solidFill>
                  <a:schemeClr val="bg1"/>
                </a:solidFill>
              </a:rPr>
              <a:t>Formulation Design and Development—formulation design, research and development; a multidisciplinary field drawing upon the physical, chemical, biological, and engineering sciences.</a:t>
            </a:r>
          </a:p>
        </p:txBody>
      </p:sp>
      <p:pic>
        <p:nvPicPr>
          <p:cNvPr id="2052" name="Picture 4" descr="http://polymerinnovationblog.com/wp-content/uploads/2012/03/Formulation-scientist-using-design-of-experi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739" y="2149791"/>
            <a:ext cx="4048125" cy="26860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urirx.com/images/formul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9875" y="2004895"/>
            <a:ext cx="11938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sunpharma.com/sites/default/files/bottleimagelinklarge/47335-669-81_Diltiazem%20HCl%20ER_120mg_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9875" y="3612335"/>
            <a:ext cx="1347850" cy="13478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6"/>
          <p:cNvSpPr>
            <a:spLocks noGrp="1"/>
          </p:cNvSpPr>
          <p:nvPr>
            <p:ph type="title"/>
          </p:nvPr>
        </p:nvSpPr>
        <p:spPr/>
        <p:txBody>
          <a:bodyPr>
            <a:normAutofit/>
          </a:bodyPr>
          <a:lstStyle/>
          <a:p>
            <a:r>
              <a:rPr lang="en-US" sz="3600" dirty="0">
                <a:latin typeface="Arial Black" panose="020B0A04020102020204" pitchFamily="34" charset="0"/>
              </a:rPr>
              <a:t>Disciplines of Pharmaceutical Science</a:t>
            </a:r>
          </a:p>
        </p:txBody>
      </p:sp>
    </p:spTree>
    <p:extLst>
      <p:ext uri="{BB962C8B-B14F-4D97-AF65-F5344CB8AC3E}">
        <p14:creationId xmlns:p14="http://schemas.microsoft.com/office/powerpoint/2010/main" val="35924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1000"/>
                                        <p:tgtEl>
                                          <p:spTgt spid="2054"/>
                                        </p:tgtEl>
                                      </p:cBhvr>
                                    </p:animEffect>
                                    <p:anim calcmode="lin" valueType="num">
                                      <p:cBhvr>
                                        <p:cTn id="25" dur="1000" fill="hold"/>
                                        <p:tgtEl>
                                          <p:spTgt spid="2054"/>
                                        </p:tgtEl>
                                        <p:attrNameLst>
                                          <p:attrName>ppt_x</p:attrName>
                                        </p:attrNameLst>
                                      </p:cBhvr>
                                      <p:tavLst>
                                        <p:tav tm="0">
                                          <p:val>
                                            <p:strVal val="#ppt_x"/>
                                          </p:val>
                                        </p:tav>
                                        <p:tav tm="100000">
                                          <p:val>
                                            <p:strVal val="#ppt_x"/>
                                          </p:val>
                                        </p:tav>
                                      </p:tavLst>
                                    </p:anim>
                                    <p:anim calcmode="lin" valueType="num">
                                      <p:cBhvr>
                                        <p:cTn id="26" dur="1000" fill="hold"/>
                                        <p:tgtEl>
                                          <p:spTgt spid="205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fade">
                                      <p:cBhvr>
                                        <p:cTn id="29" dur="1000"/>
                                        <p:tgtEl>
                                          <p:spTgt spid="2056"/>
                                        </p:tgtEl>
                                      </p:cBhvr>
                                    </p:animEffect>
                                    <p:anim calcmode="lin" valueType="num">
                                      <p:cBhvr>
                                        <p:cTn id="30" dur="1000" fill="hold"/>
                                        <p:tgtEl>
                                          <p:spTgt spid="2056"/>
                                        </p:tgtEl>
                                        <p:attrNameLst>
                                          <p:attrName>ppt_x</p:attrName>
                                        </p:attrNameLst>
                                      </p:cBhvr>
                                      <p:tavLst>
                                        <p:tav tm="0">
                                          <p:val>
                                            <p:strVal val="#ppt_x"/>
                                          </p:val>
                                        </p:tav>
                                        <p:tav tm="100000">
                                          <p:val>
                                            <p:strVal val="#ppt_x"/>
                                          </p:val>
                                        </p:tav>
                                      </p:tavLst>
                                    </p:anim>
                                    <p:anim calcmode="lin" valueType="num">
                                      <p:cBhvr>
                                        <p:cTn id="31" dur="1000" fill="hold"/>
                                        <p:tgtEl>
                                          <p:spTgt spid="205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722" y="4871602"/>
            <a:ext cx="5361482" cy="1754326"/>
          </a:xfrm>
          <a:prstGeom prst="rect">
            <a:avLst/>
          </a:prstGeom>
          <a:solidFill>
            <a:schemeClr val="tx1"/>
          </a:solidFill>
        </p:spPr>
        <p:txBody>
          <a:bodyPr wrap="square">
            <a:spAutoFit/>
          </a:bodyPr>
          <a:lstStyle/>
          <a:p>
            <a:r>
              <a:rPr lang="en-US" dirty="0" smtClean="0">
                <a:solidFill>
                  <a:schemeClr val="bg1"/>
                </a:solidFill>
              </a:rPr>
              <a:t>Pharmacogenomics-the </a:t>
            </a:r>
            <a:r>
              <a:rPr lang="en-US" dirty="0">
                <a:solidFill>
                  <a:schemeClr val="bg1"/>
                </a:solidFill>
              </a:rPr>
              <a:t>study of how genes affect a person's response to drugs. N</a:t>
            </a:r>
            <a:r>
              <a:rPr lang="en-US" dirty="0" smtClean="0">
                <a:solidFill>
                  <a:schemeClr val="bg1"/>
                </a:solidFill>
              </a:rPr>
              <a:t>ew </a:t>
            </a:r>
            <a:r>
              <a:rPr lang="en-US" dirty="0">
                <a:solidFill>
                  <a:schemeClr val="bg1"/>
                </a:solidFill>
              </a:rPr>
              <a:t>field combines pharmacology (the science of drugs) and genomics (the study of genes and their functions) to develop effective, safe medications and doses that will be tailored to a person's genetic makeup.</a:t>
            </a:r>
          </a:p>
        </p:txBody>
      </p:sp>
      <p:sp>
        <p:nvSpPr>
          <p:cNvPr id="5" name="Rectangle 4"/>
          <p:cNvSpPr/>
          <p:nvPr/>
        </p:nvSpPr>
        <p:spPr>
          <a:xfrm>
            <a:off x="6324600" y="5291283"/>
            <a:ext cx="5257800" cy="923330"/>
          </a:xfrm>
          <a:prstGeom prst="rect">
            <a:avLst/>
          </a:prstGeom>
          <a:solidFill>
            <a:schemeClr val="tx1"/>
          </a:solidFill>
        </p:spPr>
        <p:txBody>
          <a:bodyPr wrap="square">
            <a:spAutoFit/>
          </a:bodyPr>
          <a:lstStyle/>
          <a:p>
            <a:r>
              <a:rPr lang="en-US" dirty="0">
                <a:solidFill>
                  <a:schemeClr val="bg1"/>
                </a:solidFill>
              </a:rPr>
              <a:t>Drug Discovery and Development Interface—medicinal, natural products, molecular and structural chemistry, and drug design and discovery. </a:t>
            </a:r>
          </a:p>
        </p:txBody>
      </p:sp>
      <p:pic>
        <p:nvPicPr>
          <p:cNvPr id="4102" name="Picture 6" descr="http://awayfromthebench.files.wordpress.com/2012/03/drug-discov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319" y="1952407"/>
            <a:ext cx="5715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6"/>
          <p:cNvSpPr>
            <a:spLocks noGrp="1"/>
          </p:cNvSpPr>
          <p:nvPr>
            <p:ph type="title"/>
          </p:nvPr>
        </p:nvSpPr>
        <p:spPr/>
        <p:txBody>
          <a:bodyPr>
            <a:normAutofit/>
          </a:bodyPr>
          <a:lstStyle/>
          <a:p>
            <a:r>
              <a:rPr lang="en-US" sz="3600" dirty="0">
                <a:latin typeface="Arial Black" panose="020B0A04020102020204" pitchFamily="34" charset="0"/>
              </a:rPr>
              <a:t>Disciplines of Pharmaceutical Science</a:t>
            </a:r>
          </a:p>
        </p:txBody>
      </p:sp>
      <p:pic>
        <p:nvPicPr>
          <p:cNvPr id="4106" name="Picture 10" descr="http://www.gyngroup.com/portals/0/img/pharmacogenomic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47184"/>
            <a:ext cx="428625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47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1000"/>
                                        <p:tgtEl>
                                          <p:spTgt spid="4106"/>
                                        </p:tgtEl>
                                      </p:cBhvr>
                                    </p:animEffect>
                                    <p:anim calcmode="lin" valueType="num">
                                      <p:cBhvr>
                                        <p:cTn id="8" dur="1000" fill="hold"/>
                                        <p:tgtEl>
                                          <p:spTgt spid="4106"/>
                                        </p:tgtEl>
                                        <p:attrNameLst>
                                          <p:attrName>ppt_x</p:attrName>
                                        </p:attrNameLst>
                                      </p:cBhvr>
                                      <p:tavLst>
                                        <p:tav tm="0">
                                          <p:val>
                                            <p:strVal val="#ppt_x"/>
                                          </p:val>
                                        </p:tav>
                                        <p:tav tm="100000">
                                          <p:val>
                                            <p:strVal val="#ppt_x"/>
                                          </p:val>
                                        </p:tav>
                                      </p:tavLst>
                                    </p:anim>
                                    <p:anim calcmode="lin" valueType="num">
                                      <p:cBhvr>
                                        <p:cTn id="9" dur="1000" fill="hold"/>
                                        <p:tgtEl>
                                          <p:spTgt spid="410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fade">
                                      <p:cBhvr>
                                        <p:cTn id="19" dur="1000"/>
                                        <p:tgtEl>
                                          <p:spTgt spid="4102"/>
                                        </p:tgtEl>
                                      </p:cBhvr>
                                    </p:animEffect>
                                    <p:anim calcmode="lin" valueType="num">
                                      <p:cBhvr>
                                        <p:cTn id="20" dur="1000" fill="hold"/>
                                        <p:tgtEl>
                                          <p:spTgt spid="4102"/>
                                        </p:tgtEl>
                                        <p:attrNameLst>
                                          <p:attrName>ppt_x</p:attrName>
                                        </p:attrNameLst>
                                      </p:cBhvr>
                                      <p:tavLst>
                                        <p:tav tm="0">
                                          <p:val>
                                            <p:strVal val="#ppt_x"/>
                                          </p:val>
                                        </p:tav>
                                        <p:tav tm="100000">
                                          <p:val>
                                            <p:strVal val="#ppt_x"/>
                                          </p:val>
                                        </p:tav>
                                      </p:tavLst>
                                    </p:anim>
                                    <p:anim calcmode="lin" valueType="num">
                                      <p:cBhvr>
                                        <p:cTn id="21" dur="1000" fill="hold"/>
                                        <p:tgtEl>
                                          <p:spTgt spid="410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2899</TotalTime>
  <Words>848</Words>
  <Application>Microsoft Office PowerPoint</Application>
  <PresentationFormat>Custom</PresentationFormat>
  <Paragraphs>81</Paragraphs>
  <Slides>16</Slides>
  <Notes>2</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1_Office Theme</vt:lpstr>
      <vt:lpstr>Future Pharmacists &amp; Pharmaceutical Scientists</vt:lpstr>
      <vt:lpstr>Lets Talk About Your Life!</vt:lpstr>
      <vt:lpstr>Do you know the difference between a Pharmacist and a Pharmaceutical Scientist? </vt:lpstr>
      <vt:lpstr>What does it take to become a Pharmacist?</vt:lpstr>
      <vt:lpstr>What does it take to become a Pharmaceutical Scientist?</vt:lpstr>
      <vt:lpstr>Roles of a Pharmacist</vt:lpstr>
      <vt:lpstr>Disciplines of Pharmaceutical Science</vt:lpstr>
      <vt:lpstr>Disciplines of Pharmaceutical Science</vt:lpstr>
      <vt:lpstr>Disciplines of Pharmaceutical Science</vt:lpstr>
      <vt:lpstr>Disciplines of Pharmaceutical Science</vt:lpstr>
      <vt:lpstr>Laboratory Exercise</vt:lpstr>
      <vt:lpstr>Laboratory Exercise</vt:lpstr>
      <vt:lpstr>Health Benefits of Hibiscus, Turmeric, Red Cabbage &amp; Mint </vt:lpstr>
      <vt:lpstr>Health Benefits of Hibiscus, Turmeric, Red Cabbage &amp; Mint </vt:lpstr>
      <vt:lpstr>How has Pharmaceutical Science Research Changed Your Life?</vt:lpstr>
      <vt:lpstr>Where can I get More Information about Pharmacy and the Pharmaceutical Sciences?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Pharmacist &amp; Pharmaceutical Scientists</dc:title>
  <dc:creator>Henry North</dc:creator>
  <cp:lastModifiedBy>Henry North</cp:lastModifiedBy>
  <cp:revision>33</cp:revision>
  <dcterms:created xsi:type="dcterms:W3CDTF">2016-05-11T04:56:59Z</dcterms:created>
  <dcterms:modified xsi:type="dcterms:W3CDTF">2017-10-13T03:22:53Z</dcterms:modified>
</cp:coreProperties>
</file>