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 id="2147483685" r:id="rId2"/>
  </p:sldMasterIdLst>
  <p:notesMasterIdLst>
    <p:notesMasterId r:id="rId59"/>
  </p:notesMasterIdLst>
  <p:sldIdLst>
    <p:sldId id="269" r:id="rId3"/>
    <p:sldId id="336" r:id="rId4"/>
    <p:sldId id="307" r:id="rId5"/>
    <p:sldId id="330" r:id="rId6"/>
    <p:sldId id="310" r:id="rId7"/>
    <p:sldId id="311" r:id="rId8"/>
    <p:sldId id="312" r:id="rId9"/>
    <p:sldId id="332" r:id="rId10"/>
    <p:sldId id="333" r:id="rId11"/>
    <p:sldId id="334" r:id="rId12"/>
    <p:sldId id="331" r:id="rId13"/>
    <p:sldId id="316" r:id="rId14"/>
    <p:sldId id="337" r:id="rId15"/>
    <p:sldId id="338" r:id="rId16"/>
    <p:sldId id="318" r:id="rId17"/>
    <p:sldId id="319" r:id="rId18"/>
    <p:sldId id="297" r:id="rId19"/>
    <p:sldId id="339" r:id="rId20"/>
    <p:sldId id="340" r:id="rId21"/>
    <p:sldId id="341" r:id="rId22"/>
    <p:sldId id="353" r:id="rId23"/>
    <p:sldId id="343" r:id="rId24"/>
    <p:sldId id="354" r:id="rId25"/>
    <p:sldId id="342" r:id="rId26"/>
    <p:sldId id="344" r:id="rId27"/>
    <p:sldId id="345" r:id="rId28"/>
    <p:sldId id="299" r:id="rId29"/>
    <p:sldId id="320" r:id="rId30"/>
    <p:sldId id="355" r:id="rId31"/>
    <p:sldId id="321" r:id="rId32"/>
    <p:sldId id="322" r:id="rId33"/>
    <p:sldId id="356" r:id="rId34"/>
    <p:sldId id="373" r:id="rId35"/>
    <p:sldId id="374" r:id="rId36"/>
    <p:sldId id="375" r:id="rId37"/>
    <p:sldId id="379" r:id="rId38"/>
    <p:sldId id="380" r:id="rId39"/>
    <p:sldId id="381" r:id="rId40"/>
    <p:sldId id="376" r:id="rId41"/>
    <p:sldId id="377" r:id="rId42"/>
    <p:sldId id="378"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82" r:id="rId57"/>
    <p:sldId id="383" r:id="rId58"/>
  </p:sldIdLst>
  <p:sldSz cx="9144000" cy="6858000" type="screen4x3"/>
  <p:notesSz cx="6788150" cy="9923463"/>
  <p:defaultTextStyle>
    <a:defPPr>
      <a:defRPr lang="he-IL"/>
    </a:defPPr>
    <a:lvl1pPr algn="r" rtl="1" fontAlgn="base">
      <a:spcBef>
        <a:spcPct val="0"/>
      </a:spcBef>
      <a:spcAft>
        <a:spcPct val="0"/>
      </a:spcAft>
      <a:defRPr kern="1200">
        <a:solidFill>
          <a:schemeClr val="tx1"/>
        </a:solidFill>
        <a:latin typeface="Verdana" pitchFamily="34" charset="0"/>
        <a:ea typeface="+mn-ea"/>
        <a:cs typeface="Arial" pitchFamily="34" charset="0"/>
      </a:defRPr>
    </a:lvl1pPr>
    <a:lvl2pPr marL="457200" algn="r" rtl="1" fontAlgn="base">
      <a:spcBef>
        <a:spcPct val="0"/>
      </a:spcBef>
      <a:spcAft>
        <a:spcPct val="0"/>
      </a:spcAft>
      <a:defRPr kern="1200">
        <a:solidFill>
          <a:schemeClr val="tx1"/>
        </a:solidFill>
        <a:latin typeface="Verdana" pitchFamily="34" charset="0"/>
        <a:ea typeface="+mn-ea"/>
        <a:cs typeface="Arial" pitchFamily="34" charset="0"/>
      </a:defRPr>
    </a:lvl2pPr>
    <a:lvl3pPr marL="914400" algn="r" rtl="1" fontAlgn="base">
      <a:spcBef>
        <a:spcPct val="0"/>
      </a:spcBef>
      <a:spcAft>
        <a:spcPct val="0"/>
      </a:spcAft>
      <a:defRPr kern="1200">
        <a:solidFill>
          <a:schemeClr val="tx1"/>
        </a:solidFill>
        <a:latin typeface="Verdana" pitchFamily="34" charset="0"/>
        <a:ea typeface="+mn-ea"/>
        <a:cs typeface="Arial" pitchFamily="34" charset="0"/>
      </a:defRPr>
    </a:lvl3pPr>
    <a:lvl4pPr marL="1371600" algn="r" rtl="1" fontAlgn="base">
      <a:spcBef>
        <a:spcPct val="0"/>
      </a:spcBef>
      <a:spcAft>
        <a:spcPct val="0"/>
      </a:spcAft>
      <a:defRPr kern="1200">
        <a:solidFill>
          <a:schemeClr val="tx1"/>
        </a:solidFill>
        <a:latin typeface="Verdana" pitchFamily="34" charset="0"/>
        <a:ea typeface="+mn-ea"/>
        <a:cs typeface="Arial" pitchFamily="34" charset="0"/>
      </a:defRPr>
    </a:lvl4pPr>
    <a:lvl5pPr marL="1828800" algn="r" rtl="1" fontAlgn="base">
      <a:spcBef>
        <a:spcPct val="0"/>
      </a:spcBef>
      <a:spcAft>
        <a:spcPct val="0"/>
      </a:spcAft>
      <a:defRPr kern="1200">
        <a:solidFill>
          <a:schemeClr val="tx1"/>
        </a:solidFill>
        <a:latin typeface="Verdana" pitchFamily="34" charset="0"/>
        <a:ea typeface="+mn-ea"/>
        <a:cs typeface="Arial" pitchFamily="34" charset="0"/>
      </a:defRPr>
    </a:lvl5pPr>
    <a:lvl6pPr marL="2286000" algn="r" defTabSz="914400" rtl="1" eaLnBrk="1" latinLnBrk="0" hangingPunct="1">
      <a:defRPr kern="1200">
        <a:solidFill>
          <a:schemeClr val="tx1"/>
        </a:solidFill>
        <a:latin typeface="Verdana" pitchFamily="34" charset="0"/>
        <a:ea typeface="+mn-ea"/>
        <a:cs typeface="Arial" pitchFamily="34" charset="0"/>
      </a:defRPr>
    </a:lvl6pPr>
    <a:lvl7pPr marL="2743200" algn="r" defTabSz="914400" rtl="1" eaLnBrk="1" latinLnBrk="0" hangingPunct="1">
      <a:defRPr kern="1200">
        <a:solidFill>
          <a:schemeClr val="tx1"/>
        </a:solidFill>
        <a:latin typeface="Verdana" pitchFamily="34" charset="0"/>
        <a:ea typeface="+mn-ea"/>
        <a:cs typeface="Arial" pitchFamily="34" charset="0"/>
      </a:defRPr>
    </a:lvl7pPr>
    <a:lvl8pPr marL="3200400" algn="r" defTabSz="914400" rtl="1" eaLnBrk="1" latinLnBrk="0" hangingPunct="1">
      <a:defRPr kern="1200">
        <a:solidFill>
          <a:schemeClr val="tx1"/>
        </a:solidFill>
        <a:latin typeface="Verdana" pitchFamily="34" charset="0"/>
        <a:ea typeface="+mn-ea"/>
        <a:cs typeface="Arial" pitchFamily="34" charset="0"/>
      </a:defRPr>
    </a:lvl8pPr>
    <a:lvl9pPr marL="3657600" algn="r" defTabSz="914400" rtl="1"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bm" initials="a" lastIdx="8" clrIdx="0">
    <p:extLst/>
  </p:cmAuthor>
  <p:cmAuthor id="2" name="עביר גנאים" initials="עג" lastIdx="0" clrIdx="1"/>
  <p:cmAuthor id="3" name="חסן גנאים" initials="חג"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83" autoAdjust="0"/>
    <p:restoredTop sz="99822" autoAdjust="0"/>
  </p:normalViewPr>
  <p:slideViewPr>
    <p:cSldViewPr>
      <p:cViewPr varScale="1">
        <p:scale>
          <a:sx n="92" d="100"/>
          <a:sy n="92" d="100"/>
        </p:scale>
        <p:origin x="1380" y="9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31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46618" y="0"/>
            <a:ext cx="2941532" cy="4961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1572" y="0"/>
            <a:ext cx="2941532" cy="4961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4400"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8815" y="4713645"/>
            <a:ext cx="5430520" cy="44655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7174" name="Rectangle 6"/>
          <p:cNvSpPr>
            <a:spLocks noGrp="1" noChangeArrowheads="1"/>
          </p:cNvSpPr>
          <p:nvPr>
            <p:ph type="ftr" sz="quarter" idx="4"/>
          </p:nvPr>
        </p:nvSpPr>
        <p:spPr bwMode="auto">
          <a:xfrm>
            <a:off x="3846618" y="9425568"/>
            <a:ext cx="2941532" cy="49617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1572" y="9425568"/>
            <a:ext cx="2941532" cy="49617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pitchFamily="34" charset="0"/>
              </a:defRPr>
            </a:lvl1pPr>
          </a:lstStyle>
          <a:p>
            <a:pPr>
              <a:defRPr/>
            </a:pPr>
            <a:fld id="{0D61BEC6-5213-4EA9-B8B1-79D646D97DED}" type="slidenum">
              <a:rPr lang="he-IL"/>
              <a:pPr>
                <a:defRPr/>
              </a:pPr>
              <a:t>‹#›</a:t>
            </a:fld>
            <a:endParaRPr lang="en-US"/>
          </a:p>
        </p:txBody>
      </p:sp>
    </p:spTree>
    <p:extLst>
      <p:ext uri="{BB962C8B-B14F-4D97-AF65-F5344CB8AC3E}">
        <p14:creationId xmlns:p14="http://schemas.microsoft.com/office/powerpoint/2010/main" val="295524686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l" eaLnBrk="1" hangingPunct="1">
              <a:lnSpc>
                <a:spcPct val="200000"/>
              </a:lnSpc>
              <a:spcBef>
                <a:spcPct val="0"/>
              </a:spcBef>
            </a:pPr>
            <a:r>
              <a:rPr lang="en-US" altLang="he-IL" sz="2000" dirty="0">
                <a:solidFill>
                  <a:srgbClr val="000000"/>
                </a:solidFill>
                <a:cs typeface="Times New Roman" panose="02020603050405020304" pitchFamily="18" charset="0"/>
              </a:rPr>
              <a:t>My name is Hassan Ganayiem, an educational </a:t>
            </a:r>
            <a:r>
              <a:rPr lang="en-US" altLang="he-IL" sz="2000" dirty="0" smtClean="0">
                <a:solidFill>
                  <a:srgbClr val="000000"/>
                </a:solidFill>
                <a:cs typeface="Times New Roman" panose="02020603050405020304" pitchFamily="18" charset="0"/>
              </a:rPr>
              <a:t>psychologist </a:t>
            </a:r>
            <a:r>
              <a:rPr lang="en-US" altLang="he-IL" sz="2000" dirty="0">
                <a:solidFill>
                  <a:srgbClr val="000000"/>
                </a:solidFill>
                <a:cs typeface="Times New Roman" panose="02020603050405020304" pitchFamily="18" charset="0"/>
              </a:rPr>
              <a:t>at </a:t>
            </a:r>
            <a:r>
              <a:rPr lang="en-US" altLang="he-IL" sz="2000" dirty="0" err="1">
                <a:solidFill>
                  <a:srgbClr val="000000"/>
                </a:solidFill>
                <a:cs typeface="Times New Roman" panose="02020603050405020304" pitchFamily="18" charset="0"/>
              </a:rPr>
              <a:t>Alkasom</a:t>
            </a:r>
            <a:r>
              <a:rPr lang="en-US" altLang="he-IL" sz="2000" dirty="0">
                <a:solidFill>
                  <a:srgbClr val="000000"/>
                </a:solidFill>
                <a:cs typeface="Times New Roman" panose="02020603050405020304" pitchFamily="18" charset="0"/>
              </a:rPr>
              <a:t> Regional council that gives service to Bedouins who live in unrecognized villages or in the process of recognition.</a:t>
            </a:r>
            <a:endParaRPr lang="he-IL" altLang="he-IL" sz="2000" dirty="0">
              <a:solidFill>
                <a:srgbClr val="000000"/>
              </a:solidFill>
              <a:cs typeface="Times New Roman" panose="02020603050405020304" pitchFamily="18" charset="0"/>
            </a:endParaRPr>
          </a:p>
          <a:p>
            <a:pPr algn="l" rtl="0" eaLnBrk="1" hangingPunct="1">
              <a:lnSpc>
                <a:spcPct val="200000"/>
              </a:lnSpc>
              <a:spcBef>
                <a:spcPct val="0"/>
              </a:spcBef>
            </a:pPr>
            <a:r>
              <a:rPr lang="en-US" altLang="he-IL" sz="2000" dirty="0" smtClean="0">
                <a:cs typeface="+mj-cs"/>
              </a:rPr>
              <a:t>In my research I would like to check if </a:t>
            </a:r>
            <a:r>
              <a:rPr lang="en-US" altLang="he-IL" sz="2000" dirty="0" err="1" smtClean="0">
                <a:cs typeface="+mj-cs"/>
              </a:rPr>
              <a:t>salutogenesis</a:t>
            </a:r>
            <a:r>
              <a:rPr lang="en-US" altLang="he-IL" sz="2000" dirty="0" smtClean="0">
                <a:cs typeface="+mj-cs"/>
              </a:rPr>
              <a:t>… </a:t>
            </a:r>
            <a:endParaRPr lang="he-IL" altLang="he-IL" sz="2000" dirty="0" smtClean="0">
              <a:cs typeface="+mj-cs"/>
            </a:endParaRPr>
          </a:p>
        </p:txBody>
      </p:sp>
      <p:sp>
        <p:nvSpPr>
          <p:cNvPr id="10244"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9B4187-4339-487C-ADA6-58A18E2D1EAC}" type="slidenum">
              <a:rPr lang="he-IL" smtClean="0"/>
              <a:pPr fontAlgn="base">
                <a:spcBef>
                  <a:spcPct val="0"/>
                </a:spcBef>
                <a:spcAft>
                  <a:spcPct val="0"/>
                </a:spcAft>
                <a:defRPr/>
              </a:pPr>
              <a:t>1</a:t>
            </a:fld>
            <a:endParaRPr lang="he-IL" smtClean="0"/>
          </a:p>
        </p:txBody>
      </p:sp>
    </p:spTree>
    <p:extLst>
      <p:ext uri="{BB962C8B-B14F-4D97-AF65-F5344CB8AC3E}">
        <p14:creationId xmlns:p14="http://schemas.microsoft.com/office/powerpoint/2010/main" val="284743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78815" y="4712824"/>
            <a:ext cx="5430520" cy="4465558"/>
          </a:xfrm>
        </p:spPr>
        <p:txBody>
          <a:bodyPr/>
          <a:lstStyle/>
          <a:p>
            <a:pPr algn="l"/>
            <a:r>
              <a:rPr lang="en-US" sz="1600" b="1" dirty="0" smtClean="0"/>
              <a:t>Is there an understandable pattern? </a:t>
            </a:r>
          </a:p>
          <a:p>
            <a:pPr algn="l"/>
            <a:endParaRPr lang="en-US" dirty="0" smtClean="0"/>
          </a:p>
          <a:p>
            <a:pPr algn="l"/>
            <a:endParaRPr lang="en-US" dirty="0"/>
          </a:p>
          <a:p>
            <a:pPr algn="l"/>
            <a:r>
              <a:rPr lang="en-US" sz="1600" b="1" dirty="0" smtClean="0"/>
              <a:t>Is it all chaotic, disordered, accidental and random?</a:t>
            </a:r>
          </a:p>
          <a:p>
            <a:pPr algn="l"/>
            <a:endParaRPr lang="en-US" sz="1600" b="1" dirty="0"/>
          </a:p>
          <a:p>
            <a:pPr algn="l"/>
            <a:r>
              <a:rPr lang="en-US" sz="1600" b="1" dirty="0" smtClean="0"/>
              <a:t> </a:t>
            </a:r>
          </a:p>
          <a:p>
            <a:pPr marL="342900" lvl="0" indent="-342900" algn="l">
              <a:spcBef>
                <a:spcPct val="0"/>
              </a:spcBef>
              <a:buClr>
                <a:srgbClr val="EEC85E"/>
              </a:buClr>
              <a:buSzPct val="70000"/>
              <a:buFont typeface="Wingdings" pitchFamily="2" charset="2"/>
              <a:buChar char="u"/>
              <a:defRPr/>
            </a:pPr>
            <a:r>
              <a:rPr lang="en-US" sz="1800" b="1" kern="0" dirty="0">
                <a:latin typeface="+mj-lt"/>
                <a:cs typeface="Arial"/>
              </a:rPr>
              <a:t>This means that whatever happens to a person, he/she is able to make sense of it and understand it.</a:t>
            </a:r>
          </a:p>
          <a:p>
            <a:pPr algn="l"/>
            <a:r>
              <a:rPr lang="en-US" sz="1800" b="1" kern="0" dirty="0">
                <a:latin typeface="+mj-lt"/>
                <a:cs typeface="Arial"/>
              </a:rPr>
              <a:t>The person believes that he or she is able to influence the course of events</a:t>
            </a:r>
            <a:endParaRPr lang="en-US" sz="900" b="1" dirty="0">
              <a:latin typeface="+mj-lt"/>
            </a:endParaRPr>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10</a:t>
            </a:fld>
            <a:endParaRPr lang="en-US"/>
          </a:p>
        </p:txBody>
      </p:sp>
    </p:spTree>
    <p:extLst>
      <p:ext uri="{BB962C8B-B14F-4D97-AF65-F5344CB8AC3E}">
        <p14:creationId xmlns:p14="http://schemas.microsoft.com/office/powerpoint/2010/main" val="112115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11</a:t>
            </a:fld>
            <a:endParaRPr lang="en-US"/>
          </a:p>
        </p:txBody>
      </p:sp>
    </p:spTree>
    <p:extLst>
      <p:ext uri="{BB962C8B-B14F-4D97-AF65-F5344CB8AC3E}">
        <p14:creationId xmlns:p14="http://schemas.microsoft.com/office/powerpoint/2010/main" val="189574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0A525C-E160-46B5-BDF7-B5F402C535B2}" type="slidenum">
              <a:rPr lang="en-US" altLang="he-IL">
                <a:solidFill>
                  <a:prstClr val="black"/>
                </a:solidFill>
              </a:rPr>
              <a:pPr eaLnBrk="1" hangingPunct="1">
                <a:spcBef>
                  <a:spcPct val="0"/>
                </a:spcBef>
              </a:pPr>
              <a:t>12</a:t>
            </a:fld>
            <a:endParaRPr lang="en-US" altLang="he-IL">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78815" y="4713645"/>
            <a:ext cx="5687060" cy="44655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150000"/>
              </a:lnSpc>
            </a:pPr>
            <a:r>
              <a:rPr lang="en-US" altLang="he-IL" sz="1800" dirty="0" smtClean="0">
                <a:latin typeface="Arial" pitchFamily="34" charset="0"/>
              </a:rPr>
              <a:t>These results raise the question if these </a:t>
            </a:r>
            <a:r>
              <a:rPr lang="en-US" altLang="he-IL" sz="1800" dirty="0" err="1" smtClean="0">
                <a:latin typeface="Arial" pitchFamily="34" charset="0"/>
              </a:rPr>
              <a:t>salutogenesis</a:t>
            </a:r>
            <a:r>
              <a:rPr lang="en-US" altLang="he-IL" sz="1800" dirty="0" smtClean="0">
                <a:latin typeface="Arial" pitchFamily="34" charset="0"/>
              </a:rPr>
              <a:t> concepts are universal and  another question about the validity of </a:t>
            </a:r>
            <a:r>
              <a:rPr lang="en-US" altLang="he-IL" sz="1800" dirty="0"/>
              <a:t>Western tools in </a:t>
            </a:r>
            <a:r>
              <a:rPr lang="en-US" altLang="he-IL" sz="1800" dirty="0" smtClean="0"/>
              <a:t>diverse cultures </a:t>
            </a:r>
            <a:r>
              <a:rPr lang="en-US" altLang="he-IL" sz="1800" dirty="0"/>
              <a:t>.</a:t>
            </a:r>
            <a:endParaRPr lang="he-IL" altLang="he-IL" sz="1800" dirty="0" smtClean="0">
              <a:latin typeface="Arial" pitchFamily="34" charset="0"/>
            </a:endParaRPr>
          </a:p>
        </p:txBody>
      </p:sp>
    </p:spTree>
    <p:extLst>
      <p:ext uri="{BB962C8B-B14F-4D97-AF65-F5344CB8AC3E}">
        <p14:creationId xmlns:p14="http://schemas.microsoft.com/office/powerpoint/2010/main" val="278666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13</a:t>
            </a:fld>
            <a:endParaRPr lang="en-US"/>
          </a:p>
        </p:txBody>
      </p:sp>
    </p:spTree>
    <p:extLst>
      <p:ext uri="{BB962C8B-B14F-4D97-AF65-F5344CB8AC3E}">
        <p14:creationId xmlns:p14="http://schemas.microsoft.com/office/powerpoint/2010/main" val="16845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latin typeface="Arial" pitchFamily="34" charset="0"/>
              </a:rPr>
              <a:pPr eaLnBrk="1" hangingPunct="1"/>
              <a:t>14</a:t>
            </a:fld>
            <a:endParaRPr lang="en-US" altLang="he-I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210782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5A61A7-51F3-473C-9C91-CEA4F7129C70}" type="slidenum">
              <a:rPr lang="en-US" altLang="he-IL">
                <a:solidFill>
                  <a:prstClr val="black"/>
                </a:solidFill>
              </a:rPr>
              <a:pPr eaLnBrk="1" hangingPunct="1">
                <a:spcBef>
                  <a:spcPct val="0"/>
                </a:spcBef>
              </a:pPr>
              <a:t>15</a:t>
            </a:fld>
            <a:endParaRPr lang="en-US" altLang="he-IL">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dirty="0" smtClean="0">
              <a:latin typeface="Arial" pitchFamily="34" charset="0"/>
            </a:endParaRPr>
          </a:p>
        </p:txBody>
      </p:sp>
    </p:spTree>
    <p:extLst>
      <p:ext uri="{BB962C8B-B14F-4D97-AF65-F5344CB8AC3E}">
        <p14:creationId xmlns:p14="http://schemas.microsoft.com/office/powerpoint/2010/main" val="30020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5A61A7-51F3-473C-9C91-CEA4F7129C70}" type="slidenum">
              <a:rPr lang="en-US" altLang="he-IL">
                <a:solidFill>
                  <a:prstClr val="black"/>
                </a:solidFill>
              </a:rPr>
              <a:pPr eaLnBrk="1" hangingPunct="1">
                <a:spcBef>
                  <a:spcPct val="0"/>
                </a:spcBef>
              </a:pPr>
              <a:t>16</a:t>
            </a:fld>
            <a:endParaRPr lang="en-US" altLang="he-IL">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latin typeface="Arial" pitchFamily="34" charset="0"/>
            </a:endParaRPr>
          </a:p>
        </p:txBody>
      </p:sp>
    </p:spTree>
    <p:extLst>
      <p:ext uri="{BB962C8B-B14F-4D97-AF65-F5344CB8AC3E}">
        <p14:creationId xmlns:p14="http://schemas.microsoft.com/office/powerpoint/2010/main" val="409041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59CB5A6-C965-4316-AC48-772F80F26D04}" type="slidenum">
              <a:rPr lang="he-IL" altLang="he-IL">
                <a:latin typeface="Arial" pitchFamily="34" charset="0"/>
              </a:rPr>
              <a:pPr eaLnBrk="1" hangingPunct="1"/>
              <a:t>17</a:t>
            </a:fld>
            <a:endParaRPr lang="en-US" altLang="he-IL">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336580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9127E70-15AD-45AF-B5F2-F910714E5A7B}" type="slidenum">
              <a:rPr lang="he-IL" altLang="he-IL">
                <a:latin typeface="Arial" pitchFamily="34" charset="0"/>
              </a:rPr>
              <a:pPr eaLnBrk="1" hangingPunct="1"/>
              <a:t>18</a:t>
            </a:fld>
            <a:endParaRPr lang="en-US" altLang="he-IL">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142672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latin typeface="Arial" pitchFamily="34" charset="0"/>
              </a:rPr>
              <a:pPr eaLnBrk="1" hangingPunct="1"/>
              <a:t>19</a:t>
            </a:fld>
            <a:endParaRPr lang="en-US" altLang="he-I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274495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a:t>
            </a:fld>
            <a:endParaRPr lang="en-US"/>
          </a:p>
        </p:txBody>
      </p:sp>
    </p:spTree>
    <p:extLst>
      <p:ext uri="{BB962C8B-B14F-4D97-AF65-F5344CB8AC3E}">
        <p14:creationId xmlns:p14="http://schemas.microsoft.com/office/powerpoint/2010/main" val="115157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ct val="200000"/>
              </a:lnSpc>
            </a:pPr>
            <a:r>
              <a:rPr lang="en-US" sz="1800" b="1" dirty="0" smtClean="0">
                <a:latin typeface="Times New Roman" panose="02020603050405020304" pitchFamily="18" charset="0"/>
                <a:cs typeface="+mn-cs"/>
              </a:rPr>
              <a:t>In this picture we can see in the first part the teenager draw a school as a place that doesn't like to be at, and in the other part, a place he like to be at witch is as we can see a garden. </a:t>
            </a:r>
            <a:endParaRPr lang="he-IL" sz="1800" b="1" dirty="0">
              <a:latin typeface="Times New Roman" panose="02020603050405020304" pitchFamily="18" charset="0"/>
              <a:cs typeface="+mn-cs"/>
            </a:endParaRPr>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20</a:t>
            </a:fld>
            <a:endParaRPr lang="en-US"/>
          </a:p>
        </p:txBody>
      </p:sp>
    </p:spTree>
    <p:extLst>
      <p:ext uri="{BB962C8B-B14F-4D97-AF65-F5344CB8AC3E}">
        <p14:creationId xmlns:p14="http://schemas.microsoft.com/office/powerpoint/2010/main" val="337295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21</a:t>
            </a:fld>
            <a:endParaRPr lang="en-US"/>
          </a:p>
        </p:txBody>
      </p:sp>
    </p:spTree>
    <p:extLst>
      <p:ext uri="{BB962C8B-B14F-4D97-AF65-F5344CB8AC3E}">
        <p14:creationId xmlns:p14="http://schemas.microsoft.com/office/powerpoint/2010/main" val="89906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22</a:t>
            </a:fld>
            <a:endParaRPr lang="en-US"/>
          </a:p>
        </p:txBody>
      </p:sp>
    </p:spTree>
    <p:extLst>
      <p:ext uri="{BB962C8B-B14F-4D97-AF65-F5344CB8AC3E}">
        <p14:creationId xmlns:p14="http://schemas.microsoft.com/office/powerpoint/2010/main" val="349570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23</a:t>
            </a:fld>
            <a:endParaRPr lang="en-US"/>
          </a:p>
        </p:txBody>
      </p:sp>
    </p:spTree>
    <p:extLst>
      <p:ext uri="{BB962C8B-B14F-4D97-AF65-F5344CB8AC3E}">
        <p14:creationId xmlns:p14="http://schemas.microsoft.com/office/powerpoint/2010/main" val="3268934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lnSpc>
                <a:spcPct val="200000"/>
              </a:lnSpc>
            </a:pPr>
            <a:r>
              <a:rPr lang="en-US" sz="1600" b="1" dirty="0" smtClean="0"/>
              <a:t>The teenagers were asked to draw a stressful day in their life and how it turned out to be a good day.</a:t>
            </a:r>
          </a:p>
          <a:p>
            <a:pPr algn="l">
              <a:lnSpc>
                <a:spcPct val="200000"/>
              </a:lnSpc>
            </a:pPr>
            <a:r>
              <a:rPr lang="en-US" sz="1600" b="1" dirty="0" smtClean="0"/>
              <a:t>We could see that he draw different situations were he felt stressful.</a:t>
            </a:r>
          </a:p>
          <a:p>
            <a:pPr algn="l">
              <a:lnSpc>
                <a:spcPct val="200000"/>
              </a:lnSpc>
            </a:pPr>
            <a:r>
              <a:rPr lang="en-US" sz="1600" b="1" dirty="0" smtClean="0"/>
              <a:t>For example, mom that yelling at her daughter and as a result a glass was broken.</a:t>
            </a:r>
          </a:p>
          <a:p>
            <a:pPr algn="l">
              <a:lnSpc>
                <a:spcPct val="200000"/>
              </a:lnSpc>
            </a:pPr>
            <a:r>
              <a:rPr lang="en-US" sz="1600" b="1" dirty="0" smtClean="0"/>
              <a:t>Dad also yelling at his son.</a:t>
            </a:r>
          </a:p>
          <a:p>
            <a:pPr algn="l">
              <a:lnSpc>
                <a:spcPct val="200000"/>
              </a:lnSpc>
            </a:pPr>
            <a:r>
              <a:rPr lang="en-US" sz="1600" b="1" dirty="0" smtClean="0"/>
              <a:t>At work, was fired from his work.</a:t>
            </a:r>
            <a:endParaRPr lang="he-IL" sz="16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24</a:t>
            </a:fld>
            <a:endParaRPr lang="en-US"/>
          </a:p>
        </p:txBody>
      </p:sp>
    </p:spTree>
    <p:extLst>
      <p:ext uri="{BB962C8B-B14F-4D97-AF65-F5344CB8AC3E}">
        <p14:creationId xmlns:p14="http://schemas.microsoft.com/office/powerpoint/2010/main" val="1140012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lnSpc>
                <a:spcPct val="200000"/>
              </a:lnSpc>
            </a:pPr>
            <a:r>
              <a:rPr lang="en-US" sz="1600" b="1" dirty="0" smtClean="0"/>
              <a:t>The teenager were asked to draw a good day in their life and how it turned into a bad one.</a:t>
            </a:r>
          </a:p>
          <a:p>
            <a:pPr algn="l">
              <a:lnSpc>
                <a:spcPct val="200000"/>
              </a:lnSpc>
            </a:pPr>
            <a:r>
              <a:rPr lang="en-US" sz="1600" b="1" dirty="0" smtClean="0"/>
              <a:t>We could see here people were at wedding and it turned into a bad day because of a car accident.</a:t>
            </a:r>
            <a:endParaRPr lang="he-IL" sz="16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25</a:t>
            </a:fld>
            <a:endParaRPr lang="en-US"/>
          </a:p>
        </p:txBody>
      </p:sp>
    </p:spTree>
    <p:extLst>
      <p:ext uri="{BB962C8B-B14F-4D97-AF65-F5344CB8AC3E}">
        <p14:creationId xmlns:p14="http://schemas.microsoft.com/office/powerpoint/2010/main" val="112243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lnSpc>
                <a:spcPct val="200000"/>
              </a:lnSpc>
            </a:pPr>
            <a:r>
              <a:rPr lang="en-US" sz="1600" b="1" dirty="0" smtClean="0"/>
              <a:t>Again a stressful day mainly stress of exams.</a:t>
            </a:r>
          </a:p>
          <a:p>
            <a:pPr algn="l">
              <a:lnSpc>
                <a:spcPct val="200000"/>
              </a:lnSpc>
            </a:pPr>
            <a:r>
              <a:rPr lang="en-US" sz="1600" b="1" dirty="0" smtClean="0"/>
              <a:t>Place which is full of stress</a:t>
            </a:r>
            <a:r>
              <a:rPr lang="en-US" dirty="0" smtClean="0"/>
              <a:t>. </a:t>
            </a:r>
            <a:endParaRPr lang="he-IL"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26</a:t>
            </a:fld>
            <a:endParaRPr lang="en-US"/>
          </a:p>
        </p:txBody>
      </p:sp>
    </p:spTree>
    <p:extLst>
      <p:ext uri="{BB962C8B-B14F-4D97-AF65-F5344CB8AC3E}">
        <p14:creationId xmlns:p14="http://schemas.microsoft.com/office/powerpoint/2010/main" val="8199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latin typeface="Arial" pitchFamily="34" charset="0"/>
              </a:rPr>
              <a:pPr eaLnBrk="1" hangingPunct="1"/>
              <a:t>27</a:t>
            </a:fld>
            <a:endParaRPr lang="en-US" altLang="he-I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193086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5A61A7-51F3-473C-9C91-CEA4F7129C70}" type="slidenum">
              <a:rPr lang="en-US" altLang="he-IL">
                <a:solidFill>
                  <a:prstClr val="black"/>
                </a:solidFill>
              </a:rPr>
              <a:pPr eaLnBrk="1" hangingPunct="1">
                <a:spcBef>
                  <a:spcPct val="0"/>
                </a:spcBef>
              </a:pPr>
              <a:t>28</a:t>
            </a:fld>
            <a:endParaRPr lang="en-US" altLang="he-IL">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latin typeface="Arial" pitchFamily="34" charset="0"/>
            </a:endParaRPr>
          </a:p>
        </p:txBody>
      </p:sp>
    </p:spTree>
    <p:extLst>
      <p:ext uri="{BB962C8B-B14F-4D97-AF65-F5344CB8AC3E}">
        <p14:creationId xmlns:p14="http://schemas.microsoft.com/office/powerpoint/2010/main" val="397329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29</a:t>
            </a:fld>
            <a:endParaRPr lang="en-US"/>
          </a:p>
        </p:txBody>
      </p:sp>
    </p:spTree>
    <p:extLst>
      <p:ext uri="{BB962C8B-B14F-4D97-AF65-F5344CB8AC3E}">
        <p14:creationId xmlns:p14="http://schemas.microsoft.com/office/powerpoint/2010/main" val="62261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lnSpc>
                <a:spcPct val="200000"/>
              </a:lnSpc>
            </a:pPr>
            <a:r>
              <a:rPr lang="en-US" sz="1800" b="1" dirty="0" smtClean="0"/>
              <a:t>So what is </a:t>
            </a:r>
            <a:r>
              <a:rPr lang="en-US" sz="1800" b="1" dirty="0" err="1" smtClean="0"/>
              <a:t>salutogenesis</a:t>
            </a:r>
            <a:r>
              <a:rPr lang="en-US" sz="1800" b="1" dirty="0" smtClean="0"/>
              <a:t>? </a:t>
            </a:r>
          </a:p>
          <a:p>
            <a:pPr algn="l">
              <a:lnSpc>
                <a:spcPct val="200000"/>
              </a:lnSpc>
            </a:pPr>
            <a:r>
              <a:rPr lang="en-US" sz="1800" b="1" dirty="0" smtClean="0"/>
              <a:t>This is a New concept of health that was created by Aaron Antonovsky.</a:t>
            </a:r>
            <a:endParaRPr lang="ar-SA" sz="1800" b="1" dirty="0" smtClean="0"/>
          </a:p>
          <a:p>
            <a:pPr algn="l" rtl="0">
              <a:lnSpc>
                <a:spcPct val="200000"/>
              </a:lnSpc>
            </a:pPr>
            <a:r>
              <a:rPr lang="en-US" sz="1800" b="1" dirty="0" smtClean="0"/>
              <a:t>What is important here is a basic change of perspective looking at illness.</a:t>
            </a:r>
          </a:p>
          <a:p>
            <a:pPr algn="l">
              <a:lnSpc>
                <a:spcPct val="200000"/>
              </a:lnSpc>
            </a:pPr>
            <a:r>
              <a:rPr lang="en-US" sz="1800" b="1" dirty="0" smtClean="0"/>
              <a:t>We don't ask what could make person ill </a:t>
            </a:r>
          </a:p>
          <a:p>
            <a:pPr algn="l">
              <a:lnSpc>
                <a:spcPct val="200000"/>
              </a:lnSpc>
            </a:pPr>
            <a:r>
              <a:rPr lang="en-US" sz="1800" b="1" dirty="0" smtClean="0"/>
              <a:t>But we ask what makes\ keeps person healthy.</a:t>
            </a:r>
            <a:endParaRPr lang="he-IL" sz="18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a:t>
            </a:fld>
            <a:endParaRPr lang="en-US"/>
          </a:p>
        </p:txBody>
      </p:sp>
    </p:spTree>
    <p:extLst>
      <p:ext uri="{BB962C8B-B14F-4D97-AF65-F5344CB8AC3E}">
        <p14:creationId xmlns:p14="http://schemas.microsoft.com/office/powerpoint/2010/main" val="3340016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59CB5A6-C965-4316-AC48-772F80F26D04}" type="slidenum">
              <a:rPr lang="he-IL" altLang="he-IL">
                <a:latin typeface="Arial" pitchFamily="34" charset="0"/>
              </a:rPr>
              <a:pPr eaLnBrk="1" hangingPunct="1"/>
              <a:t>30</a:t>
            </a:fld>
            <a:endParaRPr lang="en-US" altLang="he-IL">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135950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31</a:t>
            </a:fld>
            <a:endParaRPr lang="en-US"/>
          </a:p>
        </p:txBody>
      </p:sp>
    </p:spTree>
    <p:extLst>
      <p:ext uri="{BB962C8B-B14F-4D97-AF65-F5344CB8AC3E}">
        <p14:creationId xmlns:p14="http://schemas.microsoft.com/office/powerpoint/2010/main" val="3338949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6F22D8BF-5083-476D-AC83-42BF98BB89A6}" type="slidenum">
              <a:rPr lang="he-IL" altLang="he-IL">
                <a:solidFill>
                  <a:srgbClr val="000000"/>
                </a:solidFill>
                <a:latin typeface="Arial" pitchFamily="34" charset="0"/>
              </a:rPr>
              <a:pPr eaLnBrk="1" hangingPunct="1"/>
              <a:t>32</a:t>
            </a:fld>
            <a:endParaRPr lang="en-US" altLang="he-IL">
              <a:solidFill>
                <a:srgbClr val="000000"/>
              </a:solidFill>
              <a:latin typeface="Arial"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353071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33</a:t>
            </a:fld>
            <a:endParaRPr lang="en-US"/>
          </a:p>
        </p:txBody>
      </p:sp>
    </p:spTree>
    <p:extLst>
      <p:ext uri="{BB962C8B-B14F-4D97-AF65-F5344CB8AC3E}">
        <p14:creationId xmlns:p14="http://schemas.microsoft.com/office/powerpoint/2010/main" val="1151573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lnSpc>
                <a:spcPct val="200000"/>
              </a:lnSpc>
            </a:pPr>
            <a:r>
              <a:rPr lang="en-US" sz="1800" b="1" dirty="0" smtClean="0"/>
              <a:t>So what is </a:t>
            </a:r>
            <a:r>
              <a:rPr lang="en-US" sz="1800" b="1" dirty="0" err="1" smtClean="0"/>
              <a:t>salutogenesis</a:t>
            </a:r>
            <a:r>
              <a:rPr lang="en-US" sz="1800" b="1" dirty="0" smtClean="0"/>
              <a:t>? </a:t>
            </a:r>
          </a:p>
          <a:p>
            <a:pPr algn="l">
              <a:lnSpc>
                <a:spcPct val="200000"/>
              </a:lnSpc>
            </a:pPr>
            <a:r>
              <a:rPr lang="en-US" sz="1800" b="1" dirty="0" smtClean="0"/>
              <a:t>This is a New concept of health that was created by Aaron Antonovsky.</a:t>
            </a:r>
            <a:endParaRPr lang="ar-SA" sz="1800" b="1" dirty="0" smtClean="0"/>
          </a:p>
          <a:p>
            <a:pPr algn="l" rtl="0">
              <a:lnSpc>
                <a:spcPct val="200000"/>
              </a:lnSpc>
            </a:pPr>
            <a:r>
              <a:rPr lang="en-US" sz="1800" b="1" dirty="0" smtClean="0"/>
              <a:t>What is important here is a basic change of perspective looking at illness.</a:t>
            </a:r>
          </a:p>
          <a:p>
            <a:pPr algn="l">
              <a:lnSpc>
                <a:spcPct val="200000"/>
              </a:lnSpc>
            </a:pPr>
            <a:r>
              <a:rPr lang="en-US" sz="1800" b="1" dirty="0" smtClean="0"/>
              <a:t>We don't ask what could make person ill </a:t>
            </a:r>
          </a:p>
          <a:p>
            <a:pPr algn="l">
              <a:lnSpc>
                <a:spcPct val="200000"/>
              </a:lnSpc>
            </a:pPr>
            <a:r>
              <a:rPr lang="en-US" sz="1800" b="1" dirty="0" smtClean="0"/>
              <a:t>But we ask what makes\ keeps person healthy.</a:t>
            </a:r>
            <a:endParaRPr lang="he-IL" sz="18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34</a:t>
            </a:fld>
            <a:endParaRPr lang="en-US"/>
          </a:p>
        </p:txBody>
      </p:sp>
    </p:spTree>
    <p:extLst>
      <p:ext uri="{BB962C8B-B14F-4D97-AF65-F5344CB8AC3E}">
        <p14:creationId xmlns:p14="http://schemas.microsoft.com/office/powerpoint/2010/main" val="3340016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50875" y="4713645"/>
            <a:ext cx="5943600" cy="4465558"/>
          </a:xfrm>
        </p:spPr>
        <p:txBody>
          <a:bodyPr/>
          <a:lstStyle/>
          <a:p>
            <a:pPr algn="l">
              <a:lnSpc>
                <a:spcPct val="150000"/>
              </a:lnSpc>
            </a:pPr>
            <a:endParaRPr lang="en-US" sz="1600" b="1" dirty="0" smtClean="0"/>
          </a:p>
          <a:p>
            <a:pPr algn="l">
              <a:lnSpc>
                <a:spcPct val="150000"/>
              </a:lnSpc>
            </a:pPr>
            <a:r>
              <a:rPr lang="en-US" sz="1600" b="1" dirty="0"/>
              <a:t>Here we can see that pathogenesis is against disease </a:t>
            </a:r>
            <a:r>
              <a:rPr lang="en-US" sz="1600" b="1" dirty="0" smtClean="0"/>
              <a:t>and </a:t>
            </a:r>
            <a:r>
              <a:rPr lang="en-US" sz="1600" b="1" dirty="0" err="1"/>
              <a:t>salutogenesis</a:t>
            </a:r>
            <a:r>
              <a:rPr lang="en-US" sz="1600" b="1" dirty="0"/>
              <a:t> is for health.</a:t>
            </a:r>
          </a:p>
          <a:p>
            <a:pPr algn="l">
              <a:lnSpc>
                <a:spcPct val="150000"/>
              </a:lnSpc>
            </a:pPr>
            <a:r>
              <a:rPr lang="en-US" sz="1600" b="1" dirty="0"/>
              <a:t>We can also </a:t>
            </a:r>
            <a:r>
              <a:rPr lang="en-US" sz="1600" b="1" dirty="0" smtClean="0"/>
              <a:t>understand that </a:t>
            </a:r>
            <a:r>
              <a:rPr lang="en-US" sz="1600" b="1" dirty="0"/>
              <a:t>the focus </a:t>
            </a:r>
            <a:r>
              <a:rPr lang="en-US" sz="1600" b="1" dirty="0" smtClean="0"/>
              <a:t>in </a:t>
            </a:r>
            <a:r>
              <a:rPr lang="en-US" sz="1600" b="1" dirty="0"/>
              <a:t>pathogenesis is to prevent pain, </a:t>
            </a:r>
            <a:r>
              <a:rPr lang="en-US" sz="1600" b="1" dirty="0" smtClean="0"/>
              <a:t>and </a:t>
            </a:r>
            <a:r>
              <a:rPr lang="en-US" sz="1600" b="1" dirty="0"/>
              <a:t>in </a:t>
            </a:r>
            <a:r>
              <a:rPr lang="en-US" sz="1600" b="1" dirty="0" err="1"/>
              <a:t>salutogenesis</a:t>
            </a:r>
            <a:r>
              <a:rPr lang="en-US" sz="1600" b="1" dirty="0"/>
              <a:t> the focus is to promote gains or growth. So it's about increasing health… not fighting illness.  </a:t>
            </a:r>
            <a:endParaRPr lang="he-IL" sz="1600" b="1" dirty="0"/>
          </a:p>
          <a:p>
            <a:pPr algn="l">
              <a:lnSpc>
                <a:spcPct val="150000"/>
              </a:lnSpc>
            </a:pPr>
            <a:endParaRPr lang="en-US" sz="1600" b="1" dirty="0"/>
          </a:p>
          <a:p>
            <a:pPr algn="l">
              <a:lnSpc>
                <a:spcPct val="150000"/>
              </a:lnSpc>
            </a:pPr>
            <a:r>
              <a:rPr lang="en-US" sz="1600" b="1" dirty="0" smtClean="0"/>
              <a:t>General resilience resources can be: social supports, knowledge, self esteem, money.</a:t>
            </a:r>
          </a:p>
          <a:p>
            <a:pPr algn="l">
              <a:lnSpc>
                <a:spcPct val="150000"/>
              </a:lnSpc>
            </a:pPr>
            <a:endParaRPr lang="en-US" sz="16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35</a:t>
            </a:fld>
            <a:endParaRPr lang="en-US"/>
          </a:p>
        </p:txBody>
      </p:sp>
    </p:spTree>
    <p:extLst>
      <p:ext uri="{BB962C8B-B14F-4D97-AF65-F5344CB8AC3E}">
        <p14:creationId xmlns:p14="http://schemas.microsoft.com/office/powerpoint/2010/main" val="2888068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CDADDC-55FF-427C-A433-C85423389F86}" type="slidenum">
              <a:rPr lang="he-IL" altLang="he-IL">
                <a:solidFill>
                  <a:srgbClr val="000000"/>
                </a:solidFill>
                <a:latin typeface="Arial" pitchFamily="34" charset="0"/>
              </a:rPr>
              <a:pPr eaLnBrk="1" hangingPunct="1"/>
              <a:t>36</a:t>
            </a:fld>
            <a:endParaRPr lang="en-US" altLang="he-IL">
              <a:solidFill>
                <a:srgbClr val="000000"/>
              </a:solidFill>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965640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811364C8-339E-4DF5-917A-E9ED4CC4E9C5}" type="slidenum">
              <a:rPr lang="he-IL" altLang="he-IL">
                <a:solidFill>
                  <a:srgbClr val="000000"/>
                </a:solidFill>
                <a:latin typeface="Arial" pitchFamily="34" charset="0"/>
              </a:rPr>
              <a:pPr eaLnBrk="1" hangingPunct="1"/>
              <a:t>37</a:t>
            </a:fld>
            <a:endParaRPr lang="en-US" altLang="he-IL">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2915266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995F736-E9ED-4CAD-98D5-63237B37DEA3}" type="slidenum">
              <a:rPr lang="he-IL" altLang="he-IL">
                <a:solidFill>
                  <a:srgbClr val="000000"/>
                </a:solidFill>
                <a:latin typeface="Arial" pitchFamily="34" charset="0"/>
              </a:rPr>
              <a:pPr eaLnBrk="1" hangingPunct="1"/>
              <a:t>38</a:t>
            </a:fld>
            <a:endParaRPr lang="en-US" altLang="he-IL">
              <a:solidFill>
                <a:srgbClr val="000000"/>
              </a:solidFill>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783216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600" dirty="0" smtClean="0"/>
              <a:t>The core of </a:t>
            </a:r>
            <a:r>
              <a:rPr lang="en-US" sz="1600" dirty="0" err="1" smtClean="0"/>
              <a:t>salutogenesis</a:t>
            </a:r>
            <a:r>
              <a:rPr lang="en-US" sz="1600" dirty="0"/>
              <a:t> </a:t>
            </a:r>
            <a:r>
              <a:rPr lang="en-US" sz="1600" dirty="0" smtClean="0"/>
              <a:t>which is </a:t>
            </a:r>
          </a:p>
          <a:p>
            <a:pPr algn="l"/>
            <a:endParaRPr lang="he-IL"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39</a:t>
            </a:fld>
            <a:endParaRPr lang="en-US"/>
          </a:p>
        </p:txBody>
      </p:sp>
    </p:spTree>
    <p:extLst>
      <p:ext uri="{BB962C8B-B14F-4D97-AF65-F5344CB8AC3E}">
        <p14:creationId xmlns:p14="http://schemas.microsoft.com/office/powerpoint/2010/main" val="103151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50875" y="4713645"/>
            <a:ext cx="5943600" cy="4465558"/>
          </a:xfrm>
        </p:spPr>
        <p:txBody>
          <a:bodyPr/>
          <a:lstStyle/>
          <a:p>
            <a:pPr algn="l">
              <a:lnSpc>
                <a:spcPct val="150000"/>
              </a:lnSpc>
            </a:pPr>
            <a:endParaRPr lang="en-US" sz="1600" b="1" dirty="0" smtClean="0"/>
          </a:p>
          <a:p>
            <a:pPr algn="l">
              <a:lnSpc>
                <a:spcPct val="150000"/>
              </a:lnSpc>
            </a:pPr>
            <a:r>
              <a:rPr lang="en-US" sz="1600" b="1" dirty="0"/>
              <a:t>Here we can see that pathogenesis is against disease </a:t>
            </a:r>
            <a:r>
              <a:rPr lang="en-US" sz="1600" b="1" dirty="0" smtClean="0"/>
              <a:t>and </a:t>
            </a:r>
            <a:r>
              <a:rPr lang="en-US" sz="1600" b="1" dirty="0" err="1"/>
              <a:t>salutogenesis</a:t>
            </a:r>
            <a:r>
              <a:rPr lang="en-US" sz="1600" b="1" dirty="0"/>
              <a:t> is for health.</a:t>
            </a:r>
          </a:p>
          <a:p>
            <a:pPr algn="l">
              <a:lnSpc>
                <a:spcPct val="150000"/>
              </a:lnSpc>
            </a:pPr>
            <a:r>
              <a:rPr lang="en-US" sz="1600" b="1" dirty="0"/>
              <a:t>We can also </a:t>
            </a:r>
            <a:r>
              <a:rPr lang="en-US" sz="1600" b="1" dirty="0" smtClean="0"/>
              <a:t>understand that </a:t>
            </a:r>
            <a:r>
              <a:rPr lang="en-US" sz="1600" b="1" dirty="0"/>
              <a:t>the focus </a:t>
            </a:r>
            <a:r>
              <a:rPr lang="en-US" sz="1600" b="1" dirty="0" smtClean="0"/>
              <a:t>in </a:t>
            </a:r>
            <a:r>
              <a:rPr lang="en-US" sz="1600" b="1" dirty="0"/>
              <a:t>pathogenesis is to prevent pain, </a:t>
            </a:r>
            <a:r>
              <a:rPr lang="en-US" sz="1600" b="1" dirty="0" smtClean="0"/>
              <a:t>and </a:t>
            </a:r>
            <a:r>
              <a:rPr lang="en-US" sz="1600" b="1" dirty="0"/>
              <a:t>in </a:t>
            </a:r>
            <a:r>
              <a:rPr lang="en-US" sz="1600" b="1" dirty="0" err="1"/>
              <a:t>salutogenesis</a:t>
            </a:r>
            <a:r>
              <a:rPr lang="en-US" sz="1600" b="1" dirty="0"/>
              <a:t> the focus is to promote gains or growth. So it's about increasing health… not fighting illness.  </a:t>
            </a:r>
            <a:endParaRPr lang="he-IL" sz="1600" b="1" dirty="0"/>
          </a:p>
          <a:p>
            <a:pPr algn="l">
              <a:lnSpc>
                <a:spcPct val="150000"/>
              </a:lnSpc>
            </a:pPr>
            <a:endParaRPr lang="en-US" sz="1600" b="1" dirty="0"/>
          </a:p>
          <a:p>
            <a:pPr algn="l">
              <a:lnSpc>
                <a:spcPct val="150000"/>
              </a:lnSpc>
            </a:pPr>
            <a:r>
              <a:rPr lang="en-US" sz="1600" b="1" dirty="0" smtClean="0"/>
              <a:t>General resilience resources can be: social supports, knowledge, self esteem, money.</a:t>
            </a:r>
          </a:p>
          <a:p>
            <a:pPr algn="l">
              <a:lnSpc>
                <a:spcPct val="150000"/>
              </a:lnSpc>
            </a:pPr>
            <a:endParaRPr lang="en-US" sz="16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4</a:t>
            </a:fld>
            <a:endParaRPr lang="en-US"/>
          </a:p>
        </p:txBody>
      </p:sp>
    </p:spTree>
    <p:extLst>
      <p:ext uri="{BB962C8B-B14F-4D97-AF65-F5344CB8AC3E}">
        <p14:creationId xmlns:p14="http://schemas.microsoft.com/office/powerpoint/2010/main" val="2888068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422275" y="4713645"/>
            <a:ext cx="5943600" cy="4465558"/>
          </a:xfrm>
        </p:spPr>
        <p:txBody>
          <a:bodyPr/>
          <a:lstStyle/>
          <a:p>
            <a:pPr algn="l">
              <a:lnSpc>
                <a:spcPct val="200000"/>
              </a:lnSpc>
            </a:pPr>
            <a:r>
              <a:rPr lang="en-US" sz="1800" b="1" dirty="0" smtClean="0"/>
              <a:t>Antonovsky said: person who succeed, certainly has a high level of sense of coherence. That he defined as a feeling of trust, optimism that you can cope with all challenges in life… and it's a lasting feeling. </a:t>
            </a:r>
            <a:r>
              <a:rPr lang="he-IL" sz="1800" b="1" dirty="0" smtClean="0"/>
              <a:t> </a:t>
            </a:r>
            <a:r>
              <a:rPr lang="en-US" sz="1800" b="1" dirty="0" smtClean="0"/>
              <a:t> </a:t>
            </a:r>
            <a:endParaRPr lang="he-IL" sz="18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40</a:t>
            </a:fld>
            <a:endParaRPr lang="en-US"/>
          </a:p>
        </p:txBody>
      </p:sp>
    </p:spTree>
    <p:extLst>
      <p:ext uri="{BB962C8B-B14F-4D97-AF65-F5344CB8AC3E}">
        <p14:creationId xmlns:p14="http://schemas.microsoft.com/office/powerpoint/2010/main" val="157341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41</a:t>
            </a:fld>
            <a:endParaRPr lang="en-US"/>
          </a:p>
        </p:txBody>
      </p:sp>
    </p:spTree>
    <p:extLst>
      <p:ext uri="{BB962C8B-B14F-4D97-AF65-F5344CB8AC3E}">
        <p14:creationId xmlns:p14="http://schemas.microsoft.com/office/powerpoint/2010/main" val="229418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511F0769-CB21-4517-83D3-9E8CC166D496}" type="slidenum">
              <a:rPr lang="he-IL" altLang="he-IL">
                <a:solidFill>
                  <a:srgbClr val="000000"/>
                </a:solidFill>
                <a:latin typeface="Arial" pitchFamily="34" charset="0"/>
              </a:rPr>
              <a:pPr eaLnBrk="1" hangingPunct="1"/>
              <a:t>42</a:t>
            </a:fld>
            <a:endParaRPr lang="en-US" altLang="he-IL">
              <a:solidFill>
                <a:srgbClr val="000000"/>
              </a:solidFill>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375088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7501EEE-BC1F-43A5-86D5-FC6E49AC229A}" type="slidenum">
              <a:rPr lang="he-IL" altLang="he-IL">
                <a:solidFill>
                  <a:srgbClr val="000000"/>
                </a:solidFill>
                <a:latin typeface="Arial" pitchFamily="34" charset="0"/>
              </a:rPr>
              <a:pPr eaLnBrk="1" hangingPunct="1"/>
              <a:t>43</a:t>
            </a:fld>
            <a:endParaRPr lang="en-US" altLang="he-IL">
              <a:solidFill>
                <a:srgbClr val="000000"/>
              </a:solidFill>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109581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solidFill>
                  <a:srgbClr val="000000"/>
                </a:solidFill>
                <a:latin typeface="Arial" pitchFamily="34" charset="0"/>
              </a:rPr>
              <a:pPr eaLnBrk="1" hangingPunct="1"/>
              <a:t>44</a:t>
            </a:fld>
            <a:endParaRPr lang="en-US" altLang="he-IL">
              <a:solidFill>
                <a:srgbClr val="000000"/>
              </a:solidFil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4282037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59CB5A6-C965-4316-AC48-772F80F26D04}" type="slidenum">
              <a:rPr lang="he-IL" altLang="he-IL">
                <a:solidFill>
                  <a:srgbClr val="000000"/>
                </a:solidFill>
                <a:latin typeface="Arial" pitchFamily="34" charset="0"/>
              </a:rPr>
              <a:pPr eaLnBrk="1" hangingPunct="1"/>
              <a:t>45</a:t>
            </a:fld>
            <a:endParaRPr lang="en-US" altLang="he-IL">
              <a:solidFill>
                <a:srgbClr val="000000"/>
              </a:solidFill>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340314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9127E70-15AD-45AF-B5F2-F910714E5A7B}" type="slidenum">
              <a:rPr lang="he-IL" altLang="he-IL">
                <a:solidFill>
                  <a:srgbClr val="000000"/>
                </a:solidFill>
                <a:latin typeface="Arial" pitchFamily="34" charset="0"/>
              </a:rPr>
              <a:pPr eaLnBrk="1" hangingPunct="1"/>
              <a:t>46</a:t>
            </a:fld>
            <a:endParaRPr lang="en-US" altLang="he-IL">
              <a:solidFill>
                <a:srgbClr val="000000"/>
              </a:solidFill>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1750704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solidFill>
                  <a:srgbClr val="000000"/>
                </a:solidFill>
                <a:latin typeface="Arial" pitchFamily="34" charset="0"/>
              </a:rPr>
              <a:pPr eaLnBrk="1" hangingPunct="1"/>
              <a:t>47</a:t>
            </a:fld>
            <a:endParaRPr lang="en-US" altLang="he-IL">
              <a:solidFill>
                <a:srgbClr val="000000"/>
              </a:solidFil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3556605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48</a:t>
            </a:fld>
            <a:endParaRPr lang="en-US"/>
          </a:p>
        </p:txBody>
      </p:sp>
    </p:spTree>
    <p:extLst>
      <p:ext uri="{BB962C8B-B14F-4D97-AF65-F5344CB8AC3E}">
        <p14:creationId xmlns:p14="http://schemas.microsoft.com/office/powerpoint/2010/main" val="2753553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49</a:t>
            </a:fld>
            <a:endParaRPr lang="en-US"/>
          </a:p>
        </p:txBody>
      </p:sp>
    </p:spTree>
    <p:extLst>
      <p:ext uri="{BB962C8B-B14F-4D97-AF65-F5344CB8AC3E}">
        <p14:creationId xmlns:p14="http://schemas.microsoft.com/office/powerpoint/2010/main" val="40405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600" dirty="0" smtClean="0"/>
              <a:t>The core of </a:t>
            </a:r>
            <a:r>
              <a:rPr lang="en-US" sz="1600" dirty="0" err="1" smtClean="0"/>
              <a:t>salutogenesis</a:t>
            </a:r>
            <a:r>
              <a:rPr lang="en-US" sz="1600" dirty="0"/>
              <a:t> </a:t>
            </a:r>
            <a:r>
              <a:rPr lang="en-US" sz="1600" dirty="0" smtClean="0"/>
              <a:t>which is </a:t>
            </a:r>
          </a:p>
          <a:p>
            <a:pPr algn="l"/>
            <a:endParaRPr lang="he-IL"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5</a:t>
            </a:fld>
            <a:endParaRPr lang="en-US"/>
          </a:p>
        </p:txBody>
      </p:sp>
    </p:spTree>
    <p:extLst>
      <p:ext uri="{BB962C8B-B14F-4D97-AF65-F5344CB8AC3E}">
        <p14:creationId xmlns:p14="http://schemas.microsoft.com/office/powerpoint/2010/main" val="103151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50</a:t>
            </a:fld>
            <a:endParaRPr lang="en-US"/>
          </a:p>
        </p:txBody>
      </p:sp>
    </p:spTree>
    <p:extLst>
      <p:ext uri="{BB962C8B-B14F-4D97-AF65-F5344CB8AC3E}">
        <p14:creationId xmlns:p14="http://schemas.microsoft.com/office/powerpoint/2010/main" val="3142998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51</a:t>
            </a:fld>
            <a:endParaRPr lang="en-US"/>
          </a:p>
        </p:txBody>
      </p:sp>
    </p:spTree>
    <p:extLst>
      <p:ext uri="{BB962C8B-B14F-4D97-AF65-F5344CB8AC3E}">
        <p14:creationId xmlns:p14="http://schemas.microsoft.com/office/powerpoint/2010/main" val="4192352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52</a:t>
            </a:fld>
            <a:endParaRPr lang="en-US"/>
          </a:p>
        </p:txBody>
      </p:sp>
    </p:spTree>
    <p:extLst>
      <p:ext uri="{BB962C8B-B14F-4D97-AF65-F5344CB8AC3E}">
        <p14:creationId xmlns:p14="http://schemas.microsoft.com/office/powerpoint/2010/main" val="2294045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53</a:t>
            </a:fld>
            <a:endParaRPr lang="en-US"/>
          </a:p>
        </p:txBody>
      </p:sp>
    </p:spTree>
    <p:extLst>
      <p:ext uri="{BB962C8B-B14F-4D97-AF65-F5344CB8AC3E}">
        <p14:creationId xmlns:p14="http://schemas.microsoft.com/office/powerpoint/2010/main" val="3926028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FBB183AF-B398-4DA7-8A63-AA22210C3D27}" type="slidenum">
              <a:rPr lang="he-IL" altLang="he-IL">
                <a:solidFill>
                  <a:srgbClr val="000000"/>
                </a:solidFill>
                <a:latin typeface="Arial" pitchFamily="34" charset="0"/>
              </a:rPr>
              <a:pPr eaLnBrk="1" hangingPunct="1"/>
              <a:t>54</a:t>
            </a:fld>
            <a:endParaRPr lang="en-US" altLang="he-IL">
              <a:solidFill>
                <a:srgbClr val="000000"/>
              </a:solidFill>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  </a:t>
            </a:r>
          </a:p>
        </p:txBody>
      </p:sp>
    </p:spTree>
    <p:extLst>
      <p:ext uri="{BB962C8B-B14F-4D97-AF65-F5344CB8AC3E}">
        <p14:creationId xmlns:p14="http://schemas.microsoft.com/office/powerpoint/2010/main" val="922399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5A61A7-51F3-473C-9C91-CEA4F7129C70}" type="slidenum">
              <a:rPr lang="en-US" altLang="he-IL">
                <a:solidFill>
                  <a:prstClr val="black"/>
                </a:solidFill>
              </a:rPr>
              <a:pPr eaLnBrk="1" hangingPunct="1">
                <a:spcBef>
                  <a:spcPct val="0"/>
                </a:spcBef>
              </a:pPr>
              <a:t>55</a:t>
            </a:fld>
            <a:endParaRPr lang="en-US" altLang="he-IL">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latin typeface="Arial" pitchFamily="34" charset="0"/>
            </a:endParaRPr>
          </a:p>
        </p:txBody>
      </p:sp>
    </p:spTree>
    <p:extLst>
      <p:ext uri="{BB962C8B-B14F-4D97-AF65-F5344CB8AC3E}">
        <p14:creationId xmlns:p14="http://schemas.microsoft.com/office/powerpoint/2010/main" val="3973290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62261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422275" y="4713645"/>
            <a:ext cx="5943600" cy="4465558"/>
          </a:xfrm>
        </p:spPr>
        <p:txBody>
          <a:bodyPr/>
          <a:lstStyle/>
          <a:p>
            <a:pPr algn="l">
              <a:lnSpc>
                <a:spcPct val="200000"/>
              </a:lnSpc>
            </a:pPr>
            <a:r>
              <a:rPr lang="en-US" sz="1800" b="1" dirty="0" smtClean="0"/>
              <a:t>Antonovsky said: person who succeed, certainly has a high level of sense of coherence. That he defined as a feeling of trust, optimism that you can cope with all challenges in life… and it's a lasting feeling. </a:t>
            </a:r>
            <a:r>
              <a:rPr lang="he-IL" sz="1800" b="1" dirty="0" smtClean="0"/>
              <a:t> </a:t>
            </a:r>
            <a:r>
              <a:rPr lang="en-US" sz="1800" b="1" dirty="0" smtClean="0"/>
              <a:t> </a:t>
            </a:r>
            <a:endParaRPr lang="he-IL" sz="18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6</a:t>
            </a:fld>
            <a:endParaRPr lang="en-US"/>
          </a:p>
        </p:txBody>
      </p:sp>
    </p:spTree>
    <p:extLst>
      <p:ext uri="{BB962C8B-B14F-4D97-AF65-F5344CB8AC3E}">
        <p14:creationId xmlns:p14="http://schemas.microsoft.com/office/powerpoint/2010/main" val="15734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7</a:t>
            </a:fld>
            <a:endParaRPr lang="en-US"/>
          </a:p>
        </p:txBody>
      </p:sp>
    </p:spTree>
    <p:extLst>
      <p:ext uri="{BB962C8B-B14F-4D97-AF65-F5344CB8AC3E}">
        <p14:creationId xmlns:p14="http://schemas.microsoft.com/office/powerpoint/2010/main" val="229418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78815" y="4885531"/>
            <a:ext cx="5430520" cy="4465558"/>
          </a:xfrm>
        </p:spPr>
        <p:txBody>
          <a:bodyPr/>
          <a:lstStyle/>
          <a:p>
            <a:pPr algn="l" rtl="0">
              <a:lnSpc>
                <a:spcPct val="200000"/>
              </a:lnSpc>
            </a:pPr>
            <a:r>
              <a:rPr lang="en-US" sz="1600" b="1" dirty="0" smtClean="0"/>
              <a:t>Does the challenge life situation ( being it internal or external) make sense in my life? </a:t>
            </a:r>
          </a:p>
          <a:p>
            <a:pPr algn="l" rtl="0">
              <a:lnSpc>
                <a:spcPct val="200000"/>
              </a:lnSpc>
            </a:pPr>
            <a:endParaRPr lang="en-US" sz="1600" b="1" dirty="0"/>
          </a:p>
          <a:p>
            <a:pPr algn="l" rtl="0">
              <a:lnSpc>
                <a:spcPct val="200000"/>
              </a:lnSpc>
            </a:pPr>
            <a:r>
              <a:rPr lang="en-US" sz="1600" b="1" dirty="0" smtClean="0"/>
              <a:t>Does it make sense to go through all this  ( e.g. learning something, getting clear)?</a:t>
            </a:r>
            <a:endParaRPr lang="he-IL" sz="1600" b="1"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8</a:t>
            </a:fld>
            <a:endParaRPr lang="en-US"/>
          </a:p>
        </p:txBody>
      </p:sp>
    </p:spTree>
    <p:extLst>
      <p:ext uri="{BB962C8B-B14F-4D97-AF65-F5344CB8AC3E}">
        <p14:creationId xmlns:p14="http://schemas.microsoft.com/office/powerpoint/2010/main" val="246254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914400" y="4712824"/>
            <a:ext cx="5430520" cy="4465558"/>
          </a:xfrm>
        </p:spPr>
        <p:txBody>
          <a:bodyPr/>
          <a:lstStyle/>
          <a:p>
            <a:pPr lvl="0" algn="l">
              <a:lnSpc>
                <a:spcPct val="150000"/>
              </a:lnSpc>
            </a:pPr>
            <a:r>
              <a:rPr lang="en-US" sz="1600" b="1" dirty="0">
                <a:solidFill>
                  <a:srgbClr val="000000"/>
                </a:solidFill>
              </a:rPr>
              <a:t>Can I handle the situation? Can I deal with it?</a:t>
            </a:r>
          </a:p>
          <a:p>
            <a:pPr lvl="0" algn="l">
              <a:lnSpc>
                <a:spcPct val="150000"/>
              </a:lnSpc>
            </a:pPr>
            <a:r>
              <a:rPr lang="en-US" sz="1600" b="1" dirty="0">
                <a:solidFill>
                  <a:srgbClr val="000000"/>
                </a:solidFill>
              </a:rPr>
              <a:t>Can I cope using my resources?</a:t>
            </a:r>
          </a:p>
          <a:p>
            <a:pPr lvl="0" algn="l"/>
            <a:endParaRPr lang="en-US" sz="1600" dirty="0">
              <a:solidFill>
                <a:srgbClr val="000000"/>
              </a:solidFill>
            </a:endParaRPr>
          </a:p>
          <a:p>
            <a:pPr algn="l"/>
            <a:endParaRPr lang="he-IL" dirty="0"/>
          </a:p>
        </p:txBody>
      </p:sp>
      <p:sp>
        <p:nvSpPr>
          <p:cNvPr id="4" name="מציין מיקום של מספר שקופית 3"/>
          <p:cNvSpPr>
            <a:spLocks noGrp="1"/>
          </p:cNvSpPr>
          <p:nvPr>
            <p:ph type="sldNum" sz="quarter" idx="10"/>
          </p:nvPr>
        </p:nvSpPr>
        <p:spPr/>
        <p:txBody>
          <a:bodyPr/>
          <a:lstStyle/>
          <a:p>
            <a:pPr>
              <a:defRPr/>
            </a:pPr>
            <a:fld id="{0D61BEC6-5213-4EA9-B8B1-79D646D97DED}" type="slidenum">
              <a:rPr lang="he-IL" smtClean="0"/>
              <a:pPr>
                <a:defRPr/>
              </a:pPr>
              <a:t>9</a:t>
            </a:fld>
            <a:endParaRPr lang="en-US"/>
          </a:p>
        </p:txBody>
      </p:sp>
    </p:spTree>
    <p:extLst>
      <p:ext uri="{BB962C8B-B14F-4D97-AF65-F5344CB8AC3E}">
        <p14:creationId xmlns:p14="http://schemas.microsoft.com/office/powerpoint/2010/main" val="239334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pPr>
              <a:defRPr/>
            </a:pPr>
            <a:fld id="{EC2322BA-E822-48B9-836C-D8AD02C05CC8}" type="slidenum">
              <a:rPr lang="he-IL"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0D20AF72-DE87-4763-A156-3CB54A4F5BB8}" type="slidenum">
              <a:rPr lang="he-IL"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9885DB3C-BFEE-40CD-8C79-54BF9F28CF60}" type="slidenum">
              <a:rPr lang="he-IL"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smtClean="0"/>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smtClean="0"/>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smtClean="0"/>
            </a:lvl1pPr>
          </a:lstStyle>
          <a:p>
            <a:pPr>
              <a:defRPr/>
            </a:pPr>
            <a:fld id="{EC2322BA-E822-48B9-836C-D8AD02C05CC8}"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389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890ED8E0-951B-40D3-9412-3BF25E467813}"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1494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FD4862D6-C222-48F1-AFEB-230E7CB4D41D}"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011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A9FF9442-31BB-4007-A21D-CF654BA4881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30002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FDE75707-FA3B-4632-80D9-AA2A6A2B5DC9}"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1993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6D693A5B-273A-49E3-879E-673E7047449D}"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2855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6146F235-1814-4C2D-9D6B-5AC37CBD99EB}"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4846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E39CC26E-157F-4D19-AFC1-401A0EC44AC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6184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pPr>
              <a:defRPr/>
            </a:pPr>
            <a:endParaRPr lang="en-US"/>
          </a:p>
        </p:txBody>
      </p:sp>
      <p:sp>
        <p:nvSpPr>
          <p:cNvPr id="9" name="מציין מיקום של מספר שקופית 8"/>
          <p:cNvSpPr>
            <a:spLocks noGrp="1"/>
          </p:cNvSpPr>
          <p:nvPr>
            <p:ph type="sldNum" sz="quarter" idx="15"/>
          </p:nvPr>
        </p:nvSpPr>
        <p:spPr/>
        <p:txBody>
          <a:bodyPr rtlCol="0"/>
          <a:lstStyle/>
          <a:p>
            <a:pPr>
              <a:defRPr/>
            </a:pPr>
            <a:fld id="{890ED8E0-951B-40D3-9412-3BF25E467813}" type="slidenum">
              <a:rPr lang="he-IL" smtClean="0"/>
              <a:pPr>
                <a:defRPr/>
              </a:pPr>
              <a:t>‹#›</a:t>
            </a:fld>
            <a:endParaRPr lang="en-US"/>
          </a:p>
        </p:txBody>
      </p:sp>
      <p:sp>
        <p:nvSpPr>
          <p:cNvPr id="10" name="מציין מיקום של כותרת תחתונה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E34CF17C-0B7D-418A-89C7-DC8E4C2F007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24277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0D20AF72-DE87-4763-A156-3CB54A4F5BB8}"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4274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7813"/>
            <a:ext cx="2057400" cy="5853112"/>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7813"/>
            <a:ext cx="6019800" cy="585311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885DB3C-BFEE-40CD-8C79-54BF9F28CF6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9378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pPr>
              <a:defRPr/>
            </a:pPr>
            <a:fld id="{FD4862D6-C222-48F1-AFEB-230E7CB4D41D}" type="slidenum">
              <a:rPr lang="he-IL"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A9FF9442-31BB-4007-A21D-CF654BA48816}" type="slidenum">
              <a:rPr lang="he-IL" smtClean="0"/>
              <a:pPr>
                <a:defRPr/>
              </a:pPr>
              <a:t>‹#›</a:t>
            </a:fld>
            <a:endParaRPr lang="en-US"/>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pPr>
              <a:defRPr/>
            </a:pPr>
            <a:endParaRPr lang="en-US"/>
          </a:p>
        </p:txBody>
      </p:sp>
      <p:sp>
        <p:nvSpPr>
          <p:cNvPr id="8" name="מציין מיקום של כותרת תחתונה 7"/>
          <p:cNvSpPr>
            <a:spLocks noGrp="1"/>
          </p:cNvSpPr>
          <p:nvPr>
            <p:ph type="ftr" sz="quarter" idx="11"/>
          </p:nvPr>
        </p:nvSpPr>
        <p:spPr/>
        <p:txBody>
          <a:bodyPr/>
          <a:lstStyle/>
          <a:p>
            <a:pPr>
              <a:defRPr/>
            </a:pPr>
            <a:endParaRPr lang="en-US"/>
          </a:p>
        </p:txBody>
      </p:sp>
      <p:sp>
        <p:nvSpPr>
          <p:cNvPr id="9" name="מציין מיקום של מספר שקופית 8"/>
          <p:cNvSpPr>
            <a:spLocks noGrp="1"/>
          </p:cNvSpPr>
          <p:nvPr>
            <p:ph type="sldNum" sz="quarter" idx="12"/>
          </p:nvPr>
        </p:nvSpPr>
        <p:spPr/>
        <p:txBody>
          <a:bodyPr/>
          <a:lstStyle/>
          <a:p>
            <a:pPr>
              <a:defRPr/>
            </a:pPr>
            <a:fld id="{FDE75707-FA3B-4632-80D9-AA2A6A2B5DC9}" type="slidenum">
              <a:rPr lang="he-IL" smtClean="0"/>
              <a:pPr>
                <a:defRPr/>
              </a:pPr>
              <a:t>‹#›</a:t>
            </a:fld>
            <a:endParaRPr lang="en-US"/>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pPr>
              <a:defRPr/>
            </a:pPr>
            <a:endParaRPr lang="en-US"/>
          </a:p>
        </p:txBody>
      </p:sp>
      <p:sp>
        <p:nvSpPr>
          <p:cNvPr id="7" name="מציין מיקום של מספר שקופית 6"/>
          <p:cNvSpPr>
            <a:spLocks noGrp="1"/>
          </p:cNvSpPr>
          <p:nvPr>
            <p:ph type="sldNum" sz="quarter" idx="11"/>
          </p:nvPr>
        </p:nvSpPr>
        <p:spPr/>
        <p:txBody>
          <a:bodyPr rtlCol="0"/>
          <a:lstStyle/>
          <a:p>
            <a:pPr>
              <a:defRPr/>
            </a:pPr>
            <a:fld id="{6D693A5B-273A-49E3-879E-673E7047449D}" type="slidenum">
              <a:rPr lang="he-IL" smtClean="0"/>
              <a:pPr>
                <a:defRPr/>
              </a:pPr>
              <a:t>‹#›</a:t>
            </a:fld>
            <a:endParaRPr lang="en-US"/>
          </a:p>
        </p:txBody>
      </p:sp>
      <p:sp>
        <p:nvSpPr>
          <p:cNvPr id="8" name="מציין מיקום של כותרת תחתונה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a:p>
        </p:txBody>
      </p:sp>
      <p:sp>
        <p:nvSpPr>
          <p:cNvPr id="3" name="מציין מיקום של כותרת תחתונה 2"/>
          <p:cNvSpPr>
            <a:spLocks noGrp="1"/>
          </p:cNvSpPr>
          <p:nvPr>
            <p:ph type="ftr" sz="quarter" idx="11"/>
          </p:nvPr>
        </p:nvSpPr>
        <p:spPr/>
        <p:txBody>
          <a:bodyPr/>
          <a:lstStyle/>
          <a:p>
            <a:pPr>
              <a:defRPr/>
            </a:pPr>
            <a:endParaRPr lang="en-US"/>
          </a:p>
        </p:txBody>
      </p:sp>
      <p:sp>
        <p:nvSpPr>
          <p:cNvPr id="4" name="מציין מיקום של מספר שקופית 3"/>
          <p:cNvSpPr>
            <a:spLocks noGrp="1"/>
          </p:cNvSpPr>
          <p:nvPr>
            <p:ph type="sldNum" sz="quarter" idx="12"/>
          </p:nvPr>
        </p:nvSpPr>
        <p:spPr/>
        <p:txBody>
          <a:bodyPr/>
          <a:lstStyle/>
          <a:p>
            <a:pPr>
              <a:defRPr/>
            </a:pPr>
            <a:fld id="{6146F235-1814-4C2D-9D6B-5AC37CBD99EB}" type="slidenum">
              <a:rPr lang="he-IL"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pPr>
              <a:defRPr/>
            </a:pPr>
            <a:endParaRPr lang="en-US"/>
          </a:p>
        </p:txBody>
      </p:sp>
      <p:sp>
        <p:nvSpPr>
          <p:cNvPr id="22" name="מציין מיקום של מספר שקופית 21"/>
          <p:cNvSpPr>
            <a:spLocks noGrp="1"/>
          </p:cNvSpPr>
          <p:nvPr>
            <p:ph type="sldNum" sz="quarter" idx="15"/>
          </p:nvPr>
        </p:nvSpPr>
        <p:spPr/>
        <p:txBody>
          <a:bodyPr rtlCol="0"/>
          <a:lstStyle/>
          <a:p>
            <a:pPr>
              <a:defRPr/>
            </a:pPr>
            <a:fld id="{E39CC26E-157F-4D19-AFC1-401A0EC44AC7}" type="slidenum">
              <a:rPr lang="he-IL" smtClean="0"/>
              <a:pPr>
                <a:defRPr/>
              </a:pPr>
              <a:t>‹#›</a:t>
            </a:fld>
            <a:endParaRPr lang="en-US"/>
          </a:p>
        </p:txBody>
      </p:sp>
      <p:sp>
        <p:nvSpPr>
          <p:cNvPr id="23" name="מציין מיקום של כותרת תחתונה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pPr>
              <a:defRPr/>
            </a:pPr>
            <a:endParaRPr lang="en-US"/>
          </a:p>
        </p:txBody>
      </p:sp>
      <p:sp>
        <p:nvSpPr>
          <p:cNvPr id="18" name="מציין מיקום של מספר שקופית 17"/>
          <p:cNvSpPr>
            <a:spLocks noGrp="1"/>
          </p:cNvSpPr>
          <p:nvPr>
            <p:ph type="sldNum" sz="quarter" idx="11"/>
          </p:nvPr>
        </p:nvSpPr>
        <p:spPr/>
        <p:txBody>
          <a:bodyPr rtlCol="0"/>
          <a:lstStyle/>
          <a:p>
            <a:pPr>
              <a:defRPr/>
            </a:pPr>
            <a:fld id="{E34CF17C-0B7D-418A-89C7-DC8E4C2F0076}" type="slidenum">
              <a:rPr lang="he-IL" smtClean="0"/>
              <a:pPr>
                <a:defRPr/>
              </a:pPr>
              <a:t>‹#›</a:t>
            </a:fld>
            <a:endParaRPr lang="en-US"/>
          </a:p>
        </p:txBody>
      </p:sp>
      <p:sp>
        <p:nvSpPr>
          <p:cNvPr id="21" name="מציין מיקום של כותרת תחתונה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464E7EEA-DD9E-4F06-8BAC-6D57FBD46016}" type="slidenum">
              <a:rPr lang="he-IL"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solidFill>
                  <a:srgbClr val="EAEAEA"/>
                </a:solidFill>
              </a:endParaRPr>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smtClean="0"/>
              <a:t>לחץ כדי לערוך סגנון כותרת של תבנית בסיס</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effectLst>
                  <a:outerShdw blurRad="38100" dist="38100" dir="2700000" algn="tl">
                    <a:srgbClr val="000000"/>
                  </a:outerShdw>
                </a:effectLst>
              </a:defRPr>
            </a:lvl1pPr>
          </a:lstStyle>
          <a:p>
            <a:pPr>
              <a:defRPr/>
            </a:pPr>
            <a:endParaRPr lang="en-US">
              <a:solidFill>
                <a:srgbClr val="EAEAEA"/>
              </a:solidFill>
            </a:endParaRPr>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smtClean="0">
                <a:effectLst>
                  <a:outerShdw blurRad="38100" dist="38100" dir="2700000" algn="tl">
                    <a:srgbClr val="000000"/>
                  </a:outerShdw>
                </a:effectLst>
              </a:defRPr>
            </a:lvl1pPr>
          </a:lstStyle>
          <a:p>
            <a:pPr>
              <a:defRPr/>
            </a:pPr>
            <a:endParaRPr lang="en-US">
              <a:solidFill>
                <a:srgbClr val="EAEAEA"/>
              </a:solidFill>
            </a:endParaRPr>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effectLst>
                  <a:outerShdw blurRad="38100" dist="38100" dir="2700000" algn="tl">
                    <a:srgbClr val="000000"/>
                  </a:outerShdw>
                </a:effectLst>
              </a:defRPr>
            </a:lvl1pPr>
          </a:lstStyle>
          <a:p>
            <a:pPr>
              <a:defRPr/>
            </a:pPr>
            <a:fld id="{464E7EEA-DD9E-4F06-8BAC-6D57FBD46016}" type="slidenum">
              <a:rPr lang="he-IL">
                <a:solidFill>
                  <a:srgbClr val="EAEAEA"/>
                </a:solidFill>
              </a:rPr>
              <a:pPr>
                <a:defRPr/>
              </a:pPr>
              <a:t>‹#›</a:t>
            </a:fld>
            <a:endParaRPr lang="en-US">
              <a:solidFill>
                <a:srgbClr val="EAEAEA"/>
              </a:solidFill>
            </a:endParaRP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Tree>
    <p:extLst>
      <p:ext uri="{BB962C8B-B14F-4D97-AF65-F5344CB8AC3E}">
        <p14:creationId xmlns:p14="http://schemas.microsoft.com/office/powerpoint/2010/main" val="3137625960"/>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779912" y="1977326"/>
            <a:ext cx="6172200" cy="2664296"/>
          </a:xfrm>
        </p:spPr>
        <p:txBody>
          <a:bodyPr/>
          <a:lstStyle/>
          <a:p>
            <a:pPr eaLnBrk="1" fontAlgn="auto" hangingPunct="1">
              <a:spcAft>
                <a:spcPts val="0"/>
              </a:spcAft>
              <a:defRPr/>
            </a:pPr>
            <a:r>
              <a:rPr lang="en-US" dirty="0" smtClean="0"/>
              <a:t>  </a:t>
            </a:r>
            <a:endParaRPr lang="he-IL" dirty="0"/>
          </a:p>
        </p:txBody>
      </p:sp>
      <p:sp>
        <p:nvSpPr>
          <p:cNvPr id="9219" name="כותרת משנה 2"/>
          <p:cNvSpPr>
            <a:spLocks noGrp="1"/>
          </p:cNvSpPr>
          <p:nvPr>
            <p:ph type="subTitle" idx="1"/>
          </p:nvPr>
        </p:nvSpPr>
        <p:spPr>
          <a:xfrm>
            <a:off x="609600" y="3962400"/>
            <a:ext cx="6172200" cy="1600200"/>
          </a:xfrm>
        </p:spPr>
        <p:style>
          <a:lnRef idx="2">
            <a:schemeClr val="dk1"/>
          </a:lnRef>
          <a:fillRef idx="1">
            <a:schemeClr val="lt1"/>
          </a:fillRef>
          <a:effectRef idx="0">
            <a:schemeClr val="dk1"/>
          </a:effectRef>
          <a:fontRef idx="minor">
            <a:schemeClr val="dk1"/>
          </a:fontRef>
        </p:style>
        <p:txBody>
          <a:bodyPr>
            <a:noAutofit/>
          </a:bodyPr>
          <a:lstStyle/>
          <a:p>
            <a:pPr algn="ctr" eaLnBrk="1" hangingPunct="1"/>
            <a:r>
              <a:rPr lang="en-US" altLang="he-IL" sz="2400" dirty="0" smtClean="0">
                <a:solidFill>
                  <a:schemeClr val="tx1">
                    <a:lumMod val="10000"/>
                  </a:schemeClr>
                </a:solidFill>
                <a:effectLst>
                  <a:outerShdw blurRad="38100" dist="38100" dir="2700000" algn="tl">
                    <a:srgbClr val="000000">
                      <a:alpha val="43137"/>
                    </a:srgbClr>
                  </a:outerShdw>
                </a:effectLst>
                <a:latin typeface="Century Gothic" panose="020B0502020202020204" pitchFamily="34" charset="0"/>
                <a:cs typeface="+mj-cs"/>
              </a:rPr>
              <a:t>Hassan Ganayiem</a:t>
            </a:r>
          </a:p>
          <a:p>
            <a:pPr algn="ctr" eaLnBrk="1" hangingPunct="1"/>
            <a:r>
              <a:rPr lang="en-US" sz="2000" dirty="0">
                <a:solidFill>
                  <a:schemeClr val="tx1">
                    <a:lumMod val="10000"/>
                  </a:schemeClr>
                </a:solidFill>
                <a:effectLst>
                  <a:outerShdw blurRad="38100" dist="38100" dir="2700000" algn="tl">
                    <a:srgbClr val="000000">
                      <a:alpha val="43137"/>
                    </a:srgbClr>
                  </a:outerShdw>
                </a:effectLst>
                <a:latin typeface="Century Gothic" panose="020B0502020202020204" pitchFamily="34" charset="0"/>
                <a:cs typeface="+mj-cs"/>
              </a:rPr>
              <a:t>Under The Supervision Of</a:t>
            </a:r>
            <a:r>
              <a:rPr lang="en-US" sz="2000" dirty="0" smtClean="0">
                <a:solidFill>
                  <a:schemeClr val="tx1">
                    <a:lumMod val="10000"/>
                  </a:schemeClr>
                </a:solidFill>
                <a:effectLst>
                  <a:outerShdw blurRad="38100" dist="38100" dir="2700000" algn="tl">
                    <a:srgbClr val="000000">
                      <a:alpha val="43137"/>
                    </a:srgbClr>
                  </a:outerShdw>
                </a:effectLst>
                <a:latin typeface="Century Gothic" panose="020B0502020202020204" pitchFamily="34" charset="0"/>
                <a:cs typeface="+mj-cs"/>
              </a:rPr>
              <a:t>:</a:t>
            </a:r>
          </a:p>
          <a:p>
            <a:pPr algn="l" eaLnBrk="1" hangingPunct="1"/>
            <a:r>
              <a:rPr lang="en-US" sz="2000" b="1" kern="1200" dirty="0" smtClean="0">
                <a:ln>
                  <a:solidFill>
                    <a:srgbClr val="5A6378"/>
                  </a:solidFill>
                </a:ln>
                <a:solidFill>
                  <a:schemeClr val="tx1">
                    <a:lumMod val="10000"/>
                  </a:schemeClr>
                </a:solidFill>
                <a:effectLst>
                  <a:outerShdw blurRad="38100" dist="38100" dir="2700000" algn="tl">
                    <a:srgbClr val="000000">
                      <a:alpha val="43137"/>
                    </a:srgbClr>
                  </a:outerShdw>
                </a:effectLst>
                <a:latin typeface="Century Gothic" panose="020B0502020202020204" pitchFamily="34" charset="0"/>
              </a:rPr>
              <a:t>DR. Orna Braun-</a:t>
            </a:r>
            <a:r>
              <a:rPr lang="en-US" sz="2000" b="1" kern="1200" dirty="0" err="1" smtClean="0">
                <a:ln>
                  <a:solidFill>
                    <a:srgbClr val="5A6378"/>
                  </a:solidFill>
                </a:ln>
                <a:solidFill>
                  <a:schemeClr val="tx1">
                    <a:lumMod val="10000"/>
                  </a:schemeClr>
                </a:solidFill>
                <a:effectLst>
                  <a:outerShdw blurRad="38100" dist="38100" dir="2700000" algn="tl">
                    <a:srgbClr val="000000">
                      <a:alpha val="43137"/>
                    </a:srgbClr>
                  </a:outerShdw>
                </a:effectLst>
                <a:latin typeface="Century Gothic" panose="020B0502020202020204" pitchFamily="34" charset="0"/>
              </a:rPr>
              <a:t>Lewensohn</a:t>
            </a:r>
            <a:r>
              <a:rPr lang="en-US" sz="2000" b="1" kern="1200" dirty="0" smtClean="0">
                <a:ln>
                  <a:solidFill>
                    <a:srgbClr val="5A6378"/>
                  </a:solidFill>
                </a:ln>
                <a:solidFill>
                  <a:schemeClr val="tx1">
                    <a:lumMod val="10000"/>
                  </a:schemeClr>
                </a:solidFill>
                <a:effectLst>
                  <a:outerShdw blurRad="38100" dist="38100" dir="2700000" algn="tl">
                    <a:srgbClr val="000000">
                      <a:alpha val="43137"/>
                    </a:srgbClr>
                  </a:outerShdw>
                </a:effectLst>
                <a:latin typeface="Century Gothic" panose="020B0502020202020204" pitchFamily="34" charset="0"/>
              </a:rPr>
              <a:t> &amp; DR. </a:t>
            </a:r>
            <a:r>
              <a:rPr lang="en-US" sz="2000" b="1" kern="1200" dirty="0" err="1" smtClean="0">
                <a:ln>
                  <a:solidFill>
                    <a:srgbClr val="5A6378"/>
                  </a:solidFill>
                </a:ln>
                <a:solidFill>
                  <a:schemeClr val="tx1">
                    <a:lumMod val="10000"/>
                  </a:schemeClr>
                </a:solidFill>
                <a:effectLst>
                  <a:outerShdw blurRad="38100" dist="38100" dir="2700000" algn="tl">
                    <a:srgbClr val="000000">
                      <a:alpha val="43137"/>
                    </a:srgbClr>
                  </a:outerShdw>
                </a:effectLst>
                <a:latin typeface="Century Gothic" panose="020B0502020202020204" pitchFamily="34" charset="0"/>
              </a:rPr>
              <a:t>Ephrat</a:t>
            </a:r>
            <a:r>
              <a:rPr lang="en-US" sz="2000" b="1" kern="1200" dirty="0" smtClean="0">
                <a:ln>
                  <a:solidFill>
                    <a:srgbClr val="5A6378"/>
                  </a:solidFill>
                </a:ln>
                <a:solidFill>
                  <a:schemeClr val="tx1">
                    <a:lumMod val="10000"/>
                  </a:schemeClr>
                </a:solidFill>
                <a:effectLst>
                  <a:outerShdw blurRad="38100" dist="38100" dir="2700000" algn="tl">
                    <a:srgbClr val="000000">
                      <a:alpha val="43137"/>
                    </a:srgbClr>
                  </a:outerShdw>
                </a:effectLst>
                <a:latin typeface="Century Gothic" panose="020B0502020202020204" pitchFamily="34" charset="0"/>
              </a:rPr>
              <a:t> Huss.</a:t>
            </a:r>
          </a:p>
          <a:p>
            <a:pPr eaLnBrk="1" hangingPunct="1"/>
            <a:endParaRPr lang="he-IL" altLang="he-IL" sz="2000" dirty="0" smtClean="0"/>
          </a:p>
        </p:txBody>
      </p:sp>
      <p:pic>
        <p:nvPicPr>
          <p:cNvPr id="9220" name="Picture 4" descr="C:\Users\michal\AppData\Local\Microsoft\Windows\Temporary Internet Files\Content.IE5\V54D3XA0\MPj0433243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429000"/>
            <a:ext cx="2819400" cy="2225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533400" y="533400"/>
            <a:ext cx="8229600"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600" b="1" dirty="0">
                <a:solidFill>
                  <a:schemeClr val="tx1">
                    <a:lumMod val="10000"/>
                  </a:schemeClr>
                </a:solidFill>
                <a:latin typeface="+mj-lt"/>
              </a:rPr>
              <a:t>Is </a:t>
            </a:r>
            <a:r>
              <a:rPr lang="en-US" sz="2600" b="1" dirty="0" smtClean="0">
                <a:solidFill>
                  <a:schemeClr val="tx1">
                    <a:lumMod val="10000"/>
                  </a:schemeClr>
                </a:solidFill>
                <a:latin typeface="+mj-lt"/>
              </a:rPr>
              <a:t>Salutogenesis </a:t>
            </a:r>
            <a:r>
              <a:rPr lang="en-US" sz="2600" b="1" dirty="0">
                <a:solidFill>
                  <a:schemeClr val="tx1">
                    <a:lumMod val="10000"/>
                  </a:schemeClr>
                </a:solidFill>
                <a:latin typeface="+mj-lt"/>
              </a:rPr>
              <a:t>a universal construct? Developing a sensitive research tool for understanding sense of coherence among indigenous cultures </a:t>
            </a:r>
            <a:endParaRPr lang="en-US" sz="2600" dirty="0">
              <a:solidFill>
                <a:schemeClr val="tx1">
                  <a:lumMod val="10000"/>
                </a:schemeClr>
              </a:solidFill>
              <a:latin typeface="+mj-lt"/>
            </a:endParaRPr>
          </a:p>
        </p:txBody>
      </p:sp>
    </p:spTree>
    <p:extLst>
      <p:ext uri="{BB962C8B-B14F-4D97-AF65-F5344CB8AC3E}">
        <p14:creationId xmlns:p14="http://schemas.microsoft.com/office/powerpoint/2010/main" val="223123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79438"/>
            <a:ext cx="7467600" cy="715962"/>
          </a:xfrm>
        </p:spPr>
        <p:style>
          <a:lnRef idx="3">
            <a:schemeClr val="lt1"/>
          </a:lnRef>
          <a:fillRef idx="1">
            <a:schemeClr val="accent4"/>
          </a:fillRef>
          <a:effectRef idx="1">
            <a:schemeClr val="accent4"/>
          </a:effectRef>
          <a:fontRef idx="minor">
            <a:schemeClr val="lt1"/>
          </a:fontRef>
        </p:style>
        <p:txBody>
          <a:bodyPr/>
          <a:lstStyle/>
          <a:p>
            <a:r>
              <a:rPr lang="en-US" b="1" dirty="0">
                <a:solidFill>
                  <a:schemeClr val="tx1"/>
                </a:solidFill>
              </a:rPr>
              <a:t>Comprehensibility</a:t>
            </a:r>
            <a:endParaRPr lang="he-IL" b="1" dirty="0">
              <a:solidFill>
                <a:schemeClr val="tx1"/>
              </a:solidFill>
            </a:endParaRPr>
          </a:p>
        </p:txBody>
      </p:sp>
      <p:sp>
        <p:nvSpPr>
          <p:cNvPr id="3" name="מציין מיקום תוכן 2"/>
          <p:cNvSpPr>
            <a:spLocks noGrp="1"/>
          </p:cNvSpPr>
          <p:nvPr>
            <p:ph sz="quarter" idx="1"/>
          </p:nvPr>
        </p:nvSpPr>
        <p:spPr>
          <a:xfrm>
            <a:off x="457200" y="1905000"/>
            <a:ext cx="7772400" cy="3505200"/>
          </a:xfrm>
        </p:spPr>
        <p:txBody>
          <a:bodyPr>
            <a:normAutofit/>
          </a:bodyPr>
          <a:lstStyle/>
          <a:p>
            <a:pPr algn="just" rtl="0">
              <a:lnSpc>
                <a:spcPct val="150000"/>
              </a:lnSpc>
            </a:pPr>
            <a:r>
              <a:rPr lang="en-US" sz="2800" dirty="0" smtClean="0"/>
              <a:t>It is the </a:t>
            </a:r>
            <a:r>
              <a:rPr lang="en-US" sz="2800" dirty="0"/>
              <a:t>extent to which a person finds or structures their world to be understandable, meaningful, orderly and consistent instead of </a:t>
            </a:r>
            <a:r>
              <a:rPr lang="en-US" sz="2800" dirty="0" smtClean="0"/>
              <a:t>being chaotic</a:t>
            </a:r>
            <a:r>
              <a:rPr lang="en-US" sz="2800" dirty="0"/>
              <a:t>, random and </a:t>
            </a:r>
            <a:r>
              <a:rPr lang="en-US" sz="2800" dirty="0" smtClean="0"/>
              <a:t>unpredictable.</a:t>
            </a:r>
            <a:endParaRPr lang="he-IL" sz="2800" dirty="0"/>
          </a:p>
        </p:txBody>
      </p:sp>
    </p:spTree>
    <p:extLst>
      <p:ext uri="{BB962C8B-B14F-4D97-AF65-F5344CB8AC3E}">
        <p14:creationId xmlns:p14="http://schemas.microsoft.com/office/powerpoint/2010/main" val="2389370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8600" y="516553"/>
            <a:ext cx="8382000" cy="6124754"/>
          </a:xfrm>
          <a:prstGeom prst="rect">
            <a:avLst/>
          </a:prstGeom>
        </p:spPr>
        <p:txBody>
          <a:bodyPr wrap="square">
            <a:spAutoFit/>
          </a:bodyPr>
          <a:lstStyle/>
          <a:p>
            <a:pPr marL="342900" indent="-342900" algn="just" rtl="0">
              <a:buFont typeface="Wingdings" panose="05000000000000000000" pitchFamily="2" charset="2"/>
              <a:buChar char="ü"/>
            </a:pPr>
            <a:r>
              <a:rPr lang="en-US" sz="2800" dirty="0" smtClean="0">
                <a:latin typeface="+mn-lt"/>
                <a:cs typeface="+mn-cs"/>
              </a:rPr>
              <a:t>“SOC </a:t>
            </a:r>
            <a:r>
              <a:rPr lang="en-US" sz="2800" dirty="0">
                <a:latin typeface="+mn-lt"/>
                <a:cs typeface="+mn-cs"/>
              </a:rPr>
              <a:t>is a construct that develops differently according to environmental characteristics and life </a:t>
            </a:r>
            <a:r>
              <a:rPr lang="en-US" sz="2800" dirty="0" smtClean="0">
                <a:latin typeface="+mn-lt"/>
                <a:cs typeface="+mn-cs"/>
              </a:rPr>
              <a:t>experiences” </a:t>
            </a:r>
            <a:r>
              <a:rPr lang="en-US" sz="2800" dirty="0">
                <a:latin typeface="+mn-lt"/>
                <a:cs typeface="+mn-cs"/>
              </a:rPr>
              <a:t>(</a:t>
            </a:r>
            <a:r>
              <a:rPr lang="en-US" sz="2800" dirty="0" err="1">
                <a:latin typeface="+mn-lt"/>
                <a:cs typeface="+mn-cs"/>
              </a:rPr>
              <a:t>Sagy</a:t>
            </a:r>
            <a:r>
              <a:rPr lang="en-US" sz="2800" dirty="0">
                <a:latin typeface="+mn-lt"/>
                <a:cs typeface="+mn-cs"/>
              </a:rPr>
              <a:t> and Antonovsky 1999).</a:t>
            </a:r>
          </a:p>
          <a:p>
            <a:pPr marL="342900" indent="-342900" algn="just" rtl="0">
              <a:lnSpc>
                <a:spcPct val="150000"/>
              </a:lnSpc>
              <a:buFont typeface="Wingdings" panose="05000000000000000000" pitchFamily="2" charset="2"/>
              <a:buChar char="ü"/>
            </a:pPr>
            <a:endParaRPr lang="en-US" sz="2800" dirty="0" smtClean="0">
              <a:latin typeface="+mn-lt"/>
              <a:cs typeface="+mn-cs"/>
            </a:endParaRPr>
          </a:p>
          <a:p>
            <a:pPr marL="342900" indent="-342900" algn="just" rtl="0">
              <a:buFont typeface="Wingdings" panose="05000000000000000000" pitchFamily="2" charset="2"/>
              <a:buChar char="ü"/>
            </a:pPr>
            <a:r>
              <a:rPr lang="en-US" sz="2800" dirty="0" smtClean="0">
                <a:latin typeface="+mn-lt"/>
                <a:cs typeface="+mn-cs"/>
              </a:rPr>
              <a:t>“The </a:t>
            </a:r>
            <a:r>
              <a:rPr lang="en-US" sz="2800" dirty="0">
                <a:latin typeface="+mn-lt"/>
                <a:cs typeface="+mn-cs"/>
              </a:rPr>
              <a:t>role of SOC in </a:t>
            </a:r>
            <a:r>
              <a:rPr lang="en-US" sz="2800" dirty="0" smtClean="0">
                <a:latin typeface="+mn-lt"/>
                <a:cs typeface="+mn-cs"/>
              </a:rPr>
              <a:t>younger age </a:t>
            </a:r>
            <a:r>
              <a:rPr lang="en-US" sz="2800" dirty="0">
                <a:latin typeface="+mn-lt"/>
                <a:cs typeface="+mn-cs"/>
              </a:rPr>
              <a:t>groups fluctuates </a:t>
            </a:r>
            <a:r>
              <a:rPr lang="en-US" sz="2800" dirty="0" smtClean="0">
                <a:latin typeface="+mn-lt"/>
                <a:cs typeface="+mn-cs"/>
              </a:rPr>
              <a:t>more” </a:t>
            </a:r>
            <a:r>
              <a:rPr lang="en-US" sz="2800" dirty="0">
                <a:latin typeface="+mn-lt"/>
                <a:cs typeface="+mn-cs"/>
              </a:rPr>
              <a:t>(Antonovsky 1987).</a:t>
            </a:r>
          </a:p>
          <a:p>
            <a:pPr marL="342900" indent="-342900" algn="just" rtl="0">
              <a:lnSpc>
                <a:spcPct val="150000"/>
              </a:lnSpc>
              <a:buFont typeface="Wingdings" panose="05000000000000000000" pitchFamily="2" charset="2"/>
              <a:buChar char="ü"/>
            </a:pPr>
            <a:endParaRPr lang="en-US" sz="2800" dirty="0" smtClean="0">
              <a:latin typeface="+mn-lt"/>
              <a:cs typeface="+mn-cs"/>
            </a:endParaRPr>
          </a:p>
          <a:p>
            <a:pPr marL="342900" indent="-342900" algn="just" rtl="0">
              <a:buFont typeface="Wingdings" panose="05000000000000000000" pitchFamily="2" charset="2"/>
              <a:buChar char="ü"/>
            </a:pPr>
            <a:r>
              <a:rPr lang="en-US" sz="2800" dirty="0" smtClean="0">
                <a:latin typeface="+mn-lt"/>
                <a:cs typeface="+mn-cs"/>
              </a:rPr>
              <a:t>“Studies </a:t>
            </a:r>
            <a:r>
              <a:rPr lang="en-US" sz="2800" dirty="0">
                <a:latin typeface="+mn-lt"/>
                <a:cs typeface="+mn-cs"/>
              </a:rPr>
              <a:t>on adolescents have indicated that during adolescence SOC might have an important protective role as a coping </a:t>
            </a:r>
            <a:r>
              <a:rPr lang="en-US" sz="2800" dirty="0" smtClean="0">
                <a:latin typeface="+mn-lt"/>
                <a:cs typeface="+mn-cs"/>
              </a:rPr>
              <a:t>resource, </a:t>
            </a:r>
            <a:r>
              <a:rPr lang="en-US" sz="2800" dirty="0">
                <a:latin typeface="+mn-lt"/>
                <a:cs typeface="+mn-cs"/>
              </a:rPr>
              <a:t>similar to the ‘mature’ adult </a:t>
            </a:r>
            <a:r>
              <a:rPr lang="en-US" sz="2800" dirty="0" smtClean="0">
                <a:latin typeface="+mn-lt"/>
                <a:cs typeface="+mn-cs"/>
              </a:rPr>
              <a:t>SOC” (</a:t>
            </a:r>
            <a:r>
              <a:rPr lang="en-US" sz="2800" dirty="0">
                <a:latin typeface="+mn-lt"/>
                <a:cs typeface="+mn-cs"/>
              </a:rPr>
              <a:t>Antonovsky and </a:t>
            </a:r>
            <a:r>
              <a:rPr lang="en-US" sz="2800" dirty="0" err="1">
                <a:latin typeface="+mn-lt"/>
                <a:cs typeface="+mn-cs"/>
              </a:rPr>
              <a:t>Sagy</a:t>
            </a:r>
            <a:r>
              <a:rPr lang="en-US" sz="2800" dirty="0">
                <a:latin typeface="+mn-lt"/>
                <a:cs typeface="+mn-cs"/>
              </a:rPr>
              <a:t> 1986; Braun-</a:t>
            </a:r>
            <a:r>
              <a:rPr lang="en-US" sz="2800" dirty="0" err="1">
                <a:latin typeface="+mn-lt"/>
                <a:cs typeface="+mn-cs"/>
              </a:rPr>
              <a:t>Lewensohn</a:t>
            </a:r>
            <a:r>
              <a:rPr lang="en-US" sz="2800" dirty="0">
                <a:latin typeface="+mn-lt"/>
                <a:cs typeface="+mn-cs"/>
              </a:rPr>
              <a:t> et al. 2010b; </a:t>
            </a:r>
            <a:r>
              <a:rPr lang="en-US" sz="2800" dirty="0" err="1">
                <a:latin typeface="+mn-lt"/>
                <a:cs typeface="+mn-cs"/>
              </a:rPr>
              <a:t>Sagy</a:t>
            </a:r>
            <a:r>
              <a:rPr lang="en-US" sz="2800" dirty="0">
                <a:latin typeface="+mn-lt"/>
                <a:cs typeface="+mn-cs"/>
              </a:rPr>
              <a:t> 1998, 2002).</a:t>
            </a:r>
            <a:endParaRPr lang="he-IL" sz="2800" dirty="0">
              <a:latin typeface="+mn-lt"/>
              <a:cs typeface="+mn-cs"/>
            </a:endParaRPr>
          </a:p>
        </p:txBody>
      </p:sp>
    </p:spTree>
    <p:extLst>
      <p:ext uri="{BB962C8B-B14F-4D97-AF65-F5344CB8AC3E}">
        <p14:creationId xmlns:p14="http://schemas.microsoft.com/office/powerpoint/2010/main" val="215369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quarter" idx="1"/>
          </p:nvPr>
        </p:nvSpPr>
        <p:spPr>
          <a:xfrm>
            <a:off x="381000" y="762000"/>
            <a:ext cx="8229600" cy="4495800"/>
          </a:xfrm>
        </p:spPr>
        <p:txBody>
          <a:bodyPr>
            <a:noAutofit/>
          </a:bodyPr>
          <a:lstStyle/>
          <a:p>
            <a:pPr algn="just" rtl="0">
              <a:defRPr/>
            </a:pPr>
            <a:r>
              <a:rPr lang="en-US" sz="2800" dirty="0"/>
              <a:t>Antonovsky suggested that SOC is a universal construct.</a:t>
            </a:r>
          </a:p>
          <a:p>
            <a:pPr algn="just" rtl="0">
              <a:defRPr/>
            </a:pPr>
            <a:endParaRPr lang="en-US" sz="2800" dirty="0"/>
          </a:p>
          <a:p>
            <a:pPr algn="just" rtl="0">
              <a:defRPr/>
            </a:pPr>
            <a:r>
              <a:rPr lang="en-US" sz="2800" dirty="0"/>
              <a:t> SOC has primarily been tested with samples drawn from majority members of Western societies, and the few attempts to date at measuring this concept in non-Western cultures with standard measures have produced mixed results.</a:t>
            </a:r>
          </a:p>
        </p:txBody>
      </p:sp>
    </p:spTree>
    <p:extLst>
      <p:ext uri="{BB962C8B-B14F-4D97-AF65-F5344CB8AC3E}">
        <p14:creationId xmlns:p14="http://schemas.microsoft.com/office/powerpoint/2010/main" val="414404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b="1" dirty="0">
                <a:solidFill>
                  <a:schemeClr val="tx1"/>
                </a:solidFill>
                <a:effectLst/>
              </a:rPr>
              <a:t>Maybe this is the tool? </a:t>
            </a:r>
            <a:endParaRPr lang="he-IL" b="1" dirty="0">
              <a:solidFill>
                <a:schemeClr val="tx1"/>
              </a:solidFill>
            </a:endParaRPr>
          </a:p>
        </p:txBody>
      </p:sp>
      <p:sp>
        <p:nvSpPr>
          <p:cNvPr id="3" name="Content Placeholder 2"/>
          <p:cNvSpPr>
            <a:spLocks noGrp="1"/>
          </p:cNvSpPr>
          <p:nvPr>
            <p:ph sz="quarter" idx="1"/>
          </p:nvPr>
        </p:nvSpPr>
        <p:spPr>
          <a:xfrm>
            <a:off x="228600" y="1524000"/>
            <a:ext cx="8077200" cy="4724400"/>
          </a:xfrm>
        </p:spPr>
        <p:txBody>
          <a:bodyPr>
            <a:normAutofit/>
          </a:bodyPr>
          <a:lstStyle/>
          <a:p>
            <a:pPr algn="just" rtl="0"/>
            <a:r>
              <a:rPr lang="en-US" sz="2800" dirty="0">
                <a:effectLst/>
              </a:rPr>
              <a:t>Intercultural research shows there is a need to use both experimental tools and interviews to verify the cultural validity of Western tools (</a:t>
            </a:r>
            <a:r>
              <a:rPr lang="en-US" sz="2800" dirty="0" err="1">
                <a:effectLst/>
              </a:rPr>
              <a:t>Samuda</a:t>
            </a:r>
            <a:r>
              <a:rPr lang="en-US" sz="2800" dirty="0">
                <a:effectLst/>
              </a:rPr>
              <a:t>, 1998; Sue, 1999). </a:t>
            </a:r>
            <a:endParaRPr lang="en-US" sz="2800" dirty="0" smtClean="0">
              <a:effectLst/>
            </a:endParaRPr>
          </a:p>
          <a:p>
            <a:pPr marL="0" indent="0" algn="just" rtl="0">
              <a:buNone/>
            </a:pPr>
            <a:r>
              <a:rPr lang="en-US" sz="2800" dirty="0" smtClean="0">
                <a:effectLst/>
              </a:rPr>
              <a:t> </a:t>
            </a:r>
            <a:endParaRPr lang="en-US" sz="2800" dirty="0">
              <a:effectLst/>
            </a:endParaRPr>
          </a:p>
          <a:p>
            <a:pPr algn="just" rtl="0"/>
            <a:r>
              <a:rPr lang="en-US" sz="2800" dirty="0" smtClean="0"/>
              <a:t>The</a:t>
            </a:r>
            <a:r>
              <a:rPr lang="en-US" sz="2800" dirty="0" smtClean="0">
                <a:effectLst/>
              </a:rPr>
              <a:t> question </a:t>
            </a:r>
            <a:r>
              <a:rPr lang="en-US" sz="2800" dirty="0">
                <a:effectLst/>
              </a:rPr>
              <a:t>whether the structures</a:t>
            </a:r>
            <a:r>
              <a:rPr lang="en-US" sz="2800" dirty="0">
                <a:solidFill>
                  <a:srgbClr val="FF0000"/>
                </a:solidFill>
                <a:effectLst/>
              </a:rPr>
              <a:t> </a:t>
            </a:r>
            <a:r>
              <a:rPr lang="en-US" sz="2800" dirty="0">
                <a:effectLst/>
              </a:rPr>
              <a:t>assessed by means of Western tools retain their </a:t>
            </a:r>
            <a:r>
              <a:rPr lang="en-US" sz="2800" dirty="0" smtClean="0">
                <a:effectLst/>
              </a:rPr>
              <a:t>significance and functionality </a:t>
            </a:r>
            <a:r>
              <a:rPr lang="en-US" sz="2800" dirty="0">
                <a:effectLst/>
              </a:rPr>
              <a:t>in </a:t>
            </a:r>
            <a:r>
              <a:rPr lang="en-US" sz="2800" dirty="0" smtClean="0">
                <a:effectLst/>
              </a:rPr>
              <a:t>non-Western cultures should </a:t>
            </a:r>
            <a:r>
              <a:rPr lang="en-US" sz="2800" dirty="0">
                <a:effectLst/>
              </a:rPr>
              <a:t>be examined (</a:t>
            </a:r>
            <a:r>
              <a:rPr lang="en-US" sz="2800" dirty="0" err="1">
                <a:effectLst/>
              </a:rPr>
              <a:t>Rogler</a:t>
            </a:r>
            <a:r>
              <a:rPr lang="en-US" sz="2800" dirty="0">
                <a:effectLst/>
              </a:rPr>
              <a:t>, 1999).  </a:t>
            </a:r>
          </a:p>
          <a:p>
            <a:pPr algn="just" rtl="0"/>
            <a:endParaRPr lang="he-IL" sz="2800" dirty="0"/>
          </a:p>
        </p:txBody>
      </p:sp>
    </p:spTree>
    <p:extLst>
      <p:ext uri="{BB962C8B-B14F-4D97-AF65-F5344CB8AC3E}">
        <p14:creationId xmlns:p14="http://schemas.microsoft.com/office/powerpoint/2010/main" val="207597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229600" cy="685800"/>
          </a:xfrm>
        </p:spPr>
        <p:style>
          <a:lnRef idx="3">
            <a:schemeClr val="lt1"/>
          </a:lnRef>
          <a:fillRef idx="1">
            <a:schemeClr val="accent4"/>
          </a:fillRef>
          <a:effectRef idx="1">
            <a:schemeClr val="accent4"/>
          </a:effectRef>
          <a:fontRef idx="minor">
            <a:schemeClr val="lt1"/>
          </a:fontRef>
        </p:style>
        <p:txBody>
          <a:bodyPr>
            <a:noAutofit/>
          </a:bodyPr>
          <a:lstStyle/>
          <a:p>
            <a:pPr rtl="0" eaLnBrk="1" hangingPunct="1">
              <a:defRPr/>
            </a:pPr>
            <a:r>
              <a:rPr lang="he-IL" sz="3600" b="1" dirty="0" smtClean="0">
                <a:solidFill>
                  <a:schemeClr val="tx1"/>
                </a:solidFill>
              </a:rPr>
              <a:t> </a:t>
            </a:r>
            <a:r>
              <a:rPr lang="en-US" sz="3600" b="1" dirty="0">
                <a:solidFill>
                  <a:schemeClr val="tx1"/>
                </a:solidFill>
                <a:latin typeface="David" pitchFamily="34" charset="-79"/>
                <a:cs typeface="David" pitchFamily="34" charset="-79"/>
              </a:rPr>
              <a:t>The uniqueness of this study </a:t>
            </a:r>
            <a:r>
              <a:rPr lang="he-IL" sz="3600" b="1" dirty="0" smtClean="0">
                <a:solidFill>
                  <a:schemeClr val="tx1"/>
                </a:solidFill>
                <a:latin typeface="David" pitchFamily="34" charset="-79"/>
                <a:cs typeface="David" pitchFamily="34" charset="-79"/>
              </a:rPr>
              <a:t>:</a:t>
            </a:r>
            <a:endParaRPr lang="en-US" sz="3600" b="1" dirty="0" smtClean="0">
              <a:solidFill>
                <a:schemeClr val="tx1"/>
              </a:solidFill>
              <a:latin typeface="David" pitchFamily="34" charset="-79"/>
              <a:cs typeface="David" pitchFamily="34" charset="-79"/>
            </a:endParaRPr>
          </a:p>
        </p:txBody>
      </p:sp>
      <p:sp>
        <p:nvSpPr>
          <p:cNvPr id="6147" name="Rectangle 3"/>
          <p:cNvSpPr>
            <a:spLocks noGrp="1" noChangeArrowheads="1"/>
          </p:cNvSpPr>
          <p:nvPr>
            <p:ph sz="quarter" idx="1"/>
          </p:nvPr>
        </p:nvSpPr>
        <p:spPr>
          <a:xfrm>
            <a:off x="228600" y="1143000"/>
            <a:ext cx="8229600" cy="5410200"/>
          </a:xfrm>
        </p:spPr>
        <p:txBody>
          <a:bodyPr>
            <a:noAutofit/>
          </a:bodyPr>
          <a:lstStyle/>
          <a:p>
            <a:pPr algn="just" rtl="0" eaLnBrk="1" hangingPunct="1">
              <a:lnSpc>
                <a:spcPct val="150000"/>
              </a:lnSpc>
              <a:defRPr/>
            </a:pPr>
            <a:r>
              <a:rPr lang="en-US" dirty="0" smtClean="0">
                <a:latin typeface="David" pitchFamily="34" charset="-79"/>
                <a:cs typeface="David" pitchFamily="34" charset="-79"/>
              </a:rPr>
              <a:t>As we know, previous studies that dealt with </a:t>
            </a:r>
            <a:r>
              <a:rPr lang="en-US" dirty="0" err="1" smtClean="0">
                <a:latin typeface="David" pitchFamily="34" charset="-79"/>
                <a:cs typeface="David" pitchFamily="34" charset="-79"/>
              </a:rPr>
              <a:t>salutogenesis</a:t>
            </a:r>
            <a:r>
              <a:rPr lang="en-US" dirty="0" smtClean="0">
                <a:latin typeface="David" pitchFamily="34" charset="-79"/>
                <a:cs typeface="David" pitchFamily="34" charset="-79"/>
              </a:rPr>
              <a:t> used quantitative method</a:t>
            </a:r>
            <a:r>
              <a:rPr lang="en-US" smtClean="0">
                <a:latin typeface="David" pitchFamily="34" charset="-79"/>
                <a:cs typeface="David" pitchFamily="34" charset="-79"/>
              </a:rPr>
              <a:t>. </a:t>
            </a:r>
          </a:p>
          <a:p>
            <a:pPr algn="just" rtl="0" eaLnBrk="1" hangingPunct="1">
              <a:lnSpc>
                <a:spcPct val="150000"/>
              </a:lnSpc>
              <a:defRPr/>
            </a:pPr>
            <a:endParaRPr lang="he-IL" dirty="0" smtClean="0">
              <a:latin typeface="David" pitchFamily="34" charset="-79"/>
              <a:cs typeface="David" pitchFamily="34" charset="-79"/>
            </a:endParaRPr>
          </a:p>
          <a:p>
            <a:pPr algn="just" rtl="0" eaLnBrk="1" hangingPunct="1">
              <a:lnSpc>
                <a:spcPct val="150000"/>
              </a:lnSpc>
              <a:defRPr/>
            </a:pPr>
            <a:r>
              <a:rPr lang="en-US" dirty="0" smtClean="0">
                <a:latin typeface="David" pitchFamily="34" charset="-79"/>
                <a:cs typeface="David" pitchFamily="34" charset="-79"/>
              </a:rPr>
              <a:t>This study will use different methods, like art tools of</a:t>
            </a:r>
            <a:r>
              <a:rPr lang="en-US" dirty="0" smtClean="0">
                <a:solidFill>
                  <a:srgbClr val="FF0000"/>
                </a:solidFill>
                <a:latin typeface="David" pitchFamily="34" charset="-79"/>
                <a:cs typeface="David" pitchFamily="34" charset="-79"/>
              </a:rPr>
              <a:t> </a:t>
            </a:r>
            <a:r>
              <a:rPr lang="en-US" b="1" dirty="0" smtClean="0">
                <a:latin typeface="David" pitchFamily="34" charset="-79"/>
                <a:cs typeface="David" pitchFamily="34" charset="-79"/>
              </a:rPr>
              <a:t>employing </a:t>
            </a:r>
            <a:r>
              <a:rPr lang="en-US" b="1" dirty="0">
                <a:latin typeface="David" pitchFamily="34" charset="-79"/>
                <a:cs typeface="David" pitchFamily="34" charset="-79"/>
              </a:rPr>
              <a:t>imagination </a:t>
            </a:r>
            <a:r>
              <a:rPr lang="en-US" dirty="0">
                <a:latin typeface="David" pitchFamily="34" charset="-79"/>
                <a:cs typeface="David" pitchFamily="34" charset="-79"/>
              </a:rPr>
              <a:t>to understand complicated </a:t>
            </a:r>
            <a:r>
              <a:rPr lang="en-US" dirty="0" smtClean="0">
                <a:latin typeface="David" pitchFamily="34" charset="-79"/>
                <a:cs typeface="David" pitchFamily="34" charset="-79"/>
              </a:rPr>
              <a:t>concepts and to measure SOC in non-Western teenagers (like the Negev Bedouins). </a:t>
            </a: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p>
          <a:p>
            <a:pPr eaLnBrk="1" hangingPunct="1"/>
            <a:endParaRPr lang="he-IL" altLang="he-IL"/>
          </a:p>
          <a:p>
            <a:pPr eaLnBrk="1" hangingPunct="1"/>
            <a:endParaRPr lang="he-IL" altLang="he-IL"/>
          </a:p>
          <a:p>
            <a:pPr eaLnBrk="1" hangingPunct="1"/>
            <a:endParaRPr lang="he-IL" altLang="he-IL"/>
          </a:p>
          <a:p>
            <a:pPr eaLnBrk="1" hangingPunct="1"/>
            <a:endParaRPr lang="he-IL" altLang="he-IL"/>
          </a:p>
        </p:txBody>
      </p:sp>
    </p:spTree>
    <p:extLst>
      <p:ext uri="{BB962C8B-B14F-4D97-AF65-F5344CB8AC3E}">
        <p14:creationId xmlns:p14="http://schemas.microsoft.com/office/powerpoint/2010/main" val="573701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685800"/>
            <a:ext cx="8229600" cy="4114800"/>
          </a:xfrm>
        </p:spPr>
        <p:txBody>
          <a:bodyPr>
            <a:noAutofit/>
          </a:bodyPr>
          <a:lstStyle/>
          <a:p>
            <a:pPr marL="0" indent="0" algn="just" rtl="0">
              <a:spcBef>
                <a:spcPct val="0"/>
              </a:spcBef>
              <a:buNone/>
              <a:defRPr/>
            </a:pPr>
            <a:r>
              <a:rPr lang="en-US" sz="2800" dirty="0" smtClean="0">
                <a:latin typeface="David" pitchFamily="34" charset="-79"/>
                <a:cs typeface="David" pitchFamily="34" charset="-79"/>
              </a:rPr>
              <a:t>             </a:t>
            </a:r>
            <a:endParaRPr lang="en-US" sz="2800" dirty="0">
              <a:latin typeface="David" pitchFamily="34" charset="-79"/>
              <a:cs typeface="David" pitchFamily="34" charset="-79"/>
            </a:endParaRPr>
          </a:p>
          <a:p>
            <a:pPr algn="just" rtl="0">
              <a:spcBef>
                <a:spcPct val="0"/>
              </a:spcBef>
              <a:defRPr/>
            </a:pPr>
            <a:r>
              <a:rPr lang="en-US" sz="2800" dirty="0">
                <a:latin typeface="David" pitchFamily="34" charset="-79"/>
                <a:cs typeface="David" pitchFamily="34" charset="-79"/>
              </a:rPr>
              <a:t>   This planned </a:t>
            </a:r>
            <a:r>
              <a:rPr lang="en-US" sz="2800" dirty="0" smtClean="0">
                <a:latin typeface="David" pitchFamily="34" charset="-79"/>
                <a:cs typeface="David" pitchFamily="34" charset="-79"/>
              </a:rPr>
              <a:t>research will have </a:t>
            </a:r>
            <a:r>
              <a:rPr lang="en-US" sz="2800" dirty="0">
                <a:latin typeface="David" pitchFamily="34" charset="-79"/>
                <a:cs typeface="David" pitchFamily="34" charset="-79"/>
              </a:rPr>
              <a:t>important implications for coping and health promotion among diverse populations.</a:t>
            </a:r>
          </a:p>
          <a:p>
            <a:pPr algn="just">
              <a:spcBef>
                <a:spcPct val="0"/>
              </a:spcBef>
              <a:defRPr/>
            </a:pPr>
            <a:endParaRPr lang="en-US" sz="3200" dirty="0"/>
          </a:p>
        </p:txBody>
      </p:sp>
    </p:spTree>
    <p:extLst>
      <p:ext uri="{BB962C8B-B14F-4D97-AF65-F5344CB8AC3E}">
        <p14:creationId xmlns:p14="http://schemas.microsoft.com/office/powerpoint/2010/main" val="362134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1371600"/>
            <a:ext cx="8229600" cy="3657600"/>
          </a:xfrm>
        </p:spPr>
        <p:txBody>
          <a:bodyPr>
            <a:noAutofit/>
          </a:bodyPr>
          <a:lstStyle/>
          <a:p>
            <a:pPr marL="342900" lvl="0" indent="-342900" algn="just" rtl="0">
              <a:lnSpc>
                <a:spcPct val="160000"/>
              </a:lnSpc>
              <a:spcAft>
                <a:spcPts val="1000"/>
              </a:spcAft>
              <a:buFont typeface="Wingdings" panose="05000000000000000000" pitchFamily="2" charset="2"/>
              <a:buChar char=""/>
              <a:tabLst>
                <a:tab pos="457200" algn="l"/>
              </a:tabLst>
            </a:pPr>
            <a:r>
              <a:rPr lang="en-US" dirty="0"/>
              <a:t>A mixed methods approach will be used to develop and validate a new measure of SOC that can be used with adolescents in non-Western cultures by employing imagery as a means of communicating complex concepts. </a:t>
            </a:r>
          </a:p>
          <a:p>
            <a:pPr algn="just" rtl="0">
              <a:lnSpc>
                <a:spcPct val="160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0139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57200"/>
            <a:ext cx="7467600" cy="609600"/>
          </a:xfrm>
        </p:spPr>
        <p:style>
          <a:lnRef idx="3">
            <a:schemeClr val="lt1"/>
          </a:lnRef>
          <a:fillRef idx="1">
            <a:schemeClr val="accent4"/>
          </a:fillRef>
          <a:effectRef idx="1">
            <a:schemeClr val="accent4"/>
          </a:effectRef>
          <a:fontRef idx="minor">
            <a:schemeClr val="lt1"/>
          </a:fontRef>
        </p:style>
        <p:txBody>
          <a:bodyPr>
            <a:noAutofit/>
          </a:bodyPr>
          <a:lstStyle/>
          <a:p>
            <a:pPr algn="l" rtl="0" eaLnBrk="1" hangingPunct="1">
              <a:defRPr/>
            </a:pPr>
            <a:r>
              <a:rPr lang="en-US" sz="3600" b="1" dirty="0" smtClean="0">
                <a:solidFill>
                  <a:schemeClr val="tx1"/>
                </a:solidFill>
              </a:rPr>
              <a:t>Study Questions </a:t>
            </a:r>
          </a:p>
        </p:txBody>
      </p:sp>
      <p:sp>
        <p:nvSpPr>
          <p:cNvPr id="6147" name="Rectangle 3"/>
          <p:cNvSpPr>
            <a:spLocks noGrp="1" noChangeArrowheads="1"/>
          </p:cNvSpPr>
          <p:nvPr>
            <p:ph sz="quarter" idx="1"/>
          </p:nvPr>
        </p:nvSpPr>
        <p:spPr>
          <a:xfrm>
            <a:off x="304800" y="1260475"/>
            <a:ext cx="8229600" cy="4225925"/>
          </a:xfrm>
        </p:spPr>
        <p:txBody>
          <a:bodyPr>
            <a:noAutofit/>
          </a:bodyPr>
          <a:lstStyle/>
          <a:p>
            <a:pPr marL="457200" indent="-457200" algn="just" rtl="0" eaLnBrk="1" hangingPunct="1">
              <a:lnSpc>
                <a:spcPct val="150000"/>
              </a:lnSpc>
              <a:buFont typeface="+mj-lt"/>
              <a:buAutoNum type="arabicPeriod"/>
              <a:defRPr/>
            </a:pPr>
            <a:r>
              <a:rPr lang="en-US" dirty="0" smtClean="0">
                <a:latin typeface="David" pitchFamily="34" charset="-79"/>
                <a:cs typeface="David" pitchFamily="34" charset="-79"/>
              </a:rPr>
              <a:t>How is SOC perceived by Bedouin teenagers in Israel?</a:t>
            </a:r>
          </a:p>
          <a:p>
            <a:pPr marL="457200" indent="-457200" algn="just" rtl="0" eaLnBrk="1" hangingPunct="1">
              <a:lnSpc>
                <a:spcPct val="150000"/>
              </a:lnSpc>
              <a:buFont typeface="+mj-lt"/>
              <a:buAutoNum type="arabicPeriod"/>
              <a:defRPr/>
            </a:pPr>
            <a:r>
              <a:rPr lang="en-US" dirty="0" smtClean="0">
                <a:latin typeface="David" pitchFamily="34" charset="-79"/>
                <a:cs typeface="David" pitchFamily="34" charset="-79"/>
              </a:rPr>
              <a:t>Does SOC contribute to psychological well-being in the Bedouin society as it does in the Western cultures?  </a:t>
            </a:r>
          </a:p>
          <a:p>
            <a:pPr marL="457200" indent="-457200" algn="just" rtl="0" eaLnBrk="1" hangingPunct="1">
              <a:lnSpc>
                <a:spcPct val="150000"/>
              </a:lnSpc>
              <a:buFont typeface="+mj-lt"/>
              <a:buAutoNum type="arabicPeriod"/>
              <a:defRPr/>
            </a:pPr>
            <a:r>
              <a:rPr lang="en-US" dirty="0" smtClean="0">
                <a:latin typeface="David" pitchFamily="34" charset="-79"/>
                <a:cs typeface="David" pitchFamily="34" charset="-79"/>
              </a:rPr>
              <a:t>How is it possible to characterize general resistance </a:t>
            </a:r>
            <a:r>
              <a:rPr lang="en-US" dirty="0">
                <a:latin typeface="David" pitchFamily="34" charset="-79"/>
                <a:cs typeface="David" pitchFamily="34" charset="-79"/>
              </a:rPr>
              <a:t>r</a:t>
            </a:r>
            <a:r>
              <a:rPr lang="en-US" dirty="0" smtClean="0">
                <a:latin typeface="David" pitchFamily="34" charset="-79"/>
                <a:cs typeface="David" pitchFamily="34" charset="-79"/>
              </a:rPr>
              <a:t>esources in Bedouin teenagers? </a:t>
            </a:r>
          </a:p>
          <a:p>
            <a:pPr marL="457200" indent="-457200" algn="just" rtl="0" eaLnBrk="1" hangingPunct="1">
              <a:lnSpc>
                <a:spcPct val="150000"/>
              </a:lnSpc>
              <a:buFont typeface="+mj-lt"/>
              <a:buAutoNum type="arabicPeriod"/>
              <a:defRPr/>
            </a:pPr>
            <a:r>
              <a:rPr lang="en-US" dirty="0" smtClean="0">
                <a:latin typeface="David" pitchFamily="34" charset="-79"/>
                <a:cs typeface="David" pitchFamily="34" charset="-79"/>
              </a:rPr>
              <a:t>How is it possible to characterize the Bedouin’s central coping resources? </a:t>
            </a:r>
          </a:p>
          <a:p>
            <a:pPr algn="just" eaLnBrk="1" hangingPunct="1">
              <a:buFont typeface="Wingdings" pitchFamily="2" charset="2"/>
              <a:buNone/>
              <a:defRPr/>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4137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304800"/>
            <a:ext cx="7391400" cy="788987"/>
          </a:xfrm>
        </p:spPr>
        <p:style>
          <a:lnRef idx="3">
            <a:schemeClr val="lt1"/>
          </a:lnRef>
          <a:fillRef idx="1">
            <a:schemeClr val="accent4"/>
          </a:fillRef>
          <a:effectRef idx="1">
            <a:schemeClr val="accent4"/>
          </a:effectRef>
          <a:fontRef idx="minor">
            <a:schemeClr val="lt1"/>
          </a:fontRef>
        </p:style>
        <p:txBody>
          <a:bodyPr>
            <a:normAutofit/>
          </a:bodyPr>
          <a:lstStyle/>
          <a:p>
            <a:pPr algn="l" rtl="0" eaLnBrk="1" hangingPunct="1">
              <a:defRPr/>
            </a:pPr>
            <a:r>
              <a:rPr lang="en-US" sz="3600" b="1" dirty="0">
                <a:solidFill>
                  <a:schemeClr val="tx1"/>
                </a:solidFill>
                <a:effectLst/>
              </a:rPr>
              <a:t>Participants</a:t>
            </a:r>
            <a:endParaRPr lang="en-US" sz="3600" b="1" dirty="0" smtClean="0">
              <a:solidFill>
                <a:schemeClr val="tx1"/>
              </a:solidFill>
            </a:endParaRPr>
          </a:p>
        </p:txBody>
      </p:sp>
      <p:sp>
        <p:nvSpPr>
          <p:cNvPr id="6147" name="Rectangle 3"/>
          <p:cNvSpPr>
            <a:spLocks noGrp="1" noChangeArrowheads="1"/>
          </p:cNvSpPr>
          <p:nvPr>
            <p:ph sz="quarter" idx="1"/>
          </p:nvPr>
        </p:nvSpPr>
        <p:spPr>
          <a:xfrm>
            <a:off x="457200" y="1447800"/>
            <a:ext cx="8001000" cy="4873752"/>
          </a:xfrm>
        </p:spPr>
        <p:txBody>
          <a:bodyPr/>
          <a:lstStyle/>
          <a:p>
            <a:pPr algn="just" rtl="0" eaLnBrk="1" hangingPunct="1">
              <a:lnSpc>
                <a:spcPct val="150000"/>
              </a:lnSpc>
              <a:defRPr/>
            </a:pPr>
            <a:r>
              <a:rPr lang="en-US" sz="2400" dirty="0" smtClean="0">
                <a:latin typeface="David" pitchFamily="34" charset="-79"/>
                <a:cs typeface="David" pitchFamily="34" charset="-79"/>
              </a:rPr>
              <a:t>Approximately 500 teenagers from unrecognized villages in the Negev will participate in this study. </a:t>
            </a:r>
          </a:p>
          <a:p>
            <a:pPr algn="just" rtl="0" eaLnBrk="1" hangingPunct="1">
              <a:lnSpc>
                <a:spcPct val="150000"/>
              </a:lnSpc>
              <a:defRPr/>
            </a:pPr>
            <a:r>
              <a:rPr lang="en-US" sz="2400" dirty="0" smtClean="0">
                <a:latin typeface="David" pitchFamily="34" charset="-79"/>
                <a:cs typeface="David" pitchFamily="34" charset="-79"/>
              </a:rPr>
              <a:t>They will be requested to freely describe in words or drawings their everyday coping methods in different situations. In addition, they will be requested to fill in different questionnaires about demographic details, personal coherence, community coherence and a questionnaire about emotional responses to stress. </a:t>
            </a:r>
          </a:p>
          <a:p>
            <a:pPr algn="just" eaLnBrk="1" hangingPunct="1">
              <a:buFont typeface="Wingdings" pitchFamily="2" charset="2"/>
              <a:buNone/>
              <a:defRP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80386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1"/>
            <a:ext cx="8229600" cy="838200"/>
          </a:xfrm>
        </p:spPr>
        <p:style>
          <a:lnRef idx="3">
            <a:schemeClr val="lt1"/>
          </a:lnRef>
          <a:fillRef idx="1">
            <a:schemeClr val="accent4"/>
          </a:fillRef>
          <a:effectRef idx="1">
            <a:schemeClr val="accent4"/>
          </a:effectRef>
          <a:fontRef idx="minor">
            <a:schemeClr val="lt1"/>
          </a:fontRef>
        </p:style>
        <p:txBody>
          <a:bodyPr>
            <a:normAutofit/>
          </a:bodyPr>
          <a:lstStyle/>
          <a:p>
            <a:pPr eaLnBrk="1" hangingPunct="1">
              <a:defRPr/>
            </a:pPr>
            <a:r>
              <a:rPr lang="en-US" sz="4400" b="1" dirty="0" smtClean="0">
                <a:solidFill>
                  <a:srgbClr val="002060"/>
                </a:solidFill>
                <a:latin typeface="David" pitchFamily="34" charset="-79"/>
                <a:cs typeface="David" pitchFamily="34" charset="-79"/>
              </a:rPr>
              <a:t>Pilot:</a:t>
            </a:r>
          </a:p>
        </p:txBody>
      </p:sp>
      <p:sp>
        <p:nvSpPr>
          <p:cNvPr id="6147" name="Rectangle 3"/>
          <p:cNvSpPr>
            <a:spLocks noGrp="1" noChangeArrowheads="1"/>
          </p:cNvSpPr>
          <p:nvPr>
            <p:ph sz="quarter" idx="1"/>
          </p:nvPr>
        </p:nvSpPr>
        <p:spPr>
          <a:xfrm>
            <a:off x="381000" y="1219200"/>
            <a:ext cx="8229600" cy="5064125"/>
          </a:xfrm>
        </p:spPr>
        <p:txBody>
          <a:bodyPr>
            <a:normAutofit lnSpcReduction="10000"/>
          </a:bodyPr>
          <a:lstStyle/>
          <a:p>
            <a:pPr marL="0" indent="0" algn="just" rtl="0">
              <a:buNone/>
              <a:defRPr/>
            </a:pPr>
            <a:r>
              <a:rPr lang="en-US" dirty="0">
                <a:latin typeface="David" panose="020E0502060401010101" pitchFamily="34" charset="-79"/>
                <a:cs typeface="David" panose="020E0502060401010101" pitchFamily="34" charset="-79"/>
              </a:rPr>
              <a:t>Forty </a:t>
            </a:r>
            <a:r>
              <a:rPr lang="en-US" dirty="0" smtClean="0">
                <a:latin typeface="David" panose="020E0502060401010101" pitchFamily="34" charset="-79"/>
                <a:cs typeface="David" panose="020E0502060401010101" pitchFamily="34" charset="-79"/>
              </a:rPr>
              <a:t>teenagers from </a:t>
            </a:r>
            <a:r>
              <a:rPr lang="en-US" dirty="0">
                <a:latin typeface="David" panose="020E0502060401010101" pitchFamily="34" charset="-79"/>
                <a:cs typeface="David" panose="020E0502060401010101" pitchFamily="34" charset="-79"/>
              </a:rPr>
              <a:t>unrecognized villages in the Negev were requested to draw three drawings: </a:t>
            </a:r>
          </a:p>
          <a:p>
            <a:pPr marL="0" indent="0" algn="just" rtl="0" eaLnBrk="1" fontAlgn="auto" hangingPunct="1">
              <a:spcAft>
                <a:spcPts val="0"/>
              </a:spcAft>
              <a:buNone/>
              <a:defRPr/>
            </a:pPr>
            <a:endParaRPr lang="en-US" sz="2400" b="1" dirty="0" smtClean="0">
              <a:solidFill>
                <a:srgbClr val="C00000"/>
              </a:solidFill>
              <a:latin typeface="David" panose="020E0502060401010101" pitchFamily="34" charset="-79"/>
              <a:cs typeface="David" panose="020E0502060401010101" pitchFamily="34" charset="-79"/>
            </a:endParaRPr>
          </a:p>
          <a:p>
            <a:pPr marL="274320" indent="-274320" algn="just" rtl="0" eaLnBrk="1" fontAlgn="auto" hangingPunct="1">
              <a:spcAft>
                <a:spcPts val="0"/>
              </a:spcAft>
              <a:buFont typeface="Wingdings 2"/>
              <a:buChar char=""/>
              <a:defRPr/>
            </a:pPr>
            <a:r>
              <a:rPr lang="en-US" sz="2400" b="1" dirty="0" smtClean="0">
                <a:solidFill>
                  <a:srgbClr val="002060"/>
                </a:solidFill>
                <a:latin typeface="David" panose="020E0502060401010101" pitchFamily="34" charset="-79"/>
                <a:cs typeface="David" panose="020E0502060401010101" pitchFamily="34" charset="-79"/>
              </a:rPr>
              <a:t>Drawing 1: </a:t>
            </a:r>
            <a:r>
              <a:rPr lang="en-US" sz="2400" dirty="0" smtClean="0">
                <a:latin typeface="David" panose="020E0502060401010101" pitchFamily="34" charset="-79"/>
                <a:cs typeface="David" panose="020E0502060401010101" pitchFamily="34" charset="-79"/>
              </a:rPr>
              <a:t>to divide the page into two parts and to draw two places: one they like to be at and another where they do not like to be at. </a:t>
            </a:r>
          </a:p>
          <a:p>
            <a:pPr marL="274320" indent="-274320" algn="just" rtl="0" eaLnBrk="1" fontAlgn="auto" hangingPunct="1">
              <a:spcAft>
                <a:spcPts val="0"/>
              </a:spcAft>
              <a:buFont typeface="Wingdings 2"/>
              <a:buChar char=""/>
              <a:defRPr/>
            </a:pPr>
            <a:r>
              <a:rPr lang="en-US" sz="2400" b="1" dirty="0" smtClean="0">
                <a:solidFill>
                  <a:srgbClr val="002060"/>
                </a:solidFill>
                <a:latin typeface="David" panose="020E0502060401010101" pitchFamily="34" charset="-79"/>
                <a:cs typeface="David" panose="020E0502060401010101" pitchFamily="34" charset="-79"/>
              </a:rPr>
              <a:t>Drawing 2: </a:t>
            </a:r>
            <a:r>
              <a:rPr lang="en-US" sz="2400" dirty="0" smtClean="0">
                <a:latin typeface="David" panose="020E0502060401010101" pitchFamily="34" charset="-79"/>
                <a:cs typeface="David" panose="020E0502060401010101" pitchFamily="34" charset="-79"/>
              </a:rPr>
              <a:t>a good day in their lives and how it turned into a bad one. </a:t>
            </a:r>
          </a:p>
          <a:p>
            <a:pPr marL="274320" indent="-274320" algn="just" rtl="0" eaLnBrk="1" fontAlgn="auto" hangingPunct="1">
              <a:spcAft>
                <a:spcPts val="0"/>
              </a:spcAft>
              <a:buFont typeface="Wingdings 2"/>
              <a:buChar char=""/>
              <a:defRPr/>
            </a:pPr>
            <a:r>
              <a:rPr lang="en-US" sz="2400" b="1" dirty="0" smtClean="0">
                <a:solidFill>
                  <a:srgbClr val="002060"/>
                </a:solidFill>
                <a:latin typeface="David" panose="020E0502060401010101" pitchFamily="34" charset="-79"/>
                <a:cs typeface="David" panose="020E0502060401010101" pitchFamily="34" charset="-79"/>
              </a:rPr>
              <a:t>Drawing 3</a:t>
            </a:r>
            <a:r>
              <a:rPr lang="en-US" sz="2400" dirty="0" smtClean="0">
                <a:latin typeface="David" panose="020E0502060401010101" pitchFamily="34" charset="-79"/>
                <a:cs typeface="David" panose="020E0502060401010101" pitchFamily="34" charset="-79"/>
              </a:rPr>
              <a:t>: a stressful day in their lives and how it turned out to be a good one. </a:t>
            </a:r>
          </a:p>
          <a:p>
            <a:pPr marL="0" indent="0" algn="just" rtl="0" eaLnBrk="1" fontAlgn="auto" hangingPunct="1">
              <a:spcAft>
                <a:spcPts val="0"/>
              </a:spcAft>
              <a:buNone/>
              <a:defRPr/>
            </a:pPr>
            <a:r>
              <a:rPr lang="en-US" sz="2400" dirty="0" smtClean="0">
                <a:latin typeface="David" panose="020E0502060401010101" pitchFamily="34" charset="-79"/>
                <a:cs typeface="David" panose="020E0502060401010101" pitchFamily="34" charset="-79"/>
              </a:rPr>
              <a:t>On the other side of the paper, they were requested to write a paragraph describing their drawings. </a:t>
            </a:r>
          </a:p>
          <a:p>
            <a:pPr marL="0" indent="0" algn="just" rtl="0" eaLnBrk="1" fontAlgn="auto" hangingPunct="1">
              <a:spcAft>
                <a:spcPts val="0"/>
              </a:spcAft>
              <a:buNone/>
              <a:defRPr/>
            </a:pPr>
            <a:r>
              <a:rPr lang="en-US" sz="2400" dirty="0">
                <a:latin typeface="David" panose="020E0502060401010101" pitchFamily="34" charset="-79"/>
                <a:cs typeface="David" panose="020E0502060401010101" pitchFamily="34" charset="-79"/>
              </a:rPr>
              <a:t>T</a:t>
            </a:r>
            <a:r>
              <a:rPr lang="en-US" sz="2400" dirty="0" smtClean="0">
                <a:latin typeface="David" panose="020E0502060401010101" pitchFamily="34" charset="-79"/>
                <a:cs typeface="David" panose="020E0502060401010101" pitchFamily="34" charset="-79"/>
              </a:rPr>
              <a:t>he drawings were analyzed quantitatively and qualitatively. </a:t>
            </a:r>
            <a:endParaRPr lang="he-IL" sz="2400" dirty="0" smtClean="0">
              <a:latin typeface="David" panose="020E0502060401010101" pitchFamily="34" charset="-79"/>
              <a:cs typeface="David" panose="020E0502060401010101" pitchFamily="34" charset="-79"/>
            </a:endParaRPr>
          </a:p>
          <a:p>
            <a:pPr marL="0" indent="0" algn="just" rtl="0" eaLnBrk="1" fontAlgn="auto" hangingPunct="1">
              <a:spcAft>
                <a:spcPts val="0"/>
              </a:spcAft>
              <a:buNone/>
              <a:defRPr/>
            </a:pPr>
            <a:endParaRPr lang="he-IL" sz="2400" dirty="0">
              <a:latin typeface="David" panose="020E0502060401010101" pitchFamily="34" charset="-79"/>
              <a:cs typeface="David" panose="020E0502060401010101" pitchFamily="34" charset="-79"/>
            </a:endParaRPr>
          </a:p>
          <a:p>
            <a:pPr marL="0" indent="0" algn="just" rtl="0" eaLnBrk="1" fontAlgn="auto" hangingPunct="1">
              <a:spcAft>
                <a:spcPts val="0"/>
              </a:spcAft>
              <a:buNone/>
              <a:defRPr/>
            </a:pPr>
            <a:endParaRPr lang="he-IL" sz="2000" dirty="0">
              <a:latin typeface="Times New Roman" pitchFamily="18" charset="0"/>
              <a:cs typeface="Times New Roman" pitchFamily="18" charset="0"/>
            </a:endParaRPr>
          </a:p>
          <a:p>
            <a:pPr marL="0" indent="0" algn="just" rtl="0" eaLnBrk="1" fontAlgn="auto" hangingPunct="1">
              <a:spcAft>
                <a:spcPts val="0"/>
              </a:spcAft>
              <a:buNone/>
              <a:defRPr/>
            </a:pPr>
            <a:endParaRPr lang="en-US" sz="2000" dirty="0" smtClean="0">
              <a:latin typeface="Times New Roman" pitchFamily="18" charset="0"/>
              <a:cs typeface="Times New Roman" pitchFamily="18" charset="0"/>
            </a:endParaRP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p>
          <a:p>
            <a:pPr eaLnBrk="1" hangingPunct="1"/>
            <a:endParaRPr lang="he-IL" altLang="he-IL"/>
          </a:p>
          <a:p>
            <a:pPr eaLnBrk="1" hangingPunct="1"/>
            <a:endParaRPr lang="he-IL" altLang="he-IL"/>
          </a:p>
          <a:p>
            <a:pPr eaLnBrk="1" hangingPunct="1"/>
            <a:endParaRPr lang="he-IL" altLang="he-IL"/>
          </a:p>
          <a:p>
            <a:pPr eaLnBrk="1" hangingPunct="1"/>
            <a:endParaRPr lang="he-IL" altLang="he-IL"/>
          </a:p>
        </p:txBody>
      </p:sp>
    </p:spTree>
    <p:extLst>
      <p:ext uri="{BB962C8B-B14F-4D97-AF65-F5344CB8AC3E}">
        <p14:creationId xmlns:p14="http://schemas.microsoft.com/office/powerpoint/2010/main" val="49181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sz="3600" b="1" dirty="0" smtClean="0">
                <a:solidFill>
                  <a:schemeClr val="tx1">
                    <a:lumMod val="10000"/>
                  </a:schemeClr>
                </a:solidFill>
              </a:rPr>
              <a:t>AIMS</a:t>
            </a:r>
            <a:endParaRPr lang="he-IL" sz="3600" b="1" dirty="0">
              <a:solidFill>
                <a:schemeClr val="tx1">
                  <a:lumMod val="10000"/>
                </a:schemeClr>
              </a:solidFill>
            </a:endParaRPr>
          </a:p>
        </p:txBody>
      </p:sp>
      <p:sp>
        <p:nvSpPr>
          <p:cNvPr id="3" name="מציין מיקום תוכן 2"/>
          <p:cNvSpPr>
            <a:spLocks noGrp="1"/>
          </p:cNvSpPr>
          <p:nvPr>
            <p:ph sz="quarter" idx="1"/>
          </p:nvPr>
        </p:nvSpPr>
        <p:spPr>
          <a:xfrm>
            <a:off x="457200" y="1295400"/>
            <a:ext cx="7924800" cy="4873752"/>
          </a:xfrm>
        </p:spPr>
        <p:txBody>
          <a:bodyPr/>
          <a:lstStyle/>
          <a:p>
            <a:pPr algn="just" rtl="0"/>
            <a:r>
              <a:rPr lang="en-US" sz="2800" dirty="0" smtClean="0"/>
              <a:t>The aim of this study is to construct the foundation for understanding the core of </a:t>
            </a:r>
            <a:r>
              <a:rPr lang="en-US" sz="2800" dirty="0" err="1" smtClean="0"/>
              <a:t>salutogenesis</a:t>
            </a:r>
            <a:r>
              <a:rPr lang="en-US" sz="2800" dirty="0" smtClean="0"/>
              <a:t>- sense of coherence- in non-Western societies. </a:t>
            </a:r>
          </a:p>
          <a:p>
            <a:pPr algn="just" rtl="0"/>
            <a:endParaRPr lang="en-US" sz="2800" dirty="0" smtClean="0"/>
          </a:p>
          <a:p>
            <a:pPr algn="just" rtl="0"/>
            <a:r>
              <a:rPr lang="en-US" sz="2800" dirty="0" smtClean="0"/>
              <a:t>We aim to construct a new measure of SOC which will serve as a culturally sensitive research tool in non-Western indigenous cultures. </a:t>
            </a:r>
          </a:p>
          <a:p>
            <a:pPr algn="l" rtl="0"/>
            <a:endParaRPr lang="he-IL" sz="2800" dirty="0"/>
          </a:p>
        </p:txBody>
      </p:sp>
    </p:spTree>
    <p:extLst>
      <p:ext uri="{BB962C8B-B14F-4D97-AF65-F5344CB8AC3E}">
        <p14:creationId xmlns:p14="http://schemas.microsoft.com/office/powerpoint/2010/main" val="19365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mar5626\Downloads\20150615_224538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1518" y="-898281"/>
            <a:ext cx="6400800" cy="8502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6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0100" y="190500"/>
            <a:ext cx="6400800" cy="6629400"/>
          </a:xfrm>
          <a:prstGeom prst="rect">
            <a:avLst/>
          </a:prstGeom>
        </p:spPr>
      </p:pic>
    </p:spTree>
    <p:extLst>
      <p:ext uri="{BB962C8B-B14F-4D97-AF65-F5344CB8AC3E}">
        <p14:creationId xmlns:p14="http://schemas.microsoft.com/office/powerpoint/2010/main" val="540251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mar5626\Downloads\20150615_22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10600" cy="632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19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7200"/>
            <a:ext cx="8305800" cy="5543550"/>
          </a:xfrm>
          <a:prstGeom prst="rect">
            <a:avLst/>
          </a:prstGeom>
        </p:spPr>
      </p:pic>
    </p:spTree>
    <p:extLst>
      <p:ext uri="{BB962C8B-B14F-4D97-AF65-F5344CB8AC3E}">
        <p14:creationId xmlns:p14="http://schemas.microsoft.com/office/powerpoint/2010/main" val="984198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6" name="Picture 2" descr="C:\Users\omar5626\Downloads\20150615_2234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143000" y="-990600"/>
            <a:ext cx="6629400" cy="861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38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mar5626\Downloads\20150615_223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534400" cy="632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95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mar5626\Downloads\20150615_223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52550" y="-819150"/>
            <a:ext cx="6286500" cy="853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67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1"/>
            <a:ext cx="8229600" cy="685800"/>
          </a:xfrm>
        </p:spPr>
        <p:style>
          <a:lnRef idx="3">
            <a:schemeClr val="lt1"/>
          </a:lnRef>
          <a:fillRef idx="1">
            <a:schemeClr val="accent4"/>
          </a:fillRef>
          <a:effectRef idx="1">
            <a:schemeClr val="accent4"/>
          </a:effectRef>
          <a:fontRef idx="minor">
            <a:schemeClr val="lt1"/>
          </a:fontRef>
        </p:style>
        <p:txBody>
          <a:bodyPr/>
          <a:lstStyle/>
          <a:p>
            <a:pPr eaLnBrk="1" hangingPunct="1">
              <a:defRPr/>
            </a:pPr>
            <a:r>
              <a:rPr lang="en-US" b="1" dirty="0" smtClean="0">
                <a:solidFill>
                  <a:schemeClr val="tx1"/>
                </a:solidFill>
                <a:effectLst/>
              </a:rPr>
              <a:t>Qualitative analyses</a:t>
            </a:r>
            <a:endParaRPr lang="en-US" b="1" dirty="0" smtClean="0">
              <a:solidFill>
                <a:schemeClr val="tx1"/>
              </a:solidFill>
              <a:latin typeface="David" pitchFamily="34" charset="-79"/>
              <a:cs typeface="David" pitchFamily="34" charset="-79"/>
            </a:endParaRPr>
          </a:p>
        </p:txBody>
      </p:sp>
      <p:sp>
        <p:nvSpPr>
          <p:cNvPr id="6147" name="Rectangle 3"/>
          <p:cNvSpPr>
            <a:spLocks noGrp="1" noChangeArrowheads="1"/>
          </p:cNvSpPr>
          <p:nvPr>
            <p:ph sz="quarter" idx="1"/>
          </p:nvPr>
        </p:nvSpPr>
        <p:spPr>
          <a:xfrm>
            <a:off x="228600" y="1066800"/>
            <a:ext cx="8229600" cy="5521325"/>
          </a:xfrm>
        </p:spPr>
        <p:txBody>
          <a:bodyPr>
            <a:noAutofit/>
          </a:bodyPr>
          <a:lstStyle/>
          <a:p>
            <a:pPr marL="0" lvl="0" indent="0" algn="just" rtl="0">
              <a:lnSpc>
                <a:spcPct val="115000"/>
              </a:lnSpc>
              <a:spcAft>
                <a:spcPts val="1000"/>
              </a:spcAft>
              <a:buNone/>
              <a:tabLst>
                <a:tab pos="457200" algn="l"/>
              </a:tabLst>
            </a:pPr>
            <a:r>
              <a:rPr lang="en-US" sz="2200" b="1" u="sng" dirty="0"/>
              <a:t>The qualitative analyses consisted the following stages:</a:t>
            </a:r>
          </a:p>
          <a:p>
            <a:pPr marL="342900" lvl="0" indent="-342900" algn="just" rtl="0">
              <a:lnSpc>
                <a:spcPct val="115000"/>
              </a:lnSpc>
              <a:spcAft>
                <a:spcPts val="1000"/>
              </a:spcAft>
              <a:buFont typeface="Wingdings" panose="05000000000000000000" pitchFamily="2" charset="2"/>
              <a:buChar char=""/>
              <a:tabLst>
                <a:tab pos="457200" algn="l"/>
              </a:tabLst>
            </a:pPr>
            <a:r>
              <a:rPr lang="en-US" sz="2200" dirty="0"/>
              <a:t>Stage 1: listing visual themes,( symbols, metonyms, and compositional elements such as color and shape) according to the strengths and according to the stressors that the teenagers experienced in their environment. </a:t>
            </a:r>
          </a:p>
          <a:p>
            <a:pPr marL="342900" lvl="0" indent="-342900" algn="just" rtl="0">
              <a:lnSpc>
                <a:spcPct val="115000"/>
              </a:lnSpc>
              <a:spcAft>
                <a:spcPts val="1000"/>
              </a:spcAft>
              <a:buFont typeface="Wingdings" panose="05000000000000000000" pitchFamily="2" charset="2"/>
              <a:buChar char=""/>
              <a:tabLst>
                <a:tab pos="457200" algn="l"/>
              </a:tabLst>
            </a:pPr>
            <a:r>
              <a:rPr lang="en-US" sz="2200" dirty="0"/>
              <a:t>Stage 2: listing verbal themes ( words, concepts, narratives) according to the environmental strengths and stressors that they experienced in their environment. </a:t>
            </a:r>
          </a:p>
          <a:p>
            <a:pPr marL="342900" lvl="0" indent="-342900" algn="just" rtl="0">
              <a:lnSpc>
                <a:spcPct val="115000"/>
              </a:lnSpc>
              <a:spcAft>
                <a:spcPts val="1000"/>
              </a:spcAft>
              <a:buFont typeface="Wingdings" panose="05000000000000000000" pitchFamily="2" charset="2"/>
              <a:buChar char=""/>
              <a:tabLst>
                <a:tab pos="457200" algn="l"/>
              </a:tabLst>
            </a:pPr>
            <a:r>
              <a:rPr lang="en-US" sz="2200" dirty="0"/>
              <a:t>Stage 3: analyzing these themes according to the three </a:t>
            </a:r>
            <a:r>
              <a:rPr lang="en-US" sz="2200" dirty="0" err="1"/>
              <a:t>salutogenic</a:t>
            </a:r>
            <a:r>
              <a:rPr lang="en-US" sz="2200" dirty="0"/>
              <a:t> concepts of meaning, manageability and comprehensibility.</a:t>
            </a:r>
          </a:p>
          <a:p>
            <a:pPr marL="0" indent="0" algn="just" rtl="0" eaLnBrk="1" fontAlgn="auto" hangingPunct="1">
              <a:spcAft>
                <a:spcPts val="0"/>
              </a:spcAft>
              <a:buNone/>
              <a:defRPr/>
            </a:pPr>
            <a:endParaRPr lang="en-US" sz="2200" dirty="0" smtClean="0">
              <a:latin typeface="Times New Roman" pitchFamily="18" charset="0"/>
              <a:cs typeface="Times New Roman" pitchFamily="18" charset="0"/>
            </a:endParaRP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p>
          <a:p>
            <a:pPr eaLnBrk="1" hangingPunct="1"/>
            <a:endParaRPr lang="he-IL" altLang="he-IL"/>
          </a:p>
          <a:p>
            <a:pPr eaLnBrk="1" hangingPunct="1"/>
            <a:endParaRPr lang="he-IL" altLang="he-IL"/>
          </a:p>
          <a:p>
            <a:pPr eaLnBrk="1" hangingPunct="1"/>
            <a:endParaRPr lang="he-IL" altLang="he-IL"/>
          </a:p>
          <a:p>
            <a:pPr eaLnBrk="1" hangingPunct="1"/>
            <a:endParaRPr lang="he-IL" altLang="he-IL"/>
          </a:p>
        </p:txBody>
      </p:sp>
    </p:spTree>
    <p:extLst>
      <p:ext uri="{BB962C8B-B14F-4D97-AF65-F5344CB8AC3E}">
        <p14:creationId xmlns:p14="http://schemas.microsoft.com/office/powerpoint/2010/main" val="604044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533400"/>
            <a:ext cx="8229600" cy="5943600"/>
          </a:xfrm>
        </p:spPr>
        <p:txBody>
          <a:bodyPr>
            <a:noAutofit/>
          </a:bodyPr>
          <a:lstStyle/>
          <a:p>
            <a:pPr algn="just" rtl="0">
              <a:lnSpc>
                <a:spcPct val="160000"/>
              </a:lnSpc>
            </a:pPr>
            <a:r>
              <a:rPr lang="en-US" sz="2000" dirty="0"/>
              <a:t>This original analyses provided verification that the methods accesses the youth's experience of their environment according to their own concepts.</a:t>
            </a:r>
          </a:p>
          <a:p>
            <a:pPr algn="just" rtl="0">
              <a:lnSpc>
                <a:spcPct val="160000"/>
              </a:lnSpc>
            </a:pPr>
            <a:endParaRPr lang="en-US" sz="2000" dirty="0"/>
          </a:p>
          <a:p>
            <a:pPr algn="just" rtl="0">
              <a:lnSpc>
                <a:spcPct val="160000"/>
              </a:lnSpc>
              <a:spcAft>
                <a:spcPts val="800"/>
              </a:spcAft>
            </a:pPr>
            <a:r>
              <a:rPr lang="en-US" sz="2000" dirty="0"/>
              <a:t>While some of the themes were universal teenage issues, such as constraints of parents' generation, wish to be alone or with peer group, and stress over studies, other elements in terms of stress are specific to their dessert environment, such  as fear and lack of manageability of desert floods, wild animals, car accidents, boredom due to lack of external activities, and the major coping resources are family and nature.</a:t>
            </a:r>
          </a:p>
          <a:p>
            <a:pPr algn="just" rtl="0">
              <a:lnSpc>
                <a:spcPct val="160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0">
              <a:lnSpc>
                <a:spcPct val="160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60000"/>
              </a:lnSpc>
              <a:buNone/>
            </a:pPr>
            <a:r>
              <a:rPr lang="en-US" sz="2000" dirty="0" smtClean="0">
                <a:effectLst/>
              </a:rPr>
              <a:t> </a:t>
            </a:r>
          </a:p>
          <a:p>
            <a:pPr algn="just">
              <a:lnSpc>
                <a:spcPct val="160000"/>
              </a:lnSpc>
              <a:spcBef>
                <a:spcPct val="0"/>
              </a:spcBef>
              <a:defRPr/>
            </a:pPr>
            <a:endParaRPr lang="en-US" sz="2000" dirty="0"/>
          </a:p>
        </p:txBody>
      </p:sp>
    </p:spTree>
    <p:extLst>
      <p:ext uri="{BB962C8B-B14F-4D97-AF65-F5344CB8AC3E}">
        <p14:creationId xmlns:p14="http://schemas.microsoft.com/office/powerpoint/2010/main" val="3667701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590" y="1981200"/>
            <a:ext cx="485004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02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pPr>
              <a:defRPr/>
            </a:pPr>
            <a:r>
              <a:rPr lang="en-US" sz="4000" b="1" dirty="0">
                <a:solidFill>
                  <a:schemeClr val="tx1">
                    <a:lumMod val="10000"/>
                  </a:schemeClr>
                </a:solidFill>
              </a:rPr>
              <a:t>Salutogenesis</a:t>
            </a:r>
          </a:p>
        </p:txBody>
      </p:sp>
      <p:sp>
        <p:nvSpPr>
          <p:cNvPr id="60419" name="Rectangle 3"/>
          <p:cNvSpPr>
            <a:spLocks noGrp="1" noChangeArrowheads="1"/>
          </p:cNvSpPr>
          <p:nvPr>
            <p:ph sz="quarter" idx="1"/>
          </p:nvPr>
        </p:nvSpPr>
        <p:spPr>
          <a:xfrm>
            <a:off x="457200" y="1447800"/>
            <a:ext cx="7848600" cy="4876800"/>
          </a:xfrm>
        </p:spPr>
        <p:txBody>
          <a:bodyPr>
            <a:normAutofit/>
          </a:bodyPr>
          <a:lstStyle/>
          <a:p>
            <a:pPr algn="just" rtl="0">
              <a:defRPr/>
            </a:pPr>
            <a:r>
              <a:rPr lang="en-US" altLang="he-IL" sz="2800" dirty="0"/>
              <a:t>Saluto (health) + genesis (origins</a:t>
            </a:r>
            <a:r>
              <a:rPr lang="en-US" altLang="he-IL" sz="2800" dirty="0" smtClean="0"/>
              <a:t>)</a:t>
            </a:r>
          </a:p>
          <a:p>
            <a:pPr algn="just" rtl="0">
              <a:defRPr/>
            </a:pPr>
            <a:endParaRPr lang="en-US" altLang="he-IL" sz="2800" dirty="0"/>
          </a:p>
          <a:p>
            <a:pPr algn="just" rtl="0">
              <a:defRPr/>
            </a:pPr>
            <a:r>
              <a:rPr lang="en-US" sz="2800" dirty="0" smtClean="0"/>
              <a:t>Salutogenesis </a:t>
            </a:r>
            <a:r>
              <a:rPr lang="en-US" sz="2800" dirty="0"/>
              <a:t>examines the creation of wellbeing by looking at successful coping strategies and health. </a:t>
            </a:r>
          </a:p>
          <a:p>
            <a:pPr marL="0" indent="0" algn="just" rtl="0">
              <a:buNone/>
              <a:defRPr/>
            </a:pPr>
            <a:endParaRPr lang="en-US" sz="2400" b="1" dirty="0">
              <a:solidFill>
                <a:srgbClr val="EAEAEA"/>
              </a:solidFill>
              <a:effectLst>
                <a:outerShdw blurRad="38100" dist="38100" dir="2700000" algn="tl">
                  <a:srgbClr val="000000">
                    <a:alpha val="43137"/>
                  </a:srgbClr>
                </a:outerShdw>
              </a:effectLst>
              <a:latin typeface="Century Gothic" panose="020B0502020202020204" pitchFamily="34" charset="0"/>
            </a:endParaRPr>
          </a:p>
          <a:p>
            <a:pPr algn="just" rtl="0">
              <a:defRPr/>
            </a:pPr>
            <a:r>
              <a:rPr lang="en-US" sz="2800" dirty="0"/>
              <a:t>Salutogenesis aims at finding and examining factors </a:t>
            </a:r>
            <a:r>
              <a:rPr lang="en-US" sz="2800" dirty="0" smtClean="0"/>
              <a:t>responsible </a:t>
            </a:r>
            <a:r>
              <a:rPr lang="en-US" sz="2800" dirty="0"/>
              <a:t>for the formation </a:t>
            </a:r>
            <a:r>
              <a:rPr lang="en-US" sz="2800" dirty="0" smtClean="0"/>
              <a:t>and maintenance </a:t>
            </a:r>
            <a:r>
              <a:rPr lang="en-US" sz="2800" dirty="0"/>
              <a:t>of health, as the healthy pole of a </a:t>
            </a:r>
            <a:r>
              <a:rPr lang="en-US" sz="2800" dirty="0" smtClean="0"/>
              <a:t>health-disease </a:t>
            </a:r>
            <a:r>
              <a:rPr lang="en-US" sz="2800" dirty="0"/>
              <a:t>continuum.</a:t>
            </a:r>
          </a:p>
        </p:txBody>
      </p:sp>
    </p:spTree>
    <p:extLst>
      <p:ext uri="{BB962C8B-B14F-4D97-AF65-F5344CB8AC3E}">
        <p14:creationId xmlns:p14="http://schemas.microsoft.com/office/powerpoint/2010/main" val="1713814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
          </p:nvPr>
        </p:nvSpPr>
        <p:spPr>
          <a:xfrm>
            <a:off x="457200" y="1219200"/>
            <a:ext cx="8229600" cy="4225925"/>
          </a:xfrm>
        </p:spPr>
        <p:txBody>
          <a:bodyPr/>
          <a:lstStyle/>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
        <p:nvSpPr>
          <p:cNvPr id="11268"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p>
          <a:p>
            <a:pPr eaLnBrk="1" hangingPunct="1"/>
            <a:endParaRPr lang="he-IL" altLang="he-IL"/>
          </a:p>
          <a:p>
            <a:pPr eaLnBrk="1" hangingPunct="1"/>
            <a:endParaRPr lang="he-IL" altLang="he-IL"/>
          </a:p>
          <a:p>
            <a:pPr eaLnBrk="1" hangingPunct="1"/>
            <a:endParaRPr lang="he-IL" altLang="he-IL"/>
          </a:p>
          <a:p>
            <a:pPr eaLnBrk="1" hangingPunct="1"/>
            <a:endParaRPr lang="he-IL" altLang="he-I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6483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10599" cy="6553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1454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609600"/>
            <a:ext cx="8229600" cy="5521325"/>
          </a:xfrm>
        </p:spPr>
        <p:txBody>
          <a:bodyPr/>
          <a:lstStyle/>
          <a:p>
            <a:pPr marL="274320" indent="-274320" algn="ctr" eaLnBrk="1" fontAlgn="auto" hangingPunct="1">
              <a:spcAft>
                <a:spcPts val="0"/>
              </a:spcAft>
              <a:buFont typeface="Wingdings 2"/>
              <a:buChar char=""/>
              <a:defRPr/>
            </a:pPr>
            <a:endParaRPr lang="he-IL" sz="2800" dirty="0"/>
          </a:p>
          <a:p>
            <a:pPr algn="ctr" eaLnBrk="1" hangingPunct="1">
              <a:buFont typeface="Wingdings" pitchFamily="2" charset="2"/>
              <a:buNone/>
              <a:defRPr/>
            </a:pPr>
            <a:r>
              <a:rPr lang="he-IL" sz="3600" b="1" dirty="0" smtClean="0">
                <a:latin typeface="David" pitchFamily="34" charset="-79"/>
                <a:cs typeface="David" pitchFamily="34" charset="-79"/>
              </a:rPr>
              <a:t>האם המושג </a:t>
            </a:r>
            <a:r>
              <a:rPr lang="he-IL" sz="3600" b="1" dirty="0" err="1" smtClean="0">
                <a:latin typeface="David" pitchFamily="34" charset="-79"/>
                <a:cs typeface="David" pitchFamily="34" charset="-79"/>
              </a:rPr>
              <a:t>סלוטוגניות</a:t>
            </a:r>
            <a:r>
              <a:rPr lang="he-IL" sz="3600" b="1" dirty="0" smtClean="0">
                <a:latin typeface="David" pitchFamily="34" charset="-79"/>
                <a:cs typeface="David" pitchFamily="34" charset="-79"/>
              </a:rPr>
              <a:t> הוא מושג אוניברסאלי? </a:t>
            </a:r>
          </a:p>
          <a:p>
            <a:pPr algn="ctr" eaLnBrk="1" hangingPunct="1">
              <a:buFont typeface="Wingdings" pitchFamily="2" charset="2"/>
              <a:buNone/>
              <a:defRPr/>
            </a:pPr>
            <a:endParaRPr lang="he-IL" sz="3600" b="1" dirty="0" smtClean="0">
              <a:latin typeface="David" pitchFamily="34" charset="-79"/>
              <a:cs typeface="David" pitchFamily="34" charset="-79"/>
            </a:endParaRPr>
          </a:p>
          <a:p>
            <a:pPr algn="ctr" eaLnBrk="1" hangingPunct="1">
              <a:buFont typeface="Wingdings" pitchFamily="2" charset="2"/>
              <a:buNone/>
              <a:defRPr/>
            </a:pPr>
            <a:r>
              <a:rPr lang="he-IL" sz="3600" b="1" dirty="0" smtClean="0">
                <a:solidFill>
                  <a:schemeClr val="bg1">
                    <a:lumMod val="50000"/>
                  </a:schemeClr>
                </a:solidFill>
                <a:latin typeface="David" pitchFamily="34" charset="-79"/>
                <a:cs typeface="David" pitchFamily="34" charset="-79"/>
              </a:rPr>
              <a:t>הבנת המושג תחושת קוהרנטיות בקרב מתבגרים בדואים בנגב</a:t>
            </a:r>
            <a:endParaRPr lang="en-US" sz="3600" dirty="0" smtClean="0">
              <a:solidFill>
                <a:schemeClr val="bg1">
                  <a:lumMod val="50000"/>
                </a:schemeClr>
              </a:solidFill>
              <a:latin typeface="David" pitchFamily="34" charset="-79"/>
              <a:cs typeface="David" pitchFamily="34" charset="-79"/>
            </a:endParaRPr>
          </a:p>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87194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sz="3600" b="1" dirty="0" smtClean="0">
                <a:solidFill>
                  <a:schemeClr val="tx1">
                    <a:lumMod val="10000"/>
                  </a:schemeClr>
                </a:solidFill>
              </a:rPr>
              <a:t>AIMS</a:t>
            </a:r>
            <a:endParaRPr lang="he-IL" sz="3600" b="1" dirty="0">
              <a:solidFill>
                <a:schemeClr val="tx1">
                  <a:lumMod val="10000"/>
                </a:schemeClr>
              </a:solidFill>
            </a:endParaRPr>
          </a:p>
        </p:txBody>
      </p:sp>
      <p:sp>
        <p:nvSpPr>
          <p:cNvPr id="3" name="מציין מיקום תוכן 2"/>
          <p:cNvSpPr>
            <a:spLocks noGrp="1"/>
          </p:cNvSpPr>
          <p:nvPr>
            <p:ph sz="quarter" idx="1"/>
          </p:nvPr>
        </p:nvSpPr>
        <p:spPr>
          <a:xfrm>
            <a:off x="457200" y="1295400"/>
            <a:ext cx="7924800" cy="4873752"/>
          </a:xfrm>
        </p:spPr>
        <p:txBody>
          <a:bodyPr/>
          <a:lstStyle/>
          <a:p>
            <a:pPr algn="just" rtl="0"/>
            <a:r>
              <a:rPr lang="en-US" sz="2800" dirty="0" smtClean="0"/>
              <a:t>The aim of this study is to construct the foundation for understanding the core of </a:t>
            </a:r>
            <a:r>
              <a:rPr lang="en-US" sz="2800" dirty="0" err="1" smtClean="0"/>
              <a:t>salutogenesis</a:t>
            </a:r>
            <a:r>
              <a:rPr lang="en-US" sz="2800" dirty="0" smtClean="0"/>
              <a:t>- sense of coherence- in non-Western societies. </a:t>
            </a:r>
          </a:p>
          <a:p>
            <a:pPr algn="just" rtl="0"/>
            <a:endParaRPr lang="en-US" sz="2800" dirty="0" smtClean="0"/>
          </a:p>
          <a:p>
            <a:pPr algn="just" rtl="0"/>
            <a:r>
              <a:rPr lang="en-US" sz="2800" dirty="0" smtClean="0"/>
              <a:t>We aim to construct a new measure of SOC which will serve as a culturally sensitive research tool in non-Western indigenous cultures. </a:t>
            </a:r>
          </a:p>
          <a:p>
            <a:pPr algn="l" rtl="0"/>
            <a:endParaRPr lang="he-IL" sz="2800" dirty="0"/>
          </a:p>
        </p:txBody>
      </p:sp>
    </p:spTree>
    <p:extLst>
      <p:ext uri="{BB962C8B-B14F-4D97-AF65-F5344CB8AC3E}">
        <p14:creationId xmlns:p14="http://schemas.microsoft.com/office/powerpoint/2010/main" val="1757813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pPr>
              <a:defRPr/>
            </a:pPr>
            <a:r>
              <a:rPr lang="en-US" sz="4000" b="1" dirty="0">
                <a:solidFill>
                  <a:schemeClr val="tx1">
                    <a:lumMod val="10000"/>
                  </a:schemeClr>
                </a:solidFill>
              </a:rPr>
              <a:t>Salutogenesis</a:t>
            </a:r>
          </a:p>
        </p:txBody>
      </p:sp>
      <p:sp>
        <p:nvSpPr>
          <p:cNvPr id="60419" name="Rectangle 3"/>
          <p:cNvSpPr>
            <a:spLocks noGrp="1" noChangeArrowheads="1"/>
          </p:cNvSpPr>
          <p:nvPr>
            <p:ph sz="quarter" idx="1"/>
          </p:nvPr>
        </p:nvSpPr>
        <p:spPr>
          <a:xfrm>
            <a:off x="457200" y="1447800"/>
            <a:ext cx="7848600" cy="4876800"/>
          </a:xfrm>
        </p:spPr>
        <p:txBody>
          <a:bodyPr>
            <a:normAutofit lnSpcReduction="10000"/>
          </a:bodyPr>
          <a:lstStyle/>
          <a:p>
            <a:pPr algn="just" rtl="0">
              <a:defRPr/>
            </a:pPr>
            <a:r>
              <a:rPr lang="en-US" altLang="he-IL" sz="2800" dirty="0"/>
              <a:t>Saluto (health) + genesis (origins</a:t>
            </a:r>
            <a:r>
              <a:rPr lang="en-US" altLang="he-IL" sz="2800" dirty="0" smtClean="0"/>
              <a:t>)</a:t>
            </a:r>
          </a:p>
          <a:p>
            <a:pPr algn="just" rtl="0">
              <a:defRPr/>
            </a:pPr>
            <a:endParaRPr lang="en-US" altLang="he-IL" sz="2800" dirty="0"/>
          </a:p>
          <a:p>
            <a:pPr algn="just" rtl="0">
              <a:defRPr/>
            </a:pPr>
            <a:r>
              <a:rPr lang="en-US" sz="2800" dirty="0" smtClean="0"/>
              <a:t>Salutogenesis </a:t>
            </a:r>
            <a:r>
              <a:rPr lang="en-US" sz="2800" dirty="0"/>
              <a:t>examines the creation of wellbeing by looking at successful coping strategies and health. </a:t>
            </a:r>
          </a:p>
          <a:p>
            <a:pPr marL="0" indent="0" algn="just" rtl="0">
              <a:buNone/>
              <a:defRPr/>
            </a:pPr>
            <a:endParaRPr lang="en-US" sz="2400" b="1" dirty="0">
              <a:solidFill>
                <a:srgbClr val="EAEAEA"/>
              </a:solidFill>
              <a:effectLst>
                <a:outerShdw blurRad="38100" dist="38100" dir="2700000" algn="tl">
                  <a:srgbClr val="000000">
                    <a:alpha val="43137"/>
                  </a:srgbClr>
                </a:outerShdw>
              </a:effectLst>
              <a:latin typeface="Century Gothic" panose="020B0502020202020204" pitchFamily="34" charset="0"/>
            </a:endParaRPr>
          </a:p>
          <a:p>
            <a:pPr algn="just" rtl="0">
              <a:defRPr/>
            </a:pPr>
            <a:r>
              <a:rPr lang="en-US" sz="2800" dirty="0"/>
              <a:t>Salutogenesis aims at finding and examining factors </a:t>
            </a:r>
            <a:r>
              <a:rPr lang="en-US" sz="2800" dirty="0" smtClean="0"/>
              <a:t>responsible </a:t>
            </a:r>
            <a:r>
              <a:rPr lang="en-US" sz="2800" dirty="0"/>
              <a:t>for the formation </a:t>
            </a:r>
            <a:r>
              <a:rPr lang="en-US" sz="2800" dirty="0" smtClean="0"/>
              <a:t>and maintenance </a:t>
            </a:r>
            <a:r>
              <a:rPr lang="en-US" sz="2800" dirty="0"/>
              <a:t>of health, as the healthy pole of a </a:t>
            </a:r>
            <a:r>
              <a:rPr lang="en-US" sz="2800" dirty="0" smtClean="0"/>
              <a:t>health-disease </a:t>
            </a:r>
            <a:r>
              <a:rPr lang="en-US" sz="2800" dirty="0"/>
              <a:t>continuum.</a:t>
            </a:r>
          </a:p>
        </p:txBody>
      </p:sp>
    </p:spTree>
    <p:extLst>
      <p:ext uri="{BB962C8B-B14F-4D97-AF65-F5344CB8AC3E}">
        <p14:creationId xmlns:p14="http://schemas.microsoft.com/office/powerpoint/2010/main" val="1862944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4800" y="1295400"/>
            <a:ext cx="8153400" cy="4708981"/>
          </a:xfrm>
          <a:prstGeom prst="rect">
            <a:avLst/>
          </a:prstGeom>
        </p:spPr>
        <p:txBody>
          <a:bodyPr wrap="square">
            <a:spAutoFit/>
          </a:bodyPr>
          <a:lstStyle/>
          <a:p>
            <a:pPr algn="just" rtl="0"/>
            <a:r>
              <a:rPr lang="en-US" sz="2000" dirty="0" smtClean="0">
                <a:latin typeface="+mn-lt"/>
                <a:cs typeface="+mn-cs"/>
              </a:rPr>
              <a:t>A </a:t>
            </a:r>
            <a:r>
              <a:rPr lang="en-US" sz="2000" dirty="0" err="1">
                <a:latin typeface="+mn-lt"/>
                <a:cs typeface="+mn-cs"/>
              </a:rPr>
              <a:t>s</a:t>
            </a:r>
            <a:r>
              <a:rPr lang="en-US" sz="2000" dirty="0" err="1" smtClean="0">
                <a:latin typeface="+mn-lt"/>
                <a:cs typeface="+mn-cs"/>
              </a:rPr>
              <a:t>alutogenic</a:t>
            </a:r>
            <a:r>
              <a:rPr lang="en-US" sz="2000" dirty="0" smtClean="0">
                <a:latin typeface="+mn-lt"/>
                <a:cs typeface="+mn-cs"/>
              </a:rPr>
              <a:t> </a:t>
            </a:r>
            <a:r>
              <a:rPr lang="en-US" sz="2000" dirty="0">
                <a:latin typeface="+mn-lt"/>
                <a:cs typeface="+mn-cs"/>
              </a:rPr>
              <a:t>orientation </a:t>
            </a:r>
            <a:r>
              <a:rPr lang="en-US" sz="2000" dirty="0" smtClean="0">
                <a:latin typeface="+mn-lt"/>
                <a:cs typeface="+mn-cs"/>
              </a:rPr>
              <a:t>is in contrast to a pathogenic </a:t>
            </a:r>
            <a:r>
              <a:rPr lang="en-US" sz="2000" dirty="0">
                <a:latin typeface="+mn-lt"/>
                <a:cs typeface="+mn-cs"/>
              </a:rPr>
              <a:t>orientation, which focuses on </a:t>
            </a:r>
            <a:r>
              <a:rPr lang="en-US" sz="2000" dirty="0" smtClean="0">
                <a:latin typeface="+mn-lt"/>
                <a:cs typeface="+mn-cs"/>
              </a:rPr>
              <a:t>a particular </a:t>
            </a:r>
            <a:r>
              <a:rPr lang="en-US" sz="2000" dirty="0">
                <a:latin typeface="+mn-lt"/>
                <a:cs typeface="+mn-cs"/>
              </a:rPr>
              <a:t>diagnosed </a:t>
            </a:r>
            <a:r>
              <a:rPr lang="en-US" sz="2000" dirty="0" smtClean="0">
                <a:latin typeface="+mn-lt"/>
                <a:cs typeface="+mn-cs"/>
              </a:rPr>
              <a:t>disease. </a:t>
            </a:r>
            <a:r>
              <a:rPr lang="en-US" sz="2000" dirty="0">
                <a:latin typeface="+mn-lt"/>
                <a:cs typeface="+mn-cs"/>
              </a:rPr>
              <a:t>The </a:t>
            </a:r>
            <a:r>
              <a:rPr lang="en-US" sz="2000" dirty="0" err="1">
                <a:latin typeface="+mn-lt"/>
                <a:cs typeface="+mn-cs"/>
              </a:rPr>
              <a:t>salutogenic</a:t>
            </a:r>
            <a:r>
              <a:rPr lang="en-US" sz="2000" dirty="0">
                <a:latin typeface="+mn-lt"/>
                <a:cs typeface="+mn-cs"/>
              </a:rPr>
              <a:t> approach views the human system as basically unsound, continuously attacked by disturbing, unpreventable processes and </a:t>
            </a:r>
            <a:r>
              <a:rPr lang="en-US" sz="2000" dirty="0" smtClean="0">
                <a:latin typeface="+mn-lt"/>
                <a:cs typeface="+mn-cs"/>
              </a:rPr>
              <a:t>elements. </a:t>
            </a:r>
            <a:endParaRPr lang="en-US" sz="2000" dirty="0">
              <a:latin typeface="+mn-lt"/>
              <a:cs typeface="+mn-cs"/>
            </a:endParaRPr>
          </a:p>
          <a:p>
            <a:pPr algn="just" rtl="0"/>
            <a:endParaRPr lang="en-US" sz="2000" dirty="0"/>
          </a:p>
          <a:p>
            <a:pPr algn="just" rtl="0"/>
            <a:r>
              <a:rPr lang="en-US" sz="2000" dirty="0">
                <a:latin typeface="+mn-lt"/>
                <a:cs typeface="+mn-cs"/>
              </a:rPr>
              <a:t>According to this model, individuals have general resilience resources that help them conceptualize the world as organized and understandable. </a:t>
            </a:r>
          </a:p>
          <a:p>
            <a:pPr algn="just" rtl="0"/>
            <a:endParaRPr lang="en-US" sz="2000" dirty="0">
              <a:latin typeface="+mn-lt"/>
              <a:cs typeface="+mn-cs"/>
            </a:endParaRPr>
          </a:p>
          <a:p>
            <a:pPr algn="just" rtl="0"/>
            <a:r>
              <a:rPr lang="en-US" sz="2000" dirty="0" err="1">
                <a:latin typeface="+mn-lt"/>
                <a:cs typeface="+mn-cs"/>
              </a:rPr>
              <a:t>Antonovsky’s</a:t>
            </a:r>
            <a:r>
              <a:rPr lang="en-US" sz="2000" dirty="0">
                <a:latin typeface="+mn-lt"/>
                <a:cs typeface="+mn-cs"/>
              </a:rPr>
              <a:t> </a:t>
            </a:r>
            <a:r>
              <a:rPr lang="en-US" sz="2000" dirty="0" smtClean="0">
                <a:latin typeface="+mn-lt"/>
                <a:cs typeface="+mn-cs"/>
              </a:rPr>
              <a:t>findings were able to show </a:t>
            </a:r>
            <a:r>
              <a:rPr lang="en-US" sz="2000" dirty="0">
                <a:latin typeface="+mn-lt"/>
                <a:cs typeface="+mn-cs"/>
              </a:rPr>
              <a:t>that relatively unstressed people </a:t>
            </a:r>
            <a:r>
              <a:rPr lang="en-US" sz="2000" dirty="0" smtClean="0">
                <a:latin typeface="+mn-lt"/>
                <a:cs typeface="+mn-cs"/>
              </a:rPr>
              <a:t>had much </a:t>
            </a:r>
            <a:r>
              <a:rPr lang="en-US" sz="2000" dirty="0">
                <a:latin typeface="+mn-lt"/>
                <a:cs typeface="+mn-cs"/>
              </a:rPr>
              <a:t>more resistance to illness than </a:t>
            </a:r>
            <a:r>
              <a:rPr lang="en-US" sz="2000" dirty="0" smtClean="0">
                <a:latin typeface="+mn-lt"/>
                <a:cs typeface="+mn-cs"/>
              </a:rPr>
              <a:t>stressed ones. </a:t>
            </a:r>
            <a:endParaRPr lang="en-US" sz="2000" dirty="0">
              <a:latin typeface="+mn-lt"/>
              <a:cs typeface="+mn-cs"/>
            </a:endParaRPr>
          </a:p>
          <a:p>
            <a:pPr algn="just" rtl="0"/>
            <a:endParaRPr lang="en-US" sz="2000" dirty="0">
              <a:latin typeface="+mn-lt"/>
              <a:cs typeface="+mn-cs"/>
            </a:endParaRPr>
          </a:p>
          <a:p>
            <a:pPr algn="just" rtl="0"/>
            <a:r>
              <a:rPr lang="en-US" sz="2000" dirty="0">
                <a:latin typeface="+mn-lt"/>
                <a:cs typeface="+mn-cs"/>
              </a:rPr>
              <a:t>Antonovsky argued that the experience of well-being constitutes a Sense of Coherence.</a:t>
            </a:r>
          </a:p>
        </p:txBody>
      </p:sp>
      <p:sp>
        <p:nvSpPr>
          <p:cNvPr id="2" name="מלבן 1"/>
          <p:cNvSpPr/>
          <p:nvPr/>
        </p:nvSpPr>
        <p:spPr>
          <a:xfrm>
            <a:off x="609600" y="304800"/>
            <a:ext cx="7239000" cy="76944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l" rtl="0"/>
            <a:r>
              <a:rPr lang="en-US" sz="4400" b="1" kern="0" dirty="0" err="1">
                <a:solidFill>
                  <a:srgbClr val="002060"/>
                </a:solidFill>
                <a:effectLst>
                  <a:outerShdw blurRad="38100" dist="38100" dir="2700000" algn="tl">
                    <a:srgbClr val="000000"/>
                  </a:outerShdw>
                </a:effectLst>
                <a:latin typeface="Arial"/>
                <a:ea typeface="+mj-ea"/>
                <a:cs typeface="Arial"/>
              </a:rPr>
              <a:t>Salutogenesis</a:t>
            </a:r>
            <a:endParaRPr lang="en-US" b="1" dirty="0">
              <a:solidFill>
                <a:srgbClr val="002060"/>
              </a:solidFill>
            </a:endParaRPr>
          </a:p>
        </p:txBody>
      </p:sp>
    </p:spTree>
    <p:extLst>
      <p:ext uri="{BB962C8B-B14F-4D97-AF65-F5344CB8AC3E}">
        <p14:creationId xmlns:p14="http://schemas.microsoft.com/office/powerpoint/2010/main" val="549116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he-IL" b="1" dirty="0" smtClean="0">
                <a:solidFill>
                  <a:srgbClr val="FFFF00"/>
                </a:solidFill>
                <a:latin typeface="David" pitchFamily="34" charset="-79"/>
                <a:cs typeface="David" pitchFamily="34" charset="-79"/>
              </a:rPr>
              <a:t>המודל </a:t>
            </a:r>
            <a:r>
              <a:rPr lang="he-IL" b="1" dirty="0" err="1" smtClean="0">
                <a:solidFill>
                  <a:srgbClr val="FFFF00"/>
                </a:solidFill>
                <a:latin typeface="David" pitchFamily="34" charset="-79"/>
                <a:cs typeface="David" pitchFamily="34" charset="-79"/>
              </a:rPr>
              <a:t>הסלוטוגני</a:t>
            </a:r>
            <a:r>
              <a:rPr lang="he-IL" b="1" dirty="0" smtClean="0">
                <a:solidFill>
                  <a:srgbClr val="FFFF00"/>
                </a:solidFill>
                <a:latin typeface="David" pitchFamily="34" charset="-79"/>
                <a:cs typeface="David" pitchFamily="34" charset="-79"/>
              </a:rPr>
              <a:t> </a:t>
            </a:r>
            <a:endParaRPr lang="en-US" dirty="0" smtClean="0">
              <a:solidFill>
                <a:srgbClr val="FFFF00"/>
              </a:solidFill>
              <a:latin typeface="David" pitchFamily="34" charset="-79"/>
              <a:cs typeface="David" pitchFamily="34" charset="-79"/>
            </a:endParaRPr>
          </a:p>
        </p:txBody>
      </p:sp>
      <p:sp>
        <p:nvSpPr>
          <p:cNvPr id="6147" name="Rectangle 3"/>
          <p:cNvSpPr>
            <a:spLocks noGrp="1" noChangeArrowheads="1"/>
          </p:cNvSpPr>
          <p:nvPr>
            <p:ph type="body" idx="1"/>
          </p:nvPr>
        </p:nvSpPr>
        <p:spPr/>
        <p:txBody>
          <a:bodyPr/>
          <a:lstStyle/>
          <a:p>
            <a:pPr marL="274320" indent="-274320" algn="just" eaLnBrk="1" fontAlgn="auto" hangingPunct="1">
              <a:lnSpc>
                <a:spcPct val="150000"/>
              </a:lnSpc>
              <a:spcAft>
                <a:spcPts val="0"/>
              </a:spcAft>
              <a:buFont typeface="Wingdings 2"/>
              <a:buChar char=""/>
              <a:defRPr/>
            </a:pPr>
            <a:r>
              <a:rPr lang="he-IL" sz="2400" dirty="0"/>
              <a:t>המסגרת התיאורטית בעבודה תתבסס על המודל </a:t>
            </a:r>
            <a:r>
              <a:rPr lang="he-IL" sz="2400" dirty="0" err="1"/>
              <a:t>הסלוטוגני</a:t>
            </a:r>
            <a:r>
              <a:rPr lang="he-IL" sz="2400" dirty="0"/>
              <a:t> </a:t>
            </a:r>
            <a:r>
              <a:rPr lang="en-US" sz="2400" dirty="0">
                <a:latin typeface="David" pitchFamily="34" charset="-79"/>
                <a:cs typeface="David" pitchFamily="34" charset="-79"/>
              </a:rPr>
              <a:t>(</a:t>
            </a:r>
            <a:r>
              <a:rPr lang="en-US" sz="2400" dirty="0" err="1">
                <a:latin typeface="David" pitchFamily="34" charset="-79"/>
                <a:cs typeface="David" pitchFamily="34" charset="-79"/>
              </a:rPr>
              <a:t>Antonovsky</a:t>
            </a:r>
            <a:r>
              <a:rPr lang="en-US" sz="2400" dirty="0">
                <a:latin typeface="David" pitchFamily="34" charset="-79"/>
                <a:cs typeface="David" pitchFamily="34" charset="-79"/>
              </a:rPr>
              <a:t>, 1979)</a:t>
            </a:r>
            <a:r>
              <a:rPr lang="he-IL" sz="2400" dirty="0" smtClean="0">
                <a:latin typeface="David" pitchFamily="34" charset="-79"/>
                <a:cs typeface="David" pitchFamily="34" charset="-79"/>
              </a:rPr>
              <a:t>.</a:t>
            </a:r>
            <a:r>
              <a:rPr lang="he-IL" sz="2400" dirty="0" smtClean="0">
                <a:solidFill>
                  <a:schemeClr val="accent4">
                    <a:lumMod val="20000"/>
                    <a:lumOff val="80000"/>
                  </a:schemeClr>
                </a:solidFill>
                <a:latin typeface="David" pitchFamily="34" charset="-79"/>
                <a:cs typeface="David" pitchFamily="34" charset="-79"/>
              </a:rPr>
              <a:t> </a:t>
            </a:r>
            <a:endParaRPr lang="en-US" sz="2400" dirty="0" smtClean="0">
              <a:solidFill>
                <a:schemeClr val="accent4">
                  <a:lumMod val="20000"/>
                  <a:lumOff val="80000"/>
                </a:schemeClr>
              </a:solidFill>
              <a:latin typeface="David" pitchFamily="34" charset="-79"/>
              <a:cs typeface="David" pitchFamily="34" charset="-79"/>
            </a:endParaRPr>
          </a:p>
          <a:p>
            <a:pPr marL="274320" indent="-274320" algn="just" eaLnBrk="1" fontAlgn="auto" hangingPunct="1">
              <a:lnSpc>
                <a:spcPct val="150000"/>
              </a:lnSpc>
              <a:spcAft>
                <a:spcPts val="0"/>
              </a:spcAft>
              <a:buFont typeface="Wingdings 2"/>
              <a:buChar char=""/>
              <a:defRPr/>
            </a:pPr>
            <a:r>
              <a:rPr lang="he-IL" sz="2400" dirty="0" smtClean="0">
                <a:solidFill>
                  <a:schemeClr val="accent4">
                    <a:lumMod val="20000"/>
                    <a:lumOff val="80000"/>
                  </a:schemeClr>
                </a:solidFill>
                <a:latin typeface="David" pitchFamily="34" charset="-79"/>
                <a:cs typeface="David" pitchFamily="34" charset="-79"/>
              </a:rPr>
              <a:t>לפי </a:t>
            </a:r>
            <a:r>
              <a:rPr lang="he-IL" sz="2400" dirty="0" err="1" smtClean="0">
                <a:solidFill>
                  <a:schemeClr val="accent4">
                    <a:lumMod val="20000"/>
                    <a:lumOff val="80000"/>
                  </a:schemeClr>
                </a:solidFill>
                <a:latin typeface="David" pitchFamily="34" charset="-79"/>
                <a:cs typeface="David" pitchFamily="34" charset="-79"/>
              </a:rPr>
              <a:t>אנטונובסקי</a:t>
            </a:r>
            <a:r>
              <a:rPr lang="he-IL" sz="2400" dirty="0" smtClean="0">
                <a:solidFill>
                  <a:schemeClr val="accent4">
                    <a:lumMod val="20000"/>
                    <a:lumOff val="80000"/>
                  </a:schemeClr>
                </a:solidFill>
                <a:latin typeface="David" pitchFamily="34" charset="-79"/>
                <a:cs typeface="David" pitchFamily="34" charset="-79"/>
              </a:rPr>
              <a:t> (1996) גורם לחץ מהווה גירוי חיצוני או פנימי היוצר מתח. שימוש במשאבי התנגדות פנימיים או חיצוניים אשר מצויים ברשות האדם עשוי להפחית מתח זה. המאפיינים </a:t>
            </a:r>
            <a:r>
              <a:rPr lang="he-IL" sz="2400" dirty="0" err="1" smtClean="0">
                <a:solidFill>
                  <a:schemeClr val="accent4">
                    <a:lumMod val="20000"/>
                    <a:lumOff val="80000"/>
                  </a:schemeClr>
                </a:solidFill>
                <a:latin typeface="David" pitchFamily="34" charset="-79"/>
                <a:cs typeface="David" pitchFamily="34" charset="-79"/>
              </a:rPr>
              <a:t>הסלוטוגניים</a:t>
            </a:r>
            <a:r>
              <a:rPr lang="he-IL" sz="2400" dirty="0" smtClean="0">
                <a:solidFill>
                  <a:schemeClr val="accent4">
                    <a:lumMod val="20000"/>
                    <a:lumOff val="80000"/>
                  </a:schemeClr>
                </a:solidFill>
                <a:latin typeface="David" pitchFamily="34" charset="-79"/>
                <a:cs typeface="David" pitchFamily="34" charset="-79"/>
              </a:rPr>
              <a:t> אם כן הם אותם גורמים המאפשרים לפרט לשמור על בריאותו, תוך כדי אינטראקציה עם מצב החיים בו הוא נתון (</a:t>
            </a:r>
            <a:r>
              <a:rPr lang="en-US" sz="2400" dirty="0" smtClean="0">
                <a:solidFill>
                  <a:schemeClr val="accent4">
                    <a:lumMod val="20000"/>
                    <a:lumOff val="80000"/>
                  </a:schemeClr>
                </a:solidFill>
                <a:latin typeface="David" pitchFamily="34" charset="-79"/>
                <a:cs typeface="David" pitchFamily="34" charset="-79"/>
              </a:rPr>
              <a:t> ( </a:t>
            </a:r>
            <a:r>
              <a:rPr lang="en-US" sz="2400" dirty="0" err="1" smtClean="0">
                <a:solidFill>
                  <a:schemeClr val="accent4">
                    <a:lumMod val="20000"/>
                    <a:lumOff val="80000"/>
                  </a:schemeClr>
                </a:solidFill>
                <a:latin typeface="David" pitchFamily="34" charset="-79"/>
                <a:cs typeface="David" pitchFamily="34" charset="-79"/>
              </a:rPr>
              <a:t>Antonovsky</a:t>
            </a:r>
            <a:r>
              <a:rPr lang="en-US" sz="2400" dirty="0" smtClean="0">
                <a:solidFill>
                  <a:schemeClr val="accent4">
                    <a:lumMod val="20000"/>
                    <a:lumOff val="80000"/>
                  </a:schemeClr>
                </a:solidFill>
                <a:latin typeface="David" pitchFamily="34" charset="-79"/>
                <a:cs typeface="David" pitchFamily="34" charset="-79"/>
              </a:rPr>
              <a:t>, 1996 </a:t>
            </a:r>
            <a:r>
              <a:rPr lang="he-IL" sz="2400" dirty="0" smtClean="0">
                <a:solidFill>
                  <a:schemeClr val="accent4">
                    <a:lumMod val="20000"/>
                    <a:lumOff val="80000"/>
                  </a:schemeClr>
                </a:solidFill>
                <a:latin typeface="David" pitchFamily="34" charset="-79"/>
                <a:cs typeface="David" pitchFamily="34" charset="-79"/>
              </a:rPr>
              <a:t>.</a:t>
            </a:r>
            <a:endParaRPr lang="en-US" sz="2400" dirty="0" smtClean="0">
              <a:solidFill>
                <a:schemeClr val="accent4">
                  <a:lumMod val="20000"/>
                  <a:lumOff val="80000"/>
                </a:schemeClr>
              </a:solidFill>
              <a:latin typeface="David" pitchFamily="34" charset="-79"/>
              <a:cs typeface="David" pitchFamily="34" charset="-79"/>
            </a:endParaRPr>
          </a:p>
          <a:p>
            <a:pPr marL="274320" indent="-274320" eaLnBrk="1" fontAlgn="auto" hangingPunct="1">
              <a:spcAft>
                <a:spcPts val="0"/>
              </a:spcAft>
              <a:buFont typeface="Wingdings 2"/>
              <a:buChar char=""/>
              <a:defRPr/>
            </a:pPr>
            <a:endParaRPr lang="he-IL" sz="2400" dirty="0">
              <a:latin typeface="David" pitchFamily="34" charset="-79"/>
              <a:cs typeface="David" pitchFamily="34" charset="-79"/>
            </a:endParaRPr>
          </a:p>
          <a:p>
            <a:pPr eaLnBrk="1" hangingPunct="1">
              <a:buFont typeface="Wingdings" pitchFamily="2" charset="2"/>
              <a:buNone/>
              <a:defRPr/>
            </a:pPr>
            <a:endParaRPr lang="en-US" sz="2400" dirty="0" smtClean="0">
              <a:latin typeface="David" pitchFamily="34" charset="-79"/>
              <a:cs typeface="David" pitchFamily="34" charset="-79"/>
            </a:endParaRPr>
          </a:p>
        </p:txBody>
      </p:sp>
    </p:spTree>
    <p:extLst>
      <p:ext uri="{BB962C8B-B14F-4D97-AF65-F5344CB8AC3E}">
        <p14:creationId xmlns:p14="http://schemas.microsoft.com/office/powerpoint/2010/main" val="4100771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533400"/>
            <a:ext cx="8229600" cy="4953000"/>
          </a:xfrm>
        </p:spPr>
        <p:txBody>
          <a:bodyPr/>
          <a:lstStyle/>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
        <p:nvSpPr>
          <p:cNvPr id="3" name="מלבן 2"/>
          <p:cNvSpPr/>
          <p:nvPr/>
        </p:nvSpPr>
        <p:spPr>
          <a:xfrm>
            <a:off x="914400" y="1371600"/>
            <a:ext cx="7391400" cy="3416320"/>
          </a:xfrm>
          <a:prstGeom prst="rect">
            <a:avLst/>
          </a:prstGeom>
        </p:spPr>
        <p:txBody>
          <a:bodyPr>
            <a:spAutoFit/>
          </a:bodyPr>
          <a:lstStyle/>
          <a:p>
            <a:pPr marL="274320" indent="-274320" algn="just" fontAlgn="auto">
              <a:lnSpc>
                <a:spcPct val="200000"/>
              </a:lnSpc>
              <a:spcAft>
                <a:spcPts val="0"/>
              </a:spcAft>
              <a:buFont typeface="Wingdings 2"/>
              <a:buChar char=""/>
              <a:defRPr/>
            </a:pPr>
            <a:r>
              <a:rPr lang="he-IL" sz="2400" b="1" dirty="0">
                <a:solidFill>
                  <a:srgbClr val="C8C8C8">
                    <a:lumMod val="20000"/>
                    <a:lumOff val="80000"/>
                  </a:srgbClr>
                </a:solidFill>
                <a:latin typeface="David" pitchFamily="34" charset="-79"/>
                <a:cs typeface="David" pitchFamily="34" charset="-79"/>
              </a:rPr>
              <a:t>לפי מודל זה, לאנשים יש משאבי חוסן המייצגים את המוטיבציות ומשאבים פנימיים וחיצוניים שהפרט יכול לעשות בהם שימוש כשהוא נתקל במצב לחץ או במצב </a:t>
            </a:r>
            <a:r>
              <a:rPr lang="he-IL" sz="2400" b="1" dirty="0" err="1">
                <a:solidFill>
                  <a:srgbClr val="C8C8C8">
                    <a:lumMod val="20000"/>
                    <a:lumOff val="80000"/>
                  </a:srgbClr>
                </a:solidFill>
                <a:latin typeface="David" pitchFamily="34" charset="-79"/>
                <a:cs typeface="David" pitchFamily="34" charset="-79"/>
              </a:rPr>
              <a:t>קונפליקטואלי</a:t>
            </a:r>
            <a:r>
              <a:rPr lang="he-IL" sz="2400" b="1" dirty="0">
                <a:solidFill>
                  <a:srgbClr val="C8C8C8">
                    <a:lumMod val="20000"/>
                    <a:lumOff val="80000"/>
                  </a:srgbClr>
                </a:solidFill>
                <a:latin typeface="David" pitchFamily="34" charset="-79"/>
                <a:cs typeface="David" pitchFamily="34" charset="-79"/>
              </a:rPr>
              <a:t>. (87</a:t>
            </a:r>
            <a:r>
              <a:rPr lang="en-US" sz="2400" b="1" dirty="0">
                <a:solidFill>
                  <a:srgbClr val="C8C8C8">
                    <a:lumMod val="20000"/>
                    <a:lumOff val="80000"/>
                  </a:srgbClr>
                </a:solidFill>
                <a:latin typeface="David" pitchFamily="34" charset="-79"/>
                <a:cs typeface="David" pitchFamily="34" charset="-79"/>
              </a:rPr>
              <a:t> ( </a:t>
            </a:r>
            <a:r>
              <a:rPr lang="en-US" sz="2400" b="1" dirty="0" err="1">
                <a:solidFill>
                  <a:srgbClr val="C8C8C8">
                    <a:lumMod val="20000"/>
                    <a:lumOff val="80000"/>
                  </a:srgbClr>
                </a:solidFill>
                <a:latin typeface="David" pitchFamily="34" charset="-79"/>
                <a:cs typeface="David" pitchFamily="34" charset="-79"/>
              </a:rPr>
              <a:t>Antonovsky</a:t>
            </a:r>
            <a:r>
              <a:rPr lang="en-US" sz="2400" b="1" dirty="0">
                <a:solidFill>
                  <a:srgbClr val="C8C8C8">
                    <a:lumMod val="20000"/>
                    <a:lumOff val="80000"/>
                  </a:srgbClr>
                </a:solidFill>
                <a:latin typeface="David" pitchFamily="34" charset="-79"/>
                <a:cs typeface="David" pitchFamily="34" charset="-79"/>
              </a:rPr>
              <a:t>, 19</a:t>
            </a:r>
            <a:r>
              <a:rPr lang="he-IL" sz="2400" b="1" dirty="0">
                <a:solidFill>
                  <a:srgbClr val="C8C8C8">
                    <a:lumMod val="20000"/>
                    <a:lumOff val="80000"/>
                  </a:srgbClr>
                </a:solidFill>
                <a:latin typeface="David" pitchFamily="34" charset="-79"/>
                <a:cs typeface="David" pitchFamily="34" charset="-79"/>
              </a:rPr>
              <a:t>. </a:t>
            </a:r>
            <a:endParaRPr lang="en-US" sz="2400" b="1" dirty="0">
              <a:solidFill>
                <a:srgbClr val="C8C8C8">
                  <a:lumMod val="20000"/>
                  <a:lumOff val="80000"/>
                </a:srgbClr>
              </a:solidFill>
              <a:latin typeface="David" pitchFamily="34" charset="-79"/>
              <a:cs typeface="David" pitchFamily="34" charset="-79"/>
            </a:endParaRPr>
          </a:p>
          <a:p>
            <a:pPr marL="274320" indent="-274320" fontAlgn="auto">
              <a:spcAft>
                <a:spcPts val="0"/>
              </a:spcAft>
              <a:defRPr/>
            </a:pPr>
            <a:endParaRPr lang="en-US" sz="2400" dirty="0">
              <a:solidFill>
                <a:srgbClr val="C8C8C8">
                  <a:lumMod val="20000"/>
                  <a:lumOff val="80000"/>
                </a:srgbClr>
              </a:solidFill>
              <a:latin typeface="David" pitchFamily="34" charset="-79"/>
              <a:cs typeface="David" pitchFamily="34" charset="-79"/>
            </a:endParaRPr>
          </a:p>
        </p:txBody>
      </p:sp>
    </p:spTree>
    <p:extLst>
      <p:ext uri="{BB962C8B-B14F-4D97-AF65-F5344CB8AC3E}">
        <p14:creationId xmlns:p14="http://schemas.microsoft.com/office/powerpoint/2010/main" val="383087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he-IL" dirty="0" smtClean="0"/>
              <a:t> </a:t>
            </a:r>
            <a:endParaRPr lang="en-US" dirty="0" smtClean="0"/>
          </a:p>
        </p:txBody>
      </p:sp>
      <p:sp>
        <p:nvSpPr>
          <p:cNvPr id="6147" name="Rectangle 3"/>
          <p:cNvSpPr>
            <a:spLocks noGrp="1" noChangeArrowheads="1"/>
          </p:cNvSpPr>
          <p:nvPr>
            <p:ph type="body" idx="1"/>
          </p:nvPr>
        </p:nvSpPr>
        <p:spPr>
          <a:xfrm>
            <a:off x="457200" y="457200"/>
            <a:ext cx="8229600" cy="5292725"/>
          </a:xfrm>
        </p:spPr>
        <p:txBody>
          <a:bodyPr/>
          <a:lstStyle/>
          <a:p>
            <a:pPr marL="274320" indent="-274320" algn="just" eaLnBrk="1" fontAlgn="auto" hangingPunct="1">
              <a:lnSpc>
                <a:spcPct val="200000"/>
              </a:lnSpc>
              <a:spcAft>
                <a:spcPts val="0"/>
              </a:spcAft>
              <a:buFont typeface="Wingdings 2"/>
              <a:buChar char=""/>
              <a:defRPr/>
            </a:pPr>
            <a:r>
              <a:rPr lang="he-IL" sz="2400" dirty="0" smtClean="0">
                <a:solidFill>
                  <a:schemeClr val="accent4">
                    <a:lumMod val="20000"/>
                    <a:lumOff val="80000"/>
                  </a:schemeClr>
                </a:solidFill>
                <a:latin typeface="David" pitchFamily="34" charset="-79"/>
                <a:cs typeface="David" pitchFamily="34" charset="-79"/>
              </a:rPr>
              <a:t>המונח </a:t>
            </a:r>
            <a:r>
              <a:rPr lang="he-IL" sz="2400" dirty="0">
                <a:solidFill>
                  <a:schemeClr val="accent4">
                    <a:lumMod val="20000"/>
                    <a:lumOff val="80000"/>
                  </a:schemeClr>
                </a:solidFill>
                <a:latin typeface="David" pitchFamily="34" charset="-79"/>
                <a:cs typeface="David" pitchFamily="34" charset="-79"/>
              </a:rPr>
              <a:t>המרכזי בתיאוריה </a:t>
            </a:r>
            <a:r>
              <a:rPr lang="he-IL" sz="2400" dirty="0" err="1">
                <a:solidFill>
                  <a:schemeClr val="accent4">
                    <a:lumMod val="20000"/>
                    <a:lumOff val="80000"/>
                  </a:schemeClr>
                </a:solidFill>
                <a:latin typeface="David" pitchFamily="34" charset="-79"/>
                <a:cs typeface="David" pitchFamily="34" charset="-79"/>
              </a:rPr>
              <a:t>הסלוטוגנית</a:t>
            </a:r>
            <a:r>
              <a:rPr lang="he-IL" sz="2400" dirty="0">
                <a:solidFill>
                  <a:schemeClr val="accent4">
                    <a:lumMod val="20000"/>
                    <a:lumOff val="80000"/>
                  </a:schemeClr>
                </a:solidFill>
                <a:latin typeface="David" pitchFamily="34" charset="-79"/>
                <a:cs typeface="David" pitchFamily="34" charset="-79"/>
              </a:rPr>
              <a:t> הוא "תחושת קוהרנטיות" </a:t>
            </a:r>
            <a:r>
              <a:rPr lang="he-IL" sz="2400" dirty="0" smtClean="0">
                <a:solidFill>
                  <a:schemeClr val="accent4">
                    <a:lumMod val="20000"/>
                    <a:lumOff val="80000"/>
                  </a:schemeClr>
                </a:solidFill>
                <a:latin typeface="David" pitchFamily="34" charset="-79"/>
                <a:cs typeface="David" pitchFamily="34" charset="-79"/>
              </a:rPr>
              <a:t>שהיא </a:t>
            </a:r>
            <a:r>
              <a:rPr lang="he-IL" sz="2400" dirty="0">
                <a:solidFill>
                  <a:schemeClr val="accent4">
                    <a:lumMod val="20000"/>
                    <a:lumOff val="80000"/>
                  </a:schemeClr>
                </a:solidFill>
                <a:latin typeface="David" pitchFamily="34" charset="-79"/>
                <a:cs typeface="David" pitchFamily="34" charset="-79"/>
              </a:rPr>
              <a:t>ביטוי של אוריינטציה גלובאלית מתמשכת, המשקפת את תפיסתו של האדם את העולם ואת מקומו בתוכו באופן מוכלל, ולא כתגובה לסיטואציות </a:t>
            </a:r>
            <a:r>
              <a:rPr lang="he-IL" sz="2400" dirty="0" smtClean="0">
                <a:solidFill>
                  <a:schemeClr val="accent4">
                    <a:lumMod val="20000"/>
                    <a:lumOff val="80000"/>
                  </a:schemeClr>
                </a:solidFill>
                <a:latin typeface="David" pitchFamily="34" charset="-79"/>
                <a:cs typeface="David" pitchFamily="34" charset="-79"/>
              </a:rPr>
              <a:t>ספציפיות.</a:t>
            </a:r>
          </a:p>
          <a:p>
            <a:pPr marL="274320" indent="-274320" algn="just" eaLnBrk="1" fontAlgn="auto" hangingPunct="1">
              <a:lnSpc>
                <a:spcPct val="200000"/>
              </a:lnSpc>
              <a:spcAft>
                <a:spcPts val="0"/>
              </a:spcAft>
              <a:buFont typeface="Wingdings 2"/>
              <a:buChar char=""/>
              <a:defRPr/>
            </a:pPr>
            <a:r>
              <a:rPr lang="he-IL" sz="2400" dirty="0" err="1" smtClean="0">
                <a:latin typeface="David" pitchFamily="34" charset="-79"/>
                <a:cs typeface="David" pitchFamily="34" charset="-79"/>
              </a:rPr>
              <a:t>אנטונבסקי</a:t>
            </a:r>
            <a:r>
              <a:rPr lang="he-IL" sz="2400" dirty="0" smtClean="0">
                <a:latin typeface="David" pitchFamily="34" charset="-79"/>
                <a:cs typeface="David" pitchFamily="34" charset="-79"/>
              </a:rPr>
              <a:t> </a:t>
            </a:r>
            <a:r>
              <a:rPr lang="he-IL" sz="2400" dirty="0">
                <a:latin typeface="David" pitchFamily="34" charset="-79"/>
                <a:cs typeface="David" pitchFamily="34" charset="-79"/>
              </a:rPr>
              <a:t>(1987) טען שאנשים בעלי תחושת קוהרנטיות גבוהה שנתקלים במצב לחץ יתמודדו טוב יותר וידווחו על פחות תסמינים פסיכולוגיים ופסיכוסומאטיים</a:t>
            </a:r>
            <a:r>
              <a:rPr lang="he-IL" sz="2400" dirty="0" smtClean="0">
                <a:latin typeface="David" pitchFamily="34" charset="-79"/>
                <a:cs typeface="David" pitchFamily="34" charset="-79"/>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6741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277813"/>
            <a:ext cx="8229600" cy="636587"/>
          </a:xfrm>
        </p:spPr>
        <p:style>
          <a:lnRef idx="3">
            <a:schemeClr val="lt1"/>
          </a:lnRef>
          <a:fillRef idx="1">
            <a:schemeClr val="accent4"/>
          </a:fillRef>
          <a:effectRef idx="1">
            <a:schemeClr val="accent4"/>
          </a:effectRef>
          <a:fontRef idx="minor">
            <a:schemeClr val="lt1"/>
          </a:fontRef>
        </p:style>
        <p:txBody>
          <a:bodyPr>
            <a:noAutofit/>
          </a:bodyPr>
          <a:lstStyle/>
          <a:p>
            <a:pPr>
              <a:defRPr/>
            </a:pPr>
            <a:r>
              <a:rPr lang="en-US" sz="3600" b="1" dirty="0">
                <a:solidFill>
                  <a:schemeClr val="tx1"/>
                </a:solidFill>
              </a:rPr>
              <a:t>Sense of Coherence (SOC)</a:t>
            </a:r>
          </a:p>
        </p:txBody>
      </p:sp>
      <p:sp>
        <p:nvSpPr>
          <p:cNvPr id="14339" name="Content Placeholder 2"/>
          <p:cNvSpPr>
            <a:spLocks noGrp="1"/>
          </p:cNvSpPr>
          <p:nvPr>
            <p:ph idx="4294967295"/>
          </p:nvPr>
        </p:nvSpPr>
        <p:spPr>
          <a:xfrm>
            <a:off x="609600" y="1600200"/>
            <a:ext cx="7772400" cy="4114800"/>
          </a:xfrm>
        </p:spPr>
        <p:txBody>
          <a:bodyPr>
            <a:normAutofit/>
          </a:bodyPr>
          <a:lstStyle/>
          <a:p>
            <a:pPr algn="ctr">
              <a:buFontTx/>
              <a:buNone/>
              <a:defRPr/>
            </a:pPr>
            <a:endParaRPr lang="en-US" sz="1600" b="1" dirty="0">
              <a:solidFill>
                <a:srgbClr val="FF0000"/>
              </a:solidFill>
            </a:endParaRPr>
          </a:p>
          <a:p>
            <a:pPr algn="ctr" rtl="0">
              <a:buFontTx/>
              <a:buNone/>
              <a:defRPr/>
            </a:pPr>
            <a:r>
              <a:rPr lang="en-US" sz="2800" dirty="0"/>
              <a:t>	</a:t>
            </a:r>
            <a:r>
              <a:rPr lang="en-US" sz="2800" b="1" dirty="0" smtClean="0"/>
              <a:t>A</a:t>
            </a:r>
            <a:r>
              <a:rPr lang="en-US" sz="2800" dirty="0" smtClean="0"/>
              <a:t> </a:t>
            </a:r>
            <a:r>
              <a:rPr lang="en-US" sz="2800" b="1" dirty="0" smtClean="0"/>
              <a:t>cognitive orientation views life as comprehensible, manageable and meaningful. </a:t>
            </a:r>
          </a:p>
          <a:p>
            <a:pPr algn="ctr" rtl="0">
              <a:buFontTx/>
              <a:buNone/>
              <a:defRPr/>
            </a:pPr>
            <a:endParaRPr lang="en-US" sz="2800" b="1" dirty="0" smtClean="0"/>
          </a:p>
          <a:p>
            <a:pPr algn="ctr">
              <a:buFontTx/>
              <a:buNone/>
              <a:defRPr/>
            </a:pPr>
            <a:r>
              <a:rPr lang="en-US" sz="2800" dirty="0"/>
              <a:t>SOC is </a:t>
            </a:r>
            <a:r>
              <a:rPr lang="en-US" sz="2800" dirty="0" smtClean="0"/>
              <a:t>the result of</a:t>
            </a:r>
            <a:r>
              <a:rPr lang="en-US" sz="2800" dirty="0" smtClean="0">
                <a:solidFill>
                  <a:schemeClr val="accent4">
                    <a:lumMod val="20000"/>
                    <a:lumOff val="80000"/>
                  </a:schemeClr>
                </a:solidFill>
              </a:rPr>
              <a:t> </a:t>
            </a:r>
            <a:r>
              <a:rPr lang="en-US" sz="2800" dirty="0" smtClean="0"/>
              <a:t>the </a:t>
            </a:r>
            <a:r>
              <a:rPr lang="en-US" sz="2800" dirty="0"/>
              <a:t>collective effect of </a:t>
            </a:r>
            <a:r>
              <a:rPr lang="en-US" sz="2800" b="1" dirty="0"/>
              <a:t>resources and processes</a:t>
            </a:r>
            <a:r>
              <a:rPr lang="en-US" sz="2800" dirty="0"/>
              <a:t> </a:t>
            </a:r>
            <a:r>
              <a:rPr lang="en-US" sz="2800" dirty="0" smtClean="0"/>
              <a:t>conducive to </a:t>
            </a:r>
            <a:r>
              <a:rPr lang="en-US" sz="2800" dirty="0"/>
              <a:t>health.</a:t>
            </a:r>
          </a:p>
        </p:txBody>
      </p:sp>
    </p:spTree>
    <p:extLst>
      <p:ext uri="{BB962C8B-B14F-4D97-AF65-F5344CB8AC3E}">
        <p14:creationId xmlns:p14="http://schemas.microsoft.com/office/powerpoint/2010/main" val="342927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4800" y="1295400"/>
            <a:ext cx="8153400" cy="4708981"/>
          </a:xfrm>
          <a:prstGeom prst="rect">
            <a:avLst/>
          </a:prstGeom>
        </p:spPr>
        <p:txBody>
          <a:bodyPr wrap="square">
            <a:spAutoFit/>
          </a:bodyPr>
          <a:lstStyle/>
          <a:p>
            <a:pPr algn="just" rtl="0"/>
            <a:r>
              <a:rPr lang="en-US" sz="2000" dirty="0" smtClean="0">
                <a:latin typeface="+mn-lt"/>
                <a:cs typeface="+mn-cs"/>
              </a:rPr>
              <a:t>A </a:t>
            </a:r>
            <a:r>
              <a:rPr lang="en-US" sz="2000" dirty="0" err="1">
                <a:latin typeface="+mn-lt"/>
                <a:cs typeface="+mn-cs"/>
              </a:rPr>
              <a:t>s</a:t>
            </a:r>
            <a:r>
              <a:rPr lang="en-US" sz="2000" dirty="0" err="1" smtClean="0">
                <a:latin typeface="+mn-lt"/>
                <a:cs typeface="+mn-cs"/>
              </a:rPr>
              <a:t>alutogenic</a:t>
            </a:r>
            <a:r>
              <a:rPr lang="en-US" sz="2000" dirty="0" smtClean="0">
                <a:latin typeface="+mn-lt"/>
                <a:cs typeface="+mn-cs"/>
              </a:rPr>
              <a:t> </a:t>
            </a:r>
            <a:r>
              <a:rPr lang="en-US" sz="2000" dirty="0">
                <a:latin typeface="+mn-lt"/>
                <a:cs typeface="+mn-cs"/>
              </a:rPr>
              <a:t>orientation </a:t>
            </a:r>
            <a:r>
              <a:rPr lang="en-US" sz="2000" dirty="0" smtClean="0">
                <a:latin typeface="+mn-lt"/>
                <a:cs typeface="+mn-cs"/>
              </a:rPr>
              <a:t>is in contrast to a pathogenic </a:t>
            </a:r>
            <a:r>
              <a:rPr lang="en-US" sz="2000" dirty="0">
                <a:latin typeface="+mn-lt"/>
                <a:cs typeface="+mn-cs"/>
              </a:rPr>
              <a:t>orientation, which focuses on </a:t>
            </a:r>
            <a:r>
              <a:rPr lang="en-US" sz="2000" dirty="0" smtClean="0">
                <a:latin typeface="+mn-lt"/>
                <a:cs typeface="+mn-cs"/>
              </a:rPr>
              <a:t>a particular </a:t>
            </a:r>
            <a:r>
              <a:rPr lang="en-US" sz="2000" dirty="0">
                <a:latin typeface="+mn-lt"/>
                <a:cs typeface="+mn-cs"/>
              </a:rPr>
              <a:t>diagnosed </a:t>
            </a:r>
            <a:r>
              <a:rPr lang="en-US" sz="2000" dirty="0" smtClean="0">
                <a:latin typeface="+mn-lt"/>
                <a:cs typeface="+mn-cs"/>
              </a:rPr>
              <a:t>disease. </a:t>
            </a:r>
            <a:r>
              <a:rPr lang="en-US" sz="2000" dirty="0">
                <a:latin typeface="+mn-lt"/>
                <a:cs typeface="+mn-cs"/>
              </a:rPr>
              <a:t>The </a:t>
            </a:r>
            <a:r>
              <a:rPr lang="en-US" sz="2000" dirty="0" err="1">
                <a:latin typeface="+mn-lt"/>
                <a:cs typeface="+mn-cs"/>
              </a:rPr>
              <a:t>salutogenic</a:t>
            </a:r>
            <a:r>
              <a:rPr lang="en-US" sz="2000" dirty="0">
                <a:latin typeface="+mn-lt"/>
                <a:cs typeface="+mn-cs"/>
              </a:rPr>
              <a:t> approach views the human system as basically unsound, continuously attacked by disturbing, unpreventable processes and </a:t>
            </a:r>
            <a:r>
              <a:rPr lang="en-US" sz="2000" dirty="0" smtClean="0">
                <a:latin typeface="+mn-lt"/>
                <a:cs typeface="+mn-cs"/>
              </a:rPr>
              <a:t>elements. </a:t>
            </a:r>
            <a:endParaRPr lang="en-US" sz="2000" dirty="0">
              <a:latin typeface="+mn-lt"/>
              <a:cs typeface="+mn-cs"/>
            </a:endParaRPr>
          </a:p>
          <a:p>
            <a:pPr algn="just" rtl="0"/>
            <a:endParaRPr lang="en-US" sz="2000" dirty="0"/>
          </a:p>
          <a:p>
            <a:pPr algn="just" rtl="0"/>
            <a:r>
              <a:rPr lang="en-US" sz="2000" dirty="0">
                <a:latin typeface="+mn-lt"/>
                <a:cs typeface="+mn-cs"/>
              </a:rPr>
              <a:t>According to this model, individuals have general resilience resources that help them conceptualize the world as organized and understandable. </a:t>
            </a:r>
          </a:p>
          <a:p>
            <a:pPr algn="just" rtl="0"/>
            <a:endParaRPr lang="en-US" sz="2000" dirty="0">
              <a:latin typeface="+mn-lt"/>
              <a:cs typeface="+mn-cs"/>
            </a:endParaRPr>
          </a:p>
          <a:p>
            <a:pPr algn="just" rtl="0"/>
            <a:r>
              <a:rPr lang="en-US" sz="2000" dirty="0" err="1">
                <a:latin typeface="+mn-lt"/>
                <a:cs typeface="+mn-cs"/>
              </a:rPr>
              <a:t>Antonovsky’s</a:t>
            </a:r>
            <a:r>
              <a:rPr lang="en-US" sz="2000" dirty="0">
                <a:latin typeface="+mn-lt"/>
                <a:cs typeface="+mn-cs"/>
              </a:rPr>
              <a:t> </a:t>
            </a:r>
            <a:r>
              <a:rPr lang="en-US" sz="2000" dirty="0" smtClean="0">
                <a:latin typeface="+mn-lt"/>
                <a:cs typeface="+mn-cs"/>
              </a:rPr>
              <a:t>findings were able to show </a:t>
            </a:r>
            <a:r>
              <a:rPr lang="en-US" sz="2000" dirty="0">
                <a:latin typeface="+mn-lt"/>
                <a:cs typeface="+mn-cs"/>
              </a:rPr>
              <a:t>that relatively unstressed people </a:t>
            </a:r>
            <a:r>
              <a:rPr lang="en-US" sz="2000" dirty="0" smtClean="0">
                <a:latin typeface="+mn-lt"/>
                <a:cs typeface="+mn-cs"/>
              </a:rPr>
              <a:t>had much </a:t>
            </a:r>
            <a:r>
              <a:rPr lang="en-US" sz="2000" dirty="0">
                <a:latin typeface="+mn-lt"/>
                <a:cs typeface="+mn-cs"/>
              </a:rPr>
              <a:t>more resistance to illness than </a:t>
            </a:r>
            <a:r>
              <a:rPr lang="en-US" sz="2000" dirty="0" smtClean="0">
                <a:latin typeface="+mn-lt"/>
                <a:cs typeface="+mn-cs"/>
              </a:rPr>
              <a:t>stressed ones. </a:t>
            </a:r>
            <a:endParaRPr lang="en-US" sz="2000" dirty="0">
              <a:latin typeface="+mn-lt"/>
              <a:cs typeface="+mn-cs"/>
            </a:endParaRPr>
          </a:p>
          <a:p>
            <a:pPr algn="just" rtl="0"/>
            <a:endParaRPr lang="en-US" sz="2000" dirty="0">
              <a:latin typeface="+mn-lt"/>
              <a:cs typeface="+mn-cs"/>
            </a:endParaRPr>
          </a:p>
          <a:p>
            <a:pPr algn="just" rtl="0"/>
            <a:r>
              <a:rPr lang="en-US" sz="2000" dirty="0">
                <a:latin typeface="+mn-lt"/>
                <a:cs typeface="+mn-cs"/>
              </a:rPr>
              <a:t>Antonovsky argued that the experience of well-being constitutes a Sense of Coherence.</a:t>
            </a:r>
          </a:p>
        </p:txBody>
      </p:sp>
      <p:sp>
        <p:nvSpPr>
          <p:cNvPr id="2" name="מלבן 1"/>
          <p:cNvSpPr/>
          <p:nvPr/>
        </p:nvSpPr>
        <p:spPr>
          <a:xfrm>
            <a:off x="609600" y="304800"/>
            <a:ext cx="7239000" cy="76944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l" rtl="0"/>
            <a:r>
              <a:rPr lang="en-US" sz="4400" b="1" kern="0" dirty="0" err="1">
                <a:solidFill>
                  <a:srgbClr val="002060"/>
                </a:solidFill>
                <a:effectLst>
                  <a:outerShdw blurRad="38100" dist="38100" dir="2700000" algn="tl">
                    <a:srgbClr val="000000"/>
                  </a:outerShdw>
                </a:effectLst>
                <a:latin typeface="Arial"/>
                <a:ea typeface="+mj-ea"/>
                <a:cs typeface="Arial"/>
              </a:rPr>
              <a:t>Salutogenesis</a:t>
            </a:r>
            <a:endParaRPr lang="en-US" b="1" dirty="0">
              <a:solidFill>
                <a:srgbClr val="002060"/>
              </a:solidFill>
            </a:endParaRPr>
          </a:p>
        </p:txBody>
      </p:sp>
    </p:spTree>
    <p:extLst>
      <p:ext uri="{BB962C8B-B14F-4D97-AF65-F5344CB8AC3E}">
        <p14:creationId xmlns:p14="http://schemas.microsoft.com/office/powerpoint/2010/main" val="3438363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5032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pPr>
              <a:defRPr/>
            </a:pPr>
            <a:r>
              <a:rPr lang="en-US" sz="3600" b="1" dirty="0">
                <a:solidFill>
                  <a:schemeClr val="tx1"/>
                </a:solidFill>
              </a:rPr>
              <a:t>Sense of Coherence</a:t>
            </a:r>
          </a:p>
        </p:txBody>
      </p:sp>
      <p:sp>
        <p:nvSpPr>
          <p:cNvPr id="64515" name="Rectangle 3"/>
          <p:cNvSpPr>
            <a:spLocks noGrp="1" noChangeArrowheads="1"/>
          </p:cNvSpPr>
          <p:nvPr>
            <p:ph sz="quarter" idx="1"/>
          </p:nvPr>
        </p:nvSpPr>
        <p:spPr>
          <a:xfrm>
            <a:off x="457200" y="1828800"/>
            <a:ext cx="8153400" cy="4114800"/>
          </a:xfrm>
        </p:spPr>
        <p:txBody>
          <a:bodyPr>
            <a:noAutofit/>
          </a:bodyPr>
          <a:lstStyle/>
          <a:p>
            <a:pPr marL="0" indent="0" algn="just" rtl="0">
              <a:lnSpc>
                <a:spcPct val="150000"/>
              </a:lnSpc>
              <a:buNone/>
              <a:defRPr/>
            </a:pPr>
            <a:r>
              <a:rPr lang="en-US" sz="2800" dirty="0"/>
              <a:t>I</a:t>
            </a:r>
            <a:r>
              <a:rPr lang="en-US" sz="2800" dirty="0" smtClean="0"/>
              <a:t>n </a:t>
            </a:r>
            <a:r>
              <a:rPr lang="en-US" sz="2800" dirty="0"/>
              <a:t>the </a:t>
            </a:r>
            <a:r>
              <a:rPr lang="en-US" sz="2800" dirty="0" err="1"/>
              <a:t>s</a:t>
            </a:r>
            <a:r>
              <a:rPr lang="en-US" sz="2800" dirty="0" err="1" smtClean="0"/>
              <a:t>alutogenic</a:t>
            </a:r>
            <a:r>
              <a:rPr lang="en-US" sz="2800" dirty="0" smtClean="0"/>
              <a:t> </a:t>
            </a:r>
            <a:r>
              <a:rPr lang="en-US" sz="2800" dirty="0"/>
              <a:t>orientation, there is a direct relationship between the strength of the SOC and the person's ability to employ cognitive, affective </a:t>
            </a:r>
            <a:r>
              <a:rPr lang="en-US" sz="2800" dirty="0" smtClean="0"/>
              <a:t>–emotional- </a:t>
            </a:r>
            <a:r>
              <a:rPr lang="en-US" sz="2800" dirty="0"/>
              <a:t>and instrumental strategies likely to improve coping, and thereby well-being. </a:t>
            </a:r>
          </a:p>
        </p:txBody>
      </p:sp>
    </p:spTree>
    <p:extLst>
      <p:ext uri="{BB962C8B-B14F-4D97-AF65-F5344CB8AC3E}">
        <p14:creationId xmlns:p14="http://schemas.microsoft.com/office/powerpoint/2010/main" val="1073241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sz="quarter" idx="1"/>
          </p:nvPr>
        </p:nvSpPr>
        <p:spPr>
          <a:xfrm>
            <a:off x="533400" y="533400"/>
            <a:ext cx="7924800" cy="5334000"/>
          </a:xfrm>
        </p:spPr>
        <p:txBody>
          <a:bodyPr>
            <a:noAutofit/>
          </a:bodyPr>
          <a:lstStyle/>
          <a:p>
            <a:pPr algn="just" rtl="0">
              <a:defRPr/>
            </a:pPr>
            <a:r>
              <a:rPr lang="en-US" sz="3200" dirty="0" smtClean="0"/>
              <a:t> </a:t>
            </a:r>
            <a:r>
              <a:rPr lang="en-US" sz="2800" dirty="0" smtClean="0"/>
              <a:t>SOC </a:t>
            </a:r>
            <a:r>
              <a:rPr lang="en-US" sz="2800" dirty="0"/>
              <a:t>increases </a:t>
            </a:r>
            <a:r>
              <a:rPr lang="en-US" sz="2800" dirty="0" smtClean="0"/>
              <a:t>throughout </a:t>
            </a:r>
            <a:r>
              <a:rPr lang="en-US" sz="2800" dirty="0"/>
              <a:t>life span and it has strong positive correlations </a:t>
            </a:r>
            <a:r>
              <a:rPr lang="en-US" sz="2800" dirty="0" smtClean="0"/>
              <a:t>with</a:t>
            </a:r>
            <a:r>
              <a:rPr lang="en-US" sz="2800" dirty="0" smtClean="0">
                <a:solidFill>
                  <a:schemeClr val="accent4">
                    <a:lumMod val="20000"/>
                    <a:lumOff val="80000"/>
                  </a:schemeClr>
                </a:solidFill>
              </a:rPr>
              <a:t> </a:t>
            </a:r>
            <a:r>
              <a:rPr lang="en-US" sz="2800" dirty="0" smtClean="0"/>
              <a:t>perceived </a:t>
            </a:r>
            <a:r>
              <a:rPr lang="en-US" sz="2800" dirty="0"/>
              <a:t>health, mental health, and quality of life</a:t>
            </a:r>
            <a:r>
              <a:rPr lang="en-US" sz="2800" dirty="0" smtClean="0"/>
              <a:t>.</a:t>
            </a:r>
          </a:p>
          <a:p>
            <a:pPr algn="just" rtl="0">
              <a:defRPr/>
            </a:pPr>
            <a:endParaRPr lang="en-US" sz="2800" dirty="0" smtClean="0"/>
          </a:p>
          <a:p>
            <a:pPr algn="just" rtl="0">
              <a:defRPr/>
            </a:pPr>
            <a:r>
              <a:rPr lang="en-US" sz="2800" dirty="0" smtClean="0"/>
              <a:t>The three </a:t>
            </a:r>
            <a:r>
              <a:rPr lang="en-US" sz="2800" dirty="0"/>
              <a:t>components </a:t>
            </a:r>
            <a:r>
              <a:rPr lang="en-US" sz="2800" dirty="0" smtClean="0"/>
              <a:t>of sense of coherence: </a:t>
            </a:r>
          </a:p>
          <a:p>
            <a:pPr marL="514350" indent="-514350" algn="just" rtl="0">
              <a:buFont typeface="+mj-lt"/>
              <a:buAutoNum type="arabicParenR"/>
              <a:defRPr/>
            </a:pPr>
            <a:r>
              <a:rPr lang="en-US" sz="2800" dirty="0" smtClean="0"/>
              <a:t> Comprehensibility.</a:t>
            </a:r>
          </a:p>
          <a:p>
            <a:pPr marL="514350" indent="-514350" algn="just" rtl="0">
              <a:buFont typeface="+mj-lt"/>
              <a:buAutoNum type="arabicParenR"/>
              <a:defRPr/>
            </a:pPr>
            <a:r>
              <a:rPr lang="en-US" sz="2800" dirty="0" smtClean="0"/>
              <a:t> Manageability.</a:t>
            </a:r>
          </a:p>
          <a:p>
            <a:pPr marL="514350" indent="-514350" algn="just" rtl="0">
              <a:buFont typeface="+mj-lt"/>
              <a:buAutoNum type="arabicParenR"/>
              <a:defRPr/>
            </a:pPr>
            <a:r>
              <a:rPr lang="en-US" sz="2800" dirty="0" smtClean="0"/>
              <a:t> Meaningfulness.</a:t>
            </a:r>
            <a:endParaRPr lang="en-US" sz="2800" dirty="0"/>
          </a:p>
        </p:txBody>
      </p:sp>
    </p:spTree>
    <p:extLst>
      <p:ext uri="{BB962C8B-B14F-4D97-AF65-F5344CB8AC3E}">
        <p14:creationId xmlns:p14="http://schemas.microsoft.com/office/powerpoint/2010/main" val="2994816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he-IL" dirty="0" smtClean="0"/>
              <a:t> </a:t>
            </a:r>
            <a:endParaRPr lang="en-US" dirty="0" smtClean="0"/>
          </a:p>
        </p:txBody>
      </p:sp>
      <p:sp>
        <p:nvSpPr>
          <p:cNvPr id="6147" name="Rectangle 3"/>
          <p:cNvSpPr>
            <a:spLocks noGrp="1" noChangeArrowheads="1"/>
          </p:cNvSpPr>
          <p:nvPr>
            <p:ph type="body" idx="1"/>
          </p:nvPr>
        </p:nvSpPr>
        <p:spPr/>
        <p:txBody>
          <a:bodyPr/>
          <a:lstStyle/>
          <a:p>
            <a:pPr marL="274320" indent="-274320" eaLnBrk="1" fontAlgn="auto" hangingPunct="1">
              <a:spcAft>
                <a:spcPts val="0"/>
              </a:spcAft>
              <a:buFont typeface="Wingdings 2"/>
              <a:buChar char=""/>
              <a:defRPr/>
            </a:pPr>
            <a:endParaRPr lang="he-IL" sz="2000" dirty="0"/>
          </a:p>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
        <p:nvSpPr>
          <p:cNvPr id="7172" name="מלבן 3"/>
          <p:cNvSpPr>
            <a:spLocks noChangeArrowheads="1"/>
          </p:cNvSpPr>
          <p:nvPr/>
        </p:nvSpPr>
        <p:spPr bwMode="auto">
          <a:xfrm>
            <a:off x="811369" y="304800"/>
            <a:ext cx="76200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just" eaLnBrk="1" hangingPunct="1">
              <a:lnSpc>
                <a:spcPct val="200000"/>
              </a:lnSpc>
            </a:pPr>
            <a:r>
              <a:rPr lang="he-IL" altLang="he-IL" sz="2400" b="1" dirty="0">
                <a:solidFill>
                  <a:srgbClr val="EAEAEA"/>
                </a:solidFill>
                <a:latin typeface="David" pitchFamily="34" charset="-79"/>
                <a:cs typeface="David" pitchFamily="34" charset="-79"/>
              </a:rPr>
              <a:t>מחקרים מהמערב הצביעו על הקשר הזה, </a:t>
            </a:r>
            <a:r>
              <a:rPr lang="he-IL" altLang="he-IL" sz="2400" dirty="0" smtClean="0">
                <a:solidFill>
                  <a:srgbClr val="EAEAEA"/>
                </a:solidFill>
                <a:latin typeface="David" pitchFamily="34" charset="-79"/>
                <a:cs typeface="David" pitchFamily="34" charset="-79"/>
              </a:rPr>
              <a:t>לעומת </a:t>
            </a:r>
            <a:r>
              <a:rPr lang="he-IL" altLang="he-IL" sz="2400" dirty="0">
                <a:solidFill>
                  <a:srgbClr val="EAEAEA"/>
                </a:solidFill>
                <a:latin typeface="David" pitchFamily="34" charset="-79"/>
                <a:cs typeface="David" pitchFamily="34" charset="-79"/>
              </a:rPr>
              <a:t>זאת, </a:t>
            </a:r>
          </a:p>
          <a:p>
            <a:pPr algn="just" eaLnBrk="1" hangingPunct="1">
              <a:lnSpc>
                <a:spcPct val="200000"/>
              </a:lnSpc>
            </a:pPr>
            <a:r>
              <a:rPr lang="he-IL" altLang="he-IL" sz="2400" dirty="0">
                <a:solidFill>
                  <a:srgbClr val="EAEAEA"/>
                </a:solidFill>
                <a:latin typeface="David" pitchFamily="34" charset="-79"/>
                <a:cs typeface="David" pitchFamily="34" charset="-79"/>
              </a:rPr>
              <a:t>המחקרים המעטים שכללו משתתפים מחברות לא מערביות מעלים שאלה לגבי האוניברסליות של מושגי התאוריה </a:t>
            </a:r>
            <a:r>
              <a:rPr lang="he-IL" altLang="he-IL" sz="2400" dirty="0" err="1">
                <a:solidFill>
                  <a:srgbClr val="EAEAEA"/>
                </a:solidFill>
                <a:latin typeface="David" pitchFamily="34" charset="-79"/>
                <a:cs typeface="David" pitchFamily="34" charset="-79"/>
              </a:rPr>
              <a:t>הסלוטוגנית</a:t>
            </a:r>
            <a:r>
              <a:rPr lang="he-IL" altLang="he-IL" sz="2400" dirty="0">
                <a:solidFill>
                  <a:srgbClr val="EAEAEA"/>
                </a:solidFill>
                <a:latin typeface="David" pitchFamily="34" charset="-79"/>
                <a:cs typeface="David" pitchFamily="34" charset="-79"/>
              </a:rPr>
              <a:t>, ואם אכן הם אוניברסאליים, האם הם עדיין מועילים לאנשים מתרבות שונה להתמודד עם גורמי לחץ באותו אופן שבו הם מועילים לאנשים בחברות מערביות?  </a:t>
            </a:r>
            <a:r>
              <a:rPr lang="en-US" altLang="he-IL" sz="2400" dirty="0">
                <a:solidFill>
                  <a:srgbClr val="EAEAEA"/>
                </a:solidFill>
                <a:latin typeface="David" pitchFamily="34" charset="-79"/>
                <a:cs typeface="David" pitchFamily="34" charset="-79"/>
              </a:rPr>
              <a:t>(Braun-(</a:t>
            </a:r>
            <a:r>
              <a:rPr lang="en-US" altLang="he-IL" sz="2400" dirty="0" err="1">
                <a:solidFill>
                  <a:srgbClr val="EAEAEA"/>
                </a:solidFill>
                <a:latin typeface="David" pitchFamily="34" charset="-79"/>
                <a:cs typeface="David" pitchFamily="34" charset="-79"/>
              </a:rPr>
              <a:t>Lewensohn</a:t>
            </a:r>
            <a:r>
              <a:rPr lang="en-US" altLang="he-IL" sz="2400" dirty="0">
                <a:solidFill>
                  <a:srgbClr val="EAEAEA"/>
                </a:solidFill>
                <a:latin typeface="David" pitchFamily="34" charset="-79"/>
                <a:cs typeface="David" pitchFamily="34" charset="-79"/>
              </a:rPr>
              <a:t> &amp; </a:t>
            </a:r>
            <a:r>
              <a:rPr lang="en-US" altLang="he-IL" sz="2400" dirty="0" err="1">
                <a:solidFill>
                  <a:srgbClr val="EAEAEA"/>
                </a:solidFill>
                <a:latin typeface="David" pitchFamily="34" charset="-79"/>
                <a:cs typeface="David" pitchFamily="34" charset="-79"/>
              </a:rPr>
              <a:t>Sagy</a:t>
            </a:r>
            <a:r>
              <a:rPr lang="en-US" altLang="he-IL" sz="2400" dirty="0">
                <a:solidFill>
                  <a:srgbClr val="EAEAEA"/>
                </a:solidFill>
                <a:latin typeface="David" pitchFamily="34" charset="-79"/>
                <a:cs typeface="David" pitchFamily="34" charset="-79"/>
              </a:rPr>
              <a:t>, 2011; Bull, </a:t>
            </a:r>
            <a:r>
              <a:rPr lang="en-US" altLang="he-IL" sz="2400" dirty="0" err="1">
                <a:solidFill>
                  <a:srgbClr val="EAEAEA"/>
                </a:solidFill>
                <a:latin typeface="David" pitchFamily="34" charset="-79"/>
                <a:cs typeface="David" pitchFamily="34" charset="-79"/>
              </a:rPr>
              <a:t>Mittelmark</a:t>
            </a:r>
            <a:r>
              <a:rPr lang="en-US" altLang="he-IL" sz="2400" dirty="0">
                <a:solidFill>
                  <a:srgbClr val="EAEAEA"/>
                </a:solidFill>
                <a:latin typeface="David" pitchFamily="34" charset="-79"/>
                <a:cs typeface="David" pitchFamily="34" charset="-79"/>
              </a:rPr>
              <a:t> &amp; </a:t>
            </a:r>
            <a:r>
              <a:rPr lang="en-US" altLang="he-IL" sz="2400" dirty="0" err="1">
                <a:solidFill>
                  <a:srgbClr val="EAEAEA"/>
                </a:solidFill>
                <a:latin typeface="David" pitchFamily="34" charset="-79"/>
                <a:cs typeface="David" pitchFamily="34" charset="-79"/>
              </a:rPr>
              <a:t>Kanyeka</a:t>
            </a:r>
            <a:r>
              <a:rPr lang="en-US" altLang="he-IL" sz="2400" dirty="0">
                <a:solidFill>
                  <a:srgbClr val="EAEAEA"/>
                </a:solidFill>
                <a:latin typeface="David" pitchFamily="34" charset="-79"/>
                <a:cs typeface="David" pitchFamily="34" charset="-79"/>
              </a:rPr>
              <a:t>, 2013)</a:t>
            </a:r>
            <a:r>
              <a:rPr lang="he-IL" altLang="he-IL" sz="2400" dirty="0">
                <a:solidFill>
                  <a:srgbClr val="EAEAEA"/>
                </a:solidFill>
                <a:latin typeface="David" pitchFamily="34" charset="-79"/>
                <a:cs typeface="David" pitchFamily="34" charset="-79"/>
              </a:rPr>
              <a:t>. </a:t>
            </a:r>
          </a:p>
          <a:p>
            <a:pPr eaLnBrk="1" hangingPunct="1"/>
            <a:endParaRPr lang="he-IL" altLang="he-IL" dirty="0">
              <a:solidFill>
                <a:srgbClr val="EAEAEA"/>
              </a:solidFill>
            </a:endParaRPr>
          </a:p>
          <a:p>
            <a:pPr eaLnBrk="1" hangingPunct="1"/>
            <a:endParaRPr lang="he-IL" altLang="he-IL" dirty="0">
              <a:solidFill>
                <a:srgbClr val="EAEAEA"/>
              </a:solidFill>
            </a:endParaRPr>
          </a:p>
          <a:p>
            <a:pPr eaLnBrk="1" hangingPunct="1"/>
            <a:endParaRPr lang="he-IL" altLang="he-IL" dirty="0">
              <a:solidFill>
                <a:srgbClr val="EAEAEA"/>
              </a:solidFill>
            </a:endParaRPr>
          </a:p>
          <a:p>
            <a:pPr eaLnBrk="1" hangingPunct="1"/>
            <a:endParaRPr lang="he-IL" altLang="he-IL" dirty="0">
              <a:solidFill>
                <a:srgbClr val="EAEAEA"/>
              </a:solidFill>
            </a:endParaRPr>
          </a:p>
          <a:p>
            <a:pPr eaLnBrk="1" hangingPunct="1"/>
            <a:endParaRPr lang="he-IL" altLang="he-IL" dirty="0">
              <a:solidFill>
                <a:srgbClr val="EAEAEA"/>
              </a:solidFill>
            </a:endParaRPr>
          </a:p>
        </p:txBody>
      </p:sp>
    </p:spTree>
    <p:extLst>
      <p:ext uri="{BB962C8B-B14F-4D97-AF65-F5344CB8AC3E}">
        <p14:creationId xmlns:p14="http://schemas.microsoft.com/office/powerpoint/2010/main" val="223223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14800" y="277813"/>
            <a:ext cx="4572000" cy="865187"/>
          </a:xfrm>
        </p:spPr>
        <p:txBody>
          <a:bodyPr/>
          <a:lstStyle/>
          <a:p>
            <a:pPr eaLnBrk="1" hangingPunct="1">
              <a:defRPr/>
            </a:pPr>
            <a:r>
              <a:rPr lang="he-IL" b="1" dirty="0" smtClean="0">
                <a:latin typeface="David" pitchFamily="34" charset="-79"/>
                <a:cs typeface="David" pitchFamily="34" charset="-79"/>
              </a:rPr>
              <a:t>אולי זה הכלי? </a:t>
            </a:r>
            <a:endParaRPr lang="en-US" b="1" dirty="0" smtClean="0">
              <a:latin typeface="David" pitchFamily="34" charset="-79"/>
              <a:cs typeface="David" pitchFamily="34" charset="-79"/>
            </a:endParaRPr>
          </a:p>
        </p:txBody>
      </p:sp>
      <p:sp>
        <p:nvSpPr>
          <p:cNvPr id="6147" name="Rectangle 3"/>
          <p:cNvSpPr>
            <a:spLocks noGrp="1" noChangeArrowheads="1"/>
          </p:cNvSpPr>
          <p:nvPr>
            <p:ph type="body" idx="1"/>
          </p:nvPr>
        </p:nvSpPr>
        <p:spPr>
          <a:xfrm>
            <a:off x="457200" y="1143000"/>
            <a:ext cx="8229600" cy="4343400"/>
          </a:xfrm>
        </p:spPr>
        <p:txBody>
          <a:bodyPr/>
          <a:lstStyle/>
          <a:p>
            <a:pPr eaLnBrk="1" hangingPunct="1">
              <a:lnSpc>
                <a:spcPct val="200000"/>
              </a:lnSpc>
              <a:defRPr/>
            </a:pPr>
            <a:r>
              <a:rPr lang="he-IL" sz="2400" dirty="0" smtClean="0">
                <a:latin typeface="David" pitchFamily="34" charset="-79"/>
                <a:cs typeface="David" pitchFamily="34" charset="-79"/>
              </a:rPr>
              <a:t>המחקר </a:t>
            </a:r>
            <a:r>
              <a:rPr lang="he-IL" sz="2400" dirty="0" err="1" smtClean="0">
                <a:latin typeface="David" pitchFamily="34" charset="-79"/>
                <a:cs typeface="David" pitchFamily="34" charset="-79"/>
              </a:rPr>
              <a:t>הבינתרבותי</a:t>
            </a:r>
            <a:r>
              <a:rPr lang="he-IL" sz="2400" dirty="0" smtClean="0">
                <a:latin typeface="David" pitchFamily="34" charset="-79"/>
                <a:cs typeface="David" pitchFamily="34" charset="-79"/>
              </a:rPr>
              <a:t> מצביע על הצורך להשתמש בכלים ניסיוניים ובראיונות ניסיוניים כאחד כדי לאשש את התוקף התרבותי של הכלים המערביים  </a:t>
            </a:r>
            <a:r>
              <a:rPr lang="en-US" sz="2400" dirty="0" smtClean="0">
                <a:latin typeface="David" pitchFamily="34" charset="-79"/>
                <a:cs typeface="David" pitchFamily="34" charset="-79"/>
              </a:rPr>
              <a:t>(</a:t>
            </a:r>
            <a:r>
              <a:rPr lang="en-US" sz="2400" dirty="0" err="1" smtClean="0">
                <a:latin typeface="David" pitchFamily="34" charset="-79"/>
                <a:cs typeface="David" pitchFamily="34" charset="-79"/>
              </a:rPr>
              <a:t>Samuda</a:t>
            </a:r>
            <a:r>
              <a:rPr lang="en-US" sz="2400" dirty="0" smtClean="0">
                <a:latin typeface="David" pitchFamily="34" charset="-79"/>
                <a:cs typeface="David" pitchFamily="34" charset="-79"/>
              </a:rPr>
              <a:t>, 1998; Sue, 1999)</a:t>
            </a:r>
            <a:r>
              <a:rPr lang="he-IL" sz="2400" dirty="0" smtClean="0">
                <a:latin typeface="David" pitchFamily="34" charset="-79"/>
                <a:cs typeface="David" pitchFamily="34" charset="-79"/>
              </a:rPr>
              <a:t>.</a:t>
            </a:r>
            <a:endParaRPr lang="en-US" sz="2400" dirty="0" smtClean="0">
              <a:latin typeface="David" pitchFamily="34" charset="-79"/>
              <a:cs typeface="David" pitchFamily="34" charset="-79"/>
            </a:endParaRPr>
          </a:p>
          <a:p>
            <a:pPr eaLnBrk="1" hangingPunct="1">
              <a:lnSpc>
                <a:spcPct val="200000"/>
              </a:lnSpc>
              <a:defRPr/>
            </a:pPr>
            <a:r>
              <a:rPr lang="he-IL" sz="2400" dirty="0" smtClean="0">
                <a:latin typeface="David" pitchFamily="34" charset="-79"/>
                <a:cs typeface="David" pitchFamily="34" charset="-79"/>
              </a:rPr>
              <a:t>יש לבחון הן האם המבנים שהוערכו באמצעות כלים מערביים שומרים על משמעותם בחתך תרבותי והן אם הם שומרים על אותה תפקודיות בתרבויות שונות זו מזו </a:t>
            </a:r>
            <a:r>
              <a:rPr lang="en-US" sz="2400" dirty="0" smtClean="0">
                <a:latin typeface="David" pitchFamily="34" charset="-79"/>
                <a:cs typeface="David" pitchFamily="34" charset="-79"/>
              </a:rPr>
              <a:t>(</a:t>
            </a:r>
            <a:r>
              <a:rPr lang="en-US" sz="2400" dirty="0" err="1" smtClean="0">
                <a:latin typeface="David" pitchFamily="34" charset="-79"/>
                <a:cs typeface="David" pitchFamily="34" charset="-79"/>
              </a:rPr>
              <a:t>Rogler</a:t>
            </a:r>
            <a:r>
              <a:rPr lang="en-US" sz="2400" dirty="0" smtClean="0">
                <a:latin typeface="David" pitchFamily="34" charset="-79"/>
                <a:cs typeface="David" pitchFamily="34" charset="-79"/>
              </a:rPr>
              <a:t>, 1999)</a:t>
            </a:r>
            <a:r>
              <a:rPr lang="he-IL" sz="2400" dirty="0" smtClean="0">
                <a:latin typeface="David" pitchFamily="34" charset="-79"/>
                <a:cs typeface="David" pitchFamily="34" charset="-79"/>
              </a:rPr>
              <a:t>.</a:t>
            </a:r>
            <a:endParaRPr lang="en-US" sz="2400" dirty="0" smtClean="0">
              <a:latin typeface="David" pitchFamily="34" charset="-79"/>
              <a:cs typeface="David" pitchFamily="34" charset="-79"/>
            </a:endParaRPr>
          </a:p>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
        <p:nvSpPr>
          <p:cNvPr id="8196"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p:txBody>
      </p:sp>
      <p:sp>
        <p:nvSpPr>
          <p:cNvPr id="8197" name="Rectangle 1"/>
          <p:cNvSpPr>
            <a:spLocks noChangeArrowheads="1"/>
          </p:cNvSpPr>
          <p:nvPr/>
        </p:nvSpPr>
        <p:spPr bwMode="auto">
          <a:xfrm>
            <a:off x="381000" y="995363"/>
            <a:ext cx="8305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justLow" eaLnBrk="1" hangingPunct="1"/>
            <a:endParaRPr lang="he-IL" altLang="he-IL" sz="1200">
              <a:solidFill>
                <a:srgbClr val="EAEAEA"/>
              </a:solidFill>
              <a:latin typeface="Arial" pitchFamily="34" charset="0"/>
            </a:endParaRPr>
          </a:p>
          <a:p>
            <a:pPr algn="justLow" eaLnBrk="1" hangingPunct="1"/>
            <a:endParaRPr lang="he-IL" altLang="he-IL" sz="1200">
              <a:solidFill>
                <a:srgbClr val="EAEAEA"/>
              </a:solidFill>
              <a:latin typeface="Arial" pitchFamily="34" charset="0"/>
            </a:endParaRPr>
          </a:p>
          <a:p>
            <a:pPr algn="justLow" eaLnBrk="1" hangingPunct="1"/>
            <a:endParaRPr lang="he-IL" altLang="he-IL" sz="1200">
              <a:solidFill>
                <a:srgbClr val="EAEAEA"/>
              </a:solidFill>
              <a:latin typeface="Arial" pitchFamily="34" charset="0"/>
            </a:endParaRPr>
          </a:p>
          <a:p>
            <a:pPr algn="justLow" eaLnBrk="1" hangingPunct="1"/>
            <a:endParaRPr lang="he-IL" altLang="he-IL">
              <a:solidFill>
                <a:srgbClr val="EAEAEA"/>
              </a:solidFill>
              <a:latin typeface="Arial" pitchFamily="34" charset="0"/>
            </a:endParaRPr>
          </a:p>
        </p:txBody>
      </p:sp>
    </p:spTree>
    <p:extLst>
      <p:ext uri="{BB962C8B-B14F-4D97-AF65-F5344CB8AC3E}">
        <p14:creationId xmlns:p14="http://schemas.microsoft.com/office/powerpoint/2010/main" val="683017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39825"/>
          </a:xfrm>
        </p:spPr>
        <p:txBody>
          <a:bodyPr/>
          <a:lstStyle/>
          <a:p>
            <a:pPr eaLnBrk="1" hangingPunct="1">
              <a:defRPr/>
            </a:pPr>
            <a:r>
              <a:rPr lang="he-IL" b="1" dirty="0" smtClean="0"/>
              <a:t> </a:t>
            </a:r>
            <a:r>
              <a:rPr lang="he-IL" b="1" dirty="0" smtClean="0">
                <a:latin typeface="David" pitchFamily="34" charset="-79"/>
                <a:cs typeface="David" pitchFamily="34" charset="-79"/>
              </a:rPr>
              <a:t>הייחודיות של המחקר הנוכחי:</a:t>
            </a:r>
            <a:endParaRPr lang="en-US" b="1" dirty="0" smtClean="0">
              <a:latin typeface="David" pitchFamily="34" charset="-79"/>
              <a:cs typeface="David" pitchFamily="34" charset="-79"/>
            </a:endParaRPr>
          </a:p>
        </p:txBody>
      </p:sp>
      <p:sp>
        <p:nvSpPr>
          <p:cNvPr id="6147" name="Rectangle 3"/>
          <p:cNvSpPr>
            <a:spLocks noGrp="1" noChangeArrowheads="1"/>
          </p:cNvSpPr>
          <p:nvPr>
            <p:ph type="body" idx="1"/>
          </p:nvPr>
        </p:nvSpPr>
        <p:spPr>
          <a:xfrm>
            <a:off x="457200" y="1066800"/>
            <a:ext cx="8229600" cy="4683125"/>
          </a:xfrm>
        </p:spPr>
        <p:txBody>
          <a:bodyPr/>
          <a:lstStyle/>
          <a:p>
            <a:pPr marL="274320" indent="-274320" eaLnBrk="1" fontAlgn="auto" hangingPunct="1">
              <a:spcAft>
                <a:spcPts val="0"/>
              </a:spcAft>
              <a:buFont typeface="Wingdings 2"/>
              <a:buChar char=""/>
              <a:defRPr/>
            </a:pPr>
            <a:endParaRPr lang="he-IL" sz="2000" dirty="0" smtClean="0"/>
          </a:p>
          <a:p>
            <a:pPr eaLnBrk="1" hangingPunct="1">
              <a:lnSpc>
                <a:spcPct val="150000"/>
              </a:lnSpc>
              <a:defRPr/>
            </a:pPr>
            <a:r>
              <a:rPr lang="he-IL" sz="2400" dirty="0" smtClean="0">
                <a:latin typeface="David" pitchFamily="34" charset="-79"/>
                <a:cs typeface="David" pitchFamily="34" charset="-79"/>
              </a:rPr>
              <a:t>כפי שידוע לנו, מחקרים קודמים אשר עסקו </a:t>
            </a:r>
            <a:r>
              <a:rPr lang="he-IL" sz="2400" dirty="0" err="1" smtClean="0">
                <a:latin typeface="David" pitchFamily="34" charset="-79"/>
                <a:cs typeface="David" pitchFamily="34" charset="-79"/>
              </a:rPr>
              <a:t>בסלוטוגניות</a:t>
            </a:r>
            <a:r>
              <a:rPr lang="he-IL" sz="2400" dirty="0" smtClean="0">
                <a:latin typeface="David" pitchFamily="34" charset="-79"/>
                <a:cs typeface="David" pitchFamily="34" charset="-79"/>
              </a:rPr>
              <a:t> פעלו בשיטת מחקר כמותית. </a:t>
            </a:r>
          </a:p>
          <a:p>
            <a:pPr eaLnBrk="1" hangingPunct="1">
              <a:lnSpc>
                <a:spcPct val="150000"/>
              </a:lnSpc>
              <a:defRPr/>
            </a:pPr>
            <a:r>
              <a:rPr lang="he-IL" sz="2400" dirty="0" smtClean="0">
                <a:latin typeface="David" pitchFamily="34" charset="-79"/>
                <a:cs typeface="David" pitchFamily="34" charset="-79"/>
              </a:rPr>
              <a:t>במחקר נשתמש בדרכים שונות על מנת למדוד "תחושת קוהרנטיות" בקרב מתבגרים בתרבות לא מערבית (כדוגמת הבדואים בנגב): שאלונים, הפעלת הדמיון להבנת מושגים מורכבים. </a:t>
            </a:r>
          </a:p>
          <a:p>
            <a:pPr eaLnBrk="1" hangingPunct="1">
              <a:lnSpc>
                <a:spcPct val="150000"/>
              </a:lnSpc>
              <a:defRPr/>
            </a:pPr>
            <a:r>
              <a:rPr lang="he-IL" sz="2400" dirty="0" smtClean="0">
                <a:latin typeface="David" pitchFamily="34" charset="-79"/>
                <a:cs typeface="David" pitchFamily="34" charset="-79"/>
              </a:rPr>
              <a:t>שלב חשוב במחקר הנוכחי יתמקד בניתוח  איכותני לציורים אשר יקוטלגו לתמות שמסבירות איך הנבדקים תופסים את משמעות המושג קוהרנטיות. </a:t>
            </a:r>
            <a:endParaRPr lang="en-US" sz="2000" dirty="0" smtClean="0">
              <a:latin typeface="Times New Roman" pitchFamily="18" charset="0"/>
              <a:cs typeface="Times New Roman" pitchFamily="18" charset="0"/>
            </a:endParaRP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p:txBody>
      </p:sp>
    </p:spTree>
    <p:extLst>
      <p:ext uri="{BB962C8B-B14F-4D97-AF65-F5344CB8AC3E}">
        <p14:creationId xmlns:p14="http://schemas.microsoft.com/office/powerpoint/2010/main" val="1172512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038600" y="76200"/>
            <a:ext cx="4648200" cy="1139825"/>
          </a:xfrm>
        </p:spPr>
        <p:txBody>
          <a:bodyPr/>
          <a:lstStyle/>
          <a:p>
            <a:pPr algn="r" eaLnBrk="1" hangingPunct="1">
              <a:defRPr/>
            </a:pPr>
            <a:r>
              <a:rPr lang="he-IL" b="1" dirty="0" smtClean="0">
                <a:latin typeface="David" pitchFamily="34" charset="-79"/>
                <a:cs typeface="David" pitchFamily="34" charset="-79"/>
              </a:rPr>
              <a:t>שאלות המחקר: </a:t>
            </a:r>
            <a:endParaRPr lang="en-US" dirty="0" smtClean="0"/>
          </a:p>
        </p:txBody>
      </p:sp>
      <p:sp>
        <p:nvSpPr>
          <p:cNvPr id="6147" name="Rectangle 3"/>
          <p:cNvSpPr>
            <a:spLocks noGrp="1" noChangeArrowheads="1"/>
          </p:cNvSpPr>
          <p:nvPr>
            <p:ph type="body" idx="1"/>
          </p:nvPr>
        </p:nvSpPr>
        <p:spPr>
          <a:xfrm>
            <a:off x="457200" y="1219200"/>
            <a:ext cx="8229600" cy="4225925"/>
          </a:xfrm>
        </p:spPr>
        <p:txBody>
          <a:bodyPr/>
          <a:lstStyle/>
          <a:p>
            <a:pPr marL="457200" indent="-457200" eaLnBrk="1" hangingPunct="1">
              <a:lnSpc>
                <a:spcPct val="150000"/>
              </a:lnSpc>
              <a:buFont typeface="+mj-lt"/>
              <a:buAutoNum type="arabicPeriod"/>
              <a:defRPr/>
            </a:pPr>
            <a:r>
              <a:rPr lang="he-IL" sz="2400" b="1" dirty="0" smtClean="0">
                <a:latin typeface="David" pitchFamily="34" charset="-79"/>
                <a:cs typeface="David" pitchFamily="34" charset="-79"/>
              </a:rPr>
              <a:t>איך נתפסת תחושת קוהרנטיות בקרב בדואים ישראלים בגיל ההתבגרות?</a:t>
            </a:r>
            <a:endParaRPr lang="en-US" sz="2400" b="1" dirty="0" smtClean="0">
              <a:latin typeface="David" pitchFamily="34" charset="-79"/>
              <a:cs typeface="David" pitchFamily="34" charset="-79"/>
            </a:endParaRPr>
          </a:p>
          <a:p>
            <a:pPr marL="457200" indent="-457200" eaLnBrk="1" hangingPunct="1">
              <a:lnSpc>
                <a:spcPct val="150000"/>
              </a:lnSpc>
              <a:buFont typeface="+mj-lt"/>
              <a:buAutoNum type="arabicPeriod"/>
              <a:defRPr/>
            </a:pPr>
            <a:r>
              <a:rPr lang="he-IL" sz="2400" b="1" dirty="0" smtClean="0">
                <a:latin typeface="David" pitchFamily="34" charset="-79"/>
                <a:cs typeface="David" pitchFamily="34" charset="-79"/>
              </a:rPr>
              <a:t>האם תחושת קוהרנטיות מסייעת לבריאות הנפשית בחברה הבדואית כפי שהיא מסייעת בעולם המערבי?</a:t>
            </a:r>
            <a:endParaRPr lang="en-US" sz="2400" b="1" dirty="0" smtClean="0">
              <a:latin typeface="David" pitchFamily="34" charset="-79"/>
              <a:cs typeface="David" pitchFamily="34" charset="-79"/>
            </a:endParaRPr>
          </a:p>
          <a:p>
            <a:pPr marL="457200" indent="-457200" eaLnBrk="1" hangingPunct="1">
              <a:lnSpc>
                <a:spcPct val="150000"/>
              </a:lnSpc>
              <a:buFont typeface="+mj-lt"/>
              <a:buAutoNum type="arabicPeriod"/>
              <a:defRPr/>
            </a:pPr>
            <a:r>
              <a:rPr lang="he-IL" sz="2400" b="1" dirty="0" smtClean="0">
                <a:latin typeface="David" pitchFamily="34" charset="-79"/>
                <a:cs typeface="David" pitchFamily="34" charset="-79"/>
              </a:rPr>
              <a:t>איך אפשר לאפיין את משאבי החוסן המוכללים </a:t>
            </a:r>
            <a:r>
              <a:rPr lang="en-US" sz="2400" b="1" dirty="0" smtClean="0">
                <a:latin typeface="David" pitchFamily="34" charset="-79"/>
                <a:cs typeface="David" pitchFamily="34" charset="-79"/>
              </a:rPr>
              <a:t>(GRR- General Resistance Resources). </a:t>
            </a:r>
            <a:r>
              <a:rPr lang="he-IL" sz="2400" b="1" dirty="0" smtClean="0">
                <a:latin typeface="David" pitchFamily="34" charset="-79"/>
                <a:cs typeface="David" pitchFamily="34" charset="-79"/>
              </a:rPr>
              <a:t>  בקרב מתבגרים בדואים?</a:t>
            </a:r>
            <a:endParaRPr lang="en-US" sz="2400" b="1" dirty="0" smtClean="0">
              <a:latin typeface="David" pitchFamily="34" charset="-79"/>
              <a:cs typeface="David" pitchFamily="34" charset="-79"/>
            </a:endParaRPr>
          </a:p>
          <a:p>
            <a:pPr marL="457200" indent="-457200" eaLnBrk="1" hangingPunct="1">
              <a:lnSpc>
                <a:spcPct val="150000"/>
              </a:lnSpc>
              <a:buFont typeface="+mj-lt"/>
              <a:buAutoNum type="arabicPeriod"/>
              <a:defRPr/>
            </a:pPr>
            <a:r>
              <a:rPr lang="he-IL" sz="2400" b="1" dirty="0" smtClean="0">
                <a:latin typeface="David" pitchFamily="34" charset="-79"/>
                <a:cs typeface="David" pitchFamily="34" charset="-79"/>
              </a:rPr>
              <a:t>איך אפשר לאפיין את משאבי ההתמודדות </a:t>
            </a:r>
            <a:r>
              <a:rPr lang="en-US" sz="2400" b="1" dirty="0" smtClean="0">
                <a:latin typeface="David" pitchFamily="34" charset="-79"/>
                <a:cs typeface="David" pitchFamily="34" charset="-79"/>
              </a:rPr>
              <a:t>(Coping Resources) </a:t>
            </a:r>
            <a:r>
              <a:rPr lang="he-IL" sz="2400" b="1" dirty="0" smtClean="0">
                <a:latin typeface="David" pitchFamily="34" charset="-79"/>
                <a:cs typeface="David" pitchFamily="34" charset="-79"/>
              </a:rPr>
              <a:t>המרכזיים בחייהם של הבדואים?</a:t>
            </a:r>
            <a:endParaRPr lang="en-US" sz="2400" b="1" dirty="0" smtClean="0">
              <a:latin typeface="David" pitchFamily="34" charset="-79"/>
              <a:cs typeface="David" pitchFamily="34" charset="-79"/>
            </a:endParaRPr>
          </a:p>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
        <p:nvSpPr>
          <p:cNvPr id="11268"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p:txBody>
      </p:sp>
    </p:spTree>
    <p:extLst>
      <p:ext uri="{BB962C8B-B14F-4D97-AF65-F5344CB8AC3E}">
        <p14:creationId xmlns:p14="http://schemas.microsoft.com/office/powerpoint/2010/main" val="3723192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43400" y="277813"/>
            <a:ext cx="4572000" cy="788987"/>
          </a:xfrm>
        </p:spPr>
        <p:txBody>
          <a:bodyPr/>
          <a:lstStyle/>
          <a:p>
            <a:pPr algn="r" eaLnBrk="1" hangingPunct="1">
              <a:defRPr/>
            </a:pPr>
            <a:r>
              <a:rPr lang="he-IL" b="1" dirty="0" smtClean="0">
                <a:latin typeface="David" pitchFamily="34" charset="-79"/>
                <a:cs typeface="David" pitchFamily="34" charset="-79"/>
              </a:rPr>
              <a:t>מערך המחקר: </a:t>
            </a:r>
            <a:endParaRPr lang="en-US" dirty="0" smtClean="0"/>
          </a:p>
        </p:txBody>
      </p:sp>
      <p:sp>
        <p:nvSpPr>
          <p:cNvPr id="6147" name="Rectangle 3"/>
          <p:cNvSpPr>
            <a:spLocks noGrp="1" noChangeArrowheads="1"/>
          </p:cNvSpPr>
          <p:nvPr>
            <p:ph type="body" idx="1"/>
          </p:nvPr>
        </p:nvSpPr>
        <p:spPr/>
        <p:txBody>
          <a:bodyPr/>
          <a:lstStyle/>
          <a:p>
            <a:pPr eaLnBrk="1" hangingPunct="1">
              <a:lnSpc>
                <a:spcPct val="150000"/>
              </a:lnSpc>
              <a:defRPr/>
            </a:pPr>
            <a:r>
              <a:rPr lang="he-IL" sz="2400" dirty="0" smtClean="0">
                <a:latin typeface="David" pitchFamily="34" charset="-79"/>
                <a:cs typeface="David" pitchFamily="34" charset="-79"/>
              </a:rPr>
              <a:t>במחקר ישתתפו כ 500 תלמידי בית ספר הגרים בכפרים לא מוכרים בנגב. </a:t>
            </a:r>
            <a:endParaRPr lang="en-US" sz="2400" dirty="0" smtClean="0">
              <a:latin typeface="David" pitchFamily="34" charset="-79"/>
              <a:cs typeface="David" pitchFamily="34" charset="-79"/>
            </a:endParaRPr>
          </a:p>
          <a:p>
            <a:pPr eaLnBrk="1" hangingPunct="1">
              <a:lnSpc>
                <a:spcPct val="150000"/>
              </a:lnSpc>
              <a:defRPr/>
            </a:pPr>
            <a:r>
              <a:rPr lang="he-IL" sz="2400" dirty="0" smtClean="0">
                <a:latin typeface="David" pitchFamily="34" charset="-79"/>
                <a:cs typeface="David" pitchFamily="34" charset="-79"/>
              </a:rPr>
              <a:t>התלמידים יתבקשו לתאר בצורה חופשית במילים או בציור את דרכי ההתמודדות שלהם בחיי היומיום במצבים שונים. בנוסף, התלמידים ימלאו מספר שאלונים: פרטים דמוגרפיים, קוהרנטיות אישית, קוהרנטיות קהילתית ושאלון תגובות רגשיות ללחץ.</a:t>
            </a:r>
            <a:endParaRPr lang="en-US" sz="2400" dirty="0" smtClean="0">
              <a:latin typeface="David" pitchFamily="34" charset="-79"/>
              <a:cs typeface="David" pitchFamily="34" charset="-79"/>
            </a:endParaRPr>
          </a:p>
          <a:p>
            <a:pPr eaLnBrk="1" hangingPunct="1">
              <a:buFont typeface="Wingdings" pitchFamily="2" charset="2"/>
              <a:buNone/>
              <a:defRP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4927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39825"/>
          </a:xfrm>
        </p:spPr>
        <p:txBody>
          <a:bodyPr/>
          <a:lstStyle/>
          <a:p>
            <a:pPr eaLnBrk="1" hangingPunct="1">
              <a:defRPr/>
            </a:pPr>
            <a:r>
              <a:rPr lang="he-IL" b="1" dirty="0" smtClean="0">
                <a:latin typeface="David" pitchFamily="34" charset="-79"/>
                <a:cs typeface="David" pitchFamily="34" charset="-79"/>
              </a:rPr>
              <a:t>פיילוט- ניתוח איכותני:</a:t>
            </a:r>
            <a:endParaRPr lang="en-US" b="1" dirty="0" smtClean="0">
              <a:latin typeface="David" pitchFamily="34" charset="-79"/>
              <a:cs typeface="David" pitchFamily="34" charset="-79"/>
            </a:endParaRPr>
          </a:p>
        </p:txBody>
      </p:sp>
      <p:sp>
        <p:nvSpPr>
          <p:cNvPr id="6147" name="Rectangle 3"/>
          <p:cNvSpPr>
            <a:spLocks noGrp="1" noChangeArrowheads="1"/>
          </p:cNvSpPr>
          <p:nvPr>
            <p:ph type="body" idx="1"/>
          </p:nvPr>
        </p:nvSpPr>
        <p:spPr>
          <a:xfrm>
            <a:off x="457200" y="1066800"/>
            <a:ext cx="8229600" cy="4683125"/>
          </a:xfrm>
        </p:spPr>
        <p:txBody>
          <a:bodyPr/>
          <a:lstStyle/>
          <a:p>
            <a:pPr marL="274320" indent="-274320" eaLnBrk="1" fontAlgn="auto" hangingPunct="1">
              <a:spcAft>
                <a:spcPts val="0"/>
              </a:spcAft>
              <a:buFont typeface="Wingdings 2"/>
              <a:buChar char=""/>
              <a:defRPr/>
            </a:pPr>
            <a:r>
              <a:rPr lang="he-IL" sz="2400" dirty="0" smtClean="0">
                <a:latin typeface="David" panose="020E0502060401010101" pitchFamily="34" charset="-79"/>
                <a:cs typeface="David" panose="020E0502060401010101" pitchFamily="34" charset="-79"/>
              </a:rPr>
              <a:t>המתבגרים התבקשו לצייר שלושה ציורים:</a:t>
            </a:r>
          </a:p>
          <a:p>
            <a:pPr marL="274320" indent="-274320" eaLnBrk="1" fontAlgn="auto" hangingPunct="1">
              <a:spcAft>
                <a:spcPts val="0"/>
              </a:spcAft>
              <a:buFont typeface="Wingdings 2"/>
              <a:buChar char=""/>
              <a:defRPr/>
            </a:pPr>
            <a:r>
              <a:rPr lang="he-IL" sz="2400" dirty="0" smtClean="0">
                <a:latin typeface="David" panose="020E0502060401010101" pitchFamily="34" charset="-79"/>
                <a:cs typeface="David" panose="020E0502060401010101" pitchFamily="34" charset="-79"/>
              </a:rPr>
              <a:t>ציור 1:</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לחלק את הדף לשני חלקים ולצייר מקום שאוהבים להיות בו ומקום שלא אוהבים להיות בו.</a:t>
            </a:r>
          </a:p>
          <a:p>
            <a:pPr marL="274320" indent="-274320" eaLnBrk="1" fontAlgn="auto" hangingPunct="1">
              <a:spcAft>
                <a:spcPts val="0"/>
              </a:spcAft>
              <a:buFont typeface="Wingdings 2"/>
              <a:buChar char=""/>
              <a:defRPr/>
            </a:pPr>
            <a:r>
              <a:rPr lang="he-IL" sz="2400" dirty="0" smtClean="0">
                <a:latin typeface="David" panose="020E0502060401010101" pitchFamily="34" charset="-79"/>
                <a:cs typeface="David" panose="020E0502060401010101" pitchFamily="34" charset="-79"/>
              </a:rPr>
              <a:t>ציור 2: יום טוב בחיי ומה יכול להפוך אותו לרע?</a:t>
            </a:r>
          </a:p>
          <a:p>
            <a:pPr marL="274320" indent="-274320" eaLnBrk="1" fontAlgn="auto" hangingPunct="1">
              <a:spcAft>
                <a:spcPts val="0"/>
              </a:spcAft>
              <a:buFont typeface="Wingdings 2"/>
              <a:buChar char=""/>
              <a:defRPr/>
            </a:pPr>
            <a:r>
              <a:rPr lang="he-IL" sz="2400" dirty="0" smtClean="0">
                <a:latin typeface="David" panose="020E0502060401010101" pitchFamily="34" charset="-79"/>
                <a:cs typeface="David" panose="020E0502060401010101" pitchFamily="34" charset="-79"/>
              </a:rPr>
              <a:t>ציור 3: יום לחוץ בחיי ומה יכול להפוך אותו ליותר טוב?</a:t>
            </a:r>
          </a:p>
          <a:p>
            <a:pPr marL="0" indent="0" eaLnBrk="1" fontAlgn="auto" hangingPunct="1">
              <a:spcAft>
                <a:spcPts val="0"/>
              </a:spcAft>
              <a:buNone/>
              <a:defRPr/>
            </a:pPr>
            <a:r>
              <a:rPr lang="he-IL" sz="2400" dirty="0" smtClean="0">
                <a:latin typeface="David" panose="020E0502060401010101" pitchFamily="34" charset="-79"/>
                <a:cs typeface="David" panose="020E0502060401010101" pitchFamily="34" charset="-79"/>
              </a:rPr>
              <a:t>על גבי כל ציור המתבגרים התבקשו לכתוב פסקה שמתארת מה שציירו. </a:t>
            </a:r>
          </a:p>
          <a:p>
            <a:pPr marL="0" indent="0" eaLnBrk="1" fontAlgn="auto" hangingPunct="1">
              <a:spcAft>
                <a:spcPts val="0"/>
              </a:spcAft>
              <a:buNone/>
              <a:defRPr/>
            </a:pPr>
            <a:endParaRPr lang="he-IL" sz="2400" dirty="0">
              <a:latin typeface="David" panose="020E0502060401010101" pitchFamily="34" charset="-79"/>
              <a:cs typeface="David" panose="020E0502060401010101" pitchFamily="34" charset="-79"/>
            </a:endParaRPr>
          </a:p>
          <a:p>
            <a:pPr marL="0" indent="0" eaLnBrk="1" fontAlgn="auto" hangingPunct="1">
              <a:spcAft>
                <a:spcPts val="0"/>
              </a:spcAft>
              <a:buNone/>
              <a:defRPr/>
            </a:pPr>
            <a:r>
              <a:rPr lang="he-IL" sz="2400" dirty="0" smtClean="0">
                <a:latin typeface="David" panose="020E0502060401010101" pitchFamily="34" charset="-79"/>
                <a:cs typeface="David" panose="020E0502060401010101" pitchFamily="34" charset="-79"/>
              </a:rPr>
              <a:t>הציורים והמלל נותחו הן כמותית והן איכותנית.</a:t>
            </a:r>
            <a:endParaRPr lang="en-US" sz="2400" dirty="0" smtClean="0">
              <a:latin typeface="David" panose="020E0502060401010101" pitchFamily="34" charset="-79"/>
              <a:cs typeface="David" panose="020E0502060401010101" pitchFamily="34" charset="-79"/>
            </a:endParaRPr>
          </a:p>
          <a:p>
            <a:pPr marL="0" indent="0" eaLnBrk="1" fontAlgn="auto" hangingPunct="1">
              <a:spcAft>
                <a:spcPts val="0"/>
              </a:spcAft>
              <a:buNone/>
              <a:defRPr/>
            </a:pPr>
            <a:endParaRPr lang="he-IL" sz="2000" dirty="0">
              <a:latin typeface="Times New Roman" pitchFamily="18" charset="0"/>
              <a:cs typeface="Times New Roman" pitchFamily="18" charset="0"/>
            </a:endParaRPr>
          </a:p>
          <a:p>
            <a:pPr marL="0" indent="0" eaLnBrk="1" fontAlgn="auto" hangingPunct="1">
              <a:spcAft>
                <a:spcPts val="0"/>
              </a:spcAft>
              <a:buNone/>
              <a:defRPr/>
            </a:pPr>
            <a:endParaRPr lang="en-US" sz="2000" dirty="0" smtClean="0">
              <a:latin typeface="Times New Roman" pitchFamily="18" charset="0"/>
              <a:cs typeface="Times New Roman" pitchFamily="18" charset="0"/>
            </a:endParaRP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p:txBody>
      </p:sp>
    </p:spTree>
    <p:extLst>
      <p:ext uri="{BB962C8B-B14F-4D97-AF65-F5344CB8AC3E}">
        <p14:creationId xmlns:p14="http://schemas.microsoft.com/office/powerpoint/2010/main" val="1715502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mar5626\Downloads\20150615_224538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14507" y="719093"/>
            <a:ext cx="627688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63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omar5626\Downloads\20150615_223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535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4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277813"/>
            <a:ext cx="8229600" cy="636587"/>
          </a:xfrm>
        </p:spPr>
        <p:style>
          <a:lnRef idx="3">
            <a:schemeClr val="lt1"/>
          </a:lnRef>
          <a:fillRef idx="1">
            <a:schemeClr val="accent4"/>
          </a:fillRef>
          <a:effectRef idx="1">
            <a:schemeClr val="accent4"/>
          </a:effectRef>
          <a:fontRef idx="minor">
            <a:schemeClr val="lt1"/>
          </a:fontRef>
        </p:style>
        <p:txBody>
          <a:bodyPr>
            <a:noAutofit/>
          </a:bodyPr>
          <a:lstStyle/>
          <a:p>
            <a:pPr>
              <a:defRPr/>
            </a:pPr>
            <a:r>
              <a:rPr lang="en-US" sz="3600" b="1" dirty="0">
                <a:solidFill>
                  <a:schemeClr val="tx1"/>
                </a:solidFill>
              </a:rPr>
              <a:t>Sense of Coherence (SOC)</a:t>
            </a:r>
          </a:p>
        </p:txBody>
      </p:sp>
      <p:sp>
        <p:nvSpPr>
          <p:cNvPr id="14339" name="Content Placeholder 2"/>
          <p:cNvSpPr>
            <a:spLocks noGrp="1"/>
          </p:cNvSpPr>
          <p:nvPr>
            <p:ph idx="4294967295"/>
          </p:nvPr>
        </p:nvSpPr>
        <p:spPr>
          <a:xfrm>
            <a:off x="609600" y="1600200"/>
            <a:ext cx="7772400" cy="4114800"/>
          </a:xfrm>
        </p:spPr>
        <p:txBody>
          <a:bodyPr>
            <a:normAutofit/>
          </a:bodyPr>
          <a:lstStyle/>
          <a:p>
            <a:pPr algn="ctr">
              <a:buFontTx/>
              <a:buNone/>
              <a:defRPr/>
            </a:pPr>
            <a:endParaRPr lang="en-US" sz="1600" b="1" dirty="0">
              <a:solidFill>
                <a:srgbClr val="FF0000"/>
              </a:solidFill>
            </a:endParaRPr>
          </a:p>
          <a:p>
            <a:pPr algn="ctr" rtl="0">
              <a:buFontTx/>
              <a:buNone/>
              <a:defRPr/>
            </a:pPr>
            <a:r>
              <a:rPr lang="en-US" sz="2800" dirty="0"/>
              <a:t>	</a:t>
            </a:r>
            <a:r>
              <a:rPr lang="en-US" sz="2800" b="1" dirty="0" smtClean="0"/>
              <a:t>A</a:t>
            </a:r>
            <a:r>
              <a:rPr lang="en-US" sz="2800" dirty="0" smtClean="0"/>
              <a:t> </a:t>
            </a:r>
            <a:r>
              <a:rPr lang="en-US" sz="2800" b="1" dirty="0" smtClean="0"/>
              <a:t>cognitive orientation views life as comprehensible, manageable and meaningful. </a:t>
            </a:r>
          </a:p>
          <a:p>
            <a:pPr algn="ctr" rtl="0">
              <a:buFontTx/>
              <a:buNone/>
              <a:defRPr/>
            </a:pPr>
            <a:endParaRPr lang="en-US" sz="2800" b="1" dirty="0" smtClean="0"/>
          </a:p>
          <a:p>
            <a:pPr algn="ctr">
              <a:buFontTx/>
              <a:buNone/>
              <a:defRPr/>
            </a:pPr>
            <a:r>
              <a:rPr lang="en-US" sz="2800" dirty="0"/>
              <a:t>SOC is </a:t>
            </a:r>
            <a:r>
              <a:rPr lang="en-US" sz="2800" dirty="0" smtClean="0"/>
              <a:t>the result of</a:t>
            </a:r>
            <a:r>
              <a:rPr lang="en-US" sz="2800" dirty="0" smtClean="0">
                <a:solidFill>
                  <a:schemeClr val="accent4">
                    <a:lumMod val="20000"/>
                    <a:lumOff val="80000"/>
                  </a:schemeClr>
                </a:solidFill>
              </a:rPr>
              <a:t> </a:t>
            </a:r>
            <a:r>
              <a:rPr lang="en-US" sz="2800" dirty="0" smtClean="0"/>
              <a:t>the </a:t>
            </a:r>
            <a:r>
              <a:rPr lang="en-US" sz="2800" dirty="0"/>
              <a:t>collective effect of </a:t>
            </a:r>
            <a:r>
              <a:rPr lang="en-US" sz="2800" b="1" dirty="0"/>
              <a:t>resources and processes</a:t>
            </a:r>
            <a:r>
              <a:rPr lang="en-US" sz="2800" dirty="0"/>
              <a:t> </a:t>
            </a:r>
            <a:r>
              <a:rPr lang="en-US" sz="2800" dirty="0" smtClean="0"/>
              <a:t>conducive to </a:t>
            </a:r>
            <a:r>
              <a:rPr lang="en-US" sz="2800" dirty="0"/>
              <a:t>health.</a:t>
            </a:r>
          </a:p>
        </p:txBody>
      </p:sp>
    </p:spTree>
    <p:extLst>
      <p:ext uri="{BB962C8B-B14F-4D97-AF65-F5344CB8AC3E}">
        <p14:creationId xmlns:p14="http://schemas.microsoft.com/office/powerpoint/2010/main" val="1283964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mar5626\Downloads\20150615_22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74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mar5626\Downloads\20150615_223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08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mar5626\Downloads\20150615_223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2525" y="600075"/>
            <a:ext cx="6858000"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6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mar5626\Downloads\20150615_224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52550" y="813809"/>
            <a:ext cx="6705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32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39825"/>
          </a:xfrm>
        </p:spPr>
        <p:txBody>
          <a:bodyPr/>
          <a:lstStyle/>
          <a:p>
            <a:pPr eaLnBrk="1" hangingPunct="1">
              <a:defRPr/>
            </a:pPr>
            <a:r>
              <a:rPr lang="he-IL" b="1" dirty="0" smtClean="0">
                <a:latin typeface="David" pitchFamily="34" charset="-79"/>
                <a:cs typeface="David" pitchFamily="34" charset="-79"/>
              </a:rPr>
              <a:t>שלבי הניתוח האיכותני:</a:t>
            </a:r>
            <a:endParaRPr lang="en-US" b="1" dirty="0" smtClean="0">
              <a:latin typeface="David" pitchFamily="34" charset="-79"/>
              <a:cs typeface="David" pitchFamily="34" charset="-79"/>
            </a:endParaRPr>
          </a:p>
        </p:txBody>
      </p:sp>
      <p:sp>
        <p:nvSpPr>
          <p:cNvPr id="6147" name="Rectangle 3"/>
          <p:cNvSpPr>
            <a:spLocks noGrp="1" noChangeArrowheads="1"/>
          </p:cNvSpPr>
          <p:nvPr>
            <p:ph type="body" idx="1"/>
          </p:nvPr>
        </p:nvSpPr>
        <p:spPr>
          <a:xfrm>
            <a:off x="457200" y="1066800"/>
            <a:ext cx="8229600" cy="4683125"/>
          </a:xfrm>
        </p:spPr>
        <p:txBody>
          <a:bodyPr/>
          <a:lstStyle/>
          <a:p>
            <a:pPr marL="457200" indent="-457200" eaLnBrk="1" fontAlgn="auto" hangingPunct="1">
              <a:spcAft>
                <a:spcPts val="0"/>
              </a:spcAft>
              <a:buFont typeface="+mj-lt"/>
              <a:buAutoNum type="arabicPeriod"/>
              <a:defRPr/>
            </a:pPr>
            <a:r>
              <a:rPr lang="he-IL" sz="2400" dirty="0" smtClean="0">
                <a:latin typeface="David" panose="020E0502060401010101" pitchFamily="34" charset="-79"/>
                <a:cs typeface="David" panose="020E0502060401010101" pitchFamily="34" charset="-79"/>
              </a:rPr>
              <a:t>ספירת\רישום תמות חזותיות  שהתלמיד הזכיר כגורמי חוזק או סיכון.</a:t>
            </a:r>
          </a:p>
          <a:p>
            <a:pPr marL="457200" indent="-457200" eaLnBrk="1" fontAlgn="auto" hangingPunct="1">
              <a:spcAft>
                <a:spcPts val="0"/>
              </a:spcAft>
              <a:buFont typeface="+mj-lt"/>
              <a:buAutoNum type="arabicPeriod"/>
              <a:defRPr/>
            </a:pPr>
            <a:r>
              <a:rPr lang="he-IL" sz="2400" dirty="0" smtClean="0">
                <a:latin typeface="David" panose="020E0502060401010101" pitchFamily="34" charset="-79"/>
                <a:cs typeface="David" panose="020E0502060401010101" pitchFamily="34" charset="-79"/>
              </a:rPr>
              <a:t>ספירת\רישום תמות מילוליות שהתלמיד הזכיר כגורמי חוזק או סיכון.</a:t>
            </a:r>
          </a:p>
          <a:p>
            <a:pPr marL="457200" indent="-457200" eaLnBrk="1" fontAlgn="auto" hangingPunct="1">
              <a:spcAft>
                <a:spcPts val="0"/>
              </a:spcAft>
              <a:buFont typeface="+mj-lt"/>
              <a:buAutoNum type="arabicPeriod"/>
              <a:defRPr/>
            </a:pPr>
            <a:r>
              <a:rPr lang="he-IL" sz="2400" dirty="0" smtClean="0">
                <a:latin typeface="David" panose="020E0502060401010101" pitchFamily="34" charset="-79"/>
                <a:cs typeface="David" panose="020E0502060401010101" pitchFamily="34" charset="-79"/>
              </a:rPr>
              <a:t>ניתוח התמות לפי שלושת מרכיבי המושג "תחושת קוהרנטיות". </a:t>
            </a:r>
            <a:endParaRPr lang="he-IL" sz="2400" dirty="0">
              <a:latin typeface="David" panose="020E0502060401010101" pitchFamily="34" charset="-79"/>
              <a:cs typeface="David" panose="020E0502060401010101" pitchFamily="34" charset="-79"/>
            </a:endParaRPr>
          </a:p>
          <a:p>
            <a:pPr marL="457200" indent="-457200" eaLnBrk="1" fontAlgn="auto" hangingPunct="1">
              <a:spcAft>
                <a:spcPts val="0"/>
              </a:spcAft>
              <a:buFont typeface="+mj-lt"/>
              <a:buAutoNum type="arabicPeriod"/>
              <a:defRPr/>
            </a:pPr>
            <a:endParaRPr lang="he-IL" sz="2000" dirty="0">
              <a:latin typeface="Times New Roman" pitchFamily="18" charset="0"/>
              <a:cs typeface="Times New Roman" pitchFamily="18" charset="0"/>
            </a:endParaRPr>
          </a:p>
          <a:p>
            <a:pPr marL="0" indent="0" eaLnBrk="1" fontAlgn="auto" hangingPunct="1">
              <a:spcAft>
                <a:spcPts val="0"/>
              </a:spcAft>
              <a:buNone/>
              <a:defRPr/>
            </a:pPr>
            <a:endParaRPr lang="en-US" sz="2000" dirty="0" smtClean="0">
              <a:latin typeface="Times New Roman" pitchFamily="18" charset="0"/>
              <a:cs typeface="Times New Roman" pitchFamily="18" charset="0"/>
            </a:endParaRPr>
          </a:p>
        </p:txBody>
      </p:sp>
      <p:sp>
        <p:nvSpPr>
          <p:cNvPr id="9220" name="מלבן 3"/>
          <p:cNvSpPr>
            <a:spLocks noChangeArrowheads="1"/>
          </p:cNvSpPr>
          <p:nvPr/>
        </p:nvSpPr>
        <p:spPr bwMode="auto">
          <a:xfrm>
            <a:off x="457200" y="9144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a:p>
            <a:pPr eaLnBrk="1" hangingPunct="1"/>
            <a:endParaRPr lang="he-IL" altLang="he-IL">
              <a:solidFill>
                <a:srgbClr val="EAEAEA"/>
              </a:solidFill>
            </a:endParaRPr>
          </a:p>
        </p:txBody>
      </p:sp>
    </p:spTree>
    <p:extLst>
      <p:ext uri="{BB962C8B-B14F-4D97-AF65-F5344CB8AC3E}">
        <p14:creationId xmlns:p14="http://schemas.microsoft.com/office/powerpoint/2010/main" val="870547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533400"/>
            <a:ext cx="8229600" cy="5943600"/>
          </a:xfrm>
        </p:spPr>
        <p:txBody>
          <a:bodyPr>
            <a:noAutofit/>
          </a:bodyPr>
          <a:lstStyle/>
          <a:p>
            <a:pPr algn="just" rtl="0">
              <a:lnSpc>
                <a:spcPct val="160000"/>
              </a:lnSpc>
            </a:pPr>
            <a:r>
              <a:rPr lang="en-US" sz="2000" dirty="0"/>
              <a:t>This original analyses provided verification that the methods accesses the youth's experience of their environment according to their own concepts.</a:t>
            </a:r>
          </a:p>
          <a:p>
            <a:pPr algn="just" rtl="0">
              <a:lnSpc>
                <a:spcPct val="160000"/>
              </a:lnSpc>
            </a:pPr>
            <a:endParaRPr lang="en-US" sz="2000" dirty="0"/>
          </a:p>
          <a:p>
            <a:pPr algn="just" rtl="0">
              <a:lnSpc>
                <a:spcPct val="160000"/>
              </a:lnSpc>
              <a:spcAft>
                <a:spcPts val="800"/>
              </a:spcAft>
            </a:pPr>
            <a:r>
              <a:rPr lang="en-US" sz="2000" dirty="0"/>
              <a:t>While some of the themes were universal teenage issues, such as constraints of parents' generation, wish to be alone or with peer group, and stress over studies, other elements in terms of stress are specific to their dessert environment, such  as fear and lack of manageability of desert floods, wild animals, car accidents, boredom due to lack of external activities, and the major coping resources are family and nature.</a:t>
            </a:r>
          </a:p>
          <a:p>
            <a:pPr algn="just" rtl="0">
              <a:lnSpc>
                <a:spcPct val="160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0">
              <a:lnSpc>
                <a:spcPct val="160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60000"/>
              </a:lnSpc>
              <a:buNone/>
            </a:pPr>
            <a:r>
              <a:rPr lang="en-US" sz="2000" dirty="0" smtClean="0">
                <a:effectLst/>
              </a:rPr>
              <a:t> </a:t>
            </a:r>
          </a:p>
          <a:p>
            <a:pPr algn="just">
              <a:lnSpc>
                <a:spcPct val="160000"/>
              </a:lnSpc>
              <a:spcBef>
                <a:spcPct val="0"/>
              </a:spcBef>
              <a:defRPr/>
            </a:pPr>
            <a:endParaRPr lang="en-US" sz="2000" dirty="0"/>
          </a:p>
        </p:txBody>
      </p:sp>
    </p:spTree>
    <p:extLst>
      <p:ext uri="{BB962C8B-B14F-4D97-AF65-F5344CB8AC3E}">
        <p14:creationId xmlns:p14="http://schemas.microsoft.com/office/powerpoint/2010/main" val="491034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590" y="1981200"/>
            <a:ext cx="485004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02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5032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pPr>
              <a:defRPr/>
            </a:pPr>
            <a:r>
              <a:rPr lang="en-US" sz="3600" b="1" dirty="0">
                <a:solidFill>
                  <a:schemeClr val="tx1"/>
                </a:solidFill>
              </a:rPr>
              <a:t>Sense of Coherence</a:t>
            </a:r>
          </a:p>
        </p:txBody>
      </p:sp>
      <p:sp>
        <p:nvSpPr>
          <p:cNvPr id="64515" name="Rectangle 3"/>
          <p:cNvSpPr>
            <a:spLocks noGrp="1" noChangeArrowheads="1"/>
          </p:cNvSpPr>
          <p:nvPr>
            <p:ph sz="quarter" idx="1"/>
          </p:nvPr>
        </p:nvSpPr>
        <p:spPr>
          <a:xfrm>
            <a:off x="457200" y="1828800"/>
            <a:ext cx="8153400" cy="4114800"/>
          </a:xfrm>
        </p:spPr>
        <p:txBody>
          <a:bodyPr>
            <a:noAutofit/>
          </a:bodyPr>
          <a:lstStyle/>
          <a:p>
            <a:pPr marL="0" indent="0" algn="just" rtl="0">
              <a:lnSpc>
                <a:spcPct val="150000"/>
              </a:lnSpc>
              <a:buNone/>
              <a:defRPr/>
            </a:pPr>
            <a:r>
              <a:rPr lang="en-US" sz="2800" dirty="0"/>
              <a:t>I</a:t>
            </a:r>
            <a:r>
              <a:rPr lang="en-US" sz="2800" dirty="0" smtClean="0"/>
              <a:t>n </a:t>
            </a:r>
            <a:r>
              <a:rPr lang="en-US" sz="2800" dirty="0"/>
              <a:t>the </a:t>
            </a:r>
            <a:r>
              <a:rPr lang="en-US" sz="2800" dirty="0" err="1"/>
              <a:t>s</a:t>
            </a:r>
            <a:r>
              <a:rPr lang="en-US" sz="2800" dirty="0" err="1" smtClean="0"/>
              <a:t>alutogenic</a:t>
            </a:r>
            <a:r>
              <a:rPr lang="en-US" sz="2800" dirty="0" smtClean="0"/>
              <a:t> </a:t>
            </a:r>
            <a:r>
              <a:rPr lang="en-US" sz="2800" dirty="0"/>
              <a:t>orientation, there is a direct relationship between the strength of the SOC and the person's ability to employ cognitive, affective </a:t>
            </a:r>
            <a:r>
              <a:rPr lang="en-US" sz="2800" dirty="0" smtClean="0"/>
              <a:t>–emotional- </a:t>
            </a:r>
            <a:r>
              <a:rPr lang="en-US" sz="2800" dirty="0"/>
              <a:t>and instrumental strategies likely to improve coping, and thereby well-being. </a:t>
            </a:r>
          </a:p>
        </p:txBody>
      </p:sp>
    </p:spTree>
    <p:extLst>
      <p:ext uri="{BB962C8B-B14F-4D97-AF65-F5344CB8AC3E}">
        <p14:creationId xmlns:p14="http://schemas.microsoft.com/office/powerpoint/2010/main" val="307400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sz="quarter" idx="1"/>
          </p:nvPr>
        </p:nvSpPr>
        <p:spPr>
          <a:xfrm>
            <a:off x="533400" y="533400"/>
            <a:ext cx="7924800" cy="5334000"/>
          </a:xfrm>
        </p:spPr>
        <p:txBody>
          <a:bodyPr>
            <a:noAutofit/>
          </a:bodyPr>
          <a:lstStyle/>
          <a:p>
            <a:pPr algn="just" rtl="0">
              <a:defRPr/>
            </a:pPr>
            <a:r>
              <a:rPr lang="en-US" sz="3200" dirty="0" smtClean="0"/>
              <a:t> </a:t>
            </a:r>
            <a:r>
              <a:rPr lang="en-US" sz="2800" dirty="0" smtClean="0"/>
              <a:t>SOC </a:t>
            </a:r>
            <a:r>
              <a:rPr lang="en-US" sz="2800" dirty="0"/>
              <a:t>increases </a:t>
            </a:r>
            <a:r>
              <a:rPr lang="en-US" sz="2800" dirty="0" smtClean="0"/>
              <a:t>throughout </a:t>
            </a:r>
            <a:r>
              <a:rPr lang="en-US" sz="2800" dirty="0"/>
              <a:t>life span and it has strong positive correlations </a:t>
            </a:r>
            <a:r>
              <a:rPr lang="en-US" sz="2800" dirty="0" smtClean="0"/>
              <a:t>with</a:t>
            </a:r>
            <a:r>
              <a:rPr lang="en-US" sz="2800" dirty="0" smtClean="0">
                <a:solidFill>
                  <a:schemeClr val="accent4">
                    <a:lumMod val="20000"/>
                    <a:lumOff val="80000"/>
                  </a:schemeClr>
                </a:solidFill>
              </a:rPr>
              <a:t> </a:t>
            </a:r>
            <a:r>
              <a:rPr lang="en-US" sz="2800" dirty="0" smtClean="0"/>
              <a:t>perceived </a:t>
            </a:r>
            <a:r>
              <a:rPr lang="en-US" sz="2800" dirty="0"/>
              <a:t>health, mental health, and quality of life</a:t>
            </a:r>
            <a:r>
              <a:rPr lang="en-US" sz="2800" dirty="0" smtClean="0"/>
              <a:t>.</a:t>
            </a:r>
          </a:p>
          <a:p>
            <a:pPr algn="just" rtl="0">
              <a:defRPr/>
            </a:pPr>
            <a:endParaRPr lang="en-US" sz="2800" dirty="0" smtClean="0"/>
          </a:p>
          <a:p>
            <a:pPr algn="just" rtl="0">
              <a:defRPr/>
            </a:pPr>
            <a:r>
              <a:rPr lang="en-US" sz="2800" dirty="0" smtClean="0"/>
              <a:t>The three </a:t>
            </a:r>
            <a:r>
              <a:rPr lang="en-US" sz="2800" dirty="0"/>
              <a:t>components </a:t>
            </a:r>
            <a:r>
              <a:rPr lang="en-US" sz="2800" dirty="0" smtClean="0"/>
              <a:t>of sense of coherence: </a:t>
            </a:r>
          </a:p>
          <a:p>
            <a:pPr marL="514350" indent="-514350" algn="just" rtl="0">
              <a:buFont typeface="+mj-lt"/>
              <a:buAutoNum type="arabicParenR"/>
              <a:defRPr/>
            </a:pPr>
            <a:r>
              <a:rPr lang="en-US" sz="2800" dirty="0" smtClean="0"/>
              <a:t> Comprehensibility.</a:t>
            </a:r>
          </a:p>
          <a:p>
            <a:pPr marL="514350" indent="-514350" algn="just" rtl="0">
              <a:buFont typeface="+mj-lt"/>
              <a:buAutoNum type="arabicParenR"/>
              <a:defRPr/>
            </a:pPr>
            <a:r>
              <a:rPr lang="en-US" sz="2800" dirty="0" smtClean="0"/>
              <a:t> Manageability.</a:t>
            </a:r>
          </a:p>
          <a:p>
            <a:pPr marL="514350" indent="-514350" algn="just" rtl="0">
              <a:buFont typeface="+mj-lt"/>
              <a:buAutoNum type="arabicParenR"/>
              <a:defRPr/>
            </a:pPr>
            <a:r>
              <a:rPr lang="en-US" sz="2800" dirty="0" smtClean="0"/>
              <a:t> Meaningfulness.</a:t>
            </a:r>
            <a:endParaRPr lang="en-US" sz="2800" dirty="0"/>
          </a:p>
        </p:txBody>
      </p:sp>
    </p:spTree>
    <p:extLst>
      <p:ext uri="{BB962C8B-B14F-4D97-AF65-F5344CB8AC3E}">
        <p14:creationId xmlns:p14="http://schemas.microsoft.com/office/powerpoint/2010/main" val="1005672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27038"/>
            <a:ext cx="7467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sz="3600" b="1" dirty="0">
                <a:solidFill>
                  <a:schemeClr val="tx1"/>
                </a:solidFill>
              </a:rPr>
              <a:t>Meaningfulness</a:t>
            </a:r>
            <a:endParaRPr lang="he-IL" sz="3600" b="1" dirty="0">
              <a:solidFill>
                <a:schemeClr val="tx1"/>
              </a:solidFill>
            </a:endParaRPr>
          </a:p>
        </p:txBody>
      </p:sp>
      <p:sp>
        <p:nvSpPr>
          <p:cNvPr id="3" name="מציין מיקום תוכן 2"/>
          <p:cNvSpPr>
            <a:spLocks noGrp="1"/>
          </p:cNvSpPr>
          <p:nvPr>
            <p:ph sz="quarter" idx="1"/>
          </p:nvPr>
        </p:nvSpPr>
        <p:spPr>
          <a:xfrm>
            <a:off x="457200" y="2057400"/>
            <a:ext cx="8001000" cy="4114800"/>
          </a:xfrm>
        </p:spPr>
        <p:txBody>
          <a:bodyPr>
            <a:noAutofit/>
          </a:bodyPr>
          <a:lstStyle/>
          <a:p>
            <a:pPr algn="just" rtl="0">
              <a:lnSpc>
                <a:spcPct val="150000"/>
              </a:lnSpc>
            </a:pPr>
            <a:r>
              <a:rPr lang="en-US" sz="3200" dirty="0" smtClean="0"/>
              <a:t>It is </a:t>
            </a:r>
            <a:r>
              <a:rPr lang="en-US" sz="3200" dirty="0"/>
              <a:t>t</a:t>
            </a:r>
            <a:r>
              <a:rPr lang="en-US" sz="3200" dirty="0" smtClean="0"/>
              <a:t>he </a:t>
            </a:r>
            <a:r>
              <a:rPr lang="en-US" sz="3200" dirty="0"/>
              <a:t>deep feeling that life makes sense emotionally; that life's demands are worthy of commitment</a:t>
            </a:r>
            <a:r>
              <a:rPr lang="en-US" sz="3200" dirty="0" smtClean="0"/>
              <a:t>.</a:t>
            </a:r>
          </a:p>
          <a:p>
            <a:pPr marL="0" indent="0" algn="just" rtl="0">
              <a:lnSpc>
                <a:spcPct val="150000"/>
              </a:lnSpc>
              <a:buNone/>
            </a:pPr>
            <a:r>
              <a:rPr lang="en-US" sz="3200" dirty="0" smtClean="0"/>
              <a:t> </a:t>
            </a:r>
            <a:r>
              <a:rPr lang="en-US" sz="3200" dirty="0"/>
              <a:t>It is essentially seeing coping as desirable</a:t>
            </a:r>
            <a:r>
              <a:rPr lang="en-US" sz="3200" dirty="0" smtClean="0"/>
              <a:t>.</a:t>
            </a:r>
          </a:p>
        </p:txBody>
      </p:sp>
    </p:spTree>
    <p:extLst>
      <p:ext uri="{BB962C8B-B14F-4D97-AF65-F5344CB8AC3E}">
        <p14:creationId xmlns:p14="http://schemas.microsoft.com/office/powerpoint/2010/main" val="2691316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50838"/>
            <a:ext cx="7467600" cy="715962"/>
          </a:xfrm>
        </p:spPr>
        <p:style>
          <a:lnRef idx="3">
            <a:schemeClr val="lt1"/>
          </a:lnRef>
          <a:fillRef idx="1">
            <a:schemeClr val="accent4"/>
          </a:fillRef>
          <a:effectRef idx="1">
            <a:schemeClr val="accent4"/>
          </a:effectRef>
          <a:fontRef idx="minor">
            <a:schemeClr val="lt1"/>
          </a:fontRef>
        </p:style>
        <p:txBody>
          <a:bodyPr/>
          <a:lstStyle/>
          <a:p>
            <a:r>
              <a:rPr lang="en-US" b="1" dirty="0" smtClean="0">
                <a:solidFill>
                  <a:schemeClr val="tx1"/>
                </a:solidFill>
              </a:rPr>
              <a:t>Manageability</a:t>
            </a:r>
            <a:endParaRPr lang="he-IL" b="1" dirty="0">
              <a:solidFill>
                <a:schemeClr val="tx1"/>
              </a:solidFill>
            </a:endParaRPr>
          </a:p>
        </p:txBody>
      </p:sp>
      <p:sp>
        <p:nvSpPr>
          <p:cNvPr id="3" name="מציין מיקום תוכן 2"/>
          <p:cNvSpPr>
            <a:spLocks noGrp="1"/>
          </p:cNvSpPr>
          <p:nvPr>
            <p:ph sz="quarter" idx="1"/>
          </p:nvPr>
        </p:nvSpPr>
        <p:spPr>
          <a:xfrm>
            <a:off x="457200" y="1905000"/>
            <a:ext cx="8153400" cy="2895600"/>
          </a:xfrm>
        </p:spPr>
        <p:txBody>
          <a:bodyPr>
            <a:noAutofit/>
          </a:bodyPr>
          <a:lstStyle/>
          <a:p>
            <a:pPr algn="just" rtl="0">
              <a:lnSpc>
                <a:spcPct val="150000"/>
              </a:lnSpc>
            </a:pPr>
            <a:r>
              <a:rPr lang="en-US" sz="3200" dirty="0" smtClean="0"/>
              <a:t>It is the </a:t>
            </a:r>
            <a:r>
              <a:rPr lang="en-US" sz="3200" dirty="0"/>
              <a:t>extent to which people feel they have the resources to meet the demands, </a:t>
            </a:r>
            <a:r>
              <a:rPr lang="en-US" sz="3200" dirty="0" smtClean="0"/>
              <a:t>or the feeling that </a:t>
            </a:r>
            <a:r>
              <a:rPr lang="en-US" sz="3200" dirty="0"/>
              <a:t>they know where to go to </a:t>
            </a:r>
            <a:r>
              <a:rPr lang="en-US" sz="3200" dirty="0" smtClean="0"/>
              <a:t>get help.</a:t>
            </a:r>
            <a:endParaRPr lang="he-IL" sz="3200" dirty="0"/>
          </a:p>
        </p:txBody>
      </p:sp>
    </p:spTree>
    <p:extLst>
      <p:ext uri="{BB962C8B-B14F-4D97-AF65-F5344CB8AC3E}">
        <p14:creationId xmlns:p14="http://schemas.microsoft.com/office/powerpoint/2010/main" val="1319198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13176</TotalTime>
  <Words>2883</Words>
  <Application>Microsoft Office PowerPoint</Application>
  <PresentationFormat>On-screen Show (4:3)</PresentationFormat>
  <Paragraphs>324</Paragraphs>
  <Slides>56</Slides>
  <Notes>56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Calibri</vt:lpstr>
      <vt:lpstr>Century Gothic</vt:lpstr>
      <vt:lpstr>Century Schoolbook</vt:lpstr>
      <vt:lpstr>David</vt:lpstr>
      <vt:lpstr>Times New Roman</vt:lpstr>
      <vt:lpstr>Verdana</vt:lpstr>
      <vt:lpstr>Wingdings</vt:lpstr>
      <vt:lpstr>Wingdings 2</vt:lpstr>
      <vt:lpstr>חלון</vt:lpstr>
      <vt:lpstr>Cliff</vt:lpstr>
      <vt:lpstr>  </vt:lpstr>
      <vt:lpstr>AIMS</vt:lpstr>
      <vt:lpstr>Salutogenesis</vt:lpstr>
      <vt:lpstr>PowerPoint Presentation</vt:lpstr>
      <vt:lpstr>Sense of Coherence (SOC)</vt:lpstr>
      <vt:lpstr>Sense of Coherence</vt:lpstr>
      <vt:lpstr>PowerPoint Presentation</vt:lpstr>
      <vt:lpstr>Meaningfulness</vt:lpstr>
      <vt:lpstr>Manageability</vt:lpstr>
      <vt:lpstr>Comprehensibility</vt:lpstr>
      <vt:lpstr>PowerPoint Presentation</vt:lpstr>
      <vt:lpstr>PowerPoint Presentation</vt:lpstr>
      <vt:lpstr>Maybe this is the tool? </vt:lpstr>
      <vt:lpstr> The uniqueness of this study :</vt:lpstr>
      <vt:lpstr>PowerPoint Presentation</vt:lpstr>
      <vt:lpstr>PowerPoint Presentation</vt:lpstr>
      <vt:lpstr>Study Questions </vt:lpstr>
      <vt:lpstr>Participants</vt:lpstr>
      <vt:lpstr>Pilot: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Qualitative analyses</vt:lpstr>
      <vt:lpstr>PowerPoint Presentation</vt:lpstr>
      <vt:lpstr>PowerPoint Presentation</vt:lpstr>
      <vt:lpstr>PowerPoint Presentation</vt:lpstr>
      <vt:lpstr>PowerPoint Presentation</vt:lpstr>
      <vt:lpstr>PowerPoint Presentation</vt:lpstr>
      <vt:lpstr>AIMS</vt:lpstr>
      <vt:lpstr>Salutogenesis</vt:lpstr>
      <vt:lpstr>PowerPoint Presentation</vt:lpstr>
      <vt:lpstr>המודל הסלוטוגני </vt:lpstr>
      <vt:lpstr>PowerPoint Presentation</vt:lpstr>
      <vt:lpstr> </vt:lpstr>
      <vt:lpstr>Sense of Coherence (SOC)</vt:lpstr>
      <vt:lpstr>Sense of Coherence</vt:lpstr>
      <vt:lpstr>PowerPoint Presentation</vt:lpstr>
      <vt:lpstr> </vt:lpstr>
      <vt:lpstr>אולי זה הכלי? </vt:lpstr>
      <vt:lpstr> הייחודיות של המחקר הנוכחי:</vt:lpstr>
      <vt:lpstr>שאלות המחקר: </vt:lpstr>
      <vt:lpstr>מערך המחקר: </vt:lpstr>
      <vt:lpstr>פיילוט- ניתוח איכותני:</vt:lpstr>
      <vt:lpstr>PowerPoint Presentation</vt:lpstr>
      <vt:lpstr>PowerPoint Presentation</vt:lpstr>
      <vt:lpstr>PowerPoint Presentation</vt:lpstr>
      <vt:lpstr>PowerPoint Presentation</vt:lpstr>
      <vt:lpstr>PowerPoint Presentation</vt:lpstr>
      <vt:lpstr>PowerPoint Presentation</vt:lpstr>
      <vt:lpstr>שלבי הניתוח האיכותני:</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תפקיד השפה בהתפתחות רגשית</dc:title>
  <dc:creator>aa</dc:creator>
  <cp:lastModifiedBy>AriPCSSD</cp:lastModifiedBy>
  <cp:revision>185</cp:revision>
  <cp:lastPrinted>2015-06-29T12:03:30Z</cp:lastPrinted>
  <dcterms:created xsi:type="dcterms:W3CDTF">2008-11-20T09:04:38Z</dcterms:created>
  <dcterms:modified xsi:type="dcterms:W3CDTF">2015-07-20T21:57:23Z</dcterms:modified>
</cp:coreProperties>
</file>