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handoutMasterIdLst>
    <p:handoutMasterId r:id="rId13"/>
  </p:handoutMasterIdLst>
  <p:sldIdLst>
    <p:sldId id="257" r:id="rId2"/>
    <p:sldId id="259" r:id="rId3"/>
    <p:sldId id="260" r:id="rId4"/>
    <p:sldId id="275" r:id="rId5"/>
    <p:sldId id="262" r:id="rId6"/>
    <p:sldId id="263" r:id="rId7"/>
    <p:sldId id="264" r:id="rId8"/>
    <p:sldId id="266" r:id="rId9"/>
    <p:sldId id="267" r:id="rId10"/>
    <p:sldId id="270" r:id="rId11"/>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2238" y="-6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86057-1F9F-483B-A20C-1C1DDFE74C2E}" type="doc">
      <dgm:prSet loTypeId="urn:microsoft.com/office/officeart/2005/8/layout/venn2" loCatId="relationship" qsTypeId="urn:microsoft.com/office/officeart/2005/8/quickstyle/3d4" qsCatId="3D" csTypeId="urn:microsoft.com/office/officeart/2005/8/colors/accent3_4" csCatId="accent3" phldr="1"/>
      <dgm:spPr/>
      <dgm:t>
        <a:bodyPr/>
        <a:lstStyle/>
        <a:p>
          <a:pPr rtl="1"/>
          <a:endParaRPr lang="he-IL"/>
        </a:p>
      </dgm:t>
    </dgm:pt>
    <dgm:pt modelId="{E154F585-2967-430E-A9CA-FEF26AB37FFB}">
      <dgm:prSet phldrT="[טקסט]" custT="1"/>
      <dgm:spPr/>
      <dgm:t>
        <a:bodyPr/>
        <a:lstStyle/>
        <a:p>
          <a:pPr algn="ctr" rtl="1"/>
          <a:r>
            <a:rPr lang="en-US" sz="2600" b="1" dirty="0" smtClean="0">
              <a:solidFill>
                <a:schemeClr val="tx1"/>
              </a:solidFill>
              <a:latin typeface="Times New Roman" pitchFamily="18" charset="0"/>
              <a:cs typeface="Times New Roman" pitchFamily="18" charset="0"/>
            </a:rPr>
            <a:t>Mesosystem</a:t>
          </a:r>
          <a:endParaRPr lang="he-IL" sz="2600" b="1" dirty="0" smtClean="0">
            <a:solidFill>
              <a:schemeClr val="tx1"/>
            </a:solidFill>
            <a:cs typeface="Narkisim" pitchFamily="2" charset="-79"/>
          </a:endParaRPr>
        </a:p>
      </dgm:t>
    </dgm:pt>
    <dgm:pt modelId="{8A80391A-BEBF-458D-A487-078D085BCB5C}" type="parTrans" cxnId="{201B233F-301C-40BD-8F36-92C134D44B74}">
      <dgm:prSet/>
      <dgm:spPr/>
      <dgm:t>
        <a:bodyPr/>
        <a:lstStyle/>
        <a:p>
          <a:pPr algn="ctr" rtl="1"/>
          <a:endParaRPr lang="he-IL"/>
        </a:p>
      </dgm:t>
    </dgm:pt>
    <dgm:pt modelId="{BD65C704-C142-41D1-B177-B6545A6D395E}" type="sibTrans" cxnId="{201B233F-301C-40BD-8F36-92C134D44B74}">
      <dgm:prSet/>
      <dgm:spPr/>
      <dgm:t>
        <a:bodyPr/>
        <a:lstStyle/>
        <a:p>
          <a:pPr algn="ctr" rtl="1"/>
          <a:endParaRPr lang="he-IL"/>
        </a:p>
      </dgm:t>
    </dgm:pt>
    <dgm:pt modelId="{2FCC4F4F-7816-46EF-AB1B-111FAEFAF9F4}">
      <dgm:prSet phldrT="[טקסט]" custT="1"/>
      <dgm:spPr/>
      <dgm:t>
        <a:bodyPr/>
        <a:lstStyle/>
        <a:p>
          <a:pPr algn="ctr" rtl="1"/>
          <a:r>
            <a:rPr lang="en-US" sz="2600" b="1" dirty="0" smtClean="0">
              <a:solidFill>
                <a:schemeClr val="tx1"/>
              </a:solidFill>
              <a:latin typeface="Times New Roman" pitchFamily="18" charset="0"/>
              <a:cs typeface="Times New Roman" pitchFamily="18" charset="0"/>
            </a:rPr>
            <a:t>Microsystem</a:t>
          </a:r>
          <a:endParaRPr lang="he-IL" sz="2600" b="1" dirty="0" smtClean="0">
            <a:solidFill>
              <a:schemeClr val="tx1"/>
            </a:solidFill>
            <a:latin typeface="Times New Roman" pitchFamily="18" charset="0"/>
            <a:cs typeface="Times New Roman" pitchFamily="18" charset="0"/>
          </a:endParaRPr>
        </a:p>
      </dgm:t>
    </dgm:pt>
    <dgm:pt modelId="{2B5D7FDA-6A7B-45E3-B19B-6B9B44FD5649}" type="parTrans" cxnId="{DDBF3639-F41C-4EA9-871D-7BEEC2381D0E}">
      <dgm:prSet/>
      <dgm:spPr/>
      <dgm:t>
        <a:bodyPr/>
        <a:lstStyle/>
        <a:p>
          <a:pPr algn="ctr" rtl="1"/>
          <a:endParaRPr lang="he-IL"/>
        </a:p>
      </dgm:t>
    </dgm:pt>
    <dgm:pt modelId="{A04BC245-7A84-40F9-A880-7F6BFED5E10D}" type="sibTrans" cxnId="{DDBF3639-F41C-4EA9-871D-7BEEC2381D0E}">
      <dgm:prSet/>
      <dgm:spPr/>
      <dgm:t>
        <a:bodyPr/>
        <a:lstStyle/>
        <a:p>
          <a:pPr algn="ctr" rtl="1"/>
          <a:endParaRPr lang="he-IL"/>
        </a:p>
      </dgm:t>
    </dgm:pt>
    <dgm:pt modelId="{825DF2BD-7919-4F3A-8EEA-5B4D1749426D}">
      <dgm:prSet phldrT="[טקסט]" custT="1"/>
      <dgm:spPr/>
      <dgm:t>
        <a:bodyPr/>
        <a:lstStyle/>
        <a:p>
          <a:pPr algn="ctr" rtl="1"/>
          <a:r>
            <a:rPr lang="en-US" sz="2800" b="1" dirty="0" smtClean="0">
              <a:solidFill>
                <a:schemeClr val="tx1"/>
              </a:solidFill>
              <a:latin typeface="Times New Roman" pitchFamily="18" charset="0"/>
              <a:cs typeface="Times New Roman" pitchFamily="18" charset="0"/>
            </a:rPr>
            <a:t>Individual</a:t>
          </a:r>
          <a:endParaRPr lang="he-IL" sz="2600" b="1" dirty="0">
            <a:solidFill>
              <a:schemeClr val="tx1"/>
            </a:solidFill>
            <a:latin typeface="Times New Roman" pitchFamily="18" charset="0"/>
            <a:cs typeface="Times New Roman" pitchFamily="18" charset="0"/>
          </a:endParaRPr>
        </a:p>
      </dgm:t>
    </dgm:pt>
    <dgm:pt modelId="{2DAB774B-D02A-4F49-A2D8-0943A8155BC6}" type="parTrans" cxnId="{CCF07385-A03F-4B2A-88CD-D69250D784A4}">
      <dgm:prSet/>
      <dgm:spPr/>
      <dgm:t>
        <a:bodyPr/>
        <a:lstStyle/>
        <a:p>
          <a:pPr algn="ctr" rtl="1"/>
          <a:endParaRPr lang="he-IL"/>
        </a:p>
      </dgm:t>
    </dgm:pt>
    <dgm:pt modelId="{E59C03FB-CAD9-43ED-80F3-A97D99FB8377}" type="sibTrans" cxnId="{CCF07385-A03F-4B2A-88CD-D69250D784A4}">
      <dgm:prSet/>
      <dgm:spPr/>
      <dgm:t>
        <a:bodyPr/>
        <a:lstStyle/>
        <a:p>
          <a:pPr algn="ctr" rtl="1"/>
          <a:endParaRPr lang="he-IL"/>
        </a:p>
      </dgm:t>
    </dgm:pt>
    <dgm:pt modelId="{302ED35C-928A-4E90-9B8B-0F65B37C5585}">
      <dgm:prSet custT="1"/>
      <dgm:spPr/>
      <dgm:t>
        <a:bodyPr/>
        <a:lstStyle/>
        <a:p>
          <a:pPr algn="ctr" rtl="1"/>
          <a:r>
            <a:rPr lang="en-US" sz="2600" b="1" dirty="0" smtClean="0">
              <a:solidFill>
                <a:schemeClr val="tx1"/>
              </a:solidFill>
              <a:latin typeface="Times New Roman" pitchFamily="18" charset="0"/>
              <a:cs typeface="Times New Roman" pitchFamily="18" charset="0"/>
            </a:rPr>
            <a:t>Macrosystem</a:t>
          </a:r>
          <a:endParaRPr lang="he-IL" sz="2600" b="1" dirty="0">
            <a:solidFill>
              <a:schemeClr val="tx1"/>
            </a:solidFill>
            <a:latin typeface="Times New Roman" pitchFamily="18" charset="0"/>
            <a:cs typeface="Times New Roman" pitchFamily="18" charset="0"/>
          </a:endParaRPr>
        </a:p>
      </dgm:t>
    </dgm:pt>
    <dgm:pt modelId="{9B75D2CE-ED2E-4801-AEAF-49055B2C8C2C}" type="parTrans" cxnId="{46E3F7BE-3851-4E9E-99E3-73A59D3970B5}">
      <dgm:prSet/>
      <dgm:spPr/>
      <dgm:t>
        <a:bodyPr/>
        <a:lstStyle/>
        <a:p>
          <a:pPr algn="ctr" rtl="1"/>
          <a:endParaRPr lang="he-IL"/>
        </a:p>
      </dgm:t>
    </dgm:pt>
    <dgm:pt modelId="{ED1A019E-7E87-4A97-9791-7E42A1909B19}" type="sibTrans" cxnId="{46E3F7BE-3851-4E9E-99E3-73A59D3970B5}">
      <dgm:prSet/>
      <dgm:spPr/>
      <dgm:t>
        <a:bodyPr/>
        <a:lstStyle/>
        <a:p>
          <a:pPr algn="ctr" rtl="1"/>
          <a:endParaRPr lang="he-IL"/>
        </a:p>
      </dgm:t>
    </dgm:pt>
    <dgm:pt modelId="{D05769E6-4194-4850-969A-3F5A2EE784AD}">
      <dgm:prSet custT="1"/>
      <dgm:spPr/>
      <dgm:t>
        <a:bodyPr/>
        <a:lstStyle/>
        <a:p>
          <a:pPr algn="ctr" rtl="1"/>
          <a:r>
            <a:rPr lang="en-US" sz="2600" b="1" dirty="0" smtClean="0">
              <a:solidFill>
                <a:schemeClr val="tx1"/>
              </a:solidFill>
              <a:latin typeface="Times New Roman" pitchFamily="18" charset="0"/>
              <a:cs typeface="Times New Roman" pitchFamily="18" charset="0"/>
            </a:rPr>
            <a:t>Exosystem</a:t>
          </a:r>
          <a:endParaRPr lang="he-IL" sz="2600" b="1" dirty="0" smtClean="0">
            <a:solidFill>
              <a:schemeClr val="tx1"/>
            </a:solidFill>
            <a:cs typeface="Narkisim" pitchFamily="2" charset="-79"/>
          </a:endParaRPr>
        </a:p>
      </dgm:t>
    </dgm:pt>
    <dgm:pt modelId="{C8B1D3BC-93AB-4942-A2AB-B7CC85F4E2C3}" type="parTrans" cxnId="{7A11111F-22BB-44C5-AB1C-50BCAF198A82}">
      <dgm:prSet/>
      <dgm:spPr/>
      <dgm:t>
        <a:bodyPr/>
        <a:lstStyle/>
        <a:p>
          <a:pPr algn="ctr" rtl="1"/>
          <a:endParaRPr lang="he-IL"/>
        </a:p>
      </dgm:t>
    </dgm:pt>
    <dgm:pt modelId="{6F367A0D-4281-447F-8611-7933057397B9}" type="sibTrans" cxnId="{7A11111F-22BB-44C5-AB1C-50BCAF198A82}">
      <dgm:prSet/>
      <dgm:spPr/>
      <dgm:t>
        <a:bodyPr/>
        <a:lstStyle/>
        <a:p>
          <a:pPr algn="ctr" rtl="1"/>
          <a:endParaRPr lang="he-IL"/>
        </a:p>
      </dgm:t>
    </dgm:pt>
    <dgm:pt modelId="{84B9ABA6-1887-4C2B-847A-9061D5372FB5}" type="pres">
      <dgm:prSet presAssocID="{6EC86057-1F9F-483B-A20C-1C1DDFE74C2E}" presName="Name0" presStyleCnt="0">
        <dgm:presLayoutVars>
          <dgm:chMax val="7"/>
          <dgm:resizeHandles val="exact"/>
        </dgm:presLayoutVars>
      </dgm:prSet>
      <dgm:spPr/>
      <dgm:t>
        <a:bodyPr/>
        <a:lstStyle/>
        <a:p>
          <a:pPr rtl="1"/>
          <a:endParaRPr lang="he-IL"/>
        </a:p>
      </dgm:t>
    </dgm:pt>
    <dgm:pt modelId="{19DD7800-2DF1-4073-8C7E-4956B2421329}" type="pres">
      <dgm:prSet presAssocID="{6EC86057-1F9F-483B-A20C-1C1DDFE74C2E}" presName="comp1" presStyleCnt="0"/>
      <dgm:spPr/>
      <dgm:t>
        <a:bodyPr/>
        <a:lstStyle/>
        <a:p>
          <a:pPr rtl="1"/>
          <a:endParaRPr lang="he-IL"/>
        </a:p>
      </dgm:t>
    </dgm:pt>
    <dgm:pt modelId="{CCB0DB83-164B-4B69-8CFF-4EBCCE1ACF0D}" type="pres">
      <dgm:prSet presAssocID="{6EC86057-1F9F-483B-A20C-1C1DDFE74C2E}" presName="circle1" presStyleLbl="node1" presStyleIdx="0" presStyleCnt="5" custScaleX="130108" custLinFactNeighborX="9368" custLinFactNeighborY="-399"/>
      <dgm:spPr/>
      <dgm:t>
        <a:bodyPr/>
        <a:lstStyle/>
        <a:p>
          <a:pPr rtl="1"/>
          <a:endParaRPr lang="he-IL"/>
        </a:p>
      </dgm:t>
    </dgm:pt>
    <dgm:pt modelId="{720143A5-E4EC-4400-B6BF-373858D4962D}" type="pres">
      <dgm:prSet presAssocID="{6EC86057-1F9F-483B-A20C-1C1DDFE74C2E}" presName="c1text" presStyleLbl="node1" presStyleIdx="0" presStyleCnt="5">
        <dgm:presLayoutVars>
          <dgm:bulletEnabled val="1"/>
        </dgm:presLayoutVars>
      </dgm:prSet>
      <dgm:spPr/>
      <dgm:t>
        <a:bodyPr/>
        <a:lstStyle/>
        <a:p>
          <a:pPr rtl="1"/>
          <a:endParaRPr lang="he-IL"/>
        </a:p>
      </dgm:t>
    </dgm:pt>
    <dgm:pt modelId="{01AFB5F9-27BA-4B2A-B16F-716D218EDA1D}" type="pres">
      <dgm:prSet presAssocID="{6EC86057-1F9F-483B-A20C-1C1DDFE74C2E}" presName="comp2" presStyleCnt="0"/>
      <dgm:spPr/>
      <dgm:t>
        <a:bodyPr/>
        <a:lstStyle/>
        <a:p>
          <a:pPr rtl="1"/>
          <a:endParaRPr lang="he-IL"/>
        </a:p>
      </dgm:t>
    </dgm:pt>
    <dgm:pt modelId="{085EBEA4-C91D-490A-A921-916D431EAF88}" type="pres">
      <dgm:prSet presAssocID="{6EC86057-1F9F-483B-A20C-1C1DDFE74C2E}" presName="circle2" presStyleLbl="node1" presStyleIdx="1" presStyleCnt="5" custScaleX="130298" custLinFactNeighborX="8997" custLinFactNeighborY="-885"/>
      <dgm:spPr/>
      <dgm:t>
        <a:bodyPr/>
        <a:lstStyle/>
        <a:p>
          <a:pPr rtl="1"/>
          <a:endParaRPr lang="he-IL"/>
        </a:p>
      </dgm:t>
    </dgm:pt>
    <dgm:pt modelId="{91DD571F-1DDF-48DD-8155-90E14752E285}" type="pres">
      <dgm:prSet presAssocID="{6EC86057-1F9F-483B-A20C-1C1DDFE74C2E}" presName="c2text" presStyleLbl="node1" presStyleIdx="1" presStyleCnt="5">
        <dgm:presLayoutVars>
          <dgm:bulletEnabled val="1"/>
        </dgm:presLayoutVars>
      </dgm:prSet>
      <dgm:spPr/>
      <dgm:t>
        <a:bodyPr/>
        <a:lstStyle/>
        <a:p>
          <a:pPr rtl="1"/>
          <a:endParaRPr lang="he-IL"/>
        </a:p>
      </dgm:t>
    </dgm:pt>
    <dgm:pt modelId="{55348085-E10F-4FBB-8D8D-B52E4249A47C}" type="pres">
      <dgm:prSet presAssocID="{6EC86057-1F9F-483B-A20C-1C1DDFE74C2E}" presName="comp3" presStyleCnt="0"/>
      <dgm:spPr/>
      <dgm:t>
        <a:bodyPr/>
        <a:lstStyle/>
        <a:p>
          <a:pPr rtl="1"/>
          <a:endParaRPr lang="he-IL"/>
        </a:p>
      </dgm:t>
    </dgm:pt>
    <dgm:pt modelId="{CCEC5490-0488-4A9F-9E3B-3C6ABCF1D27E}" type="pres">
      <dgm:prSet presAssocID="{6EC86057-1F9F-483B-A20C-1C1DDFE74C2E}" presName="circle3" presStyleLbl="node1" presStyleIdx="2" presStyleCnt="5" custScaleX="132105" custLinFactNeighborX="2198" custLinFactNeighborY="-115"/>
      <dgm:spPr/>
      <dgm:t>
        <a:bodyPr/>
        <a:lstStyle/>
        <a:p>
          <a:pPr rtl="1"/>
          <a:endParaRPr lang="he-IL"/>
        </a:p>
      </dgm:t>
    </dgm:pt>
    <dgm:pt modelId="{6BFEF1BF-D934-460D-9726-91A5F8211AA0}" type="pres">
      <dgm:prSet presAssocID="{6EC86057-1F9F-483B-A20C-1C1DDFE74C2E}" presName="c3text" presStyleLbl="node1" presStyleIdx="2" presStyleCnt="5">
        <dgm:presLayoutVars>
          <dgm:bulletEnabled val="1"/>
        </dgm:presLayoutVars>
      </dgm:prSet>
      <dgm:spPr/>
      <dgm:t>
        <a:bodyPr/>
        <a:lstStyle/>
        <a:p>
          <a:pPr rtl="1"/>
          <a:endParaRPr lang="he-IL"/>
        </a:p>
      </dgm:t>
    </dgm:pt>
    <dgm:pt modelId="{85D46A76-CC03-42E7-B3BD-718AD3C7563E}" type="pres">
      <dgm:prSet presAssocID="{6EC86057-1F9F-483B-A20C-1C1DDFE74C2E}" presName="comp4" presStyleCnt="0"/>
      <dgm:spPr/>
      <dgm:t>
        <a:bodyPr/>
        <a:lstStyle/>
        <a:p>
          <a:pPr rtl="1"/>
          <a:endParaRPr lang="he-IL"/>
        </a:p>
      </dgm:t>
    </dgm:pt>
    <dgm:pt modelId="{F5841395-9BAB-4F50-8D31-AC1D9CE0DA1B}" type="pres">
      <dgm:prSet presAssocID="{6EC86057-1F9F-483B-A20C-1C1DDFE74C2E}" presName="circle4" presStyleLbl="node1" presStyleIdx="3" presStyleCnt="5" custScaleX="165115" custScaleY="91594" custLinFactNeighborX="3411" custLinFactNeighborY="2512"/>
      <dgm:spPr/>
      <dgm:t>
        <a:bodyPr/>
        <a:lstStyle/>
        <a:p>
          <a:pPr rtl="1"/>
          <a:endParaRPr lang="he-IL"/>
        </a:p>
      </dgm:t>
    </dgm:pt>
    <dgm:pt modelId="{6C0136F9-FEBC-44AE-9C7F-7A420B621E89}" type="pres">
      <dgm:prSet presAssocID="{6EC86057-1F9F-483B-A20C-1C1DDFE74C2E}" presName="c4text" presStyleLbl="node1" presStyleIdx="3" presStyleCnt="5">
        <dgm:presLayoutVars>
          <dgm:bulletEnabled val="1"/>
        </dgm:presLayoutVars>
      </dgm:prSet>
      <dgm:spPr/>
      <dgm:t>
        <a:bodyPr/>
        <a:lstStyle/>
        <a:p>
          <a:pPr rtl="1"/>
          <a:endParaRPr lang="he-IL"/>
        </a:p>
      </dgm:t>
    </dgm:pt>
    <dgm:pt modelId="{7A0A758F-2790-4333-A936-95999E943B14}" type="pres">
      <dgm:prSet presAssocID="{6EC86057-1F9F-483B-A20C-1C1DDFE74C2E}" presName="comp5" presStyleCnt="0"/>
      <dgm:spPr/>
      <dgm:t>
        <a:bodyPr/>
        <a:lstStyle/>
        <a:p>
          <a:pPr rtl="1"/>
          <a:endParaRPr lang="he-IL"/>
        </a:p>
      </dgm:t>
    </dgm:pt>
    <dgm:pt modelId="{65C858C0-86E1-4EC7-964B-C3F87D44D668}" type="pres">
      <dgm:prSet presAssocID="{6EC86057-1F9F-483B-A20C-1C1DDFE74C2E}" presName="circle5" presStyleLbl="node1" presStyleIdx="4" presStyleCnt="5" custScaleX="161291" custScaleY="82796" custLinFactNeighborX="828" custLinFactNeighborY="5244"/>
      <dgm:spPr/>
      <dgm:t>
        <a:bodyPr/>
        <a:lstStyle/>
        <a:p>
          <a:pPr rtl="1"/>
          <a:endParaRPr lang="he-IL"/>
        </a:p>
      </dgm:t>
    </dgm:pt>
    <dgm:pt modelId="{5A028EA5-F0BC-4178-BFB7-E8DC71573BDC}" type="pres">
      <dgm:prSet presAssocID="{6EC86057-1F9F-483B-A20C-1C1DDFE74C2E}" presName="c5text" presStyleLbl="node1" presStyleIdx="4" presStyleCnt="5">
        <dgm:presLayoutVars>
          <dgm:bulletEnabled val="1"/>
        </dgm:presLayoutVars>
      </dgm:prSet>
      <dgm:spPr/>
      <dgm:t>
        <a:bodyPr/>
        <a:lstStyle/>
        <a:p>
          <a:pPr rtl="1"/>
          <a:endParaRPr lang="he-IL"/>
        </a:p>
      </dgm:t>
    </dgm:pt>
  </dgm:ptLst>
  <dgm:cxnLst>
    <dgm:cxn modelId="{EC3A86A1-D4C7-4BDB-9C4B-4542608DE984}" type="presOf" srcId="{E154F585-2967-430E-A9CA-FEF26AB37FFB}" destId="{CCEC5490-0488-4A9F-9E3B-3C6ABCF1D27E}" srcOrd="0" destOrd="0" presId="urn:microsoft.com/office/officeart/2005/8/layout/venn2"/>
    <dgm:cxn modelId="{46E3F7BE-3851-4E9E-99E3-73A59D3970B5}" srcId="{6EC86057-1F9F-483B-A20C-1C1DDFE74C2E}" destId="{302ED35C-928A-4E90-9B8B-0F65B37C5585}" srcOrd="0" destOrd="0" parTransId="{9B75D2CE-ED2E-4801-AEAF-49055B2C8C2C}" sibTransId="{ED1A019E-7E87-4A97-9791-7E42A1909B19}"/>
    <dgm:cxn modelId="{4C599C31-5924-4014-8BBE-26620C81FF71}" type="presOf" srcId="{2FCC4F4F-7816-46EF-AB1B-111FAEFAF9F4}" destId="{F5841395-9BAB-4F50-8D31-AC1D9CE0DA1B}" srcOrd="0" destOrd="0" presId="urn:microsoft.com/office/officeart/2005/8/layout/venn2"/>
    <dgm:cxn modelId="{CCF07385-A03F-4B2A-88CD-D69250D784A4}" srcId="{6EC86057-1F9F-483B-A20C-1C1DDFE74C2E}" destId="{825DF2BD-7919-4F3A-8EEA-5B4D1749426D}" srcOrd="4" destOrd="0" parTransId="{2DAB774B-D02A-4F49-A2D8-0943A8155BC6}" sibTransId="{E59C03FB-CAD9-43ED-80F3-A97D99FB8377}"/>
    <dgm:cxn modelId="{0782A603-6435-445B-BF76-C91B478DC2E7}" type="presOf" srcId="{825DF2BD-7919-4F3A-8EEA-5B4D1749426D}" destId="{65C858C0-86E1-4EC7-964B-C3F87D44D668}" srcOrd="0" destOrd="0" presId="urn:microsoft.com/office/officeart/2005/8/layout/venn2"/>
    <dgm:cxn modelId="{6AD7D982-0927-41D7-90C0-C64F4EA07B0B}" type="presOf" srcId="{825DF2BD-7919-4F3A-8EEA-5B4D1749426D}" destId="{5A028EA5-F0BC-4178-BFB7-E8DC71573BDC}" srcOrd="1" destOrd="0" presId="urn:microsoft.com/office/officeart/2005/8/layout/venn2"/>
    <dgm:cxn modelId="{19369BDB-7713-41FB-B87B-3C7B86C0F08F}" type="presOf" srcId="{302ED35C-928A-4E90-9B8B-0F65B37C5585}" destId="{CCB0DB83-164B-4B69-8CFF-4EBCCE1ACF0D}" srcOrd="0" destOrd="0" presId="urn:microsoft.com/office/officeart/2005/8/layout/venn2"/>
    <dgm:cxn modelId="{72D27036-22E5-4E41-9A60-3DAD4C780993}" type="presOf" srcId="{2FCC4F4F-7816-46EF-AB1B-111FAEFAF9F4}" destId="{6C0136F9-FEBC-44AE-9C7F-7A420B621E89}" srcOrd="1" destOrd="0" presId="urn:microsoft.com/office/officeart/2005/8/layout/venn2"/>
    <dgm:cxn modelId="{201B233F-301C-40BD-8F36-92C134D44B74}" srcId="{6EC86057-1F9F-483B-A20C-1C1DDFE74C2E}" destId="{E154F585-2967-430E-A9CA-FEF26AB37FFB}" srcOrd="2" destOrd="0" parTransId="{8A80391A-BEBF-458D-A487-078D085BCB5C}" sibTransId="{BD65C704-C142-41D1-B177-B6545A6D395E}"/>
    <dgm:cxn modelId="{A6C559B1-4C9A-4B43-9F71-F0A39885AEB8}" type="presOf" srcId="{6EC86057-1F9F-483B-A20C-1C1DDFE74C2E}" destId="{84B9ABA6-1887-4C2B-847A-9061D5372FB5}" srcOrd="0" destOrd="0" presId="urn:microsoft.com/office/officeart/2005/8/layout/venn2"/>
    <dgm:cxn modelId="{DDBF3639-F41C-4EA9-871D-7BEEC2381D0E}" srcId="{6EC86057-1F9F-483B-A20C-1C1DDFE74C2E}" destId="{2FCC4F4F-7816-46EF-AB1B-111FAEFAF9F4}" srcOrd="3" destOrd="0" parTransId="{2B5D7FDA-6A7B-45E3-B19B-6B9B44FD5649}" sibTransId="{A04BC245-7A84-40F9-A880-7F6BFED5E10D}"/>
    <dgm:cxn modelId="{A73DBDF6-F209-4795-AC19-537A0F65B7A1}" type="presOf" srcId="{D05769E6-4194-4850-969A-3F5A2EE784AD}" destId="{085EBEA4-C91D-490A-A921-916D431EAF88}" srcOrd="0" destOrd="0" presId="urn:microsoft.com/office/officeart/2005/8/layout/venn2"/>
    <dgm:cxn modelId="{516D04A1-5347-43A2-85C8-6557E4B5BD80}" type="presOf" srcId="{D05769E6-4194-4850-969A-3F5A2EE784AD}" destId="{91DD571F-1DDF-48DD-8155-90E14752E285}" srcOrd="1" destOrd="0" presId="urn:microsoft.com/office/officeart/2005/8/layout/venn2"/>
    <dgm:cxn modelId="{115EEC83-0C40-44F0-B20C-C44BDC7E2E54}" type="presOf" srcId="{E154F585-2967-430E-A9CA-FEF26AB37FFB}" destId="{6BFEF1BF-D934-460D-9726-91A5F8211AA0}" srcOrd="1" destOrd="0" presId="urn:microsoft.com/office/officeart/2005/8/layout/venn2"/>
    <dgm:cxn modelId="{F90636AB-28C2-4720-AFA2-EFAD91A23AF9}" type="presOf" srcId="{302ED35C-928A-4E90-9B8B-0F65B37C5585}" destId="{720143A5-E4EC-4400-B6BF-373858D4962D}" srcOrd="1" destOrd="0" presId="urn:microsoft.com/office/officeart/2005/8/layout/venn2"/>
    <dgm:cxn modelId="{7A11111F-22BB-44C5-AB1C-50BCAF198A82}" srcId="{6EC86057-1F9F-483B-A20C-1C1DDFE74C2E}" destId="{D05769E6-4194-4850-969A-3F5A2EE784AD}" srcOrd="1" destOrd="0" parTransId="{C8B1D3BC-93AB-4942-A2AB-B7CC85F4E2C3}" sibTransId="{6F367A0D-4281-447F-8611-7933057397B9}"/>
    <dgm:cxn modelId="{B1932FC7-1A86-46A9-87AD-42D15A581E43}" type="presParOf" srcId="{84B9ABA6-1887-4C2B-847A-9061D5372FB5}" destId="{19DD7800-2DF1-4073-8C7E-4956B2421329}" srcOrd="0" destOrd="0" presId="urn:microsoft.com/office/officeart/2005/8/layout/venn2"/>
    <dgm:cxn modelId="{93EF2071-C992-4B94-A8C5-D72711706AC6}" type="presParOf" srcId="{19DD7800-2DF1-4073-8C7E-4956B2421329}" destId="{CCB0DB83-164B-4B69-8CFF-4EBCCE1ACF0D}" srcOrd="0" destOrd="0" presId="urn:microsoft.com/office/officeart/2005/8/layout/venn2"/>
    <dgm:cxn modelId="{4220834A-3545-4468-96B0-7EE7A426BE03}" type="presParOf" srcId="{19DD7800-2DF1-4073-8C7E-4956B2421329}" destId="{720143A5-E4EC-4400-B6BF-373858D4962D}" srcOrd="1" destOrd="0" presId="urn:microsoft.com/office/officeart/2005/8/layout/venn2"/>
    <dgm:cxn modelId="{0DF229AC-8CFA-4B84-BD06-9F91F86F4688}" type="presParOf" srcId="{84B9ABA6-1887-4C2B-847A-9061D5372FB5}" destId="{01AFB5F9-27BA-4B2A-B16F-716D218EDA1D}" srcOrd="1" destOrd="0" presId="urn:microsoft.com/office/officeart/2005/8/layout/venn2"/>
    <dgm:cxn modelId="{2B4E2E35-A99F-4685-B551-1486C999FECF}" type="presParOf" srcId="{01AFB5F9-27BA-4B2A-B16F-716D218EDA1D}" destId="{085EBEA4-C91D-490A-A921-916D431EAF88}" srcOrd="0" destOrd="0" presId="urn:microsoft.com/office/officeart/2005/8/layout/venn2"/>
    <dgm:cxn modelId="{1FBA956B-A9A7-42B9-B410-73A3F7B1D4C8}" type="presParOf" srcId="{01AFB5F9-27BA-4B2A-B16F-716D218EDA1D}" destId="{91DD571F-1DDF-48DD-8155-90E14752E285}" srcOrd="1" destOrd="0" presId="urn:microsoft.com/office/officeart/2005/8/layout/venn2"/>
    <dgm:cxn modelId="{3DFE02D0-4330-4DF5-8EA1-47B078942A6B}" type="presParOf" srcId="{84B9ABA6-1887-4C2B-847A-9061D5372FB5}" destId="{55348085-E10F-4FBB-8D8D-B52E4249A47C}" srcOrd="2" destOrd="0" presId="urn:microsoft.com/office/officeart/2005/8/layout/venn2"/>
    <dgm:cxn modelId="{36EDFEE5-E975-4B4D-9DCD-26F8DC3A8F6C}" type="presParOf" srcId="{55348085-E10F-4FBB-8D8D-B52E4249A47C}" destId="{CCEC5490-0488-4A9F-9E3B-3C6ABCF1D27E}" srcOrd="0" destOrd="0" presId="urn:microsoft.com/office/officeart/2005/8/layout/venn2"/>
    <dgm:cxn modelId="{4DFAEA91-623F-47DA-BBE2-A059BAC31911}" type="presParOf" srcId="{55348085-E10F-4FBB-8D8D-B52E4249A47C}" destId="{6BFEF1BF-D934-460D-9726-91A5F8211AA0}" srcOrd="1" destOrd="0" presId="urn:microsoft.com/office/officeart/2005/8/layout/venn2"/>
    <dgm:cxn modelId="{8629672F-9586-4888-BF9B-CF8C7EAA4F26}" type="presParOf" srcId="{84B9ABA6-1887-4C2B-847A-9061D5372FB5}" destId="{85D46A76-CC03-42E7-B3BD-718AD3C7563E}" srcOrd="3" destOrd="0" presId="urn:microsoft.com/office/officeart/2005/8/layout/venn2"/>
    <dgm:cxn modelId="{874033A2-3765-40C0-A613-5C3A13B353AB}" type="presParOf" srcId="{85D46A76-CC03-42E7-B3BD-718AD3C7563E}" destId="{F5841395-9BAB-4F50-8D31-AC1D9CE0DA1B}" srcOrd="0" destOrd="0" presId="urn:microsoft.com/office/officeart/2005/8/layout/venn2"/>
    <dgm:cxn modelId="{EDE98F9A-6BE0-4E66-8469-102DD8AC1DE5}" type="presParOf" srcId="{85D46A76-CC03-42E7-B3BD-718AD3C7563E}" destId="{6C0136F9-FEBC-44AE-9C7F-7A420B621E89}" srcOrd="1" destOrd="0" presId="urn:microsoft.com/office/officeart/2005/8/layout/venn2"/>
    <dgm:cxn modelId="{10D0EC45-1418-4171-A065-0FDD798CBFA6}" type="presParOf" srcId="{84B9ABA6-1887-4C2B-847A-9061D5372FB5}" destId="{7A0A758F-2790-4333-A936-95999E943B14}" srcOrd="4" destOrd="0" presId="urn:microsoft.com/office/officeart/2005/8/layout/venn2"/>
    <dgm:cxn modelId="{A3DC859F-8565-40AF-B06C-8DE36245D5FD}" type="presParOf" srcId="{7A0A758F-2790-4333-A936-95999E943B14}" destId="{65C858C0-86E1-4EC7-964B-C3F87D44D668}" srcOrd="0" destOrd="0" presId="urn:microsoft.com/office/officeart/2005/8/layout/venn2"/>
    <dgm:cxn modelId="{1B0F2EAA-B6A2-4AA8-8021-BED51F60BA83}" type="presParOf" srcId="{7A0A758F-2790-4333-A936-95999E943B14}" destId="{5A028EA5-F0BC-4178-BFB7-E8DC71573BDC}"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0DB83-164B-4B69-8CFF-4EBCCE1ACF0D}">
      <dsp:nvSpPr>
        <dsp:cNvPr id="0" name=""/>
        <dsp:cNvSpPr/>
      </dsp:nvSpPr>
      <dsp:spPr>
        <a:xfrm>
          <a:off x="-456443" y="0"/>
          <a:ext cx="6241478" cy="4797151"/>
        </a:xfrm>
        <a:prstGeom prst="ellipse">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en-US" sz="2600" b="1" kern="1200" dirty="0" smtClean="0">
              <a:solidFill>
                <a:schemeClr val="tx1"/>
              </a:solidFill>
              <a:latin typeface="Times New Roman" pitchFamily="18" charset="0"/>
              <a:cs typeface="Times New Roman" pitchFamily="18" charset="0"/>
            </a:rPr>
            <a:t>Macrosystem</a:t>
          </a:r>
          <a:endParaRPr lang="he-IL" sz="2600" b="1" kern="1200" dirty="0">
            <a:solidFill>
              <a:schemeClr val="tx1"/>
            </a:solidFill>
            <a:latin typeface="Times New Roman" pitchFamily="18" charset="0"/>
            <a:cs typeface="Times New Roman" pitchFamily="18" charset="0"/>
          </a:endParaRPr>
        </a:p>
      </dsp:txBody>
      <dsp:txXfrm>
        <a:off x="1494018" y="239857"/>
        <a:ext cx="2340554" cy="479715"/>
      </dsp:txXfrm>
    </dsp:sp>
    <dsp:sp modelId="{085EBEA4-C91D-490A-A921-916D431EAF88}">
      <dsp:nvSpPr>
        <dsp:cNvPr id="0" name=""/>
        <dsp:cNvSpPr/>
      </dsp:nvSpPr>
      <dsp:spPr>
        <a:xfrm>
          <a:off x="15587" y="683486"/>
          <a:ext cx="5313004" cy="4077579"/>
        </a:xfrm>
        <a:prstGeom prst="ellipse">
          <a:avLst/>
        </a:prstGeom>
        <a:solidFill>
          <a:schemeClr val="accent3">
            <a:shade val="50000"/>
            <a:hueOff val="154511"/>
            <a:satOff val="8824"/>
            <a:lumOff val="1576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en-US" sz="2600" b="1" kern="1200" dirty="0" smtClean="0">
              <a:solidFill>
                <a:schemeClr val="tx1"/>
              </a:solidFill>
              <a:latin typeface="Times New Roman" pitchFamily="18" charset="0"/>
              <a:cs typeface="Times New Roman" pitchFamily="18" charset="0"/>
            </a:rPr>
            <a:t>Exosystem</a:t>
          </a:r>
          <a:endParaRPr lang="he-IL" sz="2600" b="1" kern="1200" dirty="0" smtClean="0">
            <a:solidFill>
              <a:schemeClr val="tx1"/>
            </a:solidFill>
            <a:cs typeface="Narkisim" pitchFamily="2" charset="-79"/>
          </a:endParaRPr>
        </a:p>
      </dsp:txBody>
      <dsp:txXfrm>
        <a:off x="1526473" y="917947"/>
        <a:ext cx="2291233" cy="468921"/>
      </dsp:txXfrm>
    </dsp:sp>
    <dsp:sp modelId="{CCEC5490-0488-4A9F-9E3B-3C6ABCF1D27E}">
      <dsp:nvSpPr>
        <dsp:cNvPr id="0" name=""/>
        <dsp:cNvSpPr/>
      </dsp:nvSpPr>
      <dsp:spPr>
        <a:xfrm>
          <a:off x="520057" y="1435283"/>
          <a:ext cx="4436094" cy="3358006"/>
        </a:xfrm>
        <a:prstGeom prst="ellipse">
          <a:avLst/>
        </a:prstGeom>
        <a:solidFill>
          <a:schemeClr val="accent3">
            <a:shade val="50000"/>
            <a:hueOff val="309022"/>
            <a:satOff val="17647"/>
            <a:lumOff val="315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en-US" sz="2600" b="1" kern="1200" dirty="0" smtClean="0">
              <a:solidFill>
                <a:schemeClr val="tx1"/>
              </a:solidFill>
              <a:latin typeface="Times New Roman" pitchFamily="18" charset="0"/>
              <a:cs typeface="Times New Roman" pitchFamily="18" charset="0"/>
            </a:rPr>
            <a:t>Mesosystem</a:t>
          </a:r>
          <a:endParaRPr lang="he-IL" sz="2600" b="1" kern="1200" dirty="0" smtClean="0">
            <a:solidFill>
              <a:schemeClr val="tx1"/>
            </a:solidFill>
            <a:cs typeface="Narkisim" pitchFamily="2" charset="-79"/>
          </a:endParaRPr>
        </a:p>
      </dsp:txBody>
      <dsp:txXfrm>
        <a:off x="1590265" y="1666986"/>
        <a:ext cx="2295678" cy="463404"/>
      </dsp:txXfrm>
    </dsp:sp>
    <dsp:sp modelId="{F5841395-9BAB-4F50-8D31-AC1D9CE0DA1B}">
      <dsp:nvSpPr>
        <dsp:cNvPr id="0" name=""/>
        <dsp:cNvSpPr/>
      </dsp:nvSpPr>
      <dsp:spPr>
        <a:xfrm>
          <a:off x="576068" y="2335889"/>
          <a:ext cx="4356449" cy="2416646"/>
        </a:xfrm>
        <a:prstGeom prst="ellipse">
          <a:avLst/>
        </a:prstGeom>
        <a:solidFill>
          <a:schemeClr val="accent3">
            <a:shade val="50000"/>
            <a:hueOff val="309022"/>
            <a:satOff val="17647"/>
            <a:lumOff val="315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en-US" sz="2600" b="1" kern="1200" dirty="0" smtClean="0">
              <a:solidFill>
                <a:schemeClr val="tx1"/>
              </a:solidFill>
              <a:latin typeface="Times New Roman" pitchFamily="18" charset="0"/>
              <a:cs typeface="Times New Roman" pitchFamily="18" charset="0"/>
            </a:rPr>
            <a:t>Microsystem</a:t>
          </a:r>
          <a:endParaRPr lang="he-IL" sz="2600" b="1" kern="1200" dirty="0" smtClean="0">
            <a:solidFill>
              <a:schemeClr val="tx1"/>
            </a:solidFill>
            <a:latin typeface="Times New Roman" pitchFamily="18" charset="0"/>
            <a:cs typeface="Times New Roman" pitchFamily="18" charset="0"/>
          </a:endParaRPr>
        </a:p>
      </dsp:txBody>
      <dsp:txXfrm>
        <a:off x="1578051" y="2553387"/>
        <a:ext cx="2352482" cy="434996"/>
      </dsp:txXfrm>
    </dsp:sp>
    <dsp:sp modelId="{65C858C0-86E1-4EC7-964B-C3F87D44D668}">
      <dsp:nvSpPr>
        <dsp:cNvPr id="0" name=""/>
        <dsp:cNvSpPr/>
      </dsp:nvSpPr>
      <dsp:spPr>
        <a:xfrm>
          <a:off x="1132709" y="3143976"/>
          <a:ext cx="3094949" cy="1588739"/>
        </a:xfrm>
        <a:prstGeom prst="ellipse">
          <a:avLst/>
        </a:prstGeom>
        <a:solidFill>
          <a:schemeClr val="accent3">
            <a:shade val="50000"/>
            <a:hueOff val="154511"/>
            <a:satOff val="8824"/>
            <a:lumOff val="1576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en-US" sz="2800" b="1" kern="1200" dirty="0" smtClean="0">
              <a:solidFill>
                <a:schemeClr val="tx1"/>
              </a:solidFill>
              <a:latin typeface="Times New Roman" pitchFamily="18" charset="0"/>
              <a:cs typeface="Times New Roman" pitchFamily="18" charset="0"/>
            </a:rPr>
            <a:t>Individual</a:t>
          </a:r>
          <a:endParaRPr lang="he-IL" sz="2600" b="1" kern="1200" dirty="0">
            <a:solidFill>
              <a:schemeClr val="tx1"/>
            </a:solidFill>
            <a:latin typeface="Times New Roman" pitchFamily="18" charset="0"/>
            <a:cs typeface="Times New Roman" pitchFamily="18" charset="0"/>
          </a:endParaRPr>
        </a:p>
      </dsp:txBody>
      <dsp:txXfrm>
        <a:off x="1585954" y="3541161"/>
        <a:ext cx="2188459" cy="79436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46400" cy="496888"/>
          </a:xfrm>
          <a:prstGeom prst="rect">
            <a:avLst/>
          </a:prstGeom>
        </p:spPr>
        <p:txBody>
          <a:bodyPr vert="horz" lIns="91440" tIns="45720" rIns="91440" bIns="45720" rtlCol="1"/>
          <a:lstStyle>
            <a:lvl1pPr algn="l">
              <a:defRPr sz="1200"/>
            </a:lvl1pPr>
          </a:lstStyle>
          <a:p>
            <a:fld id="{AE954A98-9B1C-4C43-85CF-5BCB05B0B485}" type="datetimeFigureOut">
              <a:rPr lang="he-IL" smtClean="0"/>
              <a:pPr/>
              <a:t>כ"ו/תמוז/תשע"ה</a:t>
            </a:fld>
            <a:endParaRPr lang="he-IL"/>
          </a:p>
        </p:txBody>
      </p:sp>
      <p:sp>
        <p:nvSpPr>
          <p:cNvPr id="4" name="מציין מיקום של כותרת תחתונה 3"/>
          <p:cNvSpPr>
            <a:spLocks noGrp="1"/>
          </p:cNvSpPr>
          <p:nvPr>
            <p:ph type="ftr" sz="quarter" idx="2"/>
          </p:nvPr>
        </p:nvSpPr>
        <p:spPr>
          <a:xfrm>
            <a:off x="3851275" y="9429750"/>
            <a:ext cx="2946400" cy="496888"/>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9750"/>
            <a:ext cx="2946400" cy="496888"/>
          </a:xfrm>
          <a:prstGeom prst="rect">
            <a:avLst/>
          </a:prstGeom>
        </p:spPr>
        <p:txBody>
          <a:bodyPr vert="horz" lIns="91440" tIns="45720" rIns="91440" bIns="45720" rtlCol="1" anchor="b"/>
          <a:lstStyle>
            <a:lvl1pPr algn="l">
              <a:defRPr sz="1200"/>
            </a:lvl1pPr>
          </a:lstStyle>
          <a:p>
            <a:fld id="{D84AFDA3-0508-4C06-A618-22903EFA9E59}" type="slidenum">
              <a:rPr lang="he-IL" smtClean="0"/>
              <a:pPr/>
              <a:t>‹#›</a:t>
            </a:fld>
            <a:endParaRPr lang="he-IL"/>
          </a:p>
        </p:txBody>
      </p:sp>
    </p:spTree>
    <p:extLst>
      <p:ext uri="{BB962C8B-B14F-4D97-AF65-F5344CB8AC3E}">
        <p14:creationId xmlns:p14="http://schemas.microsoft.com/office/powerpoint/2010/main" val="3430853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6411"/>
          </a:xfrm>
          <a:prstGeom prst="rect">
            <a:avLst/>
          </a:prstGeom>
        </p:spPr>
        <p:txBody>
          <a:bodyPr vert="horz" lIns="91440" tIns="45720" rIns="91440" bIns="45720" rtlCol="1"/>
          <a:lstStyle>
            <a:lvl1pPr algn="l">
              <a:defRPr sz="1200"/>
            </a:lvl1pPr>
          </a:lstStyle>
          <a:p>
            <a:fld id="{EA755BDB-1FE1-4690-988C-F16DF4C9DCB4}" type="datetimeFigureOut">
              <a:rPr lang="he-IL" smtClean="0"/>
              <a:pPr/>
              <a:t>כ"ו/תמוז/תשע"ה</a:t>
            </a:fld>
            <a:endParaRPr lang="he-IL"/>
          </a:p>
        </p:txBody>
      </p:sp>
      <p:sp>
        <p:nvSpPr>
          <p:cNvPr id="4" name="מציין מיקום של תמונת שקופית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15907"/>
            <a:ext cx="5438140" cy="4467701"/>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6" y="9430091"/>
            <a:ext cx="2945659" cy="49641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1"/>
            <a:ext cx="2945659" cy="496411"/>
          </a:xfrm>
          <a:prstGeom prst="rect">
            <a:avLst/>
          </a:prstGeom>
        </p:spPr>
        <p:txBody>
          <a:bodyPr vert="horz" lIns="91440" tIns="45720" rIns="91440" bIns="45720" rtlCol="1" anchor="b"/>
          <a:lstStyle>
            <a:lvl1pPr algn="l">
              <a:defRPr sz="1200"/>
            </a:lvl1pPr>
          </a:lstStyle>
          <a:p>
            <a:fld id="{9D4469BC-D357-4D0B-B5B2-8CDC7BDCE5BB}" type="slidenum">
              <a:rPr lang="he-IL" smtClean="0"/>
              <a:pPr/>
              <a:t>‹#›</a:t>
            </a:fld>
            <a:endParaRPr lang="he-IL"/>
          </a:p>
        </p:txBody>
      </p:sp>
    </p:spTree>
    <p:extLst>
      <p:ext uri="{BB962C8B-B14F-4D97-AF65-F5344CB8AC3E}">
        <p14:creationId xmlns:p14="http://schemas.microsoft.com/office/powerpoint/2010/main" val="36000468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9D4469BC-D357-4D0B-B5B2-8CDC7BDCE5BB}" type="slidenum">
              <a:rPr lang="he-IL" smtClean="0"/>
              <a:pPr/>
              <a:t>2</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3F78335-EA4B-4196-9477-9527C1D73BD0}" type="slidenum">
              <a:rPr lang="he-IL" smtClean="0"/>
              <a:pPr/>
              <a:t>3</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3F78335-EA4B-4196-9477-9527C1D73BD0}" type="slidenum">
              <a:rPr lang="he-IL" smtClean="0"/>
              <a:pPr/>
              <a:t>4</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142978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117928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252782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103324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68087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355527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395873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223183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43466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99122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363568A-2483-44B5-B9F1-3891A2945AA3}" type="datetimeFigureOut">
              <a:rPr lang="he-IL" smtClean="0"/>
              <a:pPr/>
              <a:t>כ"ו/תמוז/תשע"ה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192B53-5892-4F13-991B-1226D839BC6E}" type="slidenum">
              <a:rPr lang="he-IL" smtClean="0"/>
              <a:pPr/>
              <a:t>‹#›</a:t>
            </a:fld>
            <a:endParaRPr lang="he-IL"/>
          </a:p>
        </p:txBody>
      </p:sp>
    </p:spTree>
    <p:extLst>
      <p:ext uri="{BB962C8B-B14F-4D97-AF65-F5344CB8AC3E}">
        <p14:creationId xmlns:p14="http://schemas.microsoft.com/office/powerpoint/2010/main" val="183798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63568A-2483-44B5-B9F1-3891A2945AA3}" type="datetimeFigureOut">
              <a:rPr lang="he-IL" smtClean="0"/>
              <a:pPr/>
              <a:t>כ"ו/תמוז/תשע"ה</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E192B53-5892-4F13-991B-1226D839BC6E}" type="slidenum">
              <a:rPr lang="he-IL" smtClean="0"/>
              <a:pPr/>
              <a:t>‹#›</a:t>
            </a:fld>
            <a:endParaRPr lang="he-IL"/>
          </a:p>
        </p:txBody>
      </p:sp>
    </p:spTree>
    <p:extLst>
      <p:ext uri="{BB962C8B-B14F-4D97-AF65-F5344CB8AC3E}">
        <p14:creationId xmlns:p14="http://schemas.microsoft.com/office/powerpoint/2010/main" val="306347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132856"/>
            <a:ext cx="9144000" cy="1470025"/>
          </a:xfrm>
        </p:spPr>
        <p:txBody>
          <a:bodyPr>
            <a:noAutofit/>
          </a:bodyPr>
          <a:lstStyle/>
          <a:p>
            <a:pPr rtl="0">
              <a:lnSpc>
                <a:spcPct val="150000"/>
              </a:lnSpc>
              <a:spcBef>
                <a:spcPts val="0"/>
              </a:spcBef>
            </a:pPr>
            <a:r>
              <a:rPr lang="en-US" sz="2600" b="1" dirty="0" smtClean="0">
                <a:latin typeface="Times New Roman" panose="02020603050405020304" pitchFamily="18" charset="0"/>
                <a:ea typeface="Calibri"/>
                <a:cs typeface="Times New Roman" panose="02020603050405020304" pitchFamily="18" charset="0"/>
              </a:rPr>
              <a:t>The Relationship between the Characteristics of the Individual, Family and Community, and Bullying Victimization on the School Bus from an Ecological Perspective</a:t>
            </a:r>
          </a:p>
        </p:txBody>
      </p:sp>
      <p:sp>
        <p:nvSpPr>
          <p:cNvPr id="3" name="כותרת משנה 2"/>
          <p:cNvSpPr>
            <a:spLocks noGrp="1"/>
          </p:cNvSpPr>
          <p:nvPr>
            <p:ph type="subTitle" idx="1"/>
          </p:nvPr>
        </p:nvSpPr>
        <p:spPr>
          <a:xfrm>
            <a:off x="1475656" y="4412704"/>
            <a:ext cx="6400800" cy="1752600"/>
          </a:xfrm>
        </p:spPr>
        <p:txBody>
          <a:bodyPr>
            <a:noAutofit/>
          </a:bodyPr>
          <a:lstStyle/>
          <a:p>
            <a:pPr>
              <a:spcBef>
                <a:spcPts val="0"/>
              </a:spcBef>
            </a:pPr>
            <a:r>
              <a:rPr lang="en-US" b="1" dirty="0" smtClean="0">
                <a:solidFill>
                  <a:schemeClr val="tx1"/>
                </a:solidFill>
                <a:latin typeface="Times New Roman" panose="02020603050405020304" pitchFamily="18" charset="0"/>
                <a:ea typeface="Calibri"/>
                <a:cs typeface="Times New Roman" panose="02020603050405020304" pitchFamily="18" charset="0"/>
              </a:rPr>
              <a:t>Ariel Caduri</a:t>
            </a:r>
            <a:endParaRPr lang="he-IL" b="1" dirty="0" smtClean="0">
              <a:solidFill>
                <a:schemeClr val="tx1"/>
              </a:solidFill>
              <a:latin typeface="Times New Roman" panose="02020603050405020304" pitchFamily="18" charset="0"/>
              <a:ea typeface="Calibri"/>
              <a:cs typeface="Times New Roman" panose="02020603050405020304" pitchFamily="18" charset="0"/>
            </a:endParaRPr>
          </a:p>
          <a:p>
            <a:pPr>
              <a:spcBef>
                <a:spcPts val="0"/>
              </a:spcBef>
            </a:pPr>
            <a:endParaRPr lang="he-IL" sz="2200" b="1" dirty="0" smtClean="0">
              <a:solidFill>
                <a:schemeClr val="tx1"/>
              </a:solidFill>
              <a:latin typeface="Calibri"/>
              <a:ea typeface="Calibri"/>
              <a:cs typeface="David"/>
            </a:endParaRPr>
          </a:p>
          <a:p>
            <a:pPr>
              <a:spcBef>
                <a:spcPts val="0"/>
              </a:spcBef>
            </a:pPr>
            <a:r>
              <a:rPr lang="he-IL" sz="2800" b="1" dirty="0" smtClean="0">
                <a:solidFill>
                  <a:schemeClr val="tx1"/>
                </a:solidFill>
                <a:latin typeface="Times New Roman" panose="02020603050405020304" pitchFamily="18" charset="0"/>
                <a:ea typeface="Calibri"/>
                <a:cs typeface="Times New Roman" panose="02020603050405020304" pitchFamily="18" charset="0"/>
              </a:rPr>
              <a:t>30.6.15</a:t>
            </a:r>
            <a:endParaRPr lang="he-IL" sz="2800" b="1" dirty="0">
              <a:solidFill>
                <a:schemeClr val="tx1"/>
              </a:solidFill>
              <a:latin typeface="Times New Roman" panose="02020603050405020304" pitchFamily="18" charset="0"/>
              <a:ea typeface="Calibri"/>
              <a:cs typeface="Times New Roman" panose="02020603050405020304" pitchFamily="18" charset="0"/>
            </a:endParaRPr>
          </a:p>
        </p:txBody>
      </p:sp>
      <p:pic>
        <p:nvPicPr>
          <p:cNvPr id="16385" name="Picture 1"/>
          <p:cNvPicPr>
            <a:picLocks noChangeAspect="1" noChangeArrowheads="1"/>
          </p:cNvPicPr>
          <p:nvPr/>
        </p:nvPicPr>
        <p:blipFill>
          <a:blip r:embed="rId3" cstate="print"/>
          <a:srcRect/>
          <a:stretch>
            <a:fillRect/>
          </a:stretch>
        </p:blipFill>
        <p:spPr bwMode="auto">
          <a:xfrm>
            <a:off x="35496" y="-27384"/>
            <a:ext cx="2880320" cy="2088232"/>
          </a:xfrm>
          <a:prstGeom prst="rect">
            <a:avLst/>
          </a:prstGeom>
          <a:noFill/>
          <a:ln w="9525">
            <a:solidFill>
              <a:schemeClr val="tx1"/>
            </a:solid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35497" y="3861048"/>
            <a:ext cx="3360372" cy="2880320"/>
          </a:xfrm>
          <a:prstGeom prst="rect">
            <a:avLst/>
          </a:prstGeom>
          <a:noFill/>
          <a:ln w="9525">
            <a:solidFill>
              <a:schemeClr val="tx1"/>
            </a:solidFill>
            <a:miter lim="800000"/>
            <a:headEnd/>
            <a:tailEnd/>
          </a:ln>
        </p:spPr>
      </p:pic>
      <p:pic>
        <p:nvPicPr>
          <p:cNvPr id="16387" name="Picture 3"/>
          <p:cNvPicPr>
            <a:picLocks noChangeAspect="1" noChangeArrowheads="1"/>
          </p:cNvPicPr>
          <p:nvPr/>
        </p:nvPicPr>
        <p:blipFill>
          <a:blip r:embed="rId5" cstate="print"/>
          <a:srcRect/>
          <a:stretch>
            <a:fillRect/>
          </a:stretch>
        </p:blipFill>
        <p:spPr bwMode="auto">
          <a:xfrm>
            <a:off x="6084168" y="-27384"/>
            <a:ext cx="3024336" cy="2088232"/>
          </a:xfrm>
          <a:prstGeom prst="rect">
            <a:avLst/>
          </a:prstGeom>
          <a:noFill/>
          <a:ln w="9525">
            <a:solidFill>
              <a:schemeClr val="tx1"/>
            </a:solidFill>
            <a:miter lim="800000"/>
            <a:headEnd/>
            <a:tailEnd/>
          </a:ln>
        </p:spPr>
      </p:pic>
      <p:pic>
        <p:nvPicPr>
          <p:cNvPr id="16388" name="Picture 4"/>
          <p:cNvPicPr>
            <a:picLocks noChangeAspect="1" noChangeArrowheads="1"/>
          </p:cNvPicPr>
          <p:nvPr/>
        </p:nvPicPr>
        <p:blipFill>
          <a:blip r:embed="rId6" cstate="print"/>
          <a:srcRect/>
          <a:stretch>
            <a:fillRect/>
          </a:stretch>
        </p:blipFill>
        <p:spPr bwMode="auto">
          <a:xfrm>
            <a:off x="6084168" y="3762716"/>
            <a:ext cx="3024336" cy="2978651"/>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2987824" y="0"/>
            <a:ext cx="3024336" cy="206084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161613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5"/>
                                        </p:tgtEl>
                                        <p:attrNameLst>
                                          <p:attrName>style.visibility</p:attrName>
                                        </p:attrNameLst>
                                      </p:cBhvr>
                                      <p:to>
                                        <p:strVal val="visible"/>
                                      </p:to>
                                    </p:set>
                                    <p:animEffect transition="in" filter="fade">
                                      <p:cBhvr>
                                        <p:cTn id="17" dur="2000"/>
                                        <p:tgtEl>
                                          <p:spTgt spid="163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20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6"/>
                                        </p:tgtEl>
                                        <p:attrNameLst>
                                          <p:attrName>style.visibility</p:attrName>
                                        </p:attrNameLst>
                                      </p:cBhvr>
                                      <p:to>
                                        <p:strVal val="visible"/>
                                      </p:to>
                                    </p:set>
                                    <p:animEffect transition="in" filter="fade">
                                      <p:cBhvr>
                                        <p:cTn id="2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305800" cy="1068728"/>
          </a:xfrm>
        </p:spPr>
        <p:txBody>
          <a:bodyPr>
            <a:noAutofit/>
          </a:bodyPr>
          <a:lstStyle/>
          <a:p>
            <a:r>
              <a:rPr lang="en-US" sz="5400" b="1" i="1" dirty="0" smtClean="0">
                <a:latin typeface="Times New Roman" panose="02020603050405020304" pitchFamily="18" charset="0"/>
                <a:ea typeface="Calibri"/>
                <a:cs typeface="Times New Roman" panose="02020603050405020304" pitchFamily="18" charset="0"/>
              </a:rPr>
              <a:t>Thank you for listening !!!</a:t>
            </a:r>
            <a:endParaRPr lang="he-IL" sz="5400" b="1" i="1" dirty="0">
              <a:latin typeface="Times New Roman" panose="02020603050405020304" pitchFamily="18" charset="0"/>
              <a:ea typeface="Calibri"/>
              <a:cs typeface="Times New Roman" panose="02020603050405020304" pitchFamily="18" charset="0"/>
            </a:endParaRPr>
          </a:p>
        </p:txBody>
      </p:sp>
      <p:sp>
        <p:nvSpPr>
          <p:cNvPr id="5" name="מציין מיקום של מספר שקופית 3"/>
          <p:cNvSpPr>
            <a:spLocks noGrp="1"/>
          </p:cNvSpPr>
          <p:nvPr>
            <p:ph type="sldNum" sz="quarter" idx="12"/>
          </p:nvPr>
        </p:nvSpPr>
        <p:spPr>
          <a:xfrm>
            <a:off x="3347864" y="6492875"/>
            <a:ext cx="2133600" cy="365125"/>
          </a:xfrm>
        </p:spPr>
        <p:txBody>
          <a:bodyPr/>
          <a:lstStyle/>
          <a:p>
            <a:pPr algn="ctr"/>
            <a:fld id="{05760B77-7D82-442E-908A-093C29952EAA}" type="slidenum">
              <a:rPr lang="he-IL" smtClean="0"/>
              <a:pPr algn="ctr"/>
              <a:t>10</a:t>
            </a:fld>
            <a:endParaRPr lang="he-IL" dirty="0"/>
          </a:p>
        </p:txBody>
      </p:sp>
      <p:pic>
        <p:nvPicPr>
          <p:cNvPr id="1029" name="Picture 5"/>
          <p:cNvPicPr>
            <a:picLocks noChangeAspect="1" noChangeArrowheads="1"/>
          </p:cNvPicPr>
          <p:nvPr/>
        </p:nvPicPr>
        <p:blipFill>
          <a:blip r:embed="rId3" cstate="print"/>
          <a:srcRect/>
          <a:stretch>
            <a:fillRect/>
          </a:stretch>
        </p:blipFill>
        <p:spPr bwMode="auto">
          <a:xfrm>
            <a:off x="2704356" y="2852936"/>
            <a:ext cx="3495675" cy="2971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112399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כותרת 1"/>
          <p:cNvSpPr>
            <a:spLocks noGrp="1"/>
          </p:cNvSpPr>
          <p:nvPr>
            <p:ph type="title"/>
          </p:nvPr>
        </p:nvSpPr>
        <p:spPr>
          <a:xfrm>
            <a:off x="457200" y="2204864"/>
            <a:ext cx="8229600" cy="432048"/>
          </a:xfrm>
        </p:spPr>
        <p:txBody>
          <a:bodyPr>
            <a:noAutofit/>
          </a:bodyPr>
          <a:lstStyle/>
          <a:p>
            <a:r>
              <a:rPr lang="en-US" sz="2600" b="1" dirty="0" smtClean="0">
                <a:latin typeface="Times New Roman" panose="02020603050405020304" pitchFamily="18" charset="0"/>
                <a:ea typeface="Calibri"/>
                <a:cs typeface="Times New Roman" panose="02020603050405020304" pitchFamily="18" charset="0"/>
              </a:rPr>
              <a:t>Bullying on the School Bus Central Findings </a:t>
            </a:r>
            <a:r>
              <a:rPr lang="he-IL" sz="2600" b="1" dirty="0" smtClean="0">
                <a:latin typeface="Calibri"/>
                <a:ea typeface="Calibri"/>
                <a:cs typeface="David"/>
              </a:rPr>
              <a:t/>
            </a:r>
            <a:br>
              <a:rPr lang="he-IL" sz="2600" b="1" dirty="0" smtClean="0">
                <a:latin typeface="Calibri"/>
                <a:ea typeface="Calibri"/>
                <a:cs typeface="David"/>
              </a:rPr>
            </a:br>
            <a:endParaRPr lang="en-US" sz="2600" dirty="0">
              <a:effectLst/>
              <a:latin typeface="Times New Roman"/>
              <a:ea typeface="Times New Roman"/>
            </a:endParaRPr>
          </a:p>
        </p:txBody>
      </p:sp>
      <p:sp>
        <p:nvSpPr>
          <p:cNvPr id="5" name="מלבן מעוגל 4"/>
          <p:cNvSpPr/>
          <p:nvPr/>
        </p:nvSpPr>
        <p:spPr>
          <a:xfrm>
            <a:off x="323528" y="2492896"/>
            <a:ext cx="8496944" cy="504056"/>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2200" b="1" dirty="0" smtClean="0">
                <a:solidFill>
                  <a:schemeClr val="tx1"/>
                </a:solidFill>
                <a:latin typeface="Times New Roman" panose="02020603050405020304" pitchFamily="18" charset="0"/>
                <a:ea typeface="Calibri"/>
                <a:cs typeface="Times New Roman" panose="02020603050405020304" pitchFamily="18" charset="0"/>
              </a:rPr>
              <a:t>Lack of structure and lack of appropriate authority and supervision </a:t>
            </a:r>
            <a:endParaRPr lang="he-IL" sz="2200" b="1" dirty="0" smtClean="0">
              <a:solidFill>
                <a:schemeClr val="tx1"/>
              </a:solidFill>
              <a:latin typeface="Times New Roman" panose="02020603050405020304" pitchFamily="18" charset="0"/>
              <a:ea typeface="Calibri"/>
              <a:cs typeface="Times New Roman" panose="02020603050405020304" pitchFamily="18" charset="0"/>
            </a:endParaRPr>
          </a:p>
        </p:txBody>
      </p:sp>
      <p:sp>
        <p:nvSpPr>
          <p:cNvPr id="12" name="מלבן מעוגל 11"/>
          <p:cNvSpPr/>
          <p:nvPr/>
        </p:nvSpPr>
        <p:spPr>
          <a:xfrm>
            <a:off x="323528" y="3140968"/>
            <a:ext cx="8496944" cy="43204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200" b="1" dirty="0" smtClean="0">
                <a:solidFill>
                  <a:schemeClr val="tx1"/>
                </a:solidFill>
                <a:latin typeface="Times New Roman" panose="02020603050405020304" pitchFamily="18" charset="0"/>
                <a:ea typeface="Calibri"/>
                <a:cs typeface="Times New Roman" panose="02020603050405020304" pitchFamily="18" charset="0"/>
              </a:rPr>
              <a:t>Heterogeneous environment with regard to ages and grades</a:t>
            </a:r>
            <a:endParaRPr lang="he-IL" sz="2800" b="1" dirty="0" smtClean="0">
              <a:solidFill>
                <a:schemeClr val="tx1"/>
              </a:solidFill>
              <a:latin typeface="Times New Roman"/>
              <a:ea typeface="Calibri"/>
              <a:cs typeface="David"/>
            </a:endParaRPr>
          </a:p>
        </p:txBody>
      </p:sp>
      <p:sp>
        <p:nvSpPr>
          <p:cNvPr id="13" name="מלבן מעוגל 12"/>
          <p:cNvSpPr/>
          <p:nvPr/>
        </p:nvSpPr>
        <p:spPr>
          <a:xfrm>
            <a:off x="323528" y="3744416"/>
            <a:ext cx="8496944" cy="476672"/>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he-IL" sz="2200" b="1" dirty="0" smtClean="0">
                <a:solidFill>
                  <a:schemeClr val="tx1"/>
                </a:solidFill>
                <a:latin typeface="Times New Roman" panose="02020603050405020304" pitchFamily="18" charset="0"/>
                <a:ea typeface="Calibri"/>
                <a:cs typeface="Times New Roman" panose="02020603050405020304" pitchFamily="18" charset="0"/>
              </a:rPr>
              <a:t> </a:t>
            </a:r>
            <a:r>
              <a:rPr lang="en-US" sz="2200" b="1" dirty="0" smtClean="0">
                <a:solidFill>
                  <a:schemeClr val="tx1"/>
                </a:solidFill>
                <a:latin typeface="Times New Roman" panose="02020603050405020304" pitchFamily="18" charset="0"/>
                <a:ea typeface="Calibri"/>
                <a:cs typeface="Times New Roman" panose="02020603050405020304" pitchFamily="18" charset="0"/>
              </a:rPr>
              <a:t>school or</a:t>
            </a:r>
            <a:r>
              <a:rPr lang="en-US" sz="2400" dirty="0" smtClean="0">
                <a:latin typeface="Times New Roman" panose="02020603050405020304" pitchFamily="18" charset="0"/>
                <a:ea typeface="Calibri"/>
                <a:cs typeface="Times New Roman" panose="02020603050405020304" pitchFamily="18" charset="0"/>
              </a:rPr>
              <a:t> </a:t>
            </a:r>
            <a:r>
              <a:rPr lang="en-US" sz="2200" b="1" dirty="0" smtClean="0">
                <a:solidFill>
                  <a:schemeClr val="tx1"/>
                </a:solidFill>
                <a:latin typeface="Times New Roman" panose="02020603050405020304" pitchFamily="18" charset="0"/>
                <a:ea typeface="Calibri"/>
                <a:cs typeface="Times New Roman" panose="02020603050405020304" pitchFamily="18" charset="0"/>
              </a:rPr>
              <a:t>regional councils </a:t>
            </a:r>
            <a:r>
              <a:rPr lang="he-IL" sz="2200" b="1" dirty="0" smtClean="0">
                <a:solidFill>
                  <a:schemeClr val="tx1"/>
                </a:solidFill>
                <a:latin typeface="Times New Roman" panose="02020603050405020304" pitchFamily="18" charset="0"/>
                <a:ea typeface="Calibri"/>
                <a:cs typeface="Times New Roman" panose="02020603050405020304" pitchFamily="18" charset="0"/>
              </a:rPr>
              <a:t> </a:t>
            </a:r>
            <a:r>
              <a:rPr lang="en-US" sz="2200" b="1" dirty="0" smtClean="0">
                <a:solidFill>
                  <a:schemeClr val="tx1"/>
                </a:solidFill>
                <a:latin typeface="Times New Roman" panose="02020603050405020304" pitchFamily="18" charset="0"/>
                <a:ea typeface="Calibri"/>
                <a:cs typeface="Times New Roman" panose="02020603050405020304" pitchFamily="18" charset="0"/>
              </a:rPr>
              <a:t>Who Belongs the school busses?</a:t>
            </a:r>
            <a:endParaRPr lang="he-IL" sz="2200" b="1" dirty="0" smtClean="0">
              <a:solidFill>
                <a:schemeClr val="tx1"/>
              </a:solidFill>
              <a:latin typeface="Times New Roman" panose="02020603050405020304" pitchFamily="18" charset="0"/>
              <a:ea typeface="Calibri"/>
              <a:cs typeface="Times New Roman" panose="02020603050405020304" pitchFamily="18" charset="0"/>
            </a:endParaRPr>
          </a:p>
        </p:txBody>
      </p:sp>
      <p:sp>
        <p:nvSpPr>
          <p:cNvPr id="8" name="חץ למטה 7"/>
          <p:cNvSpPr/>
          <p:nvPr/>
        </p:nvSpPr>
        <p:spPr>
          <a:xfrm>
            <a:off x="4139952" y="4293096"/>
            <a:ext cx="576064" cy="792088"/>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smtClean="0">
                <a:solidFill>
                  <a:schemeClr val="tx1"/>
                </a:solidFill>
                <a:cs typeface="+mj-cs"/>
              </a:rPr>
              <a:t>?</a:t>
            </a:r>
            <a:endParaRPr lang="he-IL" sz="4000" b="1" dirty="0">
              <a:solidFill>
                <a:schemeClr val="tx1"/>
              </a:solidFill>
              <a:cs typeface="+mj-cs"/>
            </a:endParaRPr>
          </a:p>
        </p:txBody>
      </p:sp>
      <p:sp>
        <p:nvSpPr>
          <p:cNvPr id="10" name="מלבן מעוגל 9"/>
          <p:cNvSpPr/>
          <p:nvPr/>
        </p:nvSpPr>
        <p:spPr>
          <a:xfrm>
            <a:off x="179512" y="5112568"/>
            <a:ext cx="8820472" cy="170080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lnSpc>
                <a:spcPct val="150000"/>
              </a:lnSpc>
              <a:spcAft>
                <a:spcPts val="600"/>
              </a:spcAft>
            </a:pPr>
            <a:r>
              <a:rPr lang="en-US" sz="1850" dirty="0" smtClean="0">
                <a:solidFill>
                  <a:schemeClr val="tx1"/>
                </a:solidFill>
                <a:latin typeface="Times New Roman"/>
                <a:ea typeface="Times New Roman"/>
                <a:cs typeface="Arial"/>
              </a:rPr>
              <a:t>What is surprising is that in spite of the high rate of school bus use and the large amount of time that students spend in these buses during their school years, the phenomena on of violence in school bus rides has received little research attention in contrast to the amount of research devoted to the experience of violence within school walls. </a:t>
            </a:r>
            <a:endParaRPr lang="en-US" sz="1850" dirty="0">
              <a:solidFill>
                <a:schemeClr val="tx1"/>
              </a:solidFill>
              <a:ea typeface="Times New Roman"/>
              <a:cs typeface="Arial"/>
            </a:endParaRPr>
          </a:p>
        </p:txBody>
      </p:sp>
      <p:sp>
        <p:nvSpPr>
          <p:cNvPr id="9" name="מלבן 8"/>
          <p:cNvSpPr/>
          <p:nvPr/>
        </p:nvSpPr>
        <p:spPr>
          <a:xfrm>
            <a:off x="144016" y="620688"/>
            <a:ext cx="8820472" cy="1408078"/>
          </a:xfrm>
          <a:prstGeom prst="rect">
            <a:avLst/>
          </a:prstGeom>
        </p:spPr>
        <p:txBody>
          <a:bodyPr wrap="square">
            <a:spAutoFit/>
          </a:bodyPr>
          <a:lstStyle/>
          <a:p>
            <a:pPr algn="just" rtl="0">
              <a:lnSpc>
                <a:spcPct val="150000"/>
              </a:lnSpc>
            </a:pPr>
            <a:r>
              <a:rPr lang="en-US" sz="1900" dirty="0" smtClean="0">
                <a:latin typeface="Times New Roman"/>
                <a:ea typeface="Times New Roman"/>
              </a:rPr>
              <a:t>In Israel, many students live in rural communities served by regional councils and learn in regional schools which are generally located far from their homes. For these students, organized school buses are the main option for transportation to and from school.</a:t>
            </a:r>
          </a:p>
        </p:txBody>
      </p:sp>
      <p:sp>
        <p:nvSpPr>
          <p:cNvPr id="11" name="כותרת 1"/>
          <p:cNvSpPr txBox="1">
            <a:spLocks/>
          </p:cNvSpPr>
          <p:nvPr/>
        </p:nvSpPr>
        <p:spPr>
          <a:xfrm>
            <a:off x="457200" y="-99392"/>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Times New Roman" panose="02020603050405020304" pitchFamily="18" charset="0"/>
                <a:ea typeface="Calibri"/>
                <a:cs typeface="Times New Roman" panose="02020603050405020304" pitchFamily="18" charset="0"/>
              </a:rPr>
              <a:t>Introduction</a:t>
            </a:r>
            <a:endParaRPr kumimoji="0" lang="en-US" sz="3600" b="1" i="0" u="none" strike="noStrike" kern="1200" cap="none" spc="0" normalizeH="0" baseline="0" noProof="0" dirty="0" smtClean="0">
              <a:ln>
                <a:noFill/>
              </a:ln>
              <a:solidFill>
                <a:schemeClr val="tx1"/>
              </a:solidFill>
              <a:effectLst/>
              <a:uLnTx/>
              <a:uFillTx/>
              <a:latin typeface="Times New Roman" panose="02020603050405020304" pitchFamily="18" charset="0"/>
              <a:ea typeface="Calibri"/>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animBg="1"/>
      <p:bldP spid="13"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כותרת 1"/>
          <p:cNvSpPr txBox="1">
            <a:spLocks/>
          </p:cNvSpPr>
          <p:nvPr/>
        </p:nvSpPr>
        <p:spPr>
          <a:xfrm>
            <a:off x="467544" y="1628800"/>
            <a:ext cx="8229600" cy="504056"/>
          </a:xfrm>
          <a:prstGeom prst="rect">
            <a:avLst/>
          </a:prstGeom>
        </p:spPr>
        <p:txBody>
          <a:bodyPr>
            <a:noAutofit/>
          </a:bodyPr>
          <a:lstStyle/>
          <a:p>
            <a:pPr algn="ctr">
              <a:spcBef>
                <a:spcPct val="0"/>
              </a:spcBef>
              <a:defRPr/>
            </a:pPr>
            <a:r>
              <a:rPr lang="en-US" sz="2400" b="1" dirty="0" smtClean="0">
                <a:solidFill>
                  <a:srgbClr val="000000"/>
                </a:solidFill>
                <a:latin typeface="Times New Roman"/>
                <a:ea typeface="Times New Roman"/>
              </a:rPr>
              <a:t>What is Ecological Theory? </a:t>
            </a:r>
            <a:r>
              <a:rPr lang="en-US" sz="2000" b="1" dirty="0" smtClean="0">
                <a:solidFill>
                  <a:srgbClr val="000000"/>
                </a:solidFill>
                <a:latin typeface="Times New Roman"/>
                <a:ea typeface="Times New Roman"/>
              </a:rPr>
              <a:t>(Bronfenbrenner, 1979</a:t>
            </a:r>
            <a:r>
              <a:rPr lang="en-US" sz="2000" b="1" dirty="0" smtClean="0">
                <a:latin typeface="Times New Roman"/>
                <a:ea typeface="Times New Roman"/>
              </a:rPr>
              <a:t>, 1994)</a:t>
            </a:r>
            <a:r>
              <a:rPr lang="en-US" sz="2400" b="1" dirty="0" smtClean="0">
                <a:cs typeface="+mj-cs"/>
              </a:rPr>
              <a:t> </a:t>
            </a:r>
            <a:r>
              <a:rPr kumimoji="0" lang="en-US" sz="2400" b="1" i="0" u="none" strike="noStrike" kern="1200" cap="none" spc="0" normalizeH="0" baseline="0" noProof="0" dirty="0" smtClean="0">
                <a:ln>
                  <a:noFill/>
                </a:ln>
                <a:solidFill>
                  <a:schemeClr val="tx1"/>
                </a:solidFill>
                <a:effectLst/>
                <a:uLnTx/>
                <a:uFillTx/>
                <a:latin typeface="Times New Roman"/>
                <a:ea typeface="Times New Roman"/>
                <a:cs typeface="+mj-cs"/>
              </a:rPr>
              <a:t/>
            </a:r>
            <a:br>
              <a:rPr kumimoji="0" lang="en-US" sz="2400" b="1" i="0" u="none" strike="noStrike" kern="1200" cap="none" spc="0" normalizeH="0" baseline="0" noProof="0" dirty="0" smtClean="0">
                <a:ln>
                  <a:noFill/>
                </a:ln>
                <a:solidFill>
                  <a:schemeClr val="tx1"/>
                </a:solidFill>
                <a:effectLst/>
                <a:uLnTx/>
                <a:uFillTx/>
                <a:latin typeface="Times New Roman"/>
                <a:ea typeface="Times New Roman"/>
                <a:cs typeface="+mj-cs"/>
              </a:rPr>
            </a:br>
            <a:endParaRPr kumimoji="0" lang="he-IL"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מלבן מעוגל 6"/>
          <p:cNvSpPr/>
          <p:nvPr/>
        </p:nvSpPr>
        <p:spPr>
          <a:xfrm>
            <a:off x="179512" y="44624"/>
            <a:ext cx="8820472" cy="1584176"/>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lnSpc>
                <a:spcPct val="150000"/>
              </a:lnSpc>
            </a:pPr>
            <a:r>
              <a:rPr lang="en-US" dirty="0" smtClean="0">
                <a:solidFill>
                  <a:schemeClr val="tx1"/>
                </a:solidFill>
                <a:latin typeface="Times New Roman"/>
                <a:ea typeface="Times New Roman"/>
                <a:cs typeface="Arial"/>
              </a:rPr>
              <a:t>In this study we will examine a model based on the ecological approach. The ecological approach is a theoretical framework that explains what resources in the individual’s environment (family, community) are likely to help them cope best with situations of stress and conflict, and in our case, how to reduce the level of violence on school bus rides.</a:t>
            </a:r>
            <a:endParaRPr lang="en-US" sz="1600" dirty="0">
              <a:solidFill>
                <a:schemeClr val="tx1"/>
              </a:solidFill>
              <a:ea typeface="Times New Roman"/>
              <a:cs typeface="Arial"/>
            </a:endParaRPr>
          </a:p>
        </p:txBody>
      </p:sp>
      <p:graphicFrame>
        <p:nvGraphicFramePr>
          <p:cNvPr id="9" name="דיאגרמה 8"/>
          <p:cNvGraphicFramePr/>
          <p:nvPr/>
        </p:nvGraphicFramePr>
        <p:xfrm>
          <a:off x="1691680" y="2060848"/>
          <a:ext cx="5328592" cy="4797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6427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כותרת 1"/>
          <p:cNvSpPr txBox="1">
            <a:spLocks/>
          </p:cNvSpPr>
          <p:nvPr/>
        </p:nvSpPr>
        <p:spPr>
          <a:xfrm>
            <a:off x="467544" y="44624"/>
            <a:ext cx="8229600" cy="652934"/>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100" b="1" i="0" u="none" strike="noStrike" kern="1200" cap="none" spc="0" normalizeH="0" baseline="0" noProof="0" dirty="0" smtClean="0">
                <a:ln>
                  <a:noFill/>
                </a:ln>
                <a:solidFill>
                  <a:schemeClr val="tx1"/>
                </a:solidFill>
                <a:effectLst/>
                <a:uLnTx/>
                <a:uFillTx/>
                <a:latin typeface="Times New Roman"/>
                <a:ea typeface="Times New Roman"/>
                <a:cs typeface="David"/>
              </a:rPr>
              <a:t>   </a:t>
            </a:r>
            <a:r>
              <a:rPr kumimoji="0" lang="en-US" sz="3100" b="1" i="0" u="none" strike="noStrike" kern="1200" cap="none" spc="0" normalizeH="0" baseline="0" noProof="0" dirty="0" smtClean="0">
                <a:ln>
                  <a:noFill/>
                </a:ln>
                <a:solidFill>
                  <a:schemeClr val="tx1"/>
                </a:solidFill>
                <a:effectLst/>
                <a:uLnTx/>
                <a:uFillTx/>
                <a:latin typeface="Times New Roman"/>
                <a:ea typeface="Times New Roman"/>
                <a:cs typeface="+mj-cs"/>
              </a:rPr>
              <a:t>(</a:t>
            </a:r>
            <a:r>
              <a:rPr kumimoji="0" lang="en-US" sz="3100" b="1" i="0" u="none" strike="noStrike" kern="1200" cap="none" spc="0" normalizeH="0" baseline="0" noProof="0" dirty="0" smtClean="0">
                <a:ln>
                  <a:noFill/>
                </a:ln>
                <a:solidFill>
                  <a:schemeClr val="tx1"/>
                </a:solidFill>
                <a:effectLst/>
                <a:uLnTx/>
                <a:uFillTx/>
                <a:latin typeface="Times New Roman"/>
                <a:ea typeface="Times New Roman"/>
                <a:cs typeface="David"/>
              </a:rPr>
              <a:t>Ecological Systems Framework</a:t>
            </a:r>
            <a:r>
              <a:rPr kumimoji="0" lang="en-US" sz="3100" b="1" i="0" u="none" strike="noStrike" kern="1200" cap="none" spc="0" normalizeH="0" baseline="0" noProof="0" dirty="0" smtClean="0">
                <a:ln>
                  <a:noFill/>
                </a:ln>
                <a:solidFill>
                  <a:schemeClr val="tx1"/>
                </a:solidFill>
                <a:effectLst/>
                <a:uLnTx/>
                <a:uFillTx/>
                <a:latin typeface="Times New Roman"/>
                <a:ea typeface="Times New Roman"/>
                <a:cs typeface="+mj-cs"/>
              </a:rPr>
              <a:t>,  1979, 1994)</a:t>
            </a:r>
            <a:r>
              <a:rPr kumimoji="0" lang="en-US" sz="3100" b="0" i="0" u="none" strike="noStrike" kern="1200" cap="none" spc="0" normalizeH="0" baseline="0" noProof="0" dirty="0" smtClean="0">
                <a:ln>
                  <a:noFill/>
                </a:ln>
                <a:solidFill>
                  <a:schemeClr val="tx1"/>
                </a:solidFill>
                <a:effectLst/>
                <a:uLnTx/>
                <a:uFillTx/>
                <a:latin typeface="Times New Roman"/>
                <a:ea typeface="Times New Roman"/>
                <a:cs typeface="+mj-cs"/>
              </a:rPr>
              <a:t/>
            </a:r>
            <a:br>
              <a:rPr kumimoji="0" lang="en-US" sz="3100" b="0" i="0" u="none" strike="noStrike" kern="1200" cap="none" spc="0" normalizeH="0" baseline="0" noProof="0" dirty="0" smtClean="0">
                <a:ln>
                  <a:noFill/>
                </a:ln>
                <a:solidFill>
                  <a:schemeClr val="tx1"/>
                </a:solidFill>
                <a:effectLst/>
                <a:uLnTx/>
                <a:uFillTx/>
                <a:latin typeface="Times New Roman"/>
                <a:ea typeface="Times New Roman"/>
                <a:cs typeface="+mj-cs"/>
              </a:rPr>
            </a:br>
            <a:endParaRPr kumimoji="0" lang="he-IL"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מלבן מעוגל 6"/>
          <p:cNvSpPr/>
          <p:nvPr/>
        </p:nvSpPr>
        <p:spPr>
          <a:xfrm>
            <a:off x="251520" y="692696"/>
            <a:ext cx="8640960" cy="2088232"/>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lnSpc>
                <a:spcPct val="150000"/>
              </a:lnSpc>
            </a:pPr>
            <a:r>
              <a:rPr lang="en-US" sz="1700" dirty="0" smtClean="0">
                <a:solidFill>
                  <a:schemeClr val="tx1"/>
                </a:solidFill>
                <a:latin typeface="Times New Roman" panose="02020603050405020304" pitchFamily="18" charset="0"/>
                <a:ea typeface="Calibri"/>
                <a:cs typeface="Times New Roman" panose="02020603050405020304" pitchFamily="18" charset="0"/>
              </a:rPr>
              <a:t>According to the ecological approach, bullies and victims of bullying are all part of the system, connected and interconnected with one another, and influencing the individual’s behavior. This claim goes hand in hand with research systematically finding that young people involved in bullying in schools, experience difficulties in a range of other areas, such as in their families, their peer groups, their schools, their neighborhoods, and their communities.</a:t>
            </a:r>
          </a:p>
        </p:txBody>
      </p:sp>
      <p:sp>
        <p:nvSpPr>
          <p:cNvPr id="8" name="מלבן מעוגל 7"/>
          <p:cNvSpPr/>
          <p:nvPr/>
        </p:nvSpPr>
        <p:spPr>
          <a:xfrm>
            <a:off x="323528" y="2996952"/>
            <a:ext cx="8496944" cy="1224136"/>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lnSpc>
                <a:spcPct val="150000"/>
              </a:lnSpc>
              <a:spcAft>
                <a:spcPts val="600"/>
              </a:spcAft>
            </a:pPr>
            <a:r>
              <a:rPr lang="en-US" dirty="0" smtClean="0">
                <a:solidFill>
                  <a:schemeClr val="tx1"/>
                </a:solidFill>
                <a:latin typeface="Times New Roman" panose="02020603050405020304" pitchFamily="18" charset="0"/>
                <a:ea typeface="Calibri"/>
                <a:cs typeface="Times New Roman" panose="02020603050405020304" pitchFamily="18" charset="0"/>
              </a:rPr>
              <a:t>Many studies</a:t>
            </a:r>
            <a:r>
              <a:rPr lang="en-US" dirty="0" smtClean="0">
                <a:latin typeface="Times New Roman"/>
                <a:ea typeface="Times New Roman"/>
              </a:rPr>
              <a:t> </a:t>
            </a:r>
            <a:r>
              <a:rPr lang="en-US" dirty="0" smtClean="0">
                <a:solidFill>
                  <a:schemeClr val="tx1"/>
                </a:solidFill>
                <a:latin typeface="Times New Roman"/>
                <a:ea typeface="Times New Roman"/>
              </a:rPr>
              <a:t>have</a:t>
            </a:r>
            <a:r>
              <a:rPr lang="en-US" dirty="0" smtClean="0">
                <a:solidFill>
                  <a:schemeClr val="tx1"/>
                </a:solidFill>
                <a:latin typeface="Times New Roman" panose="02020603050405020304" pitchFamily="18" charset="0"/>
                <a:ea typeface="Calibri"/>
                <a:cs typeface="Times New Roman" panose="02020603050405020304" pitchFamily="18" charset="0"/>
              </a:rPr>
              <a:t> dealt with violence in school in the ecological context, but we have not found any studies which have comprehensively and systematically dealt with student violence during school bus rides within the ecological context.</a:t>
            </a:r>
            <a:r>
              <a:rPr lang="en-US" dirty="0" smtClean="0">
                <a:ea typeface="Calibri"/>
                <a:cs typeface="Arial"/>
              </a:rPr>
              <a:t> </a:t>
            </a:r>
            <a:endParaRPr lang="en-US" dirty="0">
              <a:ea typeface="Calibri"/>
              <a:cs typeface="Arial"/>
            </a:endParaRPr>
          </a:p>
        </p:txBody>
      </p:sp>
      <p:sp>
        <p:nvSpPr>
          <p:cNvPr id="9" name="מלבן מעוגל 8"/>
          <p:cNvSpPr/>
          <p:nvPr/>
        </p:nvSpPr>
        <p:spPr>
          <a:xfrm>
            <a:off x="323528" y="5256584"/>
            <a:ext cx="8496944" cy="1556792"/>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lnSpc>
                <a:spcPct val="150000"/>
              </a:lnSpc>
            </a:pPr>
            <a:r>
              <a:rPr lang="en-US" dirty="0" smtClean="0">
                <a:solidFill>
                  <a:schemeClr val="tx1"/>
                </a:solidFill>
                <a:latin typeface="Times New Roman"/>
                <a:ea typeface="Times New Roman"/>
                <a:cs typeface="Arial"/>
              </a:rPr>
              <a:t>Accordingly, in this study, we will attempt to examine the model based on the ecological approach, explaining which resources in the individual’s environment (family, community) are likely to optimally assist them in coping with stressful situations and conflict, and to reduce the level of violence during school bus rides. </a:t>
            </a:r>
            <a:endParaRPr lang="en-US" sz="1600" dirty="0">
              <a:solidFill>
                <a:schemeClr val="tx1"/>
              </a:solidFill>
              <a:ea typeface="Times New Roman"/>
              <a:cs typeface="Arial"/>
            </a:endParaRPr>
          </a:p>
        </p:txBody>
      </p:sp>
      <p:sp>
        <p:nvSpPr>
          <p:cNvPr id="10" name="חץ למטה 9"/>
          <p:cNvSpPr/>
          <p:nvPr/>
        </p:nvSpPr>
        <p:spPr>
          <a:xfrm>
            <a:off x="4067944" y="4293096"/>
            <a:ext cx="792088" cy="936104"/>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800" b="1" dirty="0">
              <a:solidFill>
                <a:schemeClr val="tx1"/>
              </a:solidFill>
              <a:cs typeface="+mj-cs"/>
            </a:endParaRPr>
          </a:p>
        </p:txBody>
      </p:sp>
    </p:spTree>
    <p:extLst>
      <p:ext uri="{BB962C8B-B14F-4D97-AF65-F5344CB8AC3E}">
        <p14:creationId xmlns:p14="http://schemas.microsoft.com/office/powerpoint/2010/main" val="4076427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2088232"/>
            <a:ext cx="8712968" cy="4509120"/>
          </a:xfrm>
        </p:spPr>
        <p:txBody>
          <a:bodyPr>
            <a:normAutofit fontScale="92500"/>
          </a:bodyPr>
          <a:lstStyle/>
          <a:p>
            <a:pPr marL="0" algn="just" rtl="0">
              <a:lnSpc>
                <a:spcPct val="150000"/>
              </a:lnSpc>
              <a:spcBef>
                <a:spcPts val="0"/>
              </a:spcBef>
              <a:buNone/>
            </a:pPr>
            <a:r>
              <a:rPr lang="en-US" sz="1900" b="1" dirty="0" smtClean="0">
                <a:latin typeface="Times New Roman" panose="02020603050405020304" pitchFamily="18" charset="0"/>
                <a:ea typeface="Calibri"/>
                <a:cs typeface="Times New Roman" panose="02020603050405020304" pitchFamily="18" charset="0"/>
              </a:rPr>
              <a:t>Sense of Coherence </a:t>
            </a:r>
            <a:r>
              <a:rPr lang="en-US" sz="1900" dirty="0" smtClean="0">
                <a:latin typeface="Times New Roman" panose="02020603050405020304" pitchFamily="18" charset="0"/>
                <a:ea typeface="Calibri"/>
                <a:cs typeface="Times New Roman" panose="02020603050405020304" pitchFamily="18" charset="0"/>
              </a:rPr>
              <a:t>(SOC) is the central variable in the </a:t>
            </a:r>
            <a:r>
              <a:rPr lang="en-US" sz="1900" dirty="0" err="1" smtClean="0">
                <a:latin typeface="Times New Roman" panose="02020603050405020304" pitchFamily="18" charset="0"/>
                <a:ea typeface="Calibri"/>
                <a:cs typeface="Times New Roman" panose="02020603050405020304" pitchFamily="18" charset="0"/>
              </a:rPr>
              <a:t>salutogenic</a:t>
            </a:r>
            <a:r>
              <a:rPr lang="en-US" sz="1900" dirty="0" smtClean="0">
                <a:latin typeface="Times New Roman" panose="02020603050405020304" pitchFamily="18" charset="0"/>
                <a:ea typeface="Calibri"/>
                <a:cs typeface="Times New Roman" panose="02020603050405020304" pitchFamily="18" charset="0"/>
              </a:rPr>
              <a:t> theory, and this variable describes how people perceive the world and the events that happen to them, and the way they respond to a variety of events that are stressful. A person’s SOC eases their management of stress and contributes to the person’s sense of well-being.</a:t>
            </a:r>
          </a:p>
          <a:p>
            <a:pPr marL="0" indent="0" algn="just" rtl="0">
              <a:lnSpc>
                <a:spcPct val="170000"/>
              </a:lnSpc>
              <a:spcBef>
                <a:spcPts val="0"/>
              </a:spcBef>
              <a:buNone/>
            </a:pPr>
            <a:r>
              <a:rPr lang="en-US" sz="1900" dirty="0" smtClean="0">
                <a:latin typeface="Times New Roman" panose="02020603050405020304" pitchFamily="18" charset="0"/>
                <a:ea typeface="Calibri"/>
                <a:cs typeface="Times New Roman" panose="02020603050405020304" pitchFamily="18" charset="0"/>
              </a:rPr>
              <a:t>The three components of SOC are :</a:t>
            </a:r>
            <a:endParaRPr lang="he-IL" sz="1900" dirty="0" smtClean="0">
              <a:latin typeface="Times New Roman" panose="02020603050405020304" pitchFamily="18" charset="0"/>
              <a:ea typeface="Calibri"/>
              <a:cs typeface="Times New Roman" panose="02020603050405020304" pitchFamily="18" charset="0"/>
            </a:endParaRPr>
          </a:p>
          <a:p>
            <a:pPr marL="360000" indent="0" algn="just" rtl="0">
              <a:lnSpc>
                <a:spcPct val="150000"/>
              </a:lnSpc>
              <a:spcBef>
                <a:spcPts val="0"/>
              </a:spcBef>
            </a:pPr>
            <a:r>
              <a:rPr lang="he-IL" sz="1900" i="1" dirty="0" smtClean="0">
                <a:latin typeface="Times New Roman" panose="02020603050405020304" pitchFamily="18" charset="0"/>
                <a:ea typeface="Calibri"/>
                <a:cs typeface="Times New Roman" panose="02020603050405020304" pitchFamily="18" charset="0"/>
              </a:rPr>
              <a:t> </a:t>
            </a:r>
            <a:r>
              <a:rPr lang="en-US" sz="1900" i="1" dirty="0" smtClean="0">
                <a:latin typeface="Times New Roman" panose="02020603050405020304" pitchFamily="18" charset="0"/>
                <a:ea typeface="Calibri"/>
                <a:cs typeface="Times New Roman" panose="02020603050405020304" pitchFamily="18" charset="0"/>
              </a:rPr>
              <a:t>comprehensibility</a:t>
            </a:r>
            <a:endParaRPr lang="he-IL" sz="1900" i="1" dirty="0" smtClean="0">
              <a:latin typeface="Times New Roman" panose="02020603050405020304" pitchFamily="18" charset="0"/>
              <a:ea typeface="Calibri"/>
              <a:cs typeface="Times New Roman" panose="02020603050405020304" pitchFamily="18" charset="0"/>
            </a:endParaRPr>
          </a:p>
          <a:p>
            <a:pPr marL="360000" indent="0" algn="just" rtl="0">
              <a:lnSpc>
                <a:spcPct val="150000"/>
              </a:lnSpc>
              <a:spcBef>
                <a:spcPts val="0"/>
              </a:spcBef>
            </a:pPr>
            <a:r>
              <a:rPr lang="en-US" sz="1900" i="1" dirty="0" smtClean="0">
                <a:latin typeface="Times New Roman" panose="02020603050405020304" pitchFamily="18" charset="0"/>
                <a:ea typeface="Calibri"/>
                <a:cs typeface="Times New Roman" panose="02020603050405020304" pitchFamily="18" charset="0"/>
              </a:rPr>
              <a:t> manageability</a:t>
            </a:r>
            <a:endParaRPr lang="he-IL" sz="1900" i="1" dirty="0" smtClean="0">
              <a:latin typeface="Times New Roman" panose="02020603050405020304" pitchFamily="18" charset="0"/>
              <a:ea typeface="Calibri"/>
              <a:cs typeface="Times New Roman" panose="02020603050405020304" pitchFamily="18" charset="0"/>
            </a:endParaRPr>
          </a:p>
          <a:p>
            <a:pPr marL="360000" indent="0" algn="just" rtl="0">
              <a:lnSpc>
                <a:spcPct val="150000"/>
              </a:lnSpc>
              <a:spcBef>
                <a:spcPts val="0"/>
              </a:spcBef>
              <a:spcAft>
                <a:spcPts val="1200"/>
              </a:spcAft>
            </a:pPr>
            <a:r>
              <a:rPr lang="en-US" sz="1900" i="1" dirty="0" smtClean="0">
                <a:latin typeface="Times New Roman" panose="02020603050405020304" pitchFamily="18" charset="0"/>
                <a:ea typeface="Calibri"/>
                <a:cs typeface="Times New Roman" panose="02020603050405020304" pitchFamily="18" charset="0"/>
              </a:rPr>
              <a:t> meaningfulness</a:t>
            </a:r>
            <a:endParaRPr lang="he-IL" sz="1900" i="1" dirty="0" smtClean="0">
              <a:latin typeface="Times New Roman" panose="02020603050405020304" pitchFamily="18" charset="0"/>
              <a:ea typeface="Calibri"/>
              <a:cs typeface="Times New Roman" panose="02020603050405020304" pitchFamily="18" charset="0"/>
            </a:endParaRPr>
          </a:p>
          <a:p>
            <a:pPr marL="0" indent="0" algn="just" rtl="0">
              <a:lnSpc>
                <a:spcPct val="150000"/>
              </a:lnSpc>
              <a:spcBef>
                <a:spcPts val="0"/>
              </a:spcBef>
            </a:pPr>
            <a:r>
              <a:rPr lang="en-US" sz="1900" dirty="0" smtClean="0"/>
              <a:t> </a:t>
            </a:r>
            <a:r>
              <a:rPr lang="en-US" sz="1900" dirty="0" smtClean="0">
                <a:latin typeface="Times New Roman" panose="02020603050405020304" pitchFamily="18" charset="0"/>
                <a:ea typeface="Calibri"/>
                <a:cs typeface="Times New Roman" panose="02020603050405020304" pitchFamily="18" charset="0"/>
              </a:rPr>
              <a:t>There is a negative correlation between SOC and being victims of violence</a:t>
            </a:r>
            <a:endParaRPr lang="he-IL" sz="1900" dirty="0" smtClean="0">
              <a:latin typeface="Times New Roman" panose="02020603050405020304" pitchFamily="18" charset="0"/>
              <a:ea typeface="Calibri"/>
              <a:cs typeface="Times New Roman" panose="02020603050405020304" pitchFamily="18" charset="0"/>
            </a:endParaRPr>
          </a:p>
          <a:p>
            <a:pPr marL="0" indent="0" algn="just" rtl="0">
              <a:lnSpc>
                <a:spcPct val="150000"/>
              </a:lnSpc>
              <a:spcBef>
                <a:spcPts val="0"/>
              </a:spcBef>
              <a:buNone/>
            </a:pPr>
            <a:r>
              <a:rPr lang="he-IL" sz="1800" dirty="0" smtClean="0">
                <a:latin typeface="Times New Roman" panose="02020603050405020304" pitchFamily="18" charset="0"/>
                <a:ea typeface="Calibri"/>
                <a:cs typeface="Times New Roman" panose="02020603050405020304" pitchFamily="18" charset="0"/>
              </a:rPr>
              <a:t>) </a:t>
            </a:r>
            <a:r>
              <a:rPr lang="en-US" sz="1800" dirty="0" err="1" smtClean="0">
                <a:latin typeface="Times New Roman" panose="02020603050405020304" pitchFamily="18" charset="0"/>
                <a:ea typeface="Calibri"/>
                <a:cs typeface="Times New Roman" panose="02020603050405020304" pitchFamily="18" charset="0"/>
              </a:rPr>
              <a:t>García-Moya</a:t>
            </a:r>
            <a:r>
              <a:rPr lang="en-US" sz="1800" dirty="0" smtClean="0">
                <a:latin typeface="Times New Roman" panose="02020603050405020304" pitchFamily="18" charset="0"/>
                <a:ea typeface="Calibri"/>
                <a:cs typeface="Times New Roman" panose="02020603050405020304" pitchFamily="18" charset="0"/>
              </a:rPr>
              <a:t>, </a:t>
            </a:r>
            <a:r>
              <a:rPr lang="en-US" sz="1800" dirty="0" err="1" smtClean="0">
                <a:latin typeface="Times New Roman" panose="02020603050405020304" pitchFamily="18" charset="0"/>
                <a:ea typeface="Calibri"/>
                <a:cs typeface="Times New Roman" panose="02020603050405020304" pitchFamily="18" charset="0"/>
              </a:rPr>
              <a:t>Suominen</a:t>
            </a:r>
            <a:r>
              <a:rPr lang="en-US" sz="1800" dirty="0" smtClean="0">
                <a:latin typeface="Times New Roman" panose="02020603050405020304" pitchFamily="18" charset="0"/>
                <a:ea typeface="Calibri"/>
                <a:cs typeface="Times New Roman" panose="02020603050405020304" pitchFamily="18" charset="0"/>
              </a:rPr>
              <a:t> &amp; Moreno, 2014; Braun-</a:t>
            </a:r>
            <a:r>
              <a:rPr lang="en-US" sz="1800" dirty="0" err="1" smtClean="0">
                <a:latin typeface="Times New Roman" panose="02020603050405020304" pitchFamily="18" charset="0"/>
                <a:ea typeface="Calibri"/>
                <a:cs typeface="Times New Roman" panose="02020603050405020304" pitchFamily="18" charset="0"/>
              </a:rPr>
              <a:t>Lewensohn</a:t>
            </a:r>
            <a:r>
              <a:rPr lang="en-US" sz="1800" dirty="0" smtClean="0">
                <a:latin typeface="Times New Roman" panose="02020603050405020304" pitchFamily="18" charset="0"/>
                <a:ea typeface="Calibri"/>
                <a:cs typeface="Times New Roman" panose="02020603050405020304" pitchFamily="18" charset="0"/>
              </a:rPr>
              <a:t>, </a:t>
            </a:r>
            <a:r>
              <a:rPr lang="en-US" sz="1800" dirty="0" err="1" smtClean="0">
                <a:latin typeface="Times New Roman" panose="02020603050405020304" pitchFamily="18" charset="0"/>
                <a:ea typeface="Calibri"/>
                <a:cs typeface="Times New Roman" panose="02020603050405020304" pitchFamily="18" charset="0"/>
              </a:rPr>
              <a:t>Alziadana</a:t>
            </a:r>
            <a:r>
              <a:rPr lang="en-US" sz="1800" dirty="0" smtClean="0">
                <a:latin typeface="Times New Roman" panose="02020603050405020304" pitchFamily="18" charset="0"/>
                <a:ea typeface="Calibri"/>
                <a:cs typeface="Times New Roman" panose="02020603050405020304" pitchFamily="18" charset="0"/>
              </a:rPr>
              <a:t> &amp; </a:t>
            </a:r>
            <a:r>
              <a:rPr lang="en-US" sz="1800" dirty="0" err="1" smtClean="0">
                <a:latin typeface="Times New Roman" panose="02020603050405020304" pitchFamily="18" charset="0"/>
                <a:ea typeface="Calibri"/>
                <a:cs typeface="Times New Roman" panose="02020603050405020304" pitchFamily="18" charset="0"/>
              </a:rPr>
              <a:t>Eisha</a:t>
            </a:r>
            <a:r>
              <a:rPr lang="en-US" sz="1800" dirty="0" smtClean="0">
                <a:latin typeface="Times New Roman" panose="02020603050405020304" pitchFamily="18" charset="0"/>
                <a:ea typeface="Calibri"/>
                <a:cs typeface="Times New Roman" panose="02020603050405020304" pitchFamily="18" charset="0"/>
              </a:rPr>
              <a:t>, in press</a:t>
            </a:r>
            <a:r>
              <a:rPr lang="he-IL" sz="1800" dirty="0" smtClean="0">
                <a:latin typeface="Times New Roman" panose="02020603050405020304" pitchFamily="18" charset="0"/>
                <a:ea typeface="Calibri"/>
                <a:cs typeface="Times New Roman" panose="02020603050405020304" pitchFamily="18" charset="0"/>
              </a:rPr>
              <a:t>.(</a:t>
            </a:r>
            <a:endParaRPr lang="en-US" sz="1800" dirty="0" smtClean="0">
              <a:latin typeface="Times New Roman" panose="02020603050405020304" pitchFamily="18" charset="0"/>
              <a:ea typeface="Calibri"/>
              <a:cs typeface="Times New Roman" panose="02020603050405020304" pitchFamily="18" charset="0"/>
            </a:endParaRPr>
          </a:p>
          <a:p>
            <a:pPr marL="0" indent="0" algn="just">
              <a:lnSpc>
                <a:spcPct val="170000"/>
              </a:lnSpc>
              <a:spcBef>
                <a:spcPts val="0"/>
              </a:spcBef>
            </a:pPr>
            <a:endParaRPr lang="en-US" sz="1800" dirty="0" smtClean="0">
              <a:ea typeface="Calibri"/>
              <a:cs typeface="Times New Roman"/>
            </a:endParaRPr>
          </a:p>
          <a:p>
            <a:pPr marL="0" indent="0" algn="just">
              <a:lnSpc>
                <a:spcPct val="170000"/>
              </a:lnSpc>
              <a:spcBef>
                <a:spcPts val="0"/>
              </a:spcBef>
              <a:buNone/>
            </a:pPr>
            <a:endParaRPr lang="en-US" sz="1800" dirty="0" smtClean="0">
              <a:latin typeface="Times New Roman"/>
              <a:ea typeface="Times New Roman"/>
            </a:endParaRPr>
          </a:p>
          <a:p>
            <a:endParaRPr lang="he-IL" sz="1800" dirty="0"/>
          </a:p>
        </p:txBody>
      </p:sp>
      <p:sp>
        <p:nvSpPr>
          <p:cNvPr id="5" name="מלבן מעוגל 4"/>
          <p:cNvSpPr/>
          <p:nvPr/>
        </p:nvSpPr>
        <p:spPr>
          <a:xfrm>
            <a:off x="323528" y="188640"/>
            <a:ext cx="8496944" cy="115212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en-US" sz="3600" b="1" dirty="0" smtClean="0">
                <a:solidFill>
                  <a:schemeClr val="tx1"/>
                </a:solidFill>
                <a:latin typeface="Times New Roman" panose="02020603050405020304" pitchFamily="18" charset="0"/>
                <a:ea typeface="Calibri"/>
                <a:cs typeface="Times New Roman" panose="02020603050405020304" pitchFamily="18" charset="0"/>
              </a:rPr>
              <a:t>The causes of bullying according to the ecological theory</a:t>
            </a:r>
            <a:r>
              <a:rPr lang="en-US" sz="3600" b="1" dirty="0" smtClean="0"/>
              <a:t> </a:t>
            </a:r>
            <a:endParaRPr lang="he-IL" sz="3600" b="1" dirty="0" smtClean="0">
              <a:solidFill>
                <a:schemeClr val="tx1"/>
              </a:solidFill>
              <a:latin typeface="Arial" pitchFamily="34" charset="0"/>
              <a:cs typeface="Arial" pitchFamily="34" charset="0"/>
            </a:endParaRPr>
          </a:p>
        </p:txBody>
      </p:sp>
      <p:sp>
        <p:nvSpPr>
          <p:cNvPr id="7" name="מלבן מעוגל 6"/>
          <p:cNvSpPr/>
          <p:nvPr/>
        </p:nvSpPr>
        <p:spPr>
          <a:xfrm>
            <a:off x="2411760" y="1484784"/>
            <a:ext cx="4104456" cy="648072"/>
          </a:xfrm>
          <a:prstGeom prst="roundRect">
            <a:avLst/>
          </a:prstGeom>
          <a:solidFill>
            <a:schemeClr val="accent3">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spcAft>
                <a:spcPts val="1000"/>
              </a:spcAft>
            </a:pPr>
            <a:r>
              <a:rPr lang="en-US" sz="2400" b="1" dirty="0" smtClean="0">
                <a:solidFill>
                  <a:schemeClr val="tx1"/>
                </a:solidFill>
                <a:latin typeface="Times New Roman" panose="02020603050405020304" pitchFamily="18" charset="0"/>
                <a:ea typeface="Calibri"/>
                <a:cs typeface="Times New Roman" panose="02020603050405020304" pitchFamily="18" charset="0"/>
              </a:rPr>
              <a:t>Factors at the individual level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1052736"/>
            <a:ext cx="8712968" cy="5184576"/>
          </a:xfrm>
        </p:spPr>
        <p:txBody>
          <a:bodyPr>
            <a:noAutofit/>
          </a:bodyPr>
          <a:lstStyle/>
          <a:p>
            <a:pPr marL="0" indent="0" algn="l">
              <a:lnSpc>
                <a:spcPct val="150000"/>
              </a:lnSpc>
              <a:spcBef>
                <a:spcPts val="0"/>
              </a:spcBef>
              <a:spcAft>
                <a:spcPts val="600"/>
              </a:spcAft>
              <a:buNone/>
            </a:pPr>
            <a:r>
              <a:rPr lang="en-US" sz="2000" b="1" spc="-30" dirty="0" smtClean="0">
                <a:latin typeface="Times New Roman"/>
                <a:ea typeface="Times New Roman"/>
              </a:rPr>
              <a:t>Parental Autonomy-Support</a:t>
            </a:r>
            <a:endParaRPr lang="he-IL" sz="2000" b="1" spc="-30" dirty="0" smtClean="0">
              <a:latin typeface="Times New Roman"/>
              <a:ea typeface="Times New Roman"/>
              <a:cs typeface="David"/>
            </a:endParaRPr>
          </a:p>
          <a:p>
            <a:pPr lvl="0" algn="just" rtl="0">
              <a:lnSpc>
                <a:spcPct val="150000"/>
              </a:lnSpc>
              <a:spcAft>
                <a:spcPts val="1200"/>
              </a:spcAft>
              <a:buFont typeface="Symbol"/>
              <a:buChar char=""/>
            </a:pPr>
            <a:r>
              <a:rPr lang="en-US" sz="1800" dirty="0" smtClean="0">
                <a:latin typeface="Times New Roman"/>
                <a:ea typeface="Times New Roman"/>
                <a:cs typeface="Arial"/>
              </a:rPr>
              <a:t>Autonomy-support relates to learning in which the individual speaks and acts in order to improve the self-perception of another person, focusing on that person’s wants and on receiving freedom of choice to act (Reeve, Nix, &amp; Hamm, 2003), and active support of the child’s ability to initiate action independently and autonomously (Ryan, </a:t>
            </a:r>
            <a:r>
              <a:rPr lang="en-US" sz="1800" dirty="0" err="1" smtClean="0">
                <a:latin typeface="Times New Roman"/>
                <a:ea typeface="Times New Roman"/>
                <a:cs typeface="Arial"/>
              </a:rPr>
              <a:t>Deci</a:t>
            </a:r>
            <a:r>
              <a:rPr lang="en-US" sz="1800" dirty="0" smtClean="0">
                <a:latin typeface="Times New Roman"/>
                <a:ea typeface="Times New Roman"/>
                <a:cs typeface="Arial"/>
              </a:rPr>
              <a:t>, </a:t>
            </a:r>
            <a:r>
              <a:rPr lang="en-US" sz="1800" dirty="0" err="1" smtClean="0">
                <a:latin typeface="Times New Roman"/>
                <a:ea typeface="Times New Roman"/>
                <a:cs typeface="Arial"/>
              </a:rPr>
              <a:t>Grolnick</a:t>
            </a:r>
            <a:r>
              <a:rPr lang="en-US" sz="1800" dirty="0" smtClean="0">
                <a:latin typeface="Times New Roman"/>
                <a:ea typeface="Times New Roman"/>
                <a:cs typeface="Arial"/>
              </a:rPr>
              <a:t>, &amp; La Guardia, 2006). </a:t>
            </a:r>
            <a:endParaRPr lang="en-US" sz="1600" dirty="0" smtClean="0">
              <a:ea typeface="Times New Roman"/>
              <a:cs typeface="Arial"/>
            </a:endParaRPr>
          </a:p>
          <a:p>
            <a:pPr lvl="0" algn="just" rtl="0">
              <a:lnSpc>
                <a:spcPct val="150000"/>
              </a:lnSpc>
              <a:spcBef>
                <a:spcPts val="0"/>
              </a:spcBef>
              <a:spcAft>
                <a:spcPts val="1200"/>
              </a:spcAft>
            </a:pPr>
            <a:r>
              <a:rPr lang="en-US" sz="1800" dirty="0" smtClean="0">
                <a:latin typeface="Times New Roman" panose="02020603050405020304" pitchFamily="18" charset="0"/>
                <a:ea typeface="Calibri"/>
                <a:cs typeface="Times New Roman" panose="02020603050405020304" pitchFamily="18" charset="0"/>
              </a:rPr>
              <a:t>This support includes advancing choice and limited use of control methods, by giving options for actions, positive feedback on progress, listening to emotions and thoughts and giving rational explanations for the actions (</a:t>
            </a:r>
            <a:r>
              <a:rPr lang="en-US" sz="1800" dirty="0" err="1" smtClean="0">
                <a:latin typeface="Times New Roman" panose="02020603050405020304" pitchFamily="18" charset="0"/>
                <a:ea typeface="Calibri"/>
                <a:cs typeface="Times New Roman" panose="02020603050405020304" pitchFamily="18" charset="0"/>
              </a:rPr>
              <a:t>Deci</a:t>
            </a:r>
            <a:r>
              <a:rPr lang="en-US" sz="1800" dirty="0" smtClean="0">
                <a:latin typeface="Times New Roman" panose="02020603050405020304" pitchFamily="18" charset="0"/>
                <a:ea typeface="Calibri"/>
                <a:cs typeface="Times New Roman" panose="02020603050405020304" pitchFamily="18" charset="0"/>
              </a:rPr>
              <a:t> &amp; Ryan, 2000).</a:t>
            </a:r>
          </a:p>
          <a:p>
            <a:pPr lvl="0" algn="just" rtl="0">
              <a:lnSpc>
                <a:spcPct val="150000"/>
              </a:lnSpc>
              <a:spcBef>
                <a:spcPts val="0"/>
              </a:spcBef>
            </a:pPr>
            <a:r>
              <a:rPr lang="en-US" sz="1800" dirty="0" smtClean="0">
                <a:latin typeface="Times New Roman" panose="02020603050405020304" pitchFamily="18" charset="0"/>
                <a:ea typeface="Calibri"/>
                <a:cs typeface="Times New Roman" panose="02020603050405020304" pitchFamily="18" charset="0"/>
              </a:rPr>
              <a:t>When people feel that their level of autonomy is decreasing, they often respond with less polite and more anti-social behavior.</a:t>
            </a:r>
          </a:p>
          <a:p>
            <a:pPr marL="0" indent="0" algn="just" rtl="0">
              <a:lnSpc>
                <a:spcPct val="150000"/>
              </a:lnSpc>
              <a:spcBef>
                <a:spcPts val="0"/>
              </a:spcBef>
              <a:buNone/>
            </a:pPr>
            <a:endParaRPr lang="en-US" sz="1700" dirty="0" smtClean="0">
              <a:latin typeface="Times New Roman"/>
              <a:ea typeface="Times New Roman"/>
              <a:cs typeface="David"/>
            </a:endParaRPr>
          </a:p>
          <a:p>
            <a:pPr marL="0" indent="0" algn="just">
              <a:lnSpc>
                <a:spcPct val="150000"/>
              </a:lnSpc>
              <a:spcBef>
                <a:spcPts val="0"/>
              </a:spcBef>
              <a:buNone/>
            </a:pPr>
            <a:endParaRPr lang="en-US" sz="1700" dirty="0" smtClean="0">
              <a:latin typeface="Times New Roman"/>
              <a:ea typeface="Times New Roman"/>
            </a:endParaRPr>
          </a:p>
          <a:p>
            <a:pPr marL="0" indent="0" algn="just">
              <a:lnSpc>
                <a:spcPct val="150000"/>
              </a:lnSpc>
              <a:spcBef>
                <a:spcPts val="0"/>
              </a:spcBef>
              <a:buNone/>
            </a:pPr>
            <a:endParaRPr lang="he-IL" sz="1700" dirty="0" smtClean="0">
              <a:latin typeface="Times New Roman"/>
              <a:ea typeface="Times New Roman"/>
              <a:cs typeface="David"/>
            </a:endParaRPr>
          </a:p>
          <a:p>
            <a:pPr marL="0" indent="0" algn="just">
              <a:lnSpc>
                <a:spcPct val="150000"/>
              </a:lnSpc>
              <a:spcBef>
                <a:spcPts val="0"/>
              </a:spcBef>
            </a:pPr>
            <a:endParaRPr lang="en-US" sz="1700" dirty="0" smtClean="0">
              <a:latin typeface="Times New Roman"/>
              <a:ea typeface="Times New Roman"/>
            </a:endParaRPr>
          </a:p>
          <a:p>
            <a:pPr marL="0" indent="0" algn="just">
              <a:lnSpc>
                <a:spcPct val="120000"/>
              </a:lnSpc>
              <a:spcBef>
                <a:spcPts val="0"/>
              </a:spcBef>
              <a:buNone/>
            </a:pPr>
            <a:endParaRPr lang="en-US" sz="1700" dirty="0" smtClean="0">
              <a:latin typeface="Times New Roman"/>
              <a:ea typeface="Times New Roman"/>
            </a:endParaRPr>
          </a:p>
          <a:p>
            <a:pPr marL="0" indent="0" algn="just">
              <a:lnSpc>
                <a:spcPct val="170000"/>
              </a:lnSpc>
              <a:spcBef>
                <a:spcPts val="0"/>
              </a:spcBef>
              <a:buNone/>
            </a:pPr>
            <a:endParaRPr lang="en-US" sz="1700" dirty="0" smtClean="0">
              <a:latin typeface="Times New Roman"/>
              <a:ea typeface="Times New Roman"/>
            </a:endParaRPr>
          </a:p>
          <a:p>
            <a:endParaRPr lang="he-IL" sz="1700" dirty="0"/>
          </a:p>
        </p:txBody>
      </p:sp>
      <p:sp>
        <p:nvSpPr>
          <p:cNvPr id="4" name="מלבן מעוגל 3"/>
          <p:cNvSpPr/>
          <p:nvPr/>
        </p:nvSpPr>
        <p:spPr>
          <a:xfrm>
            <a:off x="2411760" y="260648"/>
            <a:ext cx="4104456" cy="648072"/>
          </a:xfrm>
          <a:prstGeom prst="roundRect">
            <a:avLst/>
          </a:prstGeom>
          <a:solidFill>
            <a:schemeClr val="accent3">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b="1" dirty="0" smtClean="0">
                <a:solidFill>
                  <a:schemeClr val="tx1"/>
                </a:solidFill>
                <a:latin typeface="Times New Roman" panose="02020603050405020304" pitchFamily="18" charset="0"/>
                <a:ea typeface="Calibri"/>
                <a:cs typeface="Times New Roman" panose="02020603050405020304" pitchFamily="18" charset="0"/>
              </a:rPr>
              <a:t>Factors at the Family Level</a:t>
            </a:r>
            <a:r>
              <a:rPr lang="en-US" sz="3200" b="1" dirty="0" smtClean="0"/>
              <a:t> </a:t>
            </a:r>
            <a:endParaRPr lang="en-US" sz="3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1196752"/>
            <a:ext cx="8712968" cy="5112568"/>
          </a:xfrm>
        </p:spPr>
        <p:txBody>
          <a:bodyPr>
            <a:noAutofit/>
          </a:bodyPr>
          <a:lstStyle/>
          <a:p>
            <a:pPr marL="0" indent="0" algn="just">
              <a:lnSpc>
                <a:spcPct val="150000"/>
              </a:lnSpc>
              <a:spcBef>
                <a:spcPts val="0"/>
              </a:spcBef>
            </a:pPr>
            <a:endParaRPr lang="en-US" sz="1800" dirty="0" smtClean="0">
              <a:latin typeface="Times New Roman"/>
              <a:ea typeface="Times New Roman"/>
            </a:endParaRPr>
          </a:p>
          <a:p>
            <a:pPr marL="0" indent="0" algn="just">
              <a:lnSpc>
                <a:spcPct val="150000"/>
              </a:lnSpc>
              <a:spcBef>
                <a:spcPts val="0"/>
              </a:spcBef>
              <a:buNone/>
            </a:pPr>
            <a:endParaRPr lang="en-US" sz="1800" dirty="0" smtClean="0">
              <a:latin typeface="Times New Roman"/>
              <a:ea typeface="Times New Roman"/>
            </a:endParaRPr>
          </a:p>
          <a:p>
            <a:pPr marL="0" indent="0" algn="just">
              <a:lnSpc>
                <a:spcPct val="150000"/>
              </a:lnSpc>
              <a:spcBef>
                <a:spcPts val="0"/>
              </a:spcBef>
              <a:buNone/>
            </a:pPr>
            <a:endParaRPr lang="he-IL" sz="2000" spc="-5" dirty="0" smtClean="0">
              <a:latin typeface="Times New Roman"/>
              <a:ea typeface="Times New Roman"/>
              <a:cs typeface="David"/>
            </a:endParaRPr>
          </a:p>
          <a:p>
            <a:pPr marL="0" indent="0" algn="just">
              <a:lnSpc>
                <a:spcPct val="150000"/>
              </a:lnSpc>
              <a:spcBef>
                <a:spcPts val="0"/>
              </a:spcBef>
              <a:buNone/>
            </a:pPr>
            <a:endParaRPr lang="en-US" sz="2000" dirty="0" smtClean="0">
              <a:latin typeface="Times New Roman"/>
              <a:ea typeface="Times New Roman"/>
            </a:endParaRPr>
          </a:p>
          <a:p>
            <a:pPr marL="0" indent="0" algn="just">
              <a:lnSpc>
                <a:spcPct val="150000"/>
              </a:lnSpc>
              <a:spcBef>
                <a:spcPts val="0"/>
              </a:spcBef>
              <a:spcAft>
                <a:spcPts val="600"/>
              </a:spcAft>
              <a:buNone/>
            </a:pPr>
            <a:endParaRPr lang="en-US" sz="2000" dirty="0" smtClean="0">
              <a:latin typeface="Times New Roman"/>
              <a:ea typeface="Times New Roman"/>
              <a:cs typeface="David"/>
            </a:endParaRPr>
          </a:p>
          <a:p>
            <a:pPr>
              <a:lnSpc>
                <a:spcPct val="150000"/>
              </a:lnSpc>
            </a:pPr>
            <a:endParaRPr lang="he-IL" sz="2000" dirty="0"/>
          </a:p>
        </p:txBody>
      </p:sp>
      <p:sp>
        <p:nvSpPr>
          <p:cNvPr id="4" name="כותרת 1"/>
          <p:cNvSpPr txBox="1">
            <a:spLocks/>
          </p:cNvSpPr>
          <p:nvPr/>
        </p:nvSpPr>
        <p:spPr>
          <a:xfrm>
            <a:off x="323528" y="452055"/>
            <a:ext cx="8229600" cy="114300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Times New Roman"/>
              <a:ea typeface="Times New Roman"/>
              <a:cs typeface="+mj-cs"/>
            </a:endParaRPr>
          </a:p>
        </p:txBody>
      </p:sp>
      <p:sp>
        <p:nvSpPr>
          <p:cNvPr id="8" name="מציין מיקום תוכן 2"/>
          <p:cNvSpPr txBox="1">
            <a:spLocks/>
          </p:cNvSpPr>
          <p:nvPr/>
        </p:nvSpPr>
        <p:spPr>
          <a:xfrm>
            <a:off x="107504" y="908720"/>
            <a:ext cx="8892480" cy="6192688"/>
          </a:xfrm>
          <a:prstGeom prst="rect">
            <a:avLst/>
          </a:prstGeom>
        </p:spPr>
        <p:txBody>
          <a:bodyPr vert="horz" lIns="91440" tIns="45720" rIns="91440" bIns="45720" rtlCol="1">
            <a:noAutofit/>
          </a:bodyPr>
          <a:lstStyle/>
          <a:p>
            <a:pPr algn="just" rtl="0">
              <a:lnSpc>
                <a:spcPct val="150000"/>
              </a:lnSpc>
            </a:pPr>
            <a:r>
              <a:rPr lang="en-US" b="1" dirty="0" smtClean="0">
                <a:latin typeface="Times New Roman" panose="02020603050405020304" pitchFamily="18" charset="0"/>
                <a:ea typeface="Calibri"/>
                <a:cs typeface="Times New Roman" panose="02020603050405020304" pitchFamily="18" charset="0"/>
              </a:rPr>
              <a:t>Sense of Community Coherence:</a:t>
            </a:r>
            <a:r>
              <a:rPr lang="en-US" sz="2000" b="1" dirty="0" smtClean="0"/>
              <a:t> </a:t>
            </a:r>
            <a:r>
              <a:rPr lang="en-US" i="1" dirty="0" smtClean="0">
                <a:latin typeface="Times New Roman" panose="02020603050405020304" pitchFamily="18" charset="0"/>
                <a:ea typeface="Calibri"/>
                <a:cs typeface="Times New Roman" panose="02020603050405020304" pitchFamily="18" charset="0"/>
              </a:rPr>
              <a:t>comprehensibility/ manageability/ meaningfulness</a:t>
            </a:r>
          </a:p>
          <a:p>
            <a:pPr algn="just" rtl="0">
              <a:lnSpc>
                <a:spcPct val="150000"/>
              </a:lnSpc>
              <a:spcAft>
                <a:spcPts val="1200"/>
              </a:spcAft>
            </a:pPr>
            <a:r>
              <a:rPr lang="en-US" dirty="0" smtClean="0">
                <a:latin typeface="Times New Roman" panose="02020603050405020304" pitchFamily="18" charset="0"/>
                <a:ea typeface="Calibri"/>
                <a:cs typeface="Times New Roman" panose="02020603050405020304" pitchFamily="18" charset="0"/>
              </a:rPr>
              <a:t>community coherence is positively associated with personal coherence and a negative</a:t>
            </a:r>
            <a:r>
              <a:rPr lang="en-US" dirty="0" smtClean="0">
                <a:ea typeface="Times New Roman"/>
                <a:cs typeface="Arial"/>
              </a:rPr>
              <a:t> </a:t>
            </a:r>
            <a:r>
              <a:rPr lang="en-US" dirty="0" smtClean="0">
                <a:latin typeface="Times New Roman" panose="02020603050405020304" pitchFamily="18" charset="0"/>
                <a:ea typeface="Calibri"/>
                <a:cs typeface="Times New Roman" panose="02020603050405020304" pitchFamily="18" charset="0"/>
              </a:rPr>
              <a:t>associated with victims of violence (</a:t>
            </a:r>
            <a:r>
              <a:rPr lang="en-US" dirty="0" err="1" smtClean="0">
                <a:latin typeface="Times New Roman" panose="02020603050405020304" pitchFamily="18" charset="0"/>
                <a:ea typeface="Calibri"/>
                <a:cs typeface="Times New Roman" panose="02020603050405020304" pitchFamily="18" charset="0"/>
              </a:rPr>
              <a:t>Elfassy</a:t>
            </a:r>
            <a:r>
              <a:rPr lang="en-US" dirty="0" smtClean="0">
                <a:latin typeface="Times New Roman" panose="02020603050405020304" pitchFamily="18" charset="0"/>
                <a:ea typeface="Calibri"/>
                <a:cs typeface="Times New Roman" panose="02020603050405020304" pitchFamily="18" charset="0"/>
              </a:rPr>
              <a:t> and colleagues</a:t>
            </a:r>
            <a:r>
              <a:rPr lang="en-US" dirty="0" smtClean="0">
                <a:solidFill>
                  <a:srgbClr val="000000"/>
                </a:solidFill>
                <a:latin typeface="Times New Roman"/>
                <a:ea typeface="Times New Roman"/>
                <a:cs typeface="David"/>
              </a:rPr>
              <a:t>, in press).</a:t>
            </a:r>
            <a:endParaRPr lang="en-US" dirty="0" smtClean="0">
              <a:latin typeface="Times New Roman" panose="02020603050405020304" pitchFamily="18" charset="0"/>
              <a:ea typeface="Calibri"/>
              <a:cs typeface="Times New Roman" panose="02020603050405020304" pitchFamily="18" charset="0"/>
            </a:endParaRPr>
          </a:p>
          <a:p>
            <a:pPr algn="just" rtl="0">
              <a:lnSpc>
                <a:spcPct val="150000"/>
              </a:lnSpc>
            </a:pPr>
            <a:r>
              <a:rPr lang="en-US" b="1" dirty="0" smtClean="0">
                <a:latin typeface="Times New Roman"/>
                <a:ea typeface="Times New Roman"/>
              </a:rPr>
              <a:t>The Climate of the School Bus Rides </a:t>
            </a:r>
          </a:p>
          <a:p>
            <a:pPr algn="just" rtl="0">
              <a:lnSpc>
                <a:spcPct val="150000"/>
              </a:lnSpc>
            </a:pPr>
            <a:r>
              <a:rPr lang="en-US" dirty="0" smtClean="0">
                <a:latin typeface="Times New Roman" panose="02020603050405020304" pitchFamily="18" charset="0"/>
                <a:ea typeface="Calibri"/>
                <a:cs typeface="Times New Roman" panose="02020603050405020304" pitchFamily="18" charset="0"/>
              </a:rPr>
              <a:t>A positive school climate is likely to have a positive impact on coping with violence in school and the creation of an environment in which victimhood is lower.</a:t>
            </a:r>
            <a:endParaRPr lang="he-IL" dirty="0" smtClean="0">
              <a:latin typeface="Times New Roman" panose="02020603050405020304" pitchFamily="18" charset="0"/>
              <a:ea typeface="Calibri"/>
              <a:cs typeface="Times New Roman" panose="02020603050405020304" pitchFamily="18" charset="0"/>
            </a:endParaRPr>
          </a:p>
          <a:p>
            <a:pPr marL="360000" algn="just" rtl="0">
              <a:lnSpc>
                <a:spcPct val="150000"/>
              </a:lnSpc>
              <a:buFont typeface="Arial" pitchFamily="34" charset="0"/>
              <a:buChar char="•"/>
            </a:pPr>
            <a:r>
              <a:rPr lang="en-US" i="1" dirty="0" smtClean="0">
                <a:latin typeface="Times New Roman" panose="02020603050405020304" pitchFamily="18" charset="0"/>
                <a:ea typeface="Calibri"/>
                <a:cs typeface="Times New Roman" panose="02020603050405020304" pitchFamily="18" charset="0"/>
              </a:rPr>
              <a:t> School Policy</a:t>
            </a:r>
            <a:endParaRPr lang="he-IL" i="1" dirty="0" smtClean="0">
              <a:latin typeface="Times New Roman" panose="02020603050405020304" pitchFamily="18" charset="0"/>
              <a:ea typeface="Calibri"/>
              <a:cs typeface="Times New Roman" panose="02020603050405020304" pitchFamily="18" charset="0"/>
            </a:endParaRPr>
          </a:p>
          <a:p>
            <a:pPr marL="360000" algn="just" rtl="0">
              <a:lnSpc>
                <a:spcPct val="150000"/>
              </a:lnSpc>
              <a:buFont typeface="Arial" pitchFamily="34" charset="0"/>
              <a:buChar char="•"/>
            </a:pPr>
            <a:r>
              <a:rPr lang="en-US" sz="1700" dirty="0" smtClean="0">
                <a:ea typeface="Calibri"/>
                <a:cs typeface="David"/>
              </a:rPr>
              <a:t> T</a:t>
            </a:r>
            <a:r>
              <a:rPr lang="en-US" i="1" dirty="0" smtClean="0">
                <a:latin typeface="Times New Roman" panose="02020603050405020304" pitchFamily="18" charset="0"/>
                <a:ea typeface="Calibri"/>
                <a:cs typeface="Times New Roman" panose="02020603050405020304" pitchFamily="18" charset="0"/>
              </a:rPr>
              <a:t>eacher support</a:t>
            </a:r>
          </a:p>
          <a:p>
            <a:pPr marL="360000" algn="just" rtl="0">
              <a:lnSpc>
                <a:spcPct val="150000"/>
              </a:lnSpc>
              <a:spcAft>
                <a:spcPts val="600"/>
              </a:spcAft>
              <a:buFont typeface="Arial" pitchFamily="34" charset="0"/>
              <a:buChar char="•"/>
            </a:pPr>
            <a:r>
              <a:rPr lang="en-US" i="1" dirty="0" smtClean="0">
                <a:latin typeface="Times New Roman" panose="02020603050405020304" pitchFamily="18" charset="0"/>
                <a:ea typeface="Calibri"/>
                <a:cs typeface="Times New Roman" panose="02020603050405020304" pitchFamily="18" charset="0"/>
              </a:rPr>
              <a:t> Students participant</a:t>
            </a:r>
          </a:p>
          <a:p>
            <a:pPr algn="just" rtl="0">
              <a:lnSpc>
                <a:spcPct val="150000"/>
              </a:lnSpc>
            </a:pPr>
            <a:r>
              <a:rPr lang="en-US" dirty="0" smtClean="0">
                <a:latin typeface="Times New Roman" panose="02020603050405020304" pitchFamily="18" charset="0"/>
                <a:ea typeface="Calibri"/>
                <a:cs typeface="Times New Roman" panose="02020603050405020304" pitchFamily="18" charset="0"/>
              </a:rPr>
              <a:t>Studies have found that there is a negative correlation between students' perception of the school climate and the extent of their involvement in bullying behaviors as a bully or a victim</a:t>
            </a:r>
            <a:endParaRPr lang="he-IL" dirty="0" smtClean="0">
              <a:latin typeface="Times New Roman" panose="02020603050405020304" pitchFamily="18" charset="0"/>
              <a:ea typeface="Calibri"/>
              <a:cs typeface="Times New Roman" panose="02020603050405020304" pitchFamily="18" charset="0"/>
            </a:endParaRPr>
          </a:p>
          <a:p>
            <a:pPr algn="just" rtl="0">
              <a:lnSpc>
                <a:spcPct val="150000"/>
              </a:lnSpc>
            </a:pPr>
            <a:r>
              <a:rPr lang="he-IL" dirty="0" smtClean="0">
                <a:latin typeface="Times New Roman" panose="02020603050405020304" pitchFamily="18" charset="0"/>
                <a:ea typeface="Calibri"/>
                <a:cs typeface="Times New Roman" panose="02020603050405020304" pitchFamily="18" charset="0"/>
              </a:rPr>
              <a:t>) </a:t>
            </a:r>
            <a:r>
              <a:rPr lang="en-US" dirty="0" err="1" smtClean="0">
                <a:latin typeface="Times New Roman" panose="02020603050405020304" pitchFamily="18" charset="0"/>
                <a:ea typeface="Calibri"/>
                <a:cs typeface="Times New Roman" panose="02020603050405020304" pitchFamily="18" charset="0"/>
              </a:rPr>
              <a:t>Giovazolias</a:t>
            </a:r>
            <a:r>
              <a:rPr lang="en-US" dirty="0" smtClean="0">
                <a:latin typeface="Times New Roman" panose="02020603050405020304" pitchFamily="18" charset="0"/>
                <a:ea typeface="Calibri"/>
                <a:cs typeface="Times New Roman" panose="02020603050405020304" pitchFamily="18" charset="0"/>
              </a:rPr>
              <a:t>, </a:t>
            </a:r>
            <a:r>
              <a:rPr lang="en-US" dirty="0" err="1" smtClean="0">
                <a:latin typeface="Times New Roman" panose="02020603050405020304" pitchFamily="18" charset="0"/>
                <a:ea typeface="Calibri"/>
                <a:cs typeface="Times New Roman" panose="02020603050405020304" pitchFamily="18" charset="0"/>
              </a:rPr>
              <a:t>Kourkoutas</a:t>
            </a:r>
            <a:r>
              <a:rPr lang="en-US" dirty="0" smtClean="0">
                <a:latin typeface="Times New Roman" panose="02020603050405020304" pitchFamily="18" charset="0"/>
                <a:ea typeface="Calibri"/>
                <a:cs typeface="Times New Roman" panose="02020603050405020304" pitchFamily="18" charset="0"/>
              </a:rPr>
              <a:t>, </a:t>
            </a:r>
            <a:r>
              <a:rPr lang="en-US" dirty="0" err="1" smtClean="0">
                <a:latin typeface="Times New Roman" panose="02020603050405020304" pitchFamily="18" charset="0"/>
                <a:ea typeface="Calibri"/>
                <a:cs typeface="Times New Roman" panose="02020603050405020304" pitchFamily="18" charset="0"/>
              </a:rPr>
              <a:t>Mitsopoulou</a:t>
            </a:r>
            <a:r>
              <a:rPr lang="en-US" dirty="0" smtClean="0">
                <a:latin typeface="Times New Roman" panose="02020603050405020304" pitchFamily="18" charset="0"/>
                <a:ea typeface="Calibri"/>
                <a:cs typeface="Times New Roman" panose="02020603050405020304" pitchFamily="18" charset="0"/>
              </a:rPr>
              <a:t>, &amp; </a:t>
            </a:r>
            <a:r>
              <a:rPr lang="en-US" dirty="0" err="1" smtClean="0">
                <a:latin typeface="Times New Roman" panose="02020603050405020304" pitchFamily="18" charset="0"/>
                <a:ea typeface="Calibri"/>
                <a:cs typeface="Times New Roman" panose="02020603050405020304" pitchFamily="18" charset="0"/>
              </a:rPr>
              <a:t>Georgiadi</a:t>
            </a:r>
            <a:r>
              <a:rPr lang="en-US" dirty="0" smtClean="0">
                <a:latin typeface="Times New Roman" panose="02020603050405020304" pitchFamily="18" charset="0"/>
                <a:ea typeface="Calibri"/>
                <a:cs typeface="Times New Roman" panose="02020603050405020304" pitchFamily="18" charset="0"/>
              </a:rPr>
              <a:t>, 2010; </a:t>
            </a:r>
            <a:r>
              <a:rPr lang="en-US" dirty="0" err="1" smtClean="0">
                <a:latin typeface="Times New Roman" panose="02020603050405020304" pitchFamily="18" charset="0"/>
                <a:ea typeface="Calibri"/>
                <a:cs typeface="Times New Roman" panose="02020603050405020304" pitchFamily="18" charset="0"/>
              </a:rPr>
              <a:t>Khoury-Kassabri</a:t>
            </a:r>
            <a:r>
              <a:rPr lang="en-US" dirty="0" smtClean="0">
                <a:latin typeface="Times New Roman" panose="02020603050405020304" pitchFamily="18" charset="0"/>
                <a:ea typeface="Calibri"/>
                <a:cs typeface="Times New Roman" panose="02020603050405020304" pitchFamily="18" charset="0"/>
              </a:rPr>
              <a:t> et al., 2004;</a:t>
            </a:r>
            <a:endParaRPr lang="he-IL" dirty="0" smtClean="0">
              <a:latin typeface="Times New Roman" panose="02020603050405020304" pitchFamily="18" charset="0"/>
              <a:ea typeface="Calibri"/>
              <a:cs typeface="Times New Roman" panose="02020603050405020304" pitchFamily="18" charset="0"/>
            </a:endParaRPr>
          </a:p>
          <a:p>
            <a:pPr algn="just" rtl="0">
              <a:lnSpc>
                <a:spcPct val="150000"/>
              </a:lnSpc>
            </a:pPr>
            <a:r>
              <a:rPr lang="en-US" dirty="0" smtClean="0">
                <a:latin typeface="Times New Roman" panose="02020603050405020304" pitchFamily="18" charset="0"/>
                <a:ea typeface="Calibri"/>
                <a:cs typeface="Times New Roman" panose="02020603050405020304" pitchFamily="18" charset="0"/>
              </a:rPr>
              <a:t>Meyer-Adams &amp; Conner 2008).</a:t>
            </a:r>
            <a:endParaRPr lang="he-IL" dirty="0" smtClean="0">
              <a:latin typeface="Times New Roman" panose="02020603050405020304" pitchFamily="18" charset="0"/>
              <a:ea typeface="Calibri"/>
              <a:cs typeface="Times New Roman" panose="02020603050405020304" pitchFamily="18" charset="0"/>
            </a:endParaRPr>
          </a:p>
          <a:p>
            <a:pPr algn="just">
              <a:lnSpc>
                <a:spcPct val="150000"/>
              </a:lnSpc>
              <a:buFont typeface="Arial" pitchFamily="34" charset="0"/>
              <a:buChar char="•"/>
            </a:pPr>
            <a:endParaRPr lang="en-US" sz="1700" dirty="0" smtClean="0">
              <a:latin typeface="Times New Roman"/>
              <a:ea typeface="Times New Roman"/>
            </a:endParaRPr>
          </a:p>
          <a:p>
            <a:pPr marL="0" marR="0" lvl="0" indent="0" algn="just" defTabSz="914400" rtl="1" eaLnBrk="1" fontAlgn="auto" latinLnBrk="0" hangingPunct="1">
              <a:lnSpc>
                <a:spcPct val="150000"/>
              </a:lnSpc>
              <a:spcBef>
                <a:spcPts val="0"/>
              </a:spcBef>
              <a:spcAft>
                <a:spcPts val="600"/>
              </a:spcAft>
              <a:buClrTx/>
              <a:buSzTx/>
              <a:buFont typeface="Arial" pitchFamily="34" charset="0"/>
              <a:buNone/>
              <a:tabLst/>
              <a:defRPr/>
            </a:pPr>
            <a:endParaRPr kumimoji="0" lang="en-US" sz="1600" b="0" i="0" u="none" strike="noStrike" kern="1200" cap="none" spc="-40" normalizeH="0" baseline="0" noProof="0" dirty="0" smtClean="0">
              <a:ln>
                <a:noFill/>
              </a:ln>
              <a:solidFill>
                <a:schemeClr val="tx1"/>
              </a:solidFill>
              <a:effectLst/>
              <a:uLnTx/>
              <a:uFillTx/>
              <a:latin typeface="Times New Roman"/>
              <a:ea typeface="Times New Roman"/>
              <a:cs typeface="David"/>
            </a:endParaRPr>
          </a:p>
          <a:p>
            <a:pPr marL="0" marR="0" lvl="0" indent="0" algn="just" defTabSz="914400" rtl="1" eaLnBrk="1" fontAlgn="auto" latinLnBrk="0" hangingPunct="1">
              <a:lnSpc>
                <a:spcPct val="150000"/>
              </a:lnSpc>
              <a:spcBef>
                <a:spcPts val="0"/>
              </a:spcBef>
              <a:spcAft>
                <a:spcPts val="60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Times New Roman"/>
              <a:ea typeface="Times New Roman"/>
              <a:cs typeface="David"/>
            </a:endParaRPr>
          </a:p>
          <a:p>
            <a:pPr marL="0" marR="0" lvl="0" indent="0" algn="just" defTabSz="914400" rtl="1" eaLnBrk="1" fontAlgn="auto" latinLnBrk="0" hangingPunct="1">
              <a:lnSpc>
                <a:spcPct val="150000"/>
              </a:lnSpc>
              <a:spcBef>
                <a:spcPts val="0"/>
              </a:spcBef>
              <a:spcAft>
                <a:spcPts val="60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Times New Roman"/>
              <a:ea typeface="Times New Roman"/>
              <a:cs typeface="David"/>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מלבן מעוגל 8"/>
          <p:cNvSpPr/>
          <p:nvPr/>
        </p:nvSpPr>
        <p:spPr>
          <a:xfrm>
            <a:off x="2411760" y="260648"/>
            <a:ext cx="4608512" cy="648072"/>
          </a:xfrm>
          <a:prstGeom prst="roundRect">
            <a:avLst/>
          </a:prstGeom>
          <a:solidFill>
            <a:schemeClr val="accent3">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r>
              <a:rPr lang="en-US" sz="2400" b="1" dirty="0" smtClean="0">
                <a:solidFill>
                  <a:schemeClr val="tx1"/>
                </a:solidFill>
                <a:latin typeface="Times New Roman" panose="02020603050405020304" pitchFamily="18" charset="0"/>
                <a:ea typeface="Calibri"/>
                <a:cs typeface="Times New Roman" panose="02020603050405020304" pitchFamily="18" charset="0"/>
              </a:rPr>
              <a:t>Factors at the Community Level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1052736"/>
            <a:ext cx="8712968" cy="3096343"/>
          </a:xfrm>
        </p:spPr>
        <p:txBody>
          <a:bodyPr>
            <a:normAutofit/>
          </a:bodyPr>
          <a:lstStyle/>
          <a:p>
            <a:pPr marL="0" indent="0" algn="just" rtl="0">
              <a:lnSpc>
                <a:spcPct val="150000"/>
              </a:lnSpc>
              <a:spcBef>
                <a:spcPts val="0"/>
              </a:spcBef>
              <a:buNone/>
            </a:pPr>
            <a:r>
              <a:rPr lang="en-US" sz="1800" b="1" dirty="0" smtClean="0">
                <a:latin typeface="Times New Roman" panose="02020603050405020304" pitchFamily="18" charset="0"/>
                <a:ea typeface="Calibri"/>
                <a:cs typeface="Times New Roman" panose="02020603050405020304" pitchFamily="18" charset="0"/>
              </a:rPr>
              <a:t>Gender</a:t>
            </a:r>
            <a:r>
              <a:rPr lang="en-US" sz="1800" dirty="0" smtClean="0">
                <a:latin typeface="Times New Roman" panose="02020603050405020304" pitchFamily="18" charset="0"/>
                <a:ea typeface="Calibri"/>
                <a:cs typeface="Times New Roman" panose="02020603050405020304" pitchFamily="18" charset="0"/>
              </a:rPr>
              <a:t>: </a:t>
            </a:r>
            <a:r>
              <a:rPr lang="en-US" sz="1800" dirty="0" smtClean="0">
                <a:latin typeface="Times New Roman"/>
                <a:ea typeface="Times New Roman"/>
              </a:rPr>
              <a:t>boys tend to be victims of violence and also to act with both direct physical and emotional violence to a greater extent than girls</a:t>
            </a:r>
          </a:p>
          <a:p>
            <a:pPr marL="0" indent="0" algn="just" rtl="0">
              <a:lnSpc>
                <a:spcPct val="150000"/>
              </a:lnSpc>
              <a:spcBef>
                <a:spcPts val="0"/>
              </a:spcBef>
              <a:spcAft>
                <a:spcPts val="600"/>
              </a:spcAft>
              <a:buNone/>
            </a:pPr>
            <a:r>
              <a:rPr lang="en-US" sz="1800" dirty="0" smtClean="0">
                <a:latin typeface="Times New Roman" panose="02020603050405020304" pitchFamily="18" charset="0"/>
                <a:ea typeface="Calibri"/>
                <a:cs typeface="Times New Roman" panose="02020603050405020304" pitchFamily="18" charset="0"/>
              </a:rPr>
              <a:t>(</a:t>
            </a:r>
            <a:r>
              <a:rPr lang="en-US" sz="1800" dirty="0" err="1" smtClean="0">
                <a:latin typeface="Times New Roman" panose="02020603050405020304" pitchFamily="18" charset="0"/>
                <a:ea typeface="Calibri"/>
                <a:cs typeface="Times New Roman" panose="02020603050405020304" pitchFamily="18" charset="0"/>
              </a:rPr>
              <a:t>Khoury-Kassabri</a:t>
            </a:r>
            <a:r>
              <a:rPr lang="en-US" sz="1800" dirty="0" smtClean="0">
                <a:latin typeface="Times New Roman" panose="02020603050405020304" pitchFamily="18" charset="0"/>
                <a:ea typeface="Calibri"/>
                <a:cs typeface="Times New Roman" panose="02020603050405020304" pitchFamily="18" charset="0"/>
              </a:rPr>
              <a:t>, 2011; </a:t>
            </a:r>
            <a:r>
              <a:rPr lang="en-US" sz="1800" dirty="0" err="1" smtClean="0">
                <a:latin typeface="Times New Roman" panose="02020603050405020304" pitchFamily="18" charset="0"/>
                <a:ea typeface="Calibri"/>
                <a:cs typeface="Times New Roman" panose="02020603050405020304" pitchFamily="18" charset="0"/>
              </a:rPr>
              <a:t>Khoury-Kassabri</a:t>
            </a:r>
            <a:r>
              <a:rPr lang="en-US" sz="1800" dirty="0" smtClean="0">
                <a:latin typeface="Times New Roman" panose="02020603050405020304" pitchFamily="18" charset="0"/>
                <a:ea typeface="Calibri"/>
                <a:cs typeface="Times New Roman" panose="02020603050405020304" pitchFamily="18" charset="0"/>
              </a:rPr>
              <a:t> et al., 2009</a:t>
            </a:r>
            <a:r>
              <a:rPr lang="he-IL" sz="1800" dirty="0" smtClean="0">
                <a:latin typeface="Times New Roman" panose="02020603050405020304" pitchFamily="18" charset="0"/>
                <a:ea typeface="Calibri"/>
                <a:cs typeface="Times New Roman" panose="02020603050405020304" pitchFamily="18" charset="0"/>
              </a:rPr>
              <a:t>.(</a:t>
            </a:r>
            <a:endParaRPr lang="en-US" sz="1800" dirty="0" smtClean="0">
              <a:latin typeface="Times New Roman" panose="02020603050405020304" pitchFamily="18" charset="0"/>
              <a:ea typeface="Calibri"/>
              <a:cs typeface="Times New Roman" panose="02020603050405020304" pitchFamily="18" charset="0"/>
            </a:endParaRPr>
          </a:p>
          <a:p>
            <a:pPr marL="0" indent="0" algn="just" rtl="0">
              <a:lnSpc>
                <a:spcPct val="150000"/>
              </a:lnSpc>
              <a:spcBef>
                <a:spcPts val="0"/>
              </a:spcBef>
              <a:buNone/>
            </a:pPr>
            <a:r>
              <a:rPr lang="en-US" sz="1800" b="1" dirty="0" smtClean="0">
                <a:latin typeface="Times New Roman"/>
                <a:ea typeface="Times New Roman"/>
                <a:cs typeface="Arial"/>
              </a:rPr>
              <a:t>Parents' educational level</a:t>
            </a:r>
            <a:r>
              <a:rPr lang="en-US" sz="1800" dirty="0" smtClean="0">
                <a:latin typeface="Times New Roman"/>
                <a:ea typeface="Times New Roman"/>
                <a:cs typeface="Arial"/>
              </a:rPr>
              <a:t>: As parents' educational level increased, students witnessed </a:t>
            </a:r>
            <a:r>
              <a:rPr lang="en-US" sz="1800" dirty="0" smtClean="0">
                <a:latin typeface="Times New Roman" panose="02020603050405020304" pitchFamily="18" charset="0"/>
                <a:ea typeface="Calibri"/>
                <a:cs typeface="Times New Roman" panose="02020603050405020304" pitchFamily="18" charset="0"/>
              </a:rPr>
              <a:t>fewer violent situations and their perception of insecurity was lower (</a:t>
            </a:r>
            <a:r>
              <a:rPr lang="en-US" sz="1800" dirty="0" err="1" smtClean="0">
                <a:latin typeface="Times New Roman" panose="02020603050405020304" pitchFamily="18" charset="0"/>
                <a:ea typeface="Calibri"/>
                <a:cs typeface="Times New Roman" panose="02020603050405020304" pitchFamily="18" charset="0"/>
              </a:rPr>
              <a:t>Janosz</a:t>
            </a:r>
            <a:r>
              <a:rPr lang="en-US" sz="1800" dirty="0" smtClean="0">
                <a:latin typeface="Times New Roman" panose="02020603050405020304" pitchFamily="18" charset="0"/>
                <a:ea typeface="Calibri"/>
                <a:cs typeface="Times New Roman" panose="02020603050405020304" pitchFamily="18" charset="0"/>
              </a:rPr>
              <a:t> et al., 2008; Na et al., 2014).</a:t>
            </a:r>
            <a:endParaRPr lang="he-IL" sz="1800" dirty="0" smtClean="0">
              <a:latin typeface="Times New Roman" panose="02020603050405020304" pitchFamily="18" charset="0"/>
              <a:ea typeface="Calibri"/>
              <a:cs typeface="Times New Roman" panose="02020603050405020304" pitchFamily="18" charset="0"/>
            </a:endParaRPr>
          </a:p>
        </p:txBody>
      </p:sp>
      <p:sp>
        <p:nvSpPr>
          <p:cNvPr id="6" name="מלבן מעוגל 5"/>
          <p:cNvSpPr/>
          <p:nvPr/>
        </p:nvSpPr>
        <p:spPr>
          <a:xfrm>
            <a:off x="323528" y="260648"/>
            <a:ext cx="8352928" cy="648072"/>
          </a:xfrm>
          <a:prstGeom prst="roundRect">
            <a:avLst/>
          </a:prstGeom>
          <a:solidFill>
            <a:schemeClr val="accent3">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smtClean="0">
                <a:solidFill>
                  <a:schemeClr val="tx1"/>
                </a:solidFill>
                <a:latin typeface="Times New Roman" panose="02020603050405020304" pitchFamily="18" charset="0"/>
                <a:ea typeface="Calibri"/>
                <a:cs typeface="Times New Roman" panose="02020603050405020304" pitchFamily="18" charset="0"/>
              </a:rPr>
              <a:t>Demographic Characteristics</a:t>
            </a:r>
          </a:p>
        </p:txBody>
      </p:sp>
      <p:sp>
        <p:nvSpPr>
          <p:cNvPr id="7" name="מלבן מעוגל 6"/>
          <p:cNvSpPr/>
          <p:nvPr/>
        </p:nvSpPr>
        <p:spPr>
          <a:xfrm>
            <a:off x="323528" y="4581128"/>
            <a:ext cx="8496944" cy="2016224"/>
          </a:xfrm>
          <a:prstGeom prst="roundRect">
            <a:avLst/>
          </a:prstGeom>
          <a:solidFill>
            <a:schemeClr val="accent3">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0">
              <a:lnSpc>
                <a:spcPct val="150000"/>
              </a:lnSpc>
              <a:spcAft>
                <a:spcPts val="0"/>
              </a:spcAft>
            </a:pPr>
            <a:r>
              <a:rPr lang="en-US" sz="2000" dirty="0" smtClean="0">
                <a:solidFill>
                  <a:schemeClr val="tx1"/>
                </a:solidFill>
                <a:latin typeface="Times New Roman"/>
                <a:ea typeface="Times New Roman"/>
                <a:cs typeface="Arial"/>
              </a:rPr>
              <a:t>the goal of the current study is to examine what individual, family and community resources from the students’ perspectives, and in the framework of the ecological contextual approach, can contribute to prevention of bullying victimization during school bus rides.</a:t>
            </a:r>
            <a:endParaRPr lang="en-US" sz="2000" dirty="0" smtClean="0">
              <a:solidFill>
                <a:schemeClr val="tx1"/>
              </a:solidFill>
              <a:ea typeface="Times New Roman"/>
              <a:cs typeface="Arial"/>
            </a:endParaRPr>
          </a:p>
        </p:txBody>
      </p:sp>
      <p:sp>
        <p:nvSpPr>
          <p:cNvPr id="5" name="חץ למטה 4"/>
          <p:cNvSpPr/>
          <p:nvPr/>
        </p:nvSpPr>
        <p:spPr>
          <a:xfrm>
            <a:off x="4139952" y="3501008"/>
            <a:ext cx="936104" cy="936104"/>
          </a:xfrm>
          <a:prstGeom prst="down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800" b="1" dirty="0">
              <a:solidFill>
                <a:schemeClr val="tx1"/>
              </a:solidFill>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מלבן מעוגל 3"/>
          <p:cNvSpPr/>
          <p:nvPr/>
        </p:nvSpPr>
        <p:spPr>
          <a:xfrm>
            <a:off x="2843808" y="188640"/>
            <a:ext cx="4104456" cy="648072"/>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en-US" sz="3600" b="1" dirty="0" smtClean="0">
                <a:solidFill>
                  <a:srgbClr val="000000"/>
                </a:solidFill>
                <a:latin typeface="Times New Roman"/>
                <a:ea typeface="Times New Roman"/>
                <a:cs typeface="David"/>
              </a:rPr>
              <a:t>The research model</a:t>
            </a:r>
            <a:endParaRPr lang="he-IL" sz="3600" b="1" dirty="0" smtClean="0">
              <a:solidFill>
                <a:schemeClr val="tx1"/>
              </a:solidFill>
              <a:latin typeface="Arial" pitchFamily="34" charset="0"/>
              <a:cs typeface="Arial" pitchFamily="34" charset="0"/>
            </a:endParaRPr>
          </a:p>
        </p:txBody>
      </p:sp>
      <p:sp>
        <p:nvSpPr>
          <p:cNvPr id="1028" name="Rectangle 4"/>
          <p:cNvSpPr>
            <a:spLocks noChangeArrowheads="1"/>
          </p:cNvSpPr>
          <p:nvPr/>
        </p:nvSpPr>
        <p:spPr bwMode="auto">
          <a:xfrm>
            <a:off x="72008" y="5445224"/>
            <a:ext cx="8964488"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a:lnSpc>
                <a:spcPct val="150000"/>
              </a:lnSpc>
              <a:spcAft>
                <a:spcPts val="0"/>
              </a:spcAft>
            </a:pPr>
            <a:r>
              <a:rPr lang="en-US" dirty="0" smtClean="0">
                <a:latin typeface="Times New Roman"/>
                <a:ea typeface="Times New Roman"/>
                <a:cs typeface="Arial"/>
              </a:rPr>
              <a:t>we have administered the questionnaires to students in grades 7-9 in three regional councils. Five hundred students completed questionnaires. The questionnaires are anonymous.</a:t>
            </a:r>
          </a:p>
          <a:p>
            <a:pPr algn="just" rtl="0">
              <a:lnSpc>
                <a:spcPct val="150000"/>
              </a:lnSpc>
              <a:spcAft>
                <a:spcPts val="0"/>
              </a:spcAft>
            </a:pPr>
            <a:r>
              <a:rPr lang="en-US" dirty="0" smtClean="0">
                <a:latin typeface="Times New Roman"/>
                <a:ea typeface="Times New Roman"/>
                <a:cs typeface="Arial"/>
              </a:rPr>
              <a:t>We hope to be able to present analyzed results very soon.</a:t>
            </a:r>
            <a:endParaRPr lang="en-US" dirty="0">
              <a:ea typeface="Times New Roman"/>
              <a:cs typeface="Arial"/>
            </a:endParaRPr>
          </a:p>
        </p:txBody>
      </p:sp>
      <p:pic>
        <p:nvPicPr>
          <p:cNvPr id="2" name="Picture 2"/>
          <p:cNvPicPr>
            <a:picLocks noChangeAspect="1" noChangeArrowheads="1"/>
          </p:cNvPicPr>
          <p:nvPr/>
        </p:nvPicPr>
        <p:blipFill>
          <a:blip r:embed="rId3" cstate="print"/>
          <a:srcRect/>
          <a:stretch>
            <a:fillRect/>
          </a:stretch>
        </p:blipFill>
        <p:spPr bwMode="auto">
          <a:xfrm>
            <a:off x="251520" y="1052736"/>
            <a:ext cx="8561230" cy="4392488"/>
          </a:xfrm>
          <a:prstGeom prst="rect">
            <a:avLst/>
          </a:prstGeom>
          <a:noFill/>
          <a:ln w="9525">
            <a:solidFill>
              <a:schemeClr val="tx1"/>
            </a:solid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theme/theme1.xml><?xml version="1.0" encoding="utf-8"?>
<a:theme xmlns:a="http://schemas.openxmlformats.org/drawingml/2006/main" name="ערכת נושא Office">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0.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3.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4.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5.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6.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7.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8.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9.xml><?xml version="1.0" encoding="utf-8"?>
<a:themeOverride xmlns:a="http://schemas.openxmlformats.org/drawingml/2006/main">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682</TotalTime>
  <Words>1010</Words>
  <Application>Microsoft Office PowerPoint</Application>
  <PresentationFormat>On-screen Show (4:3)</PresentationFormat>
  <Paragraphs>74</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ערכת נושא Office</vt:lpstr>
      <vt:lpstr>The Relationship between the Characteristics of the Individual, Family and Community, and Bullying Victimization on the School Bus from an Ecological Perspective</vt:lpstr>
      <vt:lpstr>Bullying on the School Bus Central Findings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ornabl</cp:lastModifiedBy>
  <cp:revision>126</cp:revision>
  <cp:lastPrinted>2015-05-31T13:57:17Z</cp:lastPrinted>
  <dcterms:created xsi:type="dcterms:W3CDTF">2015-05-29T12:34:32Z</dcterms:created>
  <dcterms:modified xsi:type="dcterms:W3CDTF">2015-07-13T15:33:36Z</dcterms:modified>
</cp:coreProperties>
</file>